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816" y="6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4ce7b4b980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4ce7b4b980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4ce7b4b980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4ce7b4b980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ce7b4b980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ce7b4b980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4ce7b4b980_0_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4ce7b4b980_0_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4ce7b4b980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Google Shape;105;g4ce7b4b980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4ce7b4b980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4ce7b4b980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4ce7b4b980_0_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" name="Google Shape;130;g4ce7b4b980_0_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 rotWithShape="1">
          <a:blip r:embed="rId3">
            <a:alphaModFix/>
          </a:blip>
          <a:srcRect l="10873"/>
          <a:stretch/>
        </p:blipFill>
        <p:spPr>
          <a:xfrm>
            <a:off x="5210975" y="1921675"/>
            <a:ext cx="3241425" cy="1300150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3"/>
          <p:cNvSpPr/>
          <p:nvPr/>
        </p:nvSpPr>
        <p:spPr>
          <a:xfrm>
            <a:off x="0" y="0"/>
            <a:ext cx="4580700" cy="5143500"/>
          </a:xfrm>
          <a:prstGeom prst="rect">
            <a:avLst/>
          </a:prstGeom>
          <a:solidFill>
            <a:srgbClr val="D4EA6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56;p13"/>
          <p:cNvSpPr txBox="1"/>
          <p:nvPr/>
        </p:nvSpPr>
        <p:spPr>
          <a:xfrm>
            <a:off x="644625" y="948450"/>
            <a:ext cx="3536100" cy="309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600" b="1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Why should Marks &amp; Spencer continue to engage with its stakeholders?</a:t>
            </a:r>
            <a:endParaRPr sz="3600" b="1" dirty="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" name="Google Shape;56;p13">
            <a:extLst>
              <a:ext uri="{FF2B5EF4-FFF2-40B4-BE49-F238E27FC236}">
                <a16:creationId xmlns:a16="http://schemas.microsoft.com/office/drawing/2014/main" id="{D73F70FE-5831-4EC2-AEBF-C02B6217490C}"/>
              </a:ext>
            </a:extLst>
          </p:cNvPr>
          <p:cNvSpPr txBox="1"/>
          <p:nvPr/>
        </p:nvSpPr>
        <p:spPr>
          <a:xfrm>
            <a:off x="2232838" y="4195050"/>
            <a:ext cx="6911162" cy="1300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4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H</a:t>
            </a:r>
            <a:r>
              <a:rPr lang="en" sz="2400" b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onufa Bibi </a:t>
            </a:r>
          </a:p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400" b="1" i="1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1704978</a:t>
            </a:r>
            <a:endParaRPr sz="2400" b="1" i="1" dirty="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05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 txBox="1">
            <a:spLocks noGrp="1"/>
          </p:cNvSpPr>
          <p:nvPr>
            <p:ph type="title"/>
          </p:nvPr>
        </p:nvSpPr>
        <p:spPr>
          <a:xfrm>
            <a:off x="311700" y="-121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600" b="1">
                <a:latin typeface="Calibri"/>
                <a:ea typeface="Calibri"/>
                <a:cs typeface="Calibri"/>
                <a:sym typeface="Calibri"/>
              </a:rPr>
              <a:t>CRM Development</a:t>
            </a:r>
            <a:endParaRPr sz="3600" b="1"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" name="Google Shape;62;p14"/>
          <p:cNvSpPr txBox="1">
            <a:spLocks noGrp="1"/>
          </p:cNvSpPr>
          <p:nvPr>
            <p:ph type="body" idx="1"/>
          </p:nvPr>
        </p:nvSpPr>
        <p:spPr>
          <a:xfrm>
            <a:off x="311700" y="1023350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l" rtl="0">
              <a:spcBef>
                <a:spcPts val="1100"/>
              </a:spcBef>
              <a:spcAft>
                <a:spcPts val="0"/>
              </a:spcAft>
              <a:buClr>
                <a:srgbClr val="D4EA6B"/>
              </a:buClr>
              <a:buSzPts val="2400"/>
              <a:buFont typeface="Calibri"/>
              <a:buChar char="●"/>
            </a:pPr>
            <a:r>
              <a:rPr lang="en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Keep up with changes in the market</a:t>
            </a:r>
            <a:endParaRPr sz="2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Clr>
                <a:srgbClr val="D4EA6B"/>
              </a:buClr>
              <a:buSzPts val="2400"/>
              <a:buFont typeface="Calibri"/>
              <a:buChar char="●"/>
            </a:pPr>
            <a:r>
              <a:rPr lang="en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Profits were declining  </a:t>
            </a:r>
            <a:endParaRPr sz="2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Clr>
                <a:srgbClr val="D4EA6B"/>
              </a:buClr>
              <a:buSzPts val="2400"/>
              <a:buFont typeface="Calibri"/>
              <a:buChar char="●"/>
            </a:pPr>
            <a:r>
              <a:rPr lang="en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Retain customer base</a:t>
            </a:r>
            <a:endParaRPr sz="2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3" name="Google Shape;63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940300" y="3125325"/>
            <a:ext cx="1346273" cy="1291049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257800" y="3125323"/>
            <a:ext cx="3366251" cy="1291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5" name="Google Shape;65;p1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57024" y="3018325"/>
            <a:ext cx="1100375" cy="1388663"/>
          </a:xfrm>
          <a:prstGeom prst="rect">
            <a:avLst/>
          </a:prstGeom>
          <a:noFill/>
          <a:ln>
            <a:noFill/>
          </a:ln>
        </p:spPr>
      </p:pic>
      <p:pic>
        <p:nvPicPr>
          <p:cNvPr id="66" name="Google Shape;66;p14"/>
          <p:cNvPicPr preferRelativeResize="0"/>
          <p:nvPr/>
        </p:nvPicPr>
        <p:blipFill rotWithShape="1">
          <a:blip r:embed="rId6">
            <a:alphaModFix/>
          </a:blip>
          <a:srcRect l="10873"/>
          <a:stretch/>
        </p:blipFill>
        <p:spPr>
          <a:xfrm>
            <a:off x="8179250" y="4694225"/>
            <a:ext cx="847275" cy="339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5"/>
          <p:cNvSpPr/>
          <p:nvPr/>
        </p:nvSpPr>
        <p:spPr>
          <a:xfrm>
            <a:off x="0" y="0"/>
            <a:ext cx="4580700" cy="5143500"/>
          </a:xfrm>
          <a:prstGeom prst="rect">
            <a:avLst/>
          </a:prstGeom>
          <a:solidFill>
            <a:srgbClr val="D4EA6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Google Shape;72;p15"/>
          <p:cNvSpPr txBox="1">
            <a:spLocks noGrp="1"/>
          </p:cNvSpPr>
          <p:nvPr>
            <p:ph type="title"/>
          </p:nvPr>
        </p:nvSpPr>
        <p:spPr>
          <a:xfrm>
            <a:off x="1149900" y="-12175"/>
            <a:ext cx="2216700" cy="77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 u="sng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</a:t>
            </a:r>
            <a:r>
              <a:rPr lang="en" sz="3600">
                <a:latin typeface="Calibri"/>
                <a:ea typeface="Calibri"/>
                <a:cs typeface="Calibri"/>
                <a:sym typeface="Calibri"/>
              </a:rPr>
              <a:t>uccess</a:t>
            </a:r>
            <a:endParaRPr sz="36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3" name="Google Shape;73;p15"/>
          <p:cNvSpPr txBox="1">
            <a:spLocks noGrp="1"/>
          </p:cNvSpPr>
          <p:nvPr>
            <p:ph type="title"/>
          </p:nvPr>
        </p:nvSpPr>
        <p:spPr>
          <a:xfrm>
            <a:off x="6190650" y="-13857"/>
            <a:ext cx="1581900" cy="8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 u="sng">
                <a:solidFill>
                  <a:srgbClr val="D4EA6B"/>
                </a:solidFill>
                <a:latin typeface="Calibri"/>
                <a:ea typeface="Calibri"/>
                <a:cs typeface="Calibri"/>
                <a:sym typeface="Calibri"/>
              </a:rPr>
              <a:t>F</a:t>
            </a:r>
            <a:r>
              <a:rPr lang="en" sz="36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ailure</a:t>
            </a:r>
            <a:endParaRPr sz="36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4" name="Google Shape;74;p15"/>
          <p:cNvPicPr preferRelativeResize="0"/>
          <p:nvPr/>
        </p:nvPicPr>
        <p:blipFill rotWithShape="1">
          <a:blip r:embed="rId3">
            <a:alphaModFix/>
          </a:blip>
          <a:srcRect l="10873"/>
          <a:stretch/>
        </p:blipFill>
        <p:spPr>
          <a:xfrm>
            <a:off x="8179250" y="4694225"/>
            <a:ext cx="847275" cy="339850"/>
          </a:xfrm>
          <a:prstGeom prst="rect">
            <a:avLst/>
          </a:prstGeom>
          <a:noFill/>
          <a:ln>
            <a:noFill/>
          </a:ln>
        </p:spPr>
      </p:pic>
      <p:sp>
        <p:nvSpPr>
          <p:cNvPr id="75" name="Google Shape;75;p15"/>
          <p:cNvSpPr txBox="1">
            <a:spLocks noGrp="1"/>
          </p:cNvSpPr>
          <p:nvPr>
            <p:ph type="body" idx="1"/>
          </p:nvPr>
        </p:nvSpPr>
        <p:spPr>
          <a:xfrm>
            <a:off x="235500" y="947150"/>
            <a:ext cx="38778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l" rtl="0">
              <a:spcBef>
                <a:spcPts val="110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Calibri"/>
              <a:buChar char="●"/>
            </a:pPr>
            <a:r>
              <a:rPr lang="en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Meghan Markle sweater</a:t>
            </a:r>
            <a:endParaRPr sz="2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Calibri"/>
              <a:buChar char="●"/>
            </a:pPr>
            <a:r>
              <a:rPr lang="en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Leading Ladies campaign</a:t>
            </a:r>
            <a:endParaRPr sz="2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6" name="Google Shape;76;p15"/>
          <p:cNvSpPr txBox="1">
            <a:spLocks noGrp="1"/>
          </p:cNvSpPr>
          <p:nvPr>
            <p:ph type="body" idx="1"/>
          </p:nvPr>
        </p:nvSpPr>
        <p:spPr>
          <a:xfrm>
            <a:off x="4883700" y="947150"/>
            <a:ext cx="38778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l" rtl="0">
              <a:spcBef>
                <a:spcPts val="1100"/>
              </a:spcBef>
              <a:spcAft>
                <a:spcPts val="0"/>
              </a:spcAft>
              <a:buClr>
                <a:srgbClr val="D4EA6B"/>
              </a:buClr>
              <a:buSzPts val="2400"/>
              <a:buFont typeface="Calibri"/>
              <a:buChar char="●"/>
            </a:pPr>
            <a:r>
              <a:rPr lang="en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Alexa Chung backlash</a:t>
            </a:r>
            <a:endParaRPr sz="2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Clr>
                <a:srgbClr val="D4EA6B"/>
              </a:buClr>
              <a:buSzPts val="2400"/>
              <a:buFont typeface="Calibri"/>
              <a:buChar char="●"/>
            </a:pPr>
            <a:r>
              <a:rPr lang="en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‘She’s normal’ campaign</a:t>
            </a:r>
            <a:endParaRPr sz="2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7" name="Google Shape;77;p15" descr="Related imag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189563" y="2618250"/>
            <a:ext cx="1969674" cy="1532951"/>
          </a:xfrm>
          <a:prstGeom prst="rect">
            <a:avLst/>
          </a:prstGeom>
          <a:noFill/>
          <a:ln>
            <a:noFill/>
          </a:ln>
        </p:spPr>
      </p:pic>
      <p:pic>
        <p:nvPicPr>
          <p:cNvPr id="78" name="Google Shape;78;p15" descr="Related image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715325" y="2618250"/>
            <a:ext cx="2305052" cy="1532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A6B"/>
        </a:solidFill>
        <a:effectLst/>
      </p:bgPr>
    </p:bg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6"/>
          <p:cNvSpPr/>
          <p:nvPr/>
        </p:nvSpPr>
        <p:spPr>
          <a:xfrm>
            <a:off x="-35775" y="2954475"/>
            <a:ext cx="9186900" cy="1552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" name="Google Shape;84;p16"/>
          <p:cNvSpPr txBox="1">
            <a:spLocks noGrp="1"/>
          </p:cNvSpPr>
          <p:nvPr>
            <p:ph type="title"/>
          </p:nvPr>
        </p:nvSpPr>
        <p:spPr>
          <a:xfrm>
            <a:off x="311700" y="-121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6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CRM Innovations Over The Last 5 Years</a:t>
            </a:r>
            <a:r>
              <a:rPr lang="en" sz="3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36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3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5" name="Google Shape;85;p16"/>
          <p:cNvSpPr txBox="1">
            <a:spLocks noGrp="1"/>
          </p:cNvSpPr>
          <p:nvPr>
            <p:ph type="body" idx="1"/>
          </p:nvPr>
        </p:nvSpPr>
        <p:spPr>
          <a:xfrm>
            <a:off x="200375" y="1076275"/>
            <a:ext cx="8688600" cy="1561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libri"/>
              <a:buChar char="●"/>
            </a:pPr>
            <a:r>
              <a:rPr lang="en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Hired Archie Norman as Chairman in 2017</a:t>
            </a:r>
            <a:endParaRPr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libri"/>
              <a:buChar char="●"/>
            </a:pPr>
            <a:r>
              <a:rPr lang="en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New CEO Steve Rowe in 2016 - focused on data and brand appeal</a:t>
            </a:r>
            <a:endParaRPr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libri"/>
              <a:buChar char="●"/>
            </a:pPr>
            <a:r>
              <a:rPr lang="en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Changes and cuts in marketing strategies </a:t>
            </a:r>
            <a:endParaRPr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libri"/>
              <a:buChar char="●"/>
            </a:pPr>
            <a:r>
              <a:rPr lang="en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Introducing more personalised offers through Sparks Loyalty Card</a:t>
            </a:r>
            <a:endParaRPr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6" name="Google Shape;86;p16"/>
          <p:cNvPicPr preferRelativeResize="0"/>
          <p:nvPr/>
        </p:nvPicPr>
        <p:blipFill rotWithShape="1">
          <a:blip r:embed="rId3">
            <a:alphaModFix/>
          </a:blip>
          <a:srcRect l="10873"/>
          <a:stretch/>
        </p:blipFill>
        <p:spPr>
          <a:xfrm>
            <a:off x="8179250" y="4694225"/>
            <a:ext cx="847275" cy="339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6" descr="Related imag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370297" y="3154169"/>
            <a:ext cx="2034398" cy="1151540"/>
          </a:xfrm>
          <a:prstGeom prst="rect">
            <a:avLst/>
          </a:prstGeom>
          <a:noFill/>
          <a:ln>
            <a:noFill/>
          </a:ln>
        </p:spPr>
      </p:pic>
      <p:pic>
        <p:nvPicPr>
          <p:cNvPr id="88" name="Google Shape;88;p16" descr="Related image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35500" y="3145323"/>
            <a:ext cx="2034397" cy="1169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9" name="Google Shape;89;p16" descr="Related image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172681" y="3154169"/>
            <a:ext cx="1672594" cy="1151540"/>
          </a:xfrm>
          <a:prstGeom prst="rect">
            <a:avLst/>
          </a:prstGeom>
          <a:noFill/>
          <a:ln>
            <a:noFill/>
          </a:ln>
        </p:spPr>
      </p:pic>
      <p:pic>
        <p:nvPicPr>
          <p:cNvPr id="90" name="Google Shape;90;p16" descr="Image result for m and s marketin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4548659" y="3154169"/>
            <a:ext cx="2479682" cy="115153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7"/>
          <p:cNvSpPr/>
          <p:nvPr/>
        </p:nvSpPr>
        <p:spPr>
          <a:xfrm>
            <a:off x="0" y="0"/>
            <a:ext cx="4580700" cy="5143500"/>
          </a:xfrm>
          <a:prstGeom prst="rect">
            <a:avLst/>
          </a:prstGeom>
          <a:solidFill>
            <a:srgbClr val="D4EA6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17"/>
          <p:cNvSpPr txBox="1">
            <a:spLocks noGrp="1"/>
          </p:cNvSpPr>
          <p:nvPr>
            <p:ph type="title"/>
          </p:nvPr>
        </p:nvSpPr>
        <p:spPr>
          <a:xfrm>
            <a:off x="1149900" y="-12175"/>
            <a:ext cx="2216700" cy="77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 u="sng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B</a:t>
            </a:r>
            <a:r>
              <a:rPr lang="en" sz="3600">
                <a:latin typeface="Calibri"/>
                <a:ea typeface="Calibri"/>
                <a:cs typeface="Calibri"/>
                <a:sym typeface="Calibri"/>
              </a:rPr>
              <a:t>enefits</a:t>
            </a:r>
            <a:endParaRPr sz="36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17"/>
          <p:cNvSpPr txBox="1">
            <a:spLocks noGrp="1"/>
          </p:cNvSpPr>
          <p:nvPr>
            <p:ph type="title"/>
          </p:nvPr>
        </p:nvSpPr>
        <p:spPr>
          <a:xfrm>
            <a:off x="5777350" y="-13850"/>
            <a:ext cx="2216700" cy="8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 u="sng">
                <a:solidFill>
                  <a:srgbClr val="D4EA6B"/>
                </a:solidFill>
                <a:latin typeface="Calibri"/>
                <a:ea typeface="Calibri"/>
                <a:cs typeface="Calibri"/>
                <a:sym typeface="Calibri"/>
              </a:rPr>
              <a:t>D</a:t>
            </a:r>
            <a:r>
              <a:rPr lang="en" sz="36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rawbacks</a:t>
            </a:r>
            <a:endParaRPr sz="36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8" name="Google Shape;98;p17"/>
          <p:cNvPicPr preferRelativeResize="0"/>
          <p:nvPr/>
        </p:nvPicPr>
        <p:blipFill rotWithShape="1">
          <a:blip r:embed="rId3">
            <a:alphaModFix/>
          </a:blip>
          <a:srcRect l="10873"/>
          <a:stretch/>
        </p:blipFill>
        <p:spPr>
          <a:xfrm>
            <a:off x="8179250" y="4694225"/>
            <a:ext cx="847275" cy="339850"/>
          </a:xfrm>
          <a:prstGeom prst="rect">
            <a:avLst/>
          </a:prstGeom>
          <a:noFill/>
          <a:ln>
            <a:noFill/>
          </a:ln>
        </p:spPr>
      </p:pic>
      <p:sp>
        <p:nvSpPr>
          <p:cNvPr id="99" name="Google Shape;99;p17"/>
          <p:cNvSpPr txBox="1">
            <a:spLocks noGrp="1"/>
          </p:cNvSpPr>
          <p:nvPr>
            <p:ph type="body" idx="1"/>
          </p:nvPr>
        </p:nvSpPr>
        <p:spPr>
          <a:xfrm>
            <a:off x="235500" y="947150"/>
            <a:ext cx="38778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11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libri"/>
              <a:buChar char="●"/>
            </a:pPr>
            <a:r>
              <a:rPr lang="en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New management - fresh eyes</a:t>
            </a: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libri"/>
              <a:buChar char="●"/>
            </a:pPr>
            <a:r>
              <a:rPr lang="en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New marketing ideas - more cuts</a:t>
            </a: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17"/>
          <p:cNvSpPr txBox="1">
            <a:spLocks noGrp="1"/>
          </p:cNvSpPr>
          <p:nvPr>
            <p:ph type="body" idx="1"/>
          </p:nvPr>
        </p:nvSpPr>
        <p:spPr>
          <a:xfrm>
            <a:off x="4883700" y="947150"/>
            <a:ext cx="38778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1100"/>
              </a:spcBef>
              <a:spcAft>
                <a:spcPts val="0"/>
              </a:spcAft>
              <a:buClr>
                <a:srgbClr val="D4EA6B"/>
              </a:buClr>
              <a:buSzPts val="1800"/>
              <a:buFont typeface="Calibri"/>
              <a:buChar char="●"/>
            </a:pPr>
            <a:r>
              <a:rPr lang="en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Trying to keep up with the rest who are ahead</a:t>
            </a: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D4EA6B"/>
              </a:buClr>
              <a:buSzPts val="1800"/>
              <a:buFont typeface="Calibri"/>
              <a:buChar char="●"/>
            </a:pPr>
            <a:r>
              <a:rPr lang="en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Still need to work out who their targeting, can’t appeal to everyone</a:t>
            </a:r>
            <a:r>
              <a:rPr lang="en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</a:t>
            </a:r>
            <a:endParaRPr sz="2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1" name="Google Shape;101;p17" descr="Related imag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928300" y="2896750"/>
            <a:ext cx="2216700" cy="162354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" name="Google Shape;102;p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103207" y="2274875"/>
            <a:ext cx="2263999" cy="213848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8"/>
          <p:cNvSpPr/>
          <p:nvPr/>
        </p:nvSpPr>
        <p:spPr>
          <a:xfrm>
            <a:off x="0" y="2571900"/>
            <a:ext cx="4580700" cy="2571900"/>
          </a:xfrm>
          <a:prstGeom prst="rect">
            <a:avLst/>
          </a:prstGeom>
          <a:solidFill>
            <a:srgbClr val="D4EA6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18"/>
          <p:cNvSpPr/>
          <p:nvPr/>
        </p:nvSpPr>
        <p:spPr>
          <a:xfrm>
            <a:off x="4580700" y="0"/>
            <a:ext cx="4580700" cy="2571900"/>
          </a:xfrm>
          <a:prstGeom prst="rect">
            <a:avLst/>
          </a:prstGeom>
          <a:solidFill>
            <a:srgbClr val="EFEFE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18"/>
          <p:cNvSpPr txBox="1">
            <a:spLocks noGrp="1"/>
          </p:cNvSpPr>
          <p:nvPr>
            <p:ph type="title"/>
          </p:nvPr>
        </p:nvSpPr>
        <p:spPr>
          <a:xfrm>
            <a:off x="1149900" y="-12175"/>
            <a:ext cx="2216700" cy="77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 u="sng">
                <a:solidFill>
                  <a:srgbClr val="D4EA6B"/>
                </a:solidFill>
                <a:latin typeface="Calibri"/>
                <a:ea typeface="Calibri"/>
                <a:cs typeface="Calibri"/>
                <a:sym typeface="Calibri"/>
              </a:rPr>
              <a:t>S</a:t>
            </a:r>
            <a:r>
              <a:rPr lang="en" sz="3000">
                <a:latin typeface="Calibri"/>
                <a:ea typeface="Calibri"/>
                <a:cs typeface="Calibri"/>
                <a:sym typeface="Calibri"/>
              </a:rPr>
              <a:t>trengths</a:t>
            </a:r>
            <a:endParaRPr sz="30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0" name="Google Shape;110;p18"/>
          <p:cNvSpPr txBox="1">
            <a:spLocks noGrp="1"/>
          </p:cNvSpPr>
          <p:nvPr>
            <p:ph type="title"/>
          </p:nvPr>
        </p:nvSpPr>
        <p:spPr>
          <a:xfrm>
            <a:off x="5668425" y="-13850"/>
            <a:ext cx="2511900" cy="8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 u="sng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W</a:t>
            </a:r>
            <a:r>
              <a:rPr lang="en" sz="30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eaknesses</a:t>
            </a:r>
            <a:endParaRPr sz="30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1" name="Google Shape;111;p18"/>
          <p:cNvSpPr txBox="1">
            <a:spLocks noGrp="1"/>
          </p:cNvSpPr>
          <p:nvPr>
            <p:ph type="title"/>
          </p:nvPr>
        </p:nvSpPr>
        <p:spPr>
          <a:xfrm>
            <a:off x="845100" y="2502425"/>
            <a:ext cx="2907000" cy="77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 u="sng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O</a:t>
            </a:r>
            <a:r>
              <a:rPr lang="en" sz="3000">
                <a:latin typeface="Calibri"/>
                <a:ea typeface="Calibri"/>
                <a:cs typeface="Calibri"/>
                <a:sym typeface="Calibri"/>
              </a:rPr>
              <a:t>pportunities</a:t>
            </a:r>
            <a:endParaRPr sz="30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2" name="Google Shape;112;p18"/>
          <p:cNvSpPr txBox="1">
            <a:spLocks noGrp="1"/>
          </p:cNvSpPr>
          <p:nvPr>
            <p:ph type="title"/>
          </p:nvPr>
        </p:nvSpPr>
        <p:spPr>
          <a:xfrm>
            <a:off x="5923850" y="2500750"/>
            <a:ext cx="2001000" cy="83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 u="sng">
                <a:solidFill>
                  <a:srgbClr val="D9D9D9"/>
                </a:solidFill>
                <a:latin typeface="Calibri"/>
                <a:ea typeface="Calibri"/>
                <a:cs typeface="Calibri"/>
                <a:sym typeface="Calibri"/>
              </a:rPr>
              <a:t>T</a:t>
            </a:r>
            <a:r>
              <a:rPr lang="en" sz="30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hreats</a:t>
            </a:r>
            <a:endParaRPr sz="30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3" name="Google Shape;113;p18"/>
          <p:cNvPicPr preferRelativeResize="0"/>
          <p:nvPr/>
        </p:nvPicPr>
        <p:blipFill rotWithShape="1">
          <a:blip r:embed="rId3">
            <a:alphaModFix/>
          </a:blip>
          <a:srcRect l="10873"/>
          <a:stretch/>
        </p:blipFill>
        <p:spPr>
          <a:xfrm>
            <a:off x="8179250" y="4694225"/>
            <a:ext cx="847275" cy="339850"/>
          </a:xfrm>
          <a:prstGeom prst="rect">
            <a:avLst/>
          </a:prstGeom>
          <a:noFill/>
          <a:ln>
            <a:noFill/>
          </a:ln>
        </p:spPr>
      </p:pic>
      <p:sp>
        <p:nvSpPr>
          <p:cNvPr id="114" name="Google Shape;114;p18"/>
          <p:cNvSpPr txBox="1">
            <a:spLocks noGrp="1"/>
          </p:cNvSpPr>
          <p:nvPr>
            <p:ph type="body" idx="1"/>
          </p:nvPr>
        </p:nvSpPr>
        <p:spPr>
          <a:xfrm>
            <a:off x="235500" y="489950"/>
            <a:ext cx="4249800" cy="174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1100"/>
              </a:spcBef>
              <a:spcAft>
                <a:spcPts val="0"/>
              </a:spcAft>
              <a:buClr>
                <a:srgbClr val="D4EA6B"/>
              </a:buClr>
              <a:buSzPts val="1400"/>
              <a:buFont typeface="Calibri"/>
              <a:buChar char="●"/>
            </a:pPr>
            <a:r>
              <a:rPr lang="en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Trusting relationships with customers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D4EA6B"/>
              </a:buClr>
              <a:buSzPts val="1400"/>
              <a:buFont typeface="Calibri"/>
              <a:buChar char="●"/>
            </a:pPr>
            <a:r>
              <a:rPr lang="en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Iconic brand - 135 years 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D4EA6B"/>
              </a:buClr>
              <a:buSzPts val="1400"/>
              <a:buFont typeface="Calibri"/>
              <a:buChar char="●"/>
            </a:pPr>
            <a:r>
              <a:rPr lang="en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Quality products 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5" name="Google Shape;115;p18"/>
          <p:cNvSpPr txBox="1">
            <a:spLocks noGrp="1"/>
          </p:cNvSpPr>
          <p:nvPr>
            <p:ph type="body" idx="1"/>
          </p:nvPr>
        </p:nvSpPr>
        <p:spPr>
          <a:xfrm>
            <a:off x="235500" y="3004550"/>
            <a:ext cx="4249800" cy="174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11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Char char="●"/>
            </a:pPr>
            <a:r>
              <a:rPr lang="en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New management - new ideas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Char char="●"/>
            </a:pPr>
            <a:r>
              <a:rPr lang="en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Social media campaigns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Char char="●"/>
            </a:pPr>
            <a:r>
              <a:rPr lang="en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Influencers to draw in consumers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6" name="Google Shape;116;p18"/>
          <p:cNvSpPr txBox="1">
            <a:spLocks noGrp="1"/>
          </p:cNvSpPr>
          <p:nvPr>
            <p:ph type="body" idx="1"/>
          </p:nvPr>
        </p:nvSpPr>
        <p:spPr>
          <a:xfrm>
            <a:off x="4752761" y="489950"/>
            <a:ext cx="4249800" cy="174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1100"/>
              </a:spcBef>
              <a:spcAft>
                <a:spcPts val="0"/>
              </a:spcAft>
              <a:buClr>
                <a:srgbClr val="D4EA6B"/>
              </a:buClr>
              <a:buSzPts val="1400"/>
              <a:buFont typeface="Calibri"/>
              <a:buChar char="●"/>
            </a:pPr>
            <a:r>
              <a:rPr lang="en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Try to be a brand for everyone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D4EA6B"/>
              </a:buClr>
              <a:buSzPts val="1400"/>
              <a:buFont typeface="Calibri"/>
              <a:buChar char="●"/>
            </a:pPr>
            <a:r>
              <a:rPr lang="en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Pricing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D4EA6B"/>
              </a:buClr>
              <a:buSzPts val="1400"/>
              <a:buFont typeface="Calibri"/>
              <a:buChar char="●"/>
            </a:pPr>
            <a:r>
              <a:rPr lang="en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Falling behind other high street brands 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7" name="Google Shape;117;p18"/>
          <p:cNvSpPr txBox="1">
            <a:spLocks noGrp="1"/>
          </p:cNvSpPr>
          <p:nvPr>
            <p:ph type="body" idx="1"/>
          </p:nvPr>
        </p:nvSpPr>
        <p:spPr>
          <a:xfrm>
            <a:off x="4752761" y="3004550"/>
            <a:ext cx="4249800" cy="174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1100"/>
              </a:spcBef>
              <a:spcAft>
                <a:spcPts val="0"/>
              </a:spcAft>
              <a:buClr>
                <a:srgbClr val="D4EA6B"/>
              </a:buClr>
              <a:buSzPts val="1400"/>
              <a:buFont typeface="Calibri"/>
              <a:buChar char="●"/>
            </a:pPr>
            <a:r>
              <a:rPr lang="en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Online retail competitors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D4EA6B"/>
              </a:buClr>
              <a:buSzPts val="1400"/>
              <a:buFont typeface="Calibri"/>
              <a:buChar char="●"/>
            </a:pPr>
            <a:r>
              <a:rPr lang="en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Fast moving market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D4EA6B"/>
              </a:buClr>
              <a:buSzPts val="1400"/>
              <a:buFont typeface="Calibri"/>
              <a:buChar char="●"/>
            </a:pPr>
            <a:r>
              <a:rPr lang="en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Rising rents and rates for stores  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9"/>
          <p:cNvSpPr/>
          <p:nvPr/>
        </p:nvSpPr>
        <p:spPr>
          <a:xfrm>
            <a:off x="-28625" y="1201825"/>
            <a:ext cx="9179700" cy="622500"/>
          </a:xfrm>
          <a:prstGeom prst="rect">
            <a:avLst/>
          </a:prstGeom>
          <a:solidFill>
            <a:srgbClr val="D4EA6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" name="Google Shape;123;p19"/>
          <p:cNvSpPr/>
          <p:nvPr/>
        </p:nvSpPr>
        <p:spPr>
          <a:xfrm>
            <a:off x="0" y="2316125"/>
            <a:ext cx="9144000" cy="622500"/>
          </a:xfrm>
          <a:prstGeom prst="rect">
            <a:avLst/>
          </a:prstGeom>
          <a:solidFill>
            <a:srgbClr val="D4EA6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19"/>
          <p:cNvSpPr/>
          <p:nvPr/>
        </p:nvSpPr>
        <p:spPr>
          <a:xfrm>
            <a:off x="0" y="3462875"/>
            <a:ext cx="9144000" cy="622500"/>
          </a:xfrm>
          <a:prstGeom prst="rect">
            <a:avLst/>
          </a:prstGeom>
          <a:solidFill>
            <a:srgbClr val="D4EA6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19"/>
          <p:cNvSpPr txBox="1">
            <a:spLocks noGrp="1"/>
          </p:cNvSpPr>
          <p:nvPr>
            <p:ph type="title"/>
          </p:nvPr>
        </p:nvSpPr>
        <p:spPr>
          <a:xfrm>
            <a:off x="311700" y="-121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 u="sng">
                <a:solidFill>
                  <a:srgbClr val="D4EA6B"/>
                </a:solidFill>
                <a:latin typeface="Calibri"/>
                <a:ea typeface="Calibri"/>
                <a:cs typeface="Calibri"/>
                <a:sym typeface="Calibri"/>
              </a:rPr>
              <a:t>T</a:t>
            </a:r>
            <a:r>
              <a:rPr lang="en" sz="3600">
                <a:latin typeface="Calibri"/>
                <a:ea typeface="Calibri"/>
                <a:cs typeface="Calibri"/>
                <a:sym typeface="Calibri"/>
              </a:rPr>
              <a:t>hreats Explained</a:t>
            </a:r>
            <a:endParaRPr sz="36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6" name="Google Shape;126;p1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11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Char char="●"/>
            </a:pPr>
            <a:r>
              <a:rPr lang="en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Online retail competitors - update website, adapt to ‘fast fashion’ 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1100"/>
              </a:spcBef>
              <a:spcAft>
                <a:spcPts val="0"/>
              </a:spcAft>
              <a:buNone/>
            </a:pP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1100"/>
              </a:spcBef>
              <a:spcAft>
                <a:spcPts val="0"/>
              </a:spcAft>
              <a:buNone/>
            </a:pP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17500" algn="l" rtl="0">
              <a:spcBef>
                <a:spcPts val="11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Char char="●"/>
            </a:pPr>
            <a:r>
              <a:rPr lang="en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Fast moving market - move online, research customer needs through data insights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1100"/>
              </a:spcBef>
              <a:spcAft>
                <a:spcPts val="0"/>
              </a:spcAft>
              <a:buNone/>
            </a:pP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1100"/>
              </a:spcBef>
              <a:spcAft>
                <a:spcPts val="0"/>
              </a:spcAft>
              <a:buNone/>
            </a:pP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17500" algn="l" rtl="0">
              <a:spcBef>
                <a:spcPts val="11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Char char="●"/>
            </a:pPr>
            <a:r>
              <a:rPr lang="en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Rising rents and rates for stores - already closing stores, rebrand current stores and focus on customer care</a:t>
            </a:r>
            <a:endParaRPr/>
          </a:p>
        </p:txBody>
      </p:sp>
      <p:pic>
        <p:nvPicPr>
          <p:cNvPr id="127" name="Google Shape;127;p19"/>
          <p:cNvPicPr preferRelativeResize="0"/>
          <p:nvPr/>
        </p:nvPicPr>
        <p:blipFill rotWithShape="1">
          <a:blip r:embed="rId3">
            <a:alphaModFix/>
          </a:blip>
          <a:srcRect l="10873"/>
          <a:stretch/>
        </p:blipFill>
        <p:spPr>
          <a:xfrm>
            <a:off x="8179250" y="4694225"/>
            <a:ext cx="847275" cy="339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20"/>
          <p:cNvSpPr txBox="1">
            <a:spLocks noGrp="1"/>
          </p:cNvSpPr>
          <p:nvPr>
            <p:ph type="title"/>
          </p:nvPr>
        </p:nvSpPr>
        <p:spPr>
          <a:xfrm>
            <a:off x="1073700" y="1892825"/>
            <a:ext cx="4064100" cy="113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 b="1">
                <a:solidFill>
                  <a:srgbClr val="D4EA6B"/>
                </a:solidFill>
                <a:latin typeface="Calibri"/>
                <a:ea typeface="Calibri"/>
                <a:cs typeface="Calibri"/>
                <a:sym typeface="Calibri"/>
              </a:rPr>
              <a:t>T</a:t>
            </a:r>
            <a:r>
              <a:rPr lang="en" sz="6000" b="1">
                <a:latin typeface="Calibri"/>
                <a:ea typeface="Calibri"/>
                <a:cs typeface="Calibri"/>
                <a:sym typeface="Calibri"/>
              </a:rPr>
              <a:t>hank </a:t>
            </a:r>
            <a:r>
              <a:rPr lang="en" sz="6000" b="1">
                <a:solidFill>
                  <a:srgbClr val="D4EA6B"/>
                </a:solidFill>
                <a:latin typeface="Calibri"/>
                <a:ea typeface="Calibri"/>
                <a:cs typeface="Calibri"/>
                <a:sym typeface="Calibri"/>
              </a:rPr>
              <a:t>Y</a:t>
            </a:r>
            <a:r>
              <a:rPr lang="en" sz="6000" b="1">
                <a:latin typeface="Calibri"/>
                <a:ea typeface="Calibri"/>
                <a:cs typeface="Calibri"/>
                <a:sym typeface="Calibri"/>
              </a:rPr>
              <a:t>ou</a:t>
            </a:r>
            <a:endParaRPr sz="6000" b="1"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33" name="Google Shape;133;p20"/>
          <p:cNvCxnSpPr/>
          <p:nvPr/>
        </p:nvCxnSpPr>
        <p:spPr>
          <a:xfrm flipH="1">
            <a:off x="3493575" y="-325575"/>
            <a:ext cx="5541900" cy="6130500"/>
          </a:xfrm>
          <a:prstGeom prst="straightConnector1">
            <a:avLst/>
          </a:prstGeom>
          <a:noFill/>
          <a:ln w="228600" cap="flat" cmpd="sng">
            <a:solidFill>
              <a:srgbClr val="D4EA6B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4" name="Google Shape;134;p20"/>
          <p:cNvCxnSpPr/>
          <p:nvPr/>
        </p:nvCxnSpPr>
        <p:spPr>
          <a:xfrm flipH="1">
            <a:off x="3722175" y="-173175"/>
            <a:ext cx="5541900" cy="6130500"/>
          </a:xfrm>
          <a:prstGeom prst="straightConnector1">
            <a:avLst/>
          </a:prstGeom>
          <a:noFill/>
          <a:ln w="76200" cap="flat" cmpd="sng">
            <a:solidFill>
              <a:srgbClr val="D9D9D9"/>
            </a:solidFill>
            <a:prstDash val="dot"/>
            <a:round/>
            <a:headEnd type="none" w="med" len="med"/>
            <a:tailEnd type="none" w="med" len="med"/>
          </a:ln>
        </p:spPr>
      </p:cxnSp>
      <p:cxnSp>
        <p:nvCxnSpPr>
          <p:cNvPr id="135" name="Google Shape;135;p20"/>
          <p:cNvCxnSpPr/>
          <p:nvPr/>
        </p:nvCxnSpPr>
        <p:spPr>
          <a:xfrm flipH="1">
            <a:off x="3950775" y="-173175"/>
            <a:ext cx="5541900" cy="6130500"/>
          </a:xfrm>
          <a:prstGeom prst="straightConnector1">
            <a:avLst/>
          </a:prstGeom>
          <a:noFill/>
          <a:ln w="19050" cap="flat" cmpd="sng">
            <a:solidFill>
              <a:srgbClr val="D4EA6B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6" name="Google Shape;136;p20"/>
          <p:cNvCxnSpPr/>
          <p:nvPr/>
        </p:nvCxnSpPr>
        <p:spPr>
          <a:xfrm flipH="1">
            <a:off x="4255575" y="-173175"/>
            <a:ext cx="5541900" cy="6130500"/>
          </a:xfrm>
          <a:prstGeom prst="straightConnector1">
            <a:avLst/>
          </a:prstGeom>
          <a:noFill/>
          <a:ln w="228600" cap="flat" cmpd="sng">
            <a:solidFill>
              <a:srgbClr val="EFEFEF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7" name="Google Shape;137;p20"/>
          <p:cNvCxnSpPr/>
          <p:nvPr/>
        </p:nvCxnSpPr>
        <p:spPr>
          <a:xfrm flipH="1">
            <a:off x="4636575" y="-173175"/>
            <a:ext cx="5541900" cy="6130500"/>
          </a:xfrm>
          <a:prstGeom prst="straightConnector1">
            <a:avLst/>
          </a:prstGeom>
          <a:noFill/>
          <a:ln w="114300" cap="flat" cmpd="sng">
            <a:solidFill>
              <a:srgbClr val="D4EA6B"/>
            </a:solidFill>
            <a:prstDash val="dash"/>
            <a:round/>
            <a:headEnd type="none" w="med" len="med"/>
            <a:tailEnd type="none" w="med" len="med"/>
          </a:ln>
        </p:spPr>
      </p:cxnSp>
      <p:pic>
        <p:nvPicPr>
          <p:cNvPr id="138" name="Google Shape;138;p20"/>
          <p:cNvPicPr preferRelativeResize="0"/>
          <p:nvPr/>
        </p:nvPicPr>
        <p:blipFill rotWithShape="1">
          <a:blip r:embed="rId3">
            <a:alphaModFix/>
          </a:blip>
          <a:srcRect l="10873"/>
          <a:stretch/>
        </p:blipFill>
        <p:spPr>
          <a:xfrm>
            <a:off x="8179250" y="4694225"/>
            <a:ext cx="847275" cy="339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227</Words>
  <Application>Microsoft Office PowerPoint</Application>
  <PresentationFormat>On-screen Show (16:9)</PresentationFormat>
  <Paragraphs>49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Simple Light</vt:lpstr>
      <vt:lpstr>PowerPoint Presentation</vt:lpstr>
      <vt:lpstr>CRM Development  </vt:lpstr>
      <vt:lpstr>Success</vt:lpstr>
      <vt:lpstr>CRM Innovations Over The Last 5 Years   </vt:lpstr>
      <vt:lpstr>Benefits</vt:lpstr>
      <vt:lpstr>Strengths</vt:lpstr>
      <vt:lpstr>Threats Explained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Amina .</cp:lastModifiedBy>
  <cp:revision>1</cp:revision>
  <dcterms:modified xsi:type="dcterms:W3CDTF">2019-02-26T17:43:40Z</dcterms:modified>
</cp:coreProperties>
</file>