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AAE45AE-F3A9-4A94-AFEE-BE6897AA755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5FA2BAF-3312-4FE5-8EB3-3400D600B6BE}">
      <dgm:prSet/>
      <dgm:spPr/>
      <dgm:t>
        <a:bodyPr/>
        <a:lstStyle/>
        <a:p>
          <a:r>
            <a:rPr lang="en-GB" b="0" i="0" dirty="0"/>
            <a:t>AI in medical imaging may persistently underperform for marginalised groups, such as those classified by gender or race, due to bias introduced during several stages like data collecting, model building, and system deployment.</a:t>
          </a:r>
          <a:endParaRPr lang="en-US" dirty="0"/>
        </a:p>
      </dgm:t>
    </dgm:pt>
    <dgm:pt modelId="{64319743-6E70-4A70-ABD0-3FE540121687}" type="parTrans" cxnId="{6A0DF5C2-D44A-4EAC-A6B6-B9FB459349CB}">
      <dgm:prSet/>
      <dgm:spPr/>
      <dgm:t>
        <a:bodyPr/>
        <a:lstStyle/>
        <a:p>
          <a:endParaRPr lang="en-US"/>
        </a:p>
      </dgm:t>
    </dgm:pt>
    <dgm:pt modelId="{7101FE5E-91D2-46DD-9B08-88885E10E2BE}" type="sibTrans" cxnId="{6A0DF5C2-D44A-4EAC-A6B6-B9FB459349CB}">
      <dgm:prSet/>
      <dgm:spPr/>
      <dgm:t>
        <a:bodyPr/>
        <a:lstStyle/>
        <a:p>
          <a:endParaRPr lang="en-US"/>
        </a:p>
      </dgm:t>
    </dgm:pt>
    <dgm:pt modelId="{65A623C2-44C0-4301-AF30-EAED9E193A6C}">
      <dgm:prSet/>
      <dgm:spPr/>
      <dgm:t>
        <a:bodyPr/>
        <a:lstStyle/>
        <a:p>
          <a:r>
            <a:rPr lang="en-GB" b="0" i="0" dirty="0"/>
            <a:t>"AI models might rely on superficial patterns—like imaging artefacts associated with disease labels rather than genuine pathological features, potentially leading to skewed or inaccurate predictions."</a:t>
          </a:r>
          <a:endParaRPr lang="en-US" dirty="0"/>
        </a:p>
      </dgm:t>
    </dgm:pt>
    <dgm:pt modelId="{62134085-E3EE-45DA-AE2A-070E6996E035}" type="parTrans" cxnId="{49A6B31E-A0B6-4EA6-BFEE-2B382EF0752B}">
      <dgm:prSet/>
      <dgm:spPr/>
      <dgm:t>
        <a:bodyPr/>
        <a:lstStyle/>
        <a:p>
          <a:endParaRPr lang="en-US"/>
        </a:p>
      </dgm:t>
    </dgm:pt>
    <dgm:pt modelId="{BC65B658-C283-420F-8805-FF83B0E36EAC}" type="sibTrans" cxnId="{49A6B31E-A0B6-4EA6-BFEE-2B382EF0752B}">
      <dgm:prSet/>
      <dgm:spPr/>
      <dgm:t>
        <a:bodyPr/>
        <a:lstStyle/>
        <a:p>
          <a:endParaRPr lang="en-US"/>
        </a:p>
      </dgm:t>
    </dgm:pt>
    <dgm:pt modelId="{BD0EB572-3C7A-4043-9C1B-0C426AA0C199}" type="pres">
      <dgm:prSet presAssocID="{3AAE45AE-F3A9-4A94-AFEE-BE6897AA755E}" presName="hierChild1" presStyleCnt="0">
        <dgm:presLayoutVars>
          <dgm:chPref val="1"/>
          <dgm:dir/>
          <dgm:animOne val="branch"/>
          <dgm:animLvl val="lvl"/>
          <dgm:resizeHandles/>
        </dgm:presLayoutVars>
      </dgm:prSet>
      <dgm:spPr/>
    </dgm:pt>
    <dgm:pt modelId="{DD89CD84-AB91-4A82-BD55-762D7E03C9F9}" type="pres">
      <dgm:prSet presAssocID="{85FA2BAF-3312-4FE5-8EB3-3400D600B6BE}" presName="hierRoot1" presStyleCnt="0"/>
      <dgm:spPr/>
    </dgm:pt>
    <dgm:pt modelId="{27B1B259-7785-41B5-883C-8188EDF00ED5}" type="pres">
      <dgm:prSet presAssocID="{85FA2BAF-3312-4FE5-8EB3-3400D600B6BE}" presName="composite" presStyleCnt="0"/>
      <dgm:spPr/>
    </dgm:pt>
    <dgm:pt modelId="{4726C828-AC98-48B0-92CF-96C689469A40}" type="pres">
      <dgm:prSet presAssocID="{85FA2BAF-3312-4FE5-8EB3-3400D600B6BE}" presName="background" presStyleLbl="node0" presStyleIdx="0" presStyleCnt="2"/>
      <dgm:spPr/>
    </dgm:pt>
    <dgm:pt modelId="{BE06B1F0-B298-4595-9BC2-4258582BEB02}" type="pres">
      <dgm:prSet presAssocID="{85FA2BAF-3312-4FE5-8EB3-3400D600B6BE}" presName="text" presStyleLbl="fgAcc0" presStyleIdx="0" presStyleCnt="2">
        <dgm:presLayoutVars>
          <dgm:chPref val="3"/>
        </dgm:presLayoutVars>
      </dgm:prSet>
      <dgm:spPr/>
    </dgm:pt>
    <dgm:pt modelId="{3B09BE76-A742-4BB6-AF5F-7C15718C02B6}" type="pres">
      <dgm:prSet presAssocID="{85FA2BAF-3312-4FE5-8EB3-3400D600B6BE}" presName="hierChild2" presStyleCnt="0"/>
      <dgm:spPr/>
    </dgm:pt>
    <dgm:pt modelId="{00AEC8B4-C21A-4716-8D2C-5CBF925C3D93}" type="pres">
      <dgm:prSet presAssocID="{65A623C2-44C0-4301-AF30-EAED9E193A6C}" presName="hierRoot1" presStyleCnt="0"/>
      <dgm:spPr/>
    </dgm:pt>
    <dgm:pt modelId="{F92E8BE4-967F-40A1-AB87-E88DF7420B99}" type="pres">
      <dgm:prSet presAssocID="{65A623C2-44C0-4301-AF30-EAED9E193A6C}" presName="composite" presStyleCnt="0"/>
      <dgm:spPr/>
    </dgm:pt>
    <dgm:pt modelId="{50DFF1D7-3AE7-4372-958F-90CD148FFCFB}" type="pres">
      <dgm:prSet presAssocID="{65A623C2-44C0-4301-AF30-EAED9E193A6C}" presName="background" presStyleLbl="node0" presStyleIdx="1" presStyleCnt="2"/>
      <dgm:spPr/>
    </dgm:pt>
    <dgm:pt modelId="{D9ED3572-5A11-4ABC-BD15-F5C65D8ECF44}" type="pres">
      <dgm:prSet presAssocID="{65A623C2-44C0-4301-AF30-EAED9E193A6C}" presName="text" presStyleLbl="fgAcc0" presStyleIdx="1" presStyleCnt="2">
        <dgm:presLayoutVars>
          <dgm:chPref val="3"/>
        </dgm:presLayoutVars>
      </dgm:prSet>
      <dgm:spPr/>
    </dgm:pt>
    <dgm:pt modelId="{37F7FEAB-F4F2-491B-B79F-3E05B7113FCE}" type="pres">
      <dgm:prSet presAssocID="{65A623C2-44C0-4301-AF30-EAED9E193A6C}" presName="hierChild2" presStyleCnt="0"/>
      <dgm:spPr/>
    </dgm:pt>
  </dgm:ptLst>
  <dgm:cxnLst>
    <dgm:cxn modelId="{49A6B31E-A0B6-4EA6-BFEE-2B382EF0752B}" srcId="{3AAE45AE-F3A9-4A94-AFEE-BE6897AA755E}" destId="{65A623C2-44C0-4301-AF30-EAED9E193A6C}" srcOrd="1" destOrd="0" parTransId="{62134085-E3EE-45DA-AE2A-070E6996E035}" sibTransId="{BC65B658-C283-420F-8805-FF83B0E36EAC}"/>
    <dgm:cxn modelId="{D56634B7-EF3C-4B43-A626-8728DA604A12}" type="presOf" srcId="{3AAE45AE-F3A9-4A94-AFEE-BE6897AA755E}" destId="{BD0EB572-3C7A-4043-9C1B-0C426AA0C199}" srcOrd="0" destOrd="0" presId="urn:microsoft.com/office/officeart/2005/8/layout/hierarchy1"/>
    <dgm:cxn modelId="{265378BB-4512-4AE4-8227-764BB4863C2D}" type="presOf" srcId="{85FA2BAF-3312-4FE5-8EB3-3400D600B6BE}" destId="{BE06B1F0-B298-4595-9BC2-4258582BEB02}" srcOrd="0" destOrd="0" presId="urn:microsoft.com/office/officeart/2005/8/layout/hierarchy1"/>
    <dgm:cxn modelId="{6A0DF5C2-D44A-4EAC-A6B6-B9FB459349CB}" srcId="{3AAE45AE-F3A9-4A94-AFEE-BE6897AA755E}" destId="{85FA2BAF-3312-4FE5-8EB3-3400D600B6BE}" srcOrd="0" destOrd="0" parTransId="{64319743-6E70-4A70-ABD0-3FE540121687}" sibTransId="{7101FE5E-91D2-46DD-9B08-88885E10E2BE}"/>
    <dgm:cxn modelId="{7CF161F3-DD45-45A1-A90F-BDA78E3F34E7}" type="presOf" srcId="{65A623C2-44C0-4301-AF30-EAED9E193A6C}" destId="{D9ED3572-5A11-4ABC-BD15-F5C65D8ECF44}" srcOrd="0" destOrd="0" presId="urn:microsoft.com/office/officeart/2005/8/layout/hierarchy1"/>
    <dgm:cxn modelId="{EEA490AE-8295-4B75-9A4C-688F5A052C3F}" type="presParOf" srcId="{BD0EB572-3C7A-4043-9C1B-0C426AA0C199}" destId="{DD89CD84-AB91-4A82-BD55-762D7E03C9F9}" srcOrd="0" destOrd="0" presId="urn:microsoft.com/office/officeart/2005/8/layout/hierarchy1"/>
    <dgm:cxn modelId="{E3B7E6FD-4D44-492F-8516-0228F550394E}" type="presParOf" srcId="{DD89CD84-AB91-4A82-BD55-762D7E03C9F9}" destId="{27B1B259-7785-41B5-883C-8188EDF00ED5}" srcOrd="0" destOrd="0" presId="urn:microsoft.com/office/officeart/2005/8/layout/hierarchy1"/>
    <dgm:cxn modelId="{183ADE06-79F5-4B71-A7AC-E2609BC33EB0}" type="presParOf" srcId="{27B1B259-7785-41B5-883C-8188EDF00ED5}" destId="{4726C828-AC98-48B0-92CF-96C689469A40}" srcOrd="0" destOrd="0" presId="urn:microsoft.com/office/officeart/2005/8/layout/hierarchy1"/>
    <dgm:cxn modelId="{58F5B7DF-1CFF-4D14-811D-3795E13A5849}" type="presParOf" srcId="{27B1B259-7785-41B5-883C-8188EDF00ED5}" destId="{BE06B1F0-B298-4595-9BC2-4258582BEB02}" srcOrd="1" destOrd="0" presId="urn:microsoft.com/office/officeart/2005/8/layout/hierarchy1"/>
    <dgm:cxn modelId="{71612161-4387-4B25-8D56-EB70D2662FFD}" type="presParOf" srcId="{DD89CD84-AB91-4A82-BD55-762D7E03C9F9}" destId="{3B09BE76-A742-4BB6-AF5F-7C15718C02B6}" srcOrd="1" destOrd="0" presId="urn:microsoft.com/office/officeart/2005/8/layout/hierarchy1"/>
    <dgm:cxn modelId="{5AEF1648-3ACC-47F2-96FD-6EDBB653BDD1}" type="presParOf" srcId="{BD0EB572-3C7A-4043-9C1B-0C426AA0C199}" destId="{00AEC8B4-C21A-4716-8D2C-5CBF925C3D93}" srcOrd="1" destOrd="0" presId="urn:microsoft.com/office/officeart/2005/8/layout/hierarchy1"/>
    <dgm:cxn modelId="{BED4231B-15DD-453F-AEA3-43BE2C52E0D9}" type="presParOf" srcId="{00AEC8B4-C21A-4716-8D2C-5CBF925C3D93}" destId="{F92E8BE4-967F-40A1-AB87-E88DF7420B99}" srcOrd="0" destOrd="0" presId="urn:microsoft.com/office/officeart/2005/8/layout/hierarchy1"/>
    <dgm:cxn modelId="{A0D3568B-9130-4DCD-B405-2AC8B8C4E052}" type="presParOf" srcId="{F92E8BE4-967F-40A1-AB87-E88DF7420B99}" destId="{50DFF1D7-3AE7-4372-958F-90CD148FFCFB}" srcOrd="0" destOrd="0" presId="urn:microsoft.com/office/officeart/2005/8/layout/hierarchy1"/>
    <dgm:cxn modelId="{132FF5BA-037F-413B-ABA0-0EA669D16E65}" type="presParOf" srcId="{F92E8BE4-967F-40A1-AB87-E88DF7420B99}" destId="{D9ED3572-5A11-4ABC-BD15-F5C65D8ECF44}" srcOrd="1" destOrd="0" presId="urn:microsoft.com/office/officeart/2005/8/layout/hierarchy1"/>
    <dgm:cxn modelId="{54C50A16-E5A5-4174-AAF1-D314ED09F80F}" type="presParOf" srcId="{00AEC8B4-C21A-4716-8D2C-5CBF925C3D93}" destId="{37F7FEAB-F4F2-491B-B79F-3E05B7113F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7368A3-5AC2-4435-A93B-07443AD7913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AE9D080-D877-4F3F-B541-333B948759DE}">
      <dgm:prSet/>
      <dgm:spPr/>
      <dgm:t>
        <a:bodyPr/>
        <a:lstStyle/>
        <a:p>
          <a:r>
            <a:rPr lang="en-GB" dirty="0"/>
            <a:t>"Medical image repositories frequently include complex features or metadata that can be exploited for data breaches or to re-identify individuals."</a:t>
          </a:r>
          <a:endParaRPr lang="en-US" dirty="0"/>
        </a:p>
      </dgm:t>
    </dgm:pt>
    <dgm:pt modelId="{CE0E39F8-E7E8-42F3-9214-CF78F35EEC96}" type="parTrans" cxnId="{06E259F8-A2BF-42C8-8A6C-F237D7719566}">
      <dgm:prSet/>
      <dgm:spPr/>
      <dgm:t>
        <a:bodyPr/>
        <a:lstStyle/>
        <a:p>
          <a:endParaRPr lang="en-US"/>
        </a:p>
      </dgm:t>
    </dgm:pt>
    <dgm:pt modelId="{2ED9980A-27A4-400A-AFA4-C9601207EAD1}" type="sibTrans" cxnId="{06E259F8-A2BF-42C8-8A6C-F237D7719566}">
      <dgm:prSet/>
      <dgm:spPr/>
      <dgm:t>
        <a:bodyPr/>
        <a:lstStyle/>
        <a:p>
          <a:endParaRPr lang="en-US"/>
        </a:p>
      </dgm:t>
    </dgm:pt>
    <dgm:pt modelId="{03F1FE1B-7341-4138-BB32-8C95260A9289}">
      <dgm:prSet/>
      <dgm:spPr/>
      <dgm:t>
        <a:bodyPr/>
        <a:lstStyle/>
        <a:p>
          <a:r>
            <a:rPr lang="en-GB" dirty="0"/>
            <a:t>"Differential privacy is a technique used to protect data privacy, but it often reduces the effectiveness or accuracy of the model as a trade-off."</a:t>
          </a:r>
          <a:endParaRPr lang="en-US" dirty="0"/>
        </a:p>
      </dgm:t>
    </dgm:pt>
    <dgm:pt modelId="{528C419E-2673-465A-95A6-45C11B1056DD}" type="parTrans" cxnId="{5C5D1631-3A48-490E-94A1-BB76BD26732F}">
      <dgm:prSet/>
      <dgm:spPr/>
      <dgm:t>
        <a:bodyPr/>
        <a:lstStyle/>
        <a:p>
          <a:endParaRPr lang="en-US"/>
        </a:p>
      </dgm:t>
    </dgm:pt>
    <dgm:pt modelId="{CD2D147E-709C-407F-8AFB-397CEDC03F38}" type="sibTrans" cxnId="{5C5D1631-3A48-490E-94A1-BB76BD26732F}">
      <dgm:prSet/>
      <dgm:spPr/>
      <dgm:t>
        <a:bodyPr/>
        <a:lstStyle/>
        <a:p>
          <a:endParaRPr lang="en-US"/>
        </a:p>
      </dgm:t>
    </dgm:pt>
    <dgm:pt modelId="{2DEBE939-D989-4E02-952B-B22B43A2FFFD}" type="pres">
      <dgm:prSet presAssocID="{EE7368A3-5AC2-4435-A93B-07443AD79135}" presName="root" presStyleCnt="0">
        <dgm:presLayoutVars>
          <dgm:dir/>
          <dgm:resizeHandles val="exact"/>
        </dgm:presLayoutVars>
      </dgm:prSet>
      <dgm:spPr/>
    </dgm:pt>
    <dgm:pt modelId="{90A945AD-576F-4AEC-B0B4-F025E49293AE}" type="pres">
      <dgm:prSet presAssocID="{4AE9D080-D877-4F3F-B541-333B948759DE}" presName="compNode" presStyleCnt="0"/>
      <dgm:spPr/>
    </dgm:pt>
    <dgm:pt modelId="{3E170B51-1E28-407C-8877-4DA0EDF7335D}" type="pres">
      <dgm:prSet presAssocID="{4AE9D080-D877-4F3F-B541-333B948759DE}" presName="bgRect" presStyleLbl="bgShp" presStyleIdx="0" presStyleCnt="2"/>
      <dgm:spPr/>
    </dgm:pt>
    <dgm:pt modelId="{199F1FD7-2579-4755-93C3-5D152CB5F54D}" type="pres">
      <dgm:prSet presAssocID="{4AE9D080-D877-4F3F-B541-333B948759D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14CC87DA-5DD0-46C9-8C91-E4DA00CDC5E9}" type="pres">
      <dgm:prSet presAssocID="{4AE9D080-D877-4F3F-B541-333B948759DE}" presName="spaceRect" presStyleCnt="0"/>
      <dgm:spPr/>
    </dgm:pt>
    <dgm:pt modelId="{945703EB-F35A-47C4-B0E0-FFEFB2F7B5F7}" type="pres">
      <dgm:prSet presAssocID="{4AE9D080-D877-4F3F-B541-333B948759DE}" presName="parTx" presStyleLbl="revTx" presStyleIdx="0" presStyleCnt="2">
        <dgm:presLayoutVars>
          <dgm:chMax val="0"/>
          <dgm:chPref val="0"/>
        </dgm:presLayoutVars>
      </dgm:prSet>
      <dgm:spPr/>
    </dgm:pt>
    <dgm:pt modelId="{2B6323C3-B654-4002-9192-C655E1048C7A}" type="pres">
      <dgm:prSet presAssocID="{2ED9980A-27A4-400A-AFA4-C9601207EAD1}" presName="sibTrans" presStyleCnt="0"/>
      <dgm:spPr/>
    </dgm:pt>
    <dgm:pt modelId="{44EC427A-145E-45E4-867A-5F07D2C798F8}" type="pres">
      <dgm:prSet presAssocID="{03F1FE1B-7341-4138-BB32-8C95260A9289}" presName="compNode" presStyleCnt="0"/>
      <dgm:spPr/>
    </dgm:pt>
    <dgm:pt modelId="{59198BDA-9109-4B23-8127-9DB53C5C137B}" type="pres">
      <dgm:prSet presAssocID="{03F1FE1B-7341-4138-BB32-8C95260A9289}" presName="bgRect" presStyleLbl="bgShp" presStyleIdx="1" presStyleCnt="2"/>
      <dgm:spPr/>
    </dgm:pt>
    <dgm:pt modelId="{C62D4F2A-966A-447E-B312-608638E517D0}" type="pres">
      <dgm:prSet presAssocID="{03F1FE1B-7341-4138-BB32-8C95260A928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0BDCC18B-39A2-48A1-8E82-06F28AC47230}" type="pres">
      <dgm:prSet presAssocID="{03F1FE1B-7341-4138-BB32-8C95260A9289}" presName="spaceRect" presStyleCnt="0"/>
      <dgm:spPr/>
    </dgm:pt>
    <dgm:pt modelId="{B7B9B6BF-0820-4C9E-A51E-0102C802D471}" type="pres">
      <dgm:prSet presAssocID="{03F1FE1B-7341-4138-BB32-8C95260A9289}" presName="parTx" presStyleLbl="revTx" presStyleIdx="1" presStyleCnt="2">
        <dgm:presLayoutVars>
          <dgm:chMax val="0"/>
          <dgm:chPref val="0"/>
        </dgm:presLayoutVars>
      </dgm:prSet>
      <dgm:spPr/>
    </dgm:pt>
  </dgm:ptLst>
  <dgm:cxnLst>
    <dgm:cxn modelId="{52E11B11-9515-4920-870F-57D98C8D9DFC}" type="presOf" srcId="{EE7368A3-5AC2-4435-A93B-07443AD79135}" destId="{2DEBE939-D989-4E02-952B-B22B43A2FFFD}" srcOrd="0" destOrd="0" presId="urn:microsoft.com/office/officeart/2018/2/layout/IconVerticalSolidList"/>
    <dgm:cxn modelId="{5C5D1631-3A48-490E-94A1-BB76BD26732F}" srcId="{EE7368A3-5AC2-4435-A93B-07443AD79135}" destId="{03F1FE1B-7341-4138-BB32-8C95260A9289}" srcOrd="1" destOrd="0" parTransId="{528C419E-2673-465A-95A6-45C11B1056DD}" sibTransId="{CD2D147E-709C-407F-8AFB-397CEDC03F38}"/>
    <dgm:cxn modelId="{591E3673-6B88-4F86-920F-F504427E7789}" type="presOf" srcId="{4AE9D080-D877-4F3F-B541-333B948759DE}" destId="{945703EB-F35A-47C4-B0E0-FFEFB2F7B5F7}" srcOrd="0" destOrd="0" presId="urn:microsoft.com/office/officeart/2018/2/layout/IconVerticalSolidList"/>
    <dgm:cxn modelId="{820ECC76-99A6-4245-A3CB-A13A2121CA91}" type="presOf" srcId="{03F1FE1B-7341-4138-BB32-8C95260A9289}" destId="{B7B9B6BF-0820-4C9E-A51E-0102C802D471}" srcOrd="0" destOrd="0" presId="urn:microsoft.com/office/officeart/2018/2/layout/IconVerticalSolidList"/>
    <dgm:cxn modelId="{06E259F8-A2BF-42C8-8A6C-F237D7719566}" srcId="{EE7368A3-5AC2-4435-A93B-07443AD79135}" destId="{4AE9D080-D877-4F3F-B541-333B948759DE}" srcOrd="0" destOrd="0" parTransId="{CE0E39F8-E7E8-42F3-9214-CF78F35EEC96}" sibTransId="{2ED9980A-27A4-400A-AFA4-C9601207EAD1}"/>
    <dgm:cxn modelId="{1EE01C30-A294-48E6-B053-3D9229EA7087}" type="presParOf" srcId="{2DEBE939-D989-4E02-952B-B22B43A2FFFD}" destId="{90A945AD-576F-4AEC-B0B4-F025E49293AE}" srcOrd="0" destOrd="0" presId="urn:microsoft.com/office/officeart/2018/2/layout/IconVerticalSolidList"/>
    <dgm:cxn modelId="{D36AADB3-4798-4BCC-BCCC-16EB8F88EE5B}" type="presParOf" srcId="{90A945AD-576F-4AEC-B0B4-F025E49293AE}" destId="{3E170B51-1E28-407C-8877-4DA0EDF7335D}" srcOrd="0" destOrd="0" presId="urn:microsoft.com/office/officeart/2018/2/layout/IconVerticalSolidList"/>
    <dgm:cxn modelId="{D6E1648B-F0ED-4809-9A75-246CD3C0D1E1}" type="presParOf" srcId="{90A945AD-576F-4AEC-B0B4-F025E49293AE}" destId="{199F1FD7-2579-4755-93C3-5D152CB5F54D}" srcOrd="1" destOrd="0" presId="urn:microsoft.com/office/officeart/2018/2/layout/IconVerticalSolidList"/>
    <dgm:cxn modelId="{33366EAF-3B31-4ED1-AB71-20953747138C}" type="presParOf" srcId="{90A945AD-576F-4AEC-B0B4-F025E49293AE}" destId="{14CC87DA-5DD0-46C9-8C91-E4DA00CDC5E9}" srcOrd="2" destOrd="0" presId="urn:microsoft.com/office/officeart/2018/2/layout/IconVerticalSolidList"/>
    <dgm:cxn modelId="{F07EACA1-7767-4DF6-8129-A56EB7D18427}" type="presParOf" srcId="{90A945AD-576F-4AEC-B0B4-F025E49293AE}" destId="{945703EB-F35A-47C4-B0E0-FFEFB2F7B5F7}" srcOrd="3" destOrd="0" presId="urn:microsoft.com/office/officeart/2018/2/layout/IconVerticalSolidList"/>
    <dgm:cxn modelId="{79A81657-4935-403A-8BE5-C20D4B1CC088}" type="presParOf" srcId="{2DEBE939-D989-4E02-952B-B22B43A2FFFD}" destId="{2B6323C3-B654-4002-9192-C655E1048C7A}" srcOrd="1" destOrd="0" presId="urn:microsoft.com/office/officeart/2018/2/layout/IconVerticalSolidList"/>
    <dgm:cxn modelId="{6FD03046-8FAF-4FE3-B8C1-741F063857A1}" type="presParOf" srcId="{2DEBE939-D989-4E02-952B-B22B43A2FFFD}" destId="{44EC427A-145E-45E4-867A-5F07D2C798F8}" srcOrd="2" destOrd="0" presId="urn:microsoft.com/office/officeart/2018/2/layout/IconVerticalSolidList"/>
    <dgm:cxn modelId="{7C875916-ED81-4019-97BC-0DB8CCC230A4}" type="presParOf" srcId="{44EC427A-145E-45E4-867A-5F07D2C798F8}" destId="{59198BDA-9109-4B23-8127-9DB53C5C137B}" srcOrd="0" destOrd="0" presId="urn:microsoft.com/office/officeart/2018/2/layout/IconVerticalSolidList"/>
    <dgm:cxn modelId="{2BAF9ABB-675B-4426-9550-8B739F7CEC43}" type="presParOf" srcId="{44EC427A-145E-45E4-867A-5F07D2C798F8}" destId="{C62D4F2A-966A-447E-B312-608638E517D0}" srcOrd="1" destOrd="0" presId="urn:microsoft.com/office/officeart/2018/2/layout/IconVerticalSolidList"/>
    <dgm:cxn modelId="{DD8CD286-AF6D-4703-96D1-A359FCCA4E37}" type="presParOf" srcId="{44EC427A-145E-45E4-867A-5F07D2C798F8}" destId="{0BDCC18B-39A2-48A1-8E82-06F28AC47230}" srcOrd="2" destOrd="0" presId="urn:microsoft.com/office/officeart/2018/2/layout/IconVerticalSolidList"/>
    <dgm:cxn modelId="{F5E46D20-9A49-43FC-8782-7A76E0297BC0}" type="presParOf" srcId="{44EC427A-145E-45E4-867A-5F07D2C798F8}" destId="{B7B9B6BF-0820-4C9E-A51E-0102C802D47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6C828-AC98-48B0-92CF-96C689469A40}">
      <dsp:nvSpPr>
        <dsp:cNvPr id="0" name=""/>
        <dsp:cNvSpPr/>
      </dsp:nvSpPr>
      <dsp:spPr>
        <a:xfrm>
          <a:off x="1174"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06B1F0-B298-4595-9BC2-4258582BEB02}">
      <dsp:nvSpPr>
        <dsp:cNvPr id="0" name=""/>
        <dsp:cNvSpPr/>
      </dsp:nvSpPr>
      <dsp:spPr>
        <a:xfrm>
          <a:off x="45906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dirty="0"/>
            <a:t>AI in medical imaging may persistently underperform for marginalised groups, such as those classified by gender or race, due to bias introduced during several stages like data collecting, model building, and system deployment.</a:t>
          </a:r>
          <a:endParaRPr lang="en-US" sz="2100" kern="1200" dirty="0"/>
        </a:p>
      </dsp:txBody>
      <dsp:txXfrm>
        <a:off x="535713" y="1032452"/>
        <a:ext cx="3967760" cy="2463577"/>
      </dsp:txXfrm>
    </dsp:sp>
    <dsp:sp modelId="{50DFF1D7-3AE7-4372-958F-90CD148FFCFB}">
      <dsp:nvSpPr>
        <dsp:cNvPr id="0" name=""/>
        <dsp:cNvSpPr/>
      </dsp:nvSpPr>
      <dsp:spPr>
        <a:xfrm>
          <a:off x="5038013"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ED3572-5A11-4ABC-BD15-F5C65D8ECF44}">
      <dsp:nvSpPr>
        <dsp:cNvPr id="0" name=""/>
        <dsp:cNvSpPr/>
      </dsp:nvSpPr>
      <dsp:spPr>
        <a:xfrm>
          <a:off x="549590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dirty="0"/>
            <a:t>"AI models might rely on superficial patterns—like imaging artefacts associated with disease labels rather than genuine pathological features, potentially leading to skewed or inaccurate predictions."</a:t>
          </a:r>
          <a:endParaRPr lang="en-US" sz="2100" kern="1200" dirty="0"/>
        </a:p>
      </dsp:txBody>
      <dsp:txXfrm>
        <a:off x="5572553" y="1032452"/>
        <a:ext cx="3967760" cy="2463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70B51-1E28-407C-8877-4DA0EDF7335D}">
      <dsp:nvSpPr>
        <dsp:cNvPr id="0" name=""/>
        <dsp:cNvSpPr/>
      </dsp:nvSpPr>
      <dsp:spPr>
        <a:xfrm>
          <a:off x="0" y="665190"/>
          <a:ext cx="9618133" cy="12280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9F1FD7-2579-4755-93C3-5D152CB5F54D}">
      <dsp:nvSpPr>
        <dsp:cNvPr id="0" name=""/>
        <dsp:cNvSpPr/>
      </dsp:nvSpPr>
      <dsp:spPr>
        <a:xfrm>
          <a:off x="371483" y="941500"/>
          <a:ext cx="675424" cy="675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5703EB-F35A-47C4-B0E0-FFEFB2F7B5F7}">
      <dsp:nvSpPr>
        <dsp:cNvPr id="0" name=""/>
        <dsp:cNvSpPr/>
      </dsp:nvSpPr>
      <dsp:spPr>
        <a:xfrm>
          <a:off x="1418391" y="665190"/>
          <a:ext cx="8199741"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066800">
            <a:lnSpc>
              <a:spcPct val="90000"/>
            </a:lnSpc>
            <a:spcBef>
              <a:spcPct val="0"/>
            </a:spcBef>
            <a:spcAft>
              <a:spcPct val="35000"/>
            </a:spcAft>
            <a:buNone/>
          </a:pPr>
          <a:r>
            <a:rPr lang="en-GB" sz="2400" kern="1200" dirty="0"/>
            <a:t>"Medical image repositories frequently include complex features or metadata that can be exploited for data breaches or to re-identify individuals."</a:t>
          </a:r>
          <a:endParaRPr lang="en-US" sz="2400" kern="1200" dirty="0"/>
        </a:p>
      </dsp:txBody>
      <dsp:txXfrm>
        <a:off x="1418391" y="665190"/>
        <a:ext cx="8199741" cy="1228044"/>
      </dsp:txXfrm>
    </dsp:sp>
    <dsp:sp modelId="{59198BDA-9109-4B23-8127-9DB53C5C137B}">
      <dsp:nvSpPr>
        <dsp:cNvPr id="0" name=""/>
        <dsp:cNvSpPr/>
      </dsp:nvSpPr>
      <dsp:spPr>
        <a:xfrm>
          <a:off x="0" y="2200246"/>
          <a:ext cx="9618133" cy="12280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2D4F2A-966A-447E-B312-608638E517D0}">
      <dsp:nvSpPr>
        <dsp:cNvPr id="0" name=""/>
        <dsp:cNvSpPr/>
      </dsp:nvSpPr>
      <dsp:spPr>
        <a:xfrm>
          <a:off x="371483" y="2476556"/>
          <a:ext cx="675424" cy="675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B9B6BF-0820-4C9E-A51E-0102C802D471}">
      <dsp:nvSpPr>
        <dsp:cNvPr id="0" name=""/>
        <dsp:cNvSpPr/>
      </dsp:nvSpPr>
      <dsp:spPr>
        <a:xfrm>
          <a:off x="1418391" y="2200246"/>
          <a:ext cx="8199741"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066800">
            <a:lnSpc>
              <a:spcPct val="90000"/>
            </a:lnSpc>
            <a:spcBef>
              <a:spcPct val="0"/>
            </a:spcBef>
            <a:spcAft>
              <a:spcPct val="35000"/>
            </a:spcAft>
            <a:buNone/>
          </a:pPr>
          <a:r>
            <a:rPr lang="en-GB" sz="2400" kern="1200" dirty="0"/>
            <a:t>"Differential privacy is a technique used to protect data privacy, but it often reduces the effectiveness or accuracy of the model as a trade-off."</a:t>
          </a:r>
          <a:endParaRPr lang="en-US" sz="2400" kern="1200" dirty="0"/>
        </a:p>
      </dsp:txBody>
      <dsp:txXfrm>
        <a:off x="1418391" y="2200246"/>
        <a:ext cx="8199741" cy="122804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2445080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674261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458656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0621705-01CE-44A7-9691-8F85176B206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2961974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0621705-01CE-44A7-9691-8F85176B2064}" type="datetimeFigureOut">
              <a:rPr lang="en-GB" smtClean="0"/>
              <a:t>12/11/2025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1403527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0621705-01CE-44A7-9691-8F85176B2064}" type="datetimeFigureOut">
              <a:rPr lang="en-GB" smtClean="0"/>
              <a:t>12/11/2025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725513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621705-01CE-44A7-9691-8F85176B2064}" type="datetimeFigureOut">
              <a:rPr lang="en-GB" smtClean="0"/>
              <a:t>12/11/2025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562355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0621705-01CE-44A7-9691-8F85176B206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4115132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0621705-01CE-44A7-9691-8F85176B206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19012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018001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0875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2519542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869788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1998240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806011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961657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0621705-01CE-44A7-9691-8F85176B2064}" type="datetimeFigureOut">
              <a:rPr lang="en-GB" smtClean="0"/>
              <a:t>12/11/2025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58BDA0B-A5C2-4B4B-823D-46061F58D53A}" type="slidenum">
              <a:rPr lang="en-GB" smtClean="0"/>
              <a:t>‹#›</a:t>
            </a:fld>
            <a:endParaRPr lang="en-GB"/>
          </a:p>
        </p:txBody>
      </p:sp>
    </p:spTree>
    <p:extLst>
      <p:ext uri="{BB962C8B-B14F-4D97-AF65-F5344CB8AC3E}">
        <p14:creationId xmlns:p14="http://schemas.microsoft.com/office/powerpoint/2010/main" val="1548332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link.springer.com/article/10.1007/s11604-023-01474-3A" TargetMode="External"/><Relationship Id="rId7" Type="http://schemas.openxmlformats.org/officeDocument/2006/relationships/hyperlink" Target="https://pmc.ncbi.nlm.nih.gov/articles/PMC7332220/?utm_source=chatgpt.com" TargetMode="External"/><Relationship Id="rId2" Type="http://schemas.openxmlformats.org/officeDocument/2006/relationships/hyperlink" Target="https://link.springer.com/article/10.1007/s10676-022-09646-xW" TargetMode="External"/><Relationship Id="rId1" Type="http://schemas.openxmlformats.org/officeDocument/2006/relationships/slideLayout" Target="../slideLayouts/slideLayout2.xml"/><Relationship Id="rId6" Type="http://schemas.openxmlformats.org/officeDocument/2006/relationships/hyperlink" Target="https://link.springer.com/chapter/10.1007/978-3-031-73741-1_11?utm_source=chatgpt.com" TargetMode="External"/><Relationship Id="rId5" Type="http://schemas.openxmlformats.org/officeDocument/2006/relationships/hyperlink" Target="https://pmc.ncbi.nlm.nih.gov/articles/PMC7332220/" TargetMode="External"/><Relationship Id="rId4" Type="http://schemas.openxmlformats.org/officeDocument/2006/relationships/hyperlink" Target="https://link.springer.com/article/10.1007/s40592-025-00272-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E0BE9-818C-8B59-C645-525DCFD9B358}"/>
              </a:ext>
            </a:extLst>
          </p:cNvPr>
          <p:cNvSpPr>
            <a:spLocks noGrp="1"/>
          </p:cNvSpPr>
          <p:nvPr>
            <p:ph type="ctrTitle"/>
          </p:nvPr>
        </p:nvSpPr>
        <p:spPr>
          <a:xfrm>
            <a:off x="4974337" y="1265314"/>
            <a:ext cx="4299666" cy="3249131"/>
          </a:xfrm>
        </p:spPr>
        <p:txBody>
          <a:bodyPr>
            <a:normAutofit/>
          </a:bodyPr>
          <a:lstStyle/>
          <a:p>
            <a:pPr algn="l"/>
            <a:r>
              <a:rPr lang="en-GB" dirty="0"/>
              <a:t>Risks and Limitations</a:t>
            </a:r>
            <a:endParaRPr lang="en-GB"/>
          </a:p>
        </p:txBody>
      </p:sp>
      <p:sp>
        <p:nvSpPr>
          <p:cNvPr id="3" name="Subtitle 2">
            <a:extLst>
              <a:ext uri="{FF2B5EF4-FFF2-40B4-BE49-F238E27FC236}">
                <a16:creationId xmlns:a16="http://schemas.microsoft.com/office/drawing/2014/main" id="{978719E3-E09D-84DA-417F-BC374BE0FC03}"/>
              </a:ext>
            </a:extLst>
          </p:cNvPr>
          <p:cNvSpPr>
            <a:spLocks noGrp="1"/>
          </p:cNvSpPr>
          <p:nvPr>
            <p:ph type="subTitle" idx="1"/>
          </p:nvPr>
        </p:nvSpPr>
        <p:spPr>
          <a:xfrm>
            <a:off x="4974336" y="4514446"/>
            <a:ext cx="4299666" cy="871042"/>
          </a:xfrm>
        </p:spPr>
        <p:txBody>
          <a:bodyPr>
            <a:normAutofit/>
          </a:bodyPr>
          <a:lstStyle/>
          <a:p>
            <a:pPr algn="l"/>
            <a:r>
              <a:rPr lang="en-GB" dirty="0"/>
              <a:t>By </a:t>
            </a:r>
            <a:r>
              <a:rPr lang="en-GB" dirty="0" err="1"/>
              <a:t>ahmed</a:t>
            </a:r>
            <a:r>
              <a:rPr lang="en-GB" dirty="0"/>
              <a:t> Abdi	</a:t>
            </a:r>
            <a:endParaRPr lang="en-GB"/>
          </a:p>
        </p:txBody>
      </p:sp>
      <p:sp>
        <p:nvSpPr>
          <p:cNvPr id="10" name="Isosceles Triangle 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Warning">
            <a:extLst>
              <a:ext uri="{FF2B5EF4-FFF2-40B4-BE49-F238E27FC236}">
                <a16:creationId xmlns:a16="http://schemas.microsoft.com/office/drawing/2014/main" id="{A7F036F0-5702-45C5-EF06-73F2FB7DF9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4113321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01E8A-7388-6A4B-4DF6-838FDC384515}"/>
              </a:ext>
            </a:extLst>
          </p:cNvPr>
          <p:cNvSpPr>
            <a:spLocks noGrp="1"/>
          </p:cNvSpPr>
          <p:nvPr>
            <p:ph type="title"/>
          </p:nvPr>
        </p:nvSpPr>
        <p:spPr>
          <a:xfrm>
            <a:off x="1286933" y="609600"/>
            <a:ext cx="10197494" cy="1099457"/>
          </a:xfrm>
        </p:spPr>
        <p:txBody>
          <a:bodyPr>
            <a:normAutofit/>
          </a:bodyPr>
          <a:lstStyle/>
          <a:p>
            <a:r>
              <a:rPr lang="en-GB" altLang="en-US" sz="3300" dirty="0">
                <a:latin typeface="Arial" panose="020B0604020202020204" pitchFamily="34" charset="0"/>
              </a:rPr>
              <a:t>Risk/Difficulty Summary for Slide with Corresponding Data and Algorithmic Fairness &amp; Bias</a:t>
            </a:r>
            <a:endParaRPr lang="en-GB" sz="3300"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53E9920-0386-93C7-E78E-3A1E3E26552B}"/>
              </a:ext>
            </a:extLst>
          </p:cNvPr>
          <p:cNvGraphicFramePr>
            <a:graphicFrameLocks noGrp="1"/>
          </p:cNvGraphicFramePr>
          <p:nvPr>
            <p:ph idx="1"/>
            <p:extLst>
              <p:ext uri="{D42A27DB-BD31-4B8C-83A1-F6EECF244321}">
                <p14:modId xmlns:p14="http://schemas.microsoft.com/office/powerpoint/2010/main" val="369011140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8433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1F732-0F83-4406-575B-07A2FC0FE33A}"/>
              </a:ext>
            </a:extLst>
          </p:cNvPr>
          <p:cNvSpPr>
            <a:spLocks noGrp="1"/>
          </p:cNvSpPr>
          <p:nvPr>
            <p:ph type="title"/>
          </p:nvPr>
        </p:nvSpPr>
        <p:spPr>
          <a:xfrm>
            <a:off x="1286933" y="609600"/>
            <a:ext cx="10197494" cy="1099457"/>
          </a:xfrm>
        </p:spPr>
        <p:txBody>
          <a:bodyPr>
            <a:normAutofit/>
          </a:bodyPr>
          <a:lstStyle/>
          <a:p>
            <a:r>
              <a:rPr kumimoji="0" lang="en-GB" altLang="en-US" b="0" i="0" u="none" strike="noStrike" cap="none" normalizeH="0" baseline="0" dirty="0">
                <a:ln>
                  <a:noFill/>
                </a:ln>
                <a:effectLst/>
                <a:latin typeface="Arial" panose="020B0604020202020204" pitchFamily="34" charset="0"/>
              </a:rPr>
              <a:t>Dangers to Data Security and Privacy</a:t>
            </a:r>
            <a:endParaRPr lang="en-GB"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C2201C3-FB90-D52E-B232-FFDA160B8A0F}"/>
              </a:ext>
            </a:extLst>
          </p:cNvPr>
          <p:cNvGraphicFramePr>
            <a:graphicFrameLocks noGrp="1"/>
          </p:cNvGraphicFramePr>
          <p:nvPr>
            <p:ph idx="1"/>
            <p:extLst>
              <p:ext uri="{D42A27DB-BD31-4B8C-83A1-F6EECF244321}">
                <p14:modId xmlns:p14="http://schemas.microsoft.com/office/powerpoint/2010/main" val="90789620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0086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8DA18-1808-F218-C238-084361750AFB}"/>
              </a:ext>
            </a:extLst>
          </p:cNvPr>
          <p:cNvSpPr>
            <a:spLocks noGrp="1"/>
          </p:cNvSpPr>
          <p:nvPr>
            <p:ph type="title"/>
          </p:nvPr>
        </p:nvSpPr>
        <p:spPr>
          <a:xfrm>
            <a:off x="1043950" y="1179151"/>
            <a:ext cx="3300646" cy="4463889"/>
          </a:xfrm>
        </p:spPr>
        <p:txBody>
          <a:bodyPr anchor="ctr">
            <a:normAutofit/>
          </a:bodyPr>
          <a:lstStyle/>
          <a:p>
            <a:r>
              <a:rPr kumimoji="0" lang="en-GB" altLang="en-US" b="0" i="0" u="none" strike="noStrike" cap="none" normalizeH="0" baseline="0" dirty="0">
                <a:ln>
                  <a:noFill/>
                </a:ln>
                <a:effectLst/>
                <a:latin typeface="Arial" panose="020B0604020202020204" pitchFamily="34" charset="0"/>
              </a:rPr>
              <a:t>"Black-Box" or Unable to Explain Models</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1EEEF4-3AA2-81BC-678A-B481136FEFD6}"/>
              </a:ext>
            </a:extLst>
          </p:cNvPr>
          <p:cNvSpPr>
            <a:spLocks noGrp="1"/>
          </p:cNvSpPr>
          <p:nvPr>
            <p:ph idx="1"/>
          </p:nvPr>
        </p:nvSpPr>
        <p:spPr>
          <a:xfrm>
            <a:off x="4978918" y="1109145"/>
            <a:ext cx="6341016" cy="4603900"/>
          </a:xfrm>
        </p:spPr>
        <p:txBody>
          <a:bodyPr anchor="ctr">
            <a:normAutofit/>
          </a:bodyPr>
          <a:lstStyle/>
          <a:p>
            <a:r>
              <a:rPr lang="en-GB" dirty="0"/>
              <a:t>Clinicians find many deep learning models opaque, which makes error analysis, validation, and trust more difficult [5].</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70370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FB89CA7-8D2D-A9C6-BF9D-59135875A68C}"/>
              </a:ext>
            </a:extLst>
          </p:cNvPr>
          <p:cNvSpPr>
            <a:spLocks noGrp="1"/>
          </p:cNvSpPr>
          <p:nvPr>
            <p:ph type="title"/>
          </p:nvPr>
        </p:nvSpPr>
        <p:spPr>
          <a:xfrm>
            <a:off x="643467" y="816638"/>
            <a:ext cx="3367359" cy="5224724"/>
          </a:xfrm>
        </p:spPr>
        <p:txBody>
          <a:bodyPr anchor="ctr">
            <a:normAutofit/>
          </a:bodyPr>
          <a:lstStyle/>
          <a:p>
            <a:r>
              <a:rPr lang="en-GB" sz="3300" dirty="0"/>
              <a:t>Inadequate Generalisability and Domain Shift</a:t>
            </a:r>
          </a:p>
        </p:txBody>
      </p:sp>
      <p:sp>
        <p:nvSpPr>
          <p:cNvPr id="3" name="Content Placeholder 2">
            <a:extLst>
              <a:ext uri="{FF2B5EF4-FFF2-40B4-BE49-F238E27FC236}">
                <a16:creationId xmlns:a16="http://schemas.microsoft.com/office/drawing/2014/main" id="{E0192521-7CBE-5BCD-0E0D-272F22817CD3}"/>
              </a:ext>
            </a:extLst>
          </p:cNvPr>
          <p:cNvSpPr>
            <a:spLocks noGrp="1"/>
          </p:cNvSpPr>
          <p:nvPr>
            <p:ph idx="1"/>
          </p:nvPr>
        </p:nvSpPr>
        <p:spPr>
          <a:xfrm>
            <a:off x="4654295" y="816638"/>
            <a:ext cx="4619706" cy="5224724"/>
          </a:xfrm>
        </p:spPr>
        <p:txBody>
          <a:bodyPr anchor="ctr">
            <a:normAutofit/>
          </a:bodyPr>
          <a:lstStyle/>
          <a:p>
            <a:r>
              <a:rPr lang="en-GB" dirty="0"/>
              <a:t>Models developed in a single hospital using a particular scanner or patient population frequently outperform those used in several settings [7].</a:t>
            </a:r>
          </a:p>
        </p:txBody>
      </p:sp>
    </p:spTree>
    <p:extLst>
      <p:ext uri="{BB962C8B-B14F-4D97-AF65-F5344CB8AC3E}">
        <p14:creationId xmlns:p14="http://schemas.microsoft.com/office/powerpoint/2010/main" val="2338650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4C6305B-374B-3D95-53AD-0CDD7F082776}"/>
              </a:ext>
            </a:extLst>
          </p:cNvPr>
          <p:cNvSpPr>
            <a:spLocks noGrp="1"/>
          </p:cNvSpPr>
          <p:nvPr>
            <p:ph type="title"/>
          </p:nvPr>
        </p:nvSpPr>
        <p:spPr>
          <a:xfrm>
            <a:off x="643467" y="816638"/>
            <a:ext cx="3367359" cy="5224724"/>
          </a:xfrm>
        </p:spPr>
        <p:txBody>
          <a:bodyPr anchor="ctr">
            <a:normAutofit/>
          </a:bodyPr>
          <a:lstStyle/>
          <a:p>
            <a:r>
              <a:rPr kumimoji="0" lang="en-GB" altLang="en-US" sz="3100" b="0" i="0" u="none" strike="noStrike" cap="none" normalizeH="0" baseline="0" dirty="0">
                <a:ln>
                  <a:noFill/>
                </a:ln>
                <a:effectLst/>
                <a:latin typeface="Arial" panose="020B0604020202020204" pitchFamily="34" charset="0"/>
              </a:rPr>
              <a:t>Regulation, Liability, and </a:t>
            </a:r>
            <a:r>
              <a:rPr kumimoji="0" lang="en-GB" altLang="en-US" sz="3100" b="0" i="0" u="none" strike="noStrike" cap="none" normalizeH="0" baseline="0" dirty="0" err="1">
                <a:ln>
                  <a:noFill/>
                </a:ln>
                <a:effectLst/>
                <a:latin typeface="Arial" panose="020B0604020202020204" pitchFamily="34" charset="0"/>
              </a:rPr>
              <a:t>EthicalRegulation</a:t>
            </a:r>
            <a:r>
              <a:rPr kumimoji="0" lang="en-GB" altLang="en-US" sz="3100" b="0" i="0" u="none" strike="noStrike" cap="none" normalizeH="0" baseline="0" dirty="0">
                <a:ln>
                  <a:noFill/>
                </a:ln>
                <a:effectLst/>
                <a:latin typeface="Arial" panose="020B0604020202020204" pitchFamily="34" charset="0"/>
              </a:rPr>
              <a:t>, Liability, and Ethical Uncertainty</a:t>
            </a:r>
            <a:endParaRPr lang="en-GB" sz="3100" dirty="0"/>
          </a:p>
        </p:txBody>
      </p:sp>
      <p:sp>
        <p:nvSpPr>
          <p:cNvPr id="3" name="Content Placeholder 2">
            <a:extLst>
              <a:ext uri="{FF2B5EF4-FFF2-40B4-BE49-F238E27FC236}">
                <a16:creationId xmlns:a16="http://schemas.microsoft.com/office/drawing/2014/main" id="{2765D43F-AC93-B5F4-B29F-8EF28782FD55}"/>
              </a:ext>
            </a:extLst>
          </p:cNvPr>
          <p:cNvSpPr>
            <a:spLocks noGrp="1"/>
          </p:cNvSpPr>
          <p:nvPr>
            <p:ph idx="1"/>
          </p:nvPr>
        </p:nvSpPr>
        <p:spPr>
          <a:xfrm>
            <a:off x="4654295" y="816638"/>
            <a:ext cx="4619706" cy="5224724"/>
          </a:xfrm>
        </p:spPr>
        <p:txBody>
          <a:bodyPr anchor="ctr">
            <a:normAutofit/>
          </a:bodyPr>
          <a:lstStyle/>
          <a:p>
            <a:r>
              <a:rPr lang="en-GB" dirty="0"/>
              <a:t>The laws governing AI in healthcare are always evolving.  When an AI system harms a hospital, a doctor, or the system's creator, it is frequently challenging to assign blame [8].</a:t>
            </a:r>
          </a:p>
        </p:txBody>
      </p:sp>
    </p:spTree>
    <p:extLst>
      <p:ext uri="{BB962C8B-B14F-4D97-AF65-F5344CB8AC3E}">
        <p14:creationId xmlns:p14="http://schemas.microsoft.com/office/powerpoint/2010/main" val="3660669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0B756-54C3-B832-1679-DF49EE1351AF}"/>
              </a:ext>
            </a:extLst>
          </p:cNvPr>
          <p:cNvSpPr>
            <a:spLocks noGrp="1"/>
          </p:cNvSpPr>
          <p:nvPr>
            <p:ph type="title"/>
          </p:nvPr>
        </p:nvSpPr>
        <p:spPr>
          <a:xfrm>
            <a:off x="2849562" y="609600"/>
            <a:ext cx="6424440" cy="1320800"/>
          </a:xfrm>
        </p:spPr>
        <p:txBody>
          <a:bodyPr>
            <a:normAutofit/>
          </a:bodyPr>
          <a:lstStyle/>
          <a:p>
            <a:r>
              <a:rPr kumimoji="0" lang="en-US" altLang="en-US" b="0" i="0" u="none" strike="noStrike" cap="none" normalizeH="0" baseline="0" dirty="0">
                <a:ln>
                  <a:noFill/>
                </a:ln>
                <a:effectLst/>
                <a:latin typeface="Arial" panose="020B0604020202020204" pitchFamily="34" charset="0"/>
              </a:rPr>
              <a:t>Financial and Administrative Challenges</a:t>
            </a:r>
            <a:endParaRPr lang="en-GB" dirty="0"/>
          </a:p>
        </p:txBody>
      </p:sp>
      <p:pic>
        <p:nvPicPr>
          <p:cNvPr id="5" name="Picture 4" descr="Aerial view of a city skyline">
            <a:extLst>
              <a:ext uri="{FF2B5EF4-FFF2-40B4-BE49-F238E27FC236}">
                <a16:creationId xmlns:a16="http://schemas.microsoft.com/office/drawing/2014/main" id="{F63AEBDC-B632-9154-47FB-1EED2ED69E87}"/>
              </a:ext>
            </a:extLst>
          </p:cNvPr>
          <p:cNvPicPr>
            <a:picLocks noChangeAspect="1"/>
          </p:cNvPicPr>
          <p:nvPr/>
        </p:nvPicPr>
        <p:blipFill>
          <a:blip r:embed="rId2"/>
          <a:srcRect l="39461" r="33966"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71B72BB-6177-617D-E393-838124B09611}"/>
              </a:ext>
            </a:extLst>
          </p:cNvPr>
          <p:cNvSpPr>
            <a:spLocks noGrp="1"/>
          </p:cNvSpPr>
          <p:nvPr>
            <p:ph idx="1"/>
          </p:nvPr>
        </p:nvSpPr>
        <p:spPr>
          <a:xfrm>
            <a:off x="2849562" y="2160589"/>
            <a:ext cx="6424440" cy="3880773"/>
          </a:xfrm>
        </p:spPr>
        <p:txBody>
          <a:bodyPr>
            <a:normAutofit/>
          </a:bodyPr>
          <a:lstStyle/>
          <a:p>
            <a:r>
              <a:rPr lang="en-GB" dirty="0"/>
              <a:t>Significant challenges include the substantial costs associated with developing, validating, maintaining infrastructure, annotating data, implementing updates, and integrating AI systems into existing workflows[8].</a:t>
            </a:r>
          </a:p>
        </p:txBody>
      </p:sp>
    </p:spTree>
    <p:extLst>
      <p:ext uri="{BB962C8B-B14F-4D97-AF65-F5344CB8AC3E}">
        <p14:creationId xmlns:p14="http://schemas.microsoft.com/office/powerpoint/2010/main" val="2472116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D6E5FFD-DA1D-38EF-267C-96995E5610FF}"/>
              </a:ext>
            </a:extLst>
          </p:cNvPr>
          <p:cNvSpPr>
            <a:spLocks noGrp="1"/>
          </p:cNvSpPr>
          <p:nvPr>
            <p:ph type="title"/>
          </p:nvPr>
        </p:nvSpPr>
        <p:spPr>
          <a:xfrm>
            <a:off x="677334" y="609600"/>
            <a:ext cx="8596668" cy="1320800"/>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95B40F30-EF80-33CB-3CC4-48798141AC68}"/>
              </a:ext>
            </a:extLst>
          </p:cNvPr>
          <p:cNvSpPr>
            <a:spLocks noGrp="1"/>
          </p:cNvSpPr>
          <p:nvPr>
            <p:ph idx="1"/>
          </p:nvPr>
        </p:nvSpPr>
        <p:spPr>
          <a:xfrm>
            <a:off x="677334" y="2160589"/>
            <a:ext cx="8596668" cy="3880773"/>
          </a:xfrm>
        </p:spPr>
        <p:txBody>
          <a:bodyPr>
            <a:normAutofit/>
          </a:bodyPr>
          <a:lstStyle/>
          <a:p>
            <a:pPr>
              <a:lnSpc>
                <a:spcPct val="90000"/>
              </a:lnSpc>
            </a:pPr>
            <a:r>
              <a:rPr lang="en-GB" sz="1100" dirty="0"/>
              <a:t>H. Kempt, J.-C. </a:t>
            </a:r>
            <a:r>
              <a:rPr lang="en-GB" sz="1100" dirty="0" err="1"/>
              <a:t>Heilinger</a:t>
            </a:r>
            <a:r>
              <a:rPr lang="en-GB" sz="1100" dirty="0"/>
              <a:t>, and S. K. Nagel, “Relative explainability and double standards in medical decision-making,” Ethics and Information Technology, vol. 24, no. 20, Apr. 2022. [Online]. Available: </a:t>
            </a:r>
            <a:r>
              <a:rPr lang="en-GB" sz="1100" dirty="0">
                <a:hlinkClick r:id="rId2"/>
              </a:rPr>
              <a:t>https://link.springer.com/article/10.1007/s10676-022-09646-xW</a:t>
            </a:r>
            <a:r>
              <a:rPr lang="en-GB" sz="1100" dirty="0"/>
              <a:t>.</a:t>
            </a:r>
          </a:p>
          <a:p>
            <a:pPr>
              <a:lnSpc>
                <a:spcPct val="90000"/>
              </a:lnSpc>
            </a:pPr>
            <a:r>
              <a:rPr lang="en-GB" sz="1100" dirty="0"/>
              <a:t> J. Scheirer, “Ethically sourced image data set encourages fairness in AI research,” Nature, Nov. 2025. [Online]. Available: https://www.nature.com/articles/d41586-025-03643-yD. </a:t>
            </a:r>
          </a:p>
          <a:p>
            <a:pPr>
              <a:lnSpc>
                <a:spcPct val="90000"/>
              </a:lnSpc>
            </a:pPr>
            <a:r>
              <a:rPr lang="en-GB" sz="1100" dirty="0"/>
              <a:t>Ueda, T. </a:t>
            </a:r>
            <a:r>
              <a:rPr lang="en-GB" sz="1100" dirty="0" err="1"/>
              <a:t>Takashina</a:t>
            </a:r>
            <a:r>
              <a:rPr lang="en-GB" sz="1100" dirty="0"/>
              <a:t>, and K. Yamamoto, “Fairness of artificial intelligence in healthcare: review and recommendations,” Japanese Journal of Radiology, vol. 42, pp. 3–15, 2024. [Online]. Available: </a:t>
            </a:r>
            <a:r>
              <a:rPr lang="en-GB" sz="1100" dirty="0">
                <a:hlinkClick r:id="rId3"/>
              </a:rPr>
              <a:t>https://link.springer.com/article/10.1007/s11604-023-01474-3A</a:t>
            </a:r>
            <a:r>
              <a:rPr lang="en-GB" sz="1100" dirty="0"/>
              <a:t>.</a:t>
            </a:r>
          </a:p>
          <a:p>
            <a:pPr>
              <a:lnSpc>
                <a:spcPct val="90000"/>
              </a:lnSpc>
            </a:pPr>
            <a:r>
              <a:rPr lang="en-GB" sz="1100" dirty="0"/>
              <a:t> M. </a:t>
            </a:r>
            <a:r>
              <a:rPr lang="en-GB" sz="1100" dirty="0" err="1"/>
              <a:t>Astobiza</a:t>
            </a:r>
            <a:r>
              <a:rPr lang="en-GB" sz="1100" dirty="0"/>
              <a:t>, M. Alonso, and R. O. Lozano, “Trust and AI in healthcare: a systematic review,” Monash Bioethics Review, Nov. 2025. [Online]. Available: </a:t>
            </a:r>
            <a:r>
              <a:rPr lang="en-GB" sz="1100" dirty="0">
                <a:hlinkClick r:id="rId4"/>
              </a:rPr>
              <a:t>https://link.springer.com/article/10.1007/s40592-025-00272-z</a:t>
            </a:r>
            <a:endParaRPr lang="en-GB" sz="1100" dirty="0"/>
          </a:p>
          <a:p>
            <a:pPr>
              <a:lnSpc>
                <a:spcPct val="90000"/>
              </a:lnSpc>
            </a:pPr>
            <a:r>
              <a:rPr lang="en-GB" sz="1100" dirty="0"/>
              <a:t>A. Holzinger, G. Langs, H. Denk, K. Zatloukal, and H. Müller, Machine Learning for Health Informatics, Springer, 2019.</a:t>
            </a:r>
            <a:r>
              <a:rPr lang="en-GB" sz="1100" dirty="0">
                <a:hlinkClick r:id="rId5"/>
              </a:rPr>
              <a:t>/</a:t>
            </a:r>
            <a:endParaRPr lang="en-GB" sz="1100" dirty="0"/>
          </a:p>
          <a:p>
            <a:pPr>
              <a:lnSpc>
                <a:spcPct val="90000"/>
              </a:lnSpc>
            </a:pPr>
            <a:r>
              <a:rPr lang="en-GB" sz="1100" dirty="0"/>
              <a:t>[6] E. V. Kovács and J. S. Lee, “Ensuring model generalizability in medical imaging: Domain shift and validation challenges,” in </a:t>
            </a:r>
            <a:r>
              <a:rPr lang="en-GB" sz="1100" i="1" dirty="0"/>
              <a:t>Artificial Intelligence in Medical Imaging</a:t>
            </a:r>
            <a:r>
              <a:rPr lang="en-GB" sz="1100" dirty="0"/>
              <a:t>, Cham, Switzerland: Springer, 2024, pp. 189–205. [Online]. Available: </a:t>
            </a:r>
            <a:r>
              <a:rPr lang="en-GB" sz="1100" dirty="0">
                <a:hlinkClick r:id="rId6"/>
              </a:rPr>
              <a:t>https://link.springer.com/chapter/10.1007/978-3-031-73741-1_11</a:t>
            </a:r>
            <a:endParaRPr lang="en-GB" sz="1100" dirty="0"/>
          </a:p>
          <a:p>
            <a:pPr>
              <a:lnSpc>
                <a:spcPct val="90000"/>
              </a:lnSpc>
            </a:pPr>
            <a:r>
              <a:rPr lang="en-GB" sz="1100" dirty="0"/>
              <a:t>[7] A. S. Miller and K. K. Patel, “Legal responsibility and regulatory challenges of AI-based diagnosis,” </a:t>
            </a:r>
            <a:r>
              <a:rPr lang="en-GB" sz="1100" i="1" dirty="0"/>
              <a:t>Journal of Medical Internet Research</a:t>
            </a:r>
            <a:r>
              <a:rPr lang="en-GB" sz="1100" dirty="0"/>
              <a:t>, vol. 22, no. 7, e20156, 2020. [Online]. Available: </a:t>
            </a:r>
            <a:r>
              <a:rPr lang="en-GB" sz="1100" dirty="0">
                <a:hlinkClick r:id="rId7"/>
              </a:rPr>
              <a:t>https://pmc.ncbi.nlm.nih.gov/articles/PMC7332220/</a:t>
            </a:r>
            <a:endParaRPr lang="en-GB" sz="1100" dirty="0"/>
          </a:p>
          <a:p>
            <a:pPr>
              <a:lnSpc>
                <a:spcPct val="90000"/>
              </a:lnSpc>
            </a:pPr>
            <a:r>
              <a:rPr lang="en-GB" sz="1100" dirty="0"/>
              <a:t>[8] E. V. Kovács and J. S. Lee, “Economic and operational barriers in clinical AI deployment,” in </a:t>
            </a:r>
            <a:r>
              <a:rPr lang="en-GB" sz="1100" i="1" dirty="0"/>
              <a:t>Artificial Intelligence in Medical Imaging</a:t>
            </a:r>
            <a:r>
              <a:rPr lang="en-GB" sz="1100" dirty="0"/>
              <a:t>, Cham, Switzerland: Springer, 2024, pp. 210–225. [Online]. Available: </a:t>
            </a:r>
            <a:r>
              <a:rPr lang="en-GB" sz="1100" dirty="0">
                <a:hlinkClick r:id="rId6"/>
              </a:rPr>
              <a:t>https://link.springer.com/chapter/10.1007/978-3-031-73741-1_11</a:t>
            </a:r>
            <a:endParaRPr lang="en-GB" sz="1100" dirty="0"/>
          </a:p>
          <a:p>
            <a:pPr>
              <a:lnSpc>
                <a:spcPct val="90000"/>
              </a:lnSpc>
            </a:pPr>
            <a:endParaRPr lang="en-GB" sz="1100" dirty="0"/>
          </a:p>
        </p:txBody>
      </p:sp>
    </p:spTree>
    <p:extLst>
      <p:ext uri="{BB962C8B-B14F-4D97-AF65-F5344CB8AC3E}">
        <p14:creationId xmlns:p14="http://schemas.microsoft.com/office/powerpoint/2010/main" val="152332332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254</TotalTime>
  <Words>718</Words>
  <Application>Microsoft Office PowerPoint</Application>
  <PresentationFormat>Widescreen</PresentationFormat>
  <Paragraphs>25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Risks and Limitations</vt:lpstr>
      <vt:lpstr>Risk/Difficulty Summary for Slide with Corresponding Data and Algorithmic Fairness &amp; Bias</vt:lpstr>
      <vt:lpstr>Dangers to Data Security and Privacy</vt:lpstr>
      <vt:lpstr>"Black-Box" or Unable to Explain Models</vt:lpstr>
      <vt:lpstr>Inadequate Generalisability and Domain Shift</vt:lpstr>
      <vt:lpstr>Regulation, Liability, and EthicalRegulation, Liability, and Ethical Uncertainty</vt:lpstr>
      <vt:lpstr>Financial and Administrative Challenges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Ahmed Abdi (2312731)</dc:creator>
  <cp:lastModifiedBy>Ahmed Abdi (2312731)</cp:lastModifiedBy>
  <cp:revision>4</cp:revision>
  <dcterms:created xsi:type="dcterms:W3CDTF">2025-11-12T09:06:59Z</dcterms:created>
  <dcterms:modified xsi:type="dcterms:W3CDTF">2025-11-12T13:26:25Z</dcterms:modified>
</cp:coreProperties>
</file>