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_rels/slideMaster1.xml.rels" ContentType="application/vnd.openxmlformats-package.relationships+xml"/>
  <Override PartName="/ppt/notesMasters/notesMaster1.xml" ContentType="application/vnd.openxmlformats-officedocument.presentationml.notesMaster+xml"/>
  <Override PartName="/ppt/notesMasters/_rels/notesMaster1.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notesSlides/notesSlide1.xml" ContentType="application/vnd.openxmlformats-officedocument.presentationml.notesSlide+xml"/>
  <Override PartName="/ppt/notesSlides/_rels/notesSlide1.xml.rels" ContentType="application/vnd.openxmlformats-package.relationships+xml"/>
  <Override PartName="/ppt/notesSlides/_rels/notesSlide2.xml.rels" ContentType="application/vnd.openxmlformats-package.relationships+xml"/>
  <Override PartName="/ppt/notesSlides/notesSlide2.xml" ContentType="application/vnd.openxmlformats-officedocument.presentationml.notesSlide+xml"/>
  <Override PartName="/ppt/media/image1.png" ContentType="image/png"/>
  <Override PartName="/ppt/media/image2.jpeg" ContentType="image/jpeg"/>
  <Override PartName="/ppt/media/image3.jpeg" ContentType="image/jpeg"/>
  <Override PartName="/ppt/media/image4.jpeg" ContentType="image/jpe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_rels/slide1.xml.rels" ContentType="application/vnd.openxmlformats-package.relationships+xml"/>
  <Override PartName="/ppt/slides/_rels/slide2.xml.rels" ContentType="application/vnd.openxmlformats-package.relationships+xml"/>
  <Override PartName="/ppt/slides/_rels/slide3.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6.xml.rels" ContentType="application/vnd.openxmlformats-package.relationships+xml"/>
  <Override PartName="/ppt/slides/_rels/slide7.xml.rels" ContentType="application/vnd.openxmlformats-package.relationships+xml"/>
  <Override PartName="/ppt/slides/_rels/slide8.xml.rels" ContentType="application/vnd.openxmlformats-package.relationships+xml"/>
  <Override PartName="/ppt/slides/_rels/slide9.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slides/_rels/slide12.xml.rels" ContentType="application/vnd.openxmlformats-package.relationships+xml"/>
  <Override PartName="/ppt/_rels/presentation.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Lst>
  <p:notesMasterIdLst>
    <p:notesMasterId r:id="rId3"/>
  </p:notes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Lst>
  <p:sldSz cx="10080625" cy="5670550"/>
  <p:notesSz cx="7559675" cy="10691812"/>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notesMaster" Target="notesMasters/notesMaster1.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
</Relationships>
</file>

<file path=ppt/notesMasters/_rels/notesMaster1.xml.rels><?xml version="1.0" encoding="UTF-8"?>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2" name=""/>
          <p:cNvSpPr/>
          <p:nvPr/>
        </p:nvSpPr>
        <p:spPr>
          <a:xfrm>
            <a:off x="0" y="0"/>
            <a:ext cx="7560000" cy="10692000"/>
          </a:xfrm>
          <a:prstGeom prst="rect">
            <a:avLst/>
          </a:prstGeom>
          <a:solidFill>
            <a:srgbClr val="ffffff"/>
          </a:solidFill>
          <a:ln w="9360">
            <a:noFill/>
          </a:ln>
        </p:spPr>
      </p:sp>
      <p:sp>
        <p:nvSpPr>
          <p:cNvPr id="43"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4"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5"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6"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7"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8"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49"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0"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1"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2"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3"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4"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5" name=""/>
          <p:cNvSpPr/>
          <p:nvPr/>
        </p:nvSpPr>
        <p:spPr>
          <a:xfrm>
            <a:off x="0" y="0"/>
            <a:ext cx="7559640" cy="10691640"/>
          </a:xfrm>
          <a:custGeom>
            <a:avLst/>
            <a:gdLst/>
            <a:ahLst/>
            <a:rect l="0" t="0" r="r" b="b"/>
            <a:pathLst>
              <a:path w="21001" h="29701">
                <a:moveTo>
                  <a:pt x="3" y="0"/>
                </a:moveTo>
                <a:lnTo>
                  <a:pt x="4" y="0"/>
                </a:lnTo>
                <a:cubicBezTo>
                  <a:pt x="3" y="0"/>
                  <a:pt x="3" y="0"/>
                  <a:pt x="2" y="1"/>
                </a:cubicBezTo>
                <a:cubicBezTo>
                  <a:pt x="1" y="1"/>
                  <a:pt x="1" y="1"/>
                  <a:pt x="1" y="2"/>
                </a:cubicBezTo>
                <a:cubicBezTo>
                  <a:pt x="0" y="3"/>
                  <a:pt x="0" y="3"/>
                  <a:pt x="0" y="4"/>
                </a:cubicBezTo>
                <a:lnTo>
                  <a:pt x="0" y="29696"/>
                </a:lnTo>
                <a:lnTo>
                  <a:pt x="0" y="29696"/>
                </a:lnTo>
                <a:cubicBezTo>
                  <a:pt x="0" y="29697"/>
                  <a:pt x="0" y="29697"/>
                  <a:pt x="1" y="29698"/>
                </a:cubicBezTo>
                <a:cubicBezTo>
                  <a:pt x="1" y="29699"/>
                  <a:pt x="1" y="29699"/>
                  <a:pt x="2" y="29699"/>
                </a:cubicBezTo>
                <a:cubicBezTo>
                  <a:pt x="3" y="29700"/>
                  <a:pt x="3" y="29700"/>
                  <a:pt x="4" y="29700"/>
                </a:cubicBezTo>
                <a:lnTo>
                  <a:pt x="20996" y="29700"/>
                </a:lnTo>
                <a:lnTo>
                  <a:pt x="20996" y="29700"/>
                </a:lnTo>
                <a:cubicBezTo>
                  <a:pt x="20997" y="29700"/>
                  <a:pt x="20997" y="29700"/>
                  <a:pt x="20998" y="29699"/>
                </a:cubicBezTo>
                <a:cubicBezTo>
                  <a:pt x="20999" y="29699"/>
                  <a:pt x="20999" y="29699"/>
                  <a:pt x="20999" y="29698"/>
                </a:cubicBezTo>
                <a:cubicBezTo>
                  <a:pt x="21000" y="29697"/>
                  <a:pt x="21000" y="29697"/>
                  <a:pt x="21000" y="29696"/>
                </a:cubicBezTo>
                <a:lnTo>
                  <a:pt x="21000" y="3"/>
                </a:lnTo>
                <a:lnTo>
                  <a:pt x="21000" y="4"/>
                </a:lnTo>
                <a:lnTo>
                  <a:pt x="21000" y="4"/>
                </a:lnTo>
                <a:cubicBezTo>
                  <a:pt x="21000" y="3"/>
                  <a:pt x="21000" y="3"/>
                  <a:pt x="20999" y="2"/>
                </a:cubicBezTo>
                <a:cubicBezTo>
                  <a:pt x="20999" y="1"/>
                  <a:pt x="20999" y="1"/>
                  <a:pt x="20998" y="1"/>
                </a:cubicBezTo>
                <a:cubicBezTo>
                  <a:pt x="20997" y="0"/>
                  <a:pt x="20997" y="0"/>
                  <a:pt x="20996" y="0"/>
                </a:cubicBezTo>
                <a:lnTo>
                  <a:pt x="3" y="0"/>
                </a:lnTo>
              </a:path>
            </a:pathLst>
          </a:custGeom>
          <a:solidFill>
            <a:srgbClr val="ffffff"/>
          </a:solidFill>
          <a:ln w="0">
            <a:noFill/>
          </a:ln>
        </p:spPr>
        <p:style>
          <a:lnRef idx="0"/>
          <a:fillRef idx="0"/>
          <a:effectRef idx="0"/>
          <a:fontRef idx="minor"/>
        </p:style>
      </p:sp>
      <p:sp>
        <p:nvSpPr>
          <p:cNvPr id="56" name="PlaceHolder 1"/>
          <p:cNvSpPr>
            <a:spLocks noGrp="1"/>
          </p:cNvSpPr>
          <p:nvPr>
            <p:ph type="sldImg"/>
          </p:nvPr>
        </p:nvSpPr>
        <p:spPr>
          <a:xfrm>
            <a:off x="720720" y="899640"/>
            <a:ext cx="6097680" cy="341964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0" lang="en-GB" sz="3300" spc="-1" strike="noStrike">
                <a:solidFill>
                  <a:srgbClr val="000000"/>
                </a:solidFill>
                <a:latin typeface="Times New Roman"/>
              </a:rPr>
              <a:t>Click to move the slide</a:t>
            </a:r>
            <a:endParaRPr b="0" lang="en-GB" sz="3300" spc="-1" strike="noStrike">
              <a:solidFill>
                <a:srgbClr val="000000"/>
              </a:solidFill>
              <a:latin typeface="Times New Roman"/>
            </a:endParaRPr>
          </a:p>
        </p:txBody>
      </p:sp>
      <p:sp>
        <p:nvSpPr>
          <p:cNvPr id="57" name="PlaceHolder 2"/>
          <p:cNvSpPr>
            <a:spLocks noGrp="1"/>
          </p:cNvSpPr>
          <p:nvPr>
            <p:ph type="body"/>
          </p:nvPr>
        </p:nvSpPr>
        <p:spPr>
          <a:xfrm>
            <a:off x="720720" y="4679640"/>
            <a:ext cx="6097680" cy="5018040"/>
          </a:xfrm>
          <a:prstGeom prst="rect">
            <a:avLst/>
          </a:prstGeom>
        </p:spPr>
        <p:txBody>
          <a:bodyPr lIns="0" rIns="0" tIns="0" bIns="0">
            <a:noAutofit/>
          </a:bodyPr>
          <a:p>
            <a:r>
              <a:rPr b="0" lang="en-GB" sz="1200" spc="-1" strike="noStrike">
                <a:solidFill>
                  <a:srgbClr val="000000"/>
                </a:solidFill>
                <a:latin typeface="Times New Roman"/>
              </a:rPr>
              <a:t>Click to edit the notes format</a:t>
            </a:r>
            <a:endParaRPr b="0" lang="en-GB" sz="1200" spc="-1" strike="noStrike">
              <a:solidFill>
                <a:srgbClr val="000000"/>
              </a:solidFill>
              <a:latin typeface="Times New Roman"/>
            </a:endParaRPr>
          </a:p>
        </p:txBody>
      </p:sp>
      <p:sp>
        <p:nvSpPr>
          <p:cNvPr id="58" name="PlaceHolder 3"/>
          <p:cNvSpPr>
            <a:spLocks noGrp="1"/>
          </p:cNvSpPr>
          <p:nvPr>
            <p:ph type="hdr"/>
          </p:nvPr>
        </p:nvSpPr>
        <p:spPr>
          <a:xfrm>
            <a:off x="-360" y="0"/>
            <a:ext cx="3259080" cy="512640"/>
          </a:xfrm>
          <a:prstGeom prst="rect">
            <a:avLst/>
          </a:prstGeom>
        </p:spPr>
        <p:txBody>
          <a:bodyPr lIns="0" rIns="0" tIns="0" bIns="0">
            <a:noAutofit/>
          </a:bodyPr>
          <a:p>
            <a:pPr>
              <a:lnSpc>
                <a:spcPct val="95000"/>
              </a:lnSpc>
              <a:tabLst>
                <a:tab algn="l" pos="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de-DE" sz="1400" spc="-1" strike="noStrike">
                <a:solidFill>
                  <a:srgbClr val="000000"/>
                </a:solidFill>
                <a:latin typeface="Times New Roman"/>
                <a:ea typeface="DejaVu Sans"/>
              </a:rPr>
              <a:t>&lt;header&gt;</a:t>
            </a:r>
            <a:endParaRPr b="0" lang="en-GB" sz="1400" spc="-1" strike="noStrike">
              <a:solidFill>
                <a:srgbClr val="000000"/>
              </a:solidFill>
              <a:latin typeface="Arial"/>
            </a:endParaRPr>
          </a:p>
        </p:txBody>
      </p:sp>
      <p:sp>
        <p:nvSpPr>
          <p:cNvPr id="59" name="PlaceHolder 4"/>
          <p:cNvSpPr>
            <a:spLocks noGrp="1"/>
          </p:cNvSpPr>
          <p:nvPr>
            <p:ph type="dt"/>
          </p:nvPr>
        </p:nvSpPr>
        <p:spPr>
          <a:xfrm>
            <a:off x="4277880" y="0"/>
            <a:ext cx="3259080" cy="512640"/>
          </a:xfrm>
          <a:prstGeom prst="rect">
            <a:avLst/>
          </a:prstGeom>
        </p:spPr>
        <p:txBody>
          <a:bodyPr lIns="0" rIns="0" tIns="0" bIns="0">
            <a:noAutofit/>
          </a:bodyPr>
          <a:p>
            <a:pPr algn="r">
              <a:lnSpc>
                <a:spcPct val="95000"/>
              </a:lnSpc>
              <a:tabLst>
                <a:tab algn="l" pos="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de-DE" sz="1400" spc="-1" strike="noStrike">
                <a:solidFill>
                  <a:srgbClr val="000000"/>
                </a:solidFill>
                <a:latin typeface="Times New Roman"/>
                <a:ea typeface="DejaVu Sans"/>
              </a:rPr>
              <a:t>&lt;date/time&gt;</a:t>
            </a:r>
            <a:endParaRPr b="0" lang="en-GB" sz="1400" spc="-1" strike="noStrike">
              <a:solidFill>
                <a:srgbClr val="000000"/>
              </a:solidFill>
              <a:latin typeface="Arial"/>
            </a:endParaRPr>
          </a:p>
        </p:txBody>
      </p:sp>
      <p:sp>
        <p:nvSpPr>
          <p:cNvPr id="60" name="PlaceHolder 5"/>
          <p:cNvSpPr>
            <a:spLocks noGrp="1"/>
          </p:cNvSpPr>
          <p:nvPr>
            <p:ph type="ftr"/>
          </p:nvPr>
        </p:nvSpPr>
        <p:spPr>
          <a:xfrm>
            <a:off x="-360" y="10156320"/>
            <a:ext cx="3259080" cy="513000"/>
          </a:xfrm>
          <a:prstGeom prst="rect">
            <a:avLst/>
          </a:prstGeom>
        </p:spPr>
        <p:txBody>
          <a:bodyPr lIns="0" rIns="0" tIns="0" bIns="0" anchor="b">
            <a:noAutofit/>
          </a:bodyPr>
          <a:p>
            <a:pPr>
              <a:lnSpc>
                <a:spcPct val="95000"/>
              </a:lnSpc>
              <a:tabLst>
                <a:tab algn="l" pos="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de-DE" sz="1400" spc="-1" strike="noStrike">
                <a:solidFill>
                  <a:srgbClr val="000000"/>
                </a:solidFill>
                <a:latin typeface="Times New Roman"/>
                <a:ea typeface="DejaVu Sans"/>
              </a:rPr>
              <a:t>&lt;footer&gt;</a:t>
            </a:r>
            <a:endParaRPr b="0" lang="en-GB" sz="1400" spc="-1" strike="noStrike">
              <a:solidFill>
                <a:srgbClr val="000000"/>
              </a:solidFill>
              <a:latin typeface="Arial"/>
            </a:endParaRPr>
          </a:p>
        </p:txBody>
      </p:sp>
      <p:sp>
        <p:nvSpPr>
          <p:cNvPr id="61" name="PlaceHolder 6"/>
          <p:cNvSpPr>
            <a:spLocks noGrp="1"/>
          </p:cNvSpPr>
          <p:nvPr>
            <p:ph type="sldNum"/>
          </p:nvPr>
        </p:nvSpPr>
        <p:spPr>
          <a:xfrm>
            <a:off x="4277880" y="10156320"/>
            <a:ext cx="3259080" cy="513000"/>
          </a:xfrm>
          <a:prstGeom prst="rect">
            <a:avLst/>
          </a:prstGeom>
        </p:spPr>
        <p:txBody>
          <a:bodyPr lIns="0" rIns="0" tIns="0" bIns="0" anchor="b">
            <a:noAutofit/>
          </a:bodyPr>
          <a:p>
            <a:pPr algn="r">
              <a:lnSpc>
                <a:spcPct val="95000"/>
              </a:lnSpc>
              <a:tabLst>
                <a:tab algn="l" pos="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fld id="{8F58D565-5F06-4BC3-9D9B-D6B88F62C8C5}" type="slidenum">
              <a:rPr b="0" lang="de-DE" sz="1400" spc="-1" strike="noStrike">
                <a:solidFill>
                  <a:srgbClr val="000000"/>
                </a:solidFill>
                <a:latin typeface="Times New Roman"/>
                <a:ea typeface="DejaVu Sans"/>
              </a:rPr>
              <a:t>&lt;number&gt;</a:t>
            </a:fld>
            <a:endParaRPr b="0" lang="en-GB" sz="14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notesMaster>
</file>

<file path=ppt/notesSlides/_rels/notesSlide1.xml.rels><?xml version="1.0" encoding="UTF-8"?>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
</Relationships>
</file>

<file path=ppt/notesSlides/_rels/notesSlide2.xml.rels><?xml version="1.0" encoding="UTF-8"?>
<Relationships xmlns="http://schemas.openxmlformats.org/package/2006/relationships"><Relationship Id="rId1" Type="http://schemas.openxmlformats.org/officeDocument/2006/relationships/slide" Target="../slides/slide2.xml"/><Relationship Id="rId2" Type="http://schemas.openxmlformats.org/officeDocument/2006/relationships/notesMaster" Target="../notesMasters/notesMaster1.xml"/>
</Relationships>
</file>

<file path=ppt/notesSlides/notesSlide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9" name="PlaceHolder 1"/>
          <p:cNvSpPr>
            <a:spLocks noGrp="1"/>
          </p:cNvSpPr>
          <p:nvPr>
            <p:ph type="sldImg"/>
          </p:nvPr>
        </p:nvSpPr>
        <p:spPr>
          <a:xfrm>
            <a:off x="720720" y="900000"/>
            <a:ext cx="6119640" cy="3441960"/>
          </a:xfrm>
          <a:prstGeom prst="rect">
            <a:avLst/>
          </a:prstGeom>
        </p:spPr>
      </p:sp>
      <p:sp>
        <p:nvSpPr>
          <p:cNvPr id="90" name=""/>
          <p:cNvSpPr/>
          <p:nvPr/>
        </p:nvSpPr>
        <p:spPr>
          <a:xfrm>
            <a:off x="720720" y="4680000"/>
            <a:ext cx="6119640" cy="50403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notesSlides/notesSlide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1" name="PlaceHolder 1"/>
          <p:cNvSpPr>
            <a:spLocks noGrp="1"/>
          </p:cNvSpPr>
          <p:nvPr>
            <p:ph type="sldImg"/>
          </p:nvPr>
        </p:nvSpPr>
        <p:spPr>
          <a:xfrm>
            <a:off x="720720" y="900000"/>
            <a:ext cx="6119640" cy="3441960"/>
          </a:xfrm>
          <a:prstGeom prst="rect">
            <a:avLst/>
          </a:prstGeom>
        </p:spPr>
      </p:sp>
      <p:sp>
        <p:nvSpPr>
          <p:cNvPr id="92" name=""/>
          <p:cNvSpPr/>
          <p:nvPr/>
        </p:nvSpPr>
        <p:spPr>
          <a:xfrm>
            <a:off x="720720" y="4680000"/>
            <a:ext cx="6119640" cy="5040360"/>
          </a:xfrm>
          <a:custGeom>
            <a:avLst/>
            <a:gdLst/>
            <a:ahLst/>
            <a:rect l="l" t="t" r="r" b="b"/>
            <a:pathLst>
              <a:path w="21600" h="21600">
                <a:moveTo>
                  <a:pt x="0" y="0"/>
                </a:moveTo>
                <a:lnTo>
                  <a:pt x="21600" y="0"/>
                </a:lnTo>
                <a:lnTo>
                  <a:pt x="21600" y="21600"/>
                </a:lnTo>
                <a:lnTo>
                  <a:pt x="0" y="21600"/>
                </a:lnTo>
                <a:lnTo>
                  <a:pt x="0" y="0"/>
                </a:lnTo>
                <a:close/>
              </a:path>
            </a:pathLst>
          </a:custGeom>
          <a:noFill/>
          <a:ln w="0">
            <a:noFill/>
          </a:ln>
        </p:spPr>
        <p:style>
          <a:lnRef idx="0"/>
          <a:fillRef idx="0"/>
          <a:effectRef idx="0"/>
          <a:fontRef idx="minor"/>
        </p:style>
      </p:sp>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6" name="PlaceHolder 1"/>
          <p:cNvSpPr>
            <a:spLocks noGrp="1"/>
          </p:cNvSpPr>
          <p:nvPr>
            <p:ph type="title"/>
          </p:nvPr>
        </p:nvSpPr>
        <p:spPr>
          <a:xfrm>
            <a:off x="502920" y="216000"/>
            <a:ext cx="8077320" cy="8064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7" name="PlaceHolder 2"/>
          <p:cNvSpPr>
            <a:spLocks noGrp="1"/>
          </p:cNvSpPr>
          <p:nvPr>
            <p:ph type="subTitle"/>
          </p:nvPr>
        </p:nvSpPr>
        <p:spPr>
          <a:xfrm>
            <a:off x="503280" y="1368000"/>
            <a:ext cx="9050400" cy="3265560"/>
          </a:xfrm>
          <a:prstGeom prst="rect">
            <a:avLst/>
          </a:prstGeom>
        </p:spPr>
        <p:txBody>
          <a:bodyPr lIns="0" rIns="0" tIns="0" bIns="0" anchor="ctr">
            <a:noAutofit/>
          </a:bodyPr>
          <a:p>
            <a:pPr marL="342720" indent="-342720"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200" spc="-1" strike="noStrike">
              <a:solidFill>
                <a:srgbClr val="000000"/>
              </a:solidFill>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8" name="PlaceHolder 1"/>
          <p:cNvSpPr>
            <a:spLocks noGrp="1"/>
          </p:cNvSpPr>
          <p:nvPr>
            <p:ph type="title"/>
          </p:nvPr>
        </p:nvSpPr>
        <p:spPr>
          <a:xfrm>
            <a:off x="502920" y="216000"/>
            <a:ext cx="8077320" cy="8064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9" name="PlaceHolder 2"/>
          <p:cNvSpPr>
            <a:spLocks noGrp="1"/>
          </p:cNvSpPr>
          <p:nvPr>
            <p:ph type="body"/>
          </p:nvPr>
        </p:nvSpPr>
        <p:spPr>
          <a:xfrm>
            <a:off x="503280" y="1368000"/>
            <a:ext cx="9050400" cy="326556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0" name="PlaceHolder 1"/>
          <p:cNvSpPr>
            <a:spLocks noGrp="1"/>
          </p:cNvSpPr>
          <p:nvPr>
            <p:ph type="title"/>
          </p:nvPr>
        </p:nvSpPr>
        <p:spPr>
          <a:xfrm>
            <a:off x="502920" y="216000"/>
            <a:ext cx="8077320" cy="8064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11" name="PlaceHolder 2"/>
          <p:cNvSpPr>
            <a:spLocks noGrp="1"/>
          </p:cNvSpPr>
          <p:nvPr>
            <p:ph type="body"/>
          </p:nvPr>
        </p:nvSpPr>
        <p:spPr>
          <a:xfrm>
            <a:off x="503280" y="1368000"/>
            <a:ext cx="4416480" cy="326556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12" name="PlaceHolder 3"/>
          <p:cNvSpPr>
            <a:spLocks noGrp="1"/>
          </p:cNvSpPr>
          <p:nvPr>
            <p:ph type="body"/>
          </p:nvPr>
        </p:nvSpPr>
        <p:spPr>
          <a:xfrm>
            <a:off x="5140800" y="1368000"/>
            <a:ext cx="4416480" cy="326556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3" name="PlaceHolder 1"/>
          <p:cNvSpPr>
            <a:spLocks noGrp="1"/>
          </p:cNvSpPr>
          <p:nvPr>
            <p:ph type="title"/>
          </p:nvPr>
        </p:nvSpPr>
        <p:spPr>
          <a:xfrm>
            <a:off x="502920" y="216000"/>
            <a:ext cx="8077320" cy="8064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4" name="PlaceHolder 1"/>
          <p:cNvSpPr>
            <a:spLocks noGrp="1"/>
          </p:cNvSpPr>
          <p:nvPr>
            <p:ph type="subTitle"/>
          </p:nvPr>
        </p:nvSpPr>
        <p:spPr>
          <a:xfrm>
            <a:off x="502920" y="216000"/>
            <a:ext cx="8077320" cy="3739320"/>
          </a:xfrm>
          <a:prstGeom prst="rect">
            <a:avLst/>
          </a:prstGeom>
        </p:spPr>
        <p:txBody>
          <a:bodyPr lIns="0" rIns="0" tIns="0" bIns="0" anchor="ctr">
            <a:noAutofit/>
          </a:bodyPr>
          <a:p>
            <a:pPr marL="342720" indent="-342720"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200" spc="-1" strike="noStrike">
              <a:solidFill>
                <a:srgbClr val="000000"/>
              </a:solidFill>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502920" y="216000"/>
            <a:ext cx="8077320" cy="8064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16" name="PlaceHolder 2"/>
          <p:cNvSpPr>
            <a:spLocks noGrp="1"/>
          </p:cNvSpPr>
          <p:nvPr>
            <p:ph type="body"/>
          </p:nvPr>
        </p:nvSpPr>
        <p:spPr>
          <a:xfrm>
            <a:off x="503280" y="1368000"/>
            <a:ext cx="4416480" cy="155736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17" name="PlaceHolder 3"/>
          <p:cNvSpPr>
            <a:spLocks noGrp="1"/>
          </p:cNvSpPr>
          <p:nvPr>
            <p:ph type="body"/>
          </p:nvPr>
        </p:nvSpPr>
        <p:spPr>
          <a:xfrm>
            <a:off x="5140800" y="1368000"/>
            <a:ext cx="4416480" cy="326556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18" name="PlaceHolder 4"/>
          <p:cNvSpPr>
            <a:spLocks noGrp="1"/>
          </p:cNvSpPr>
          <p:nvPr>
            <p:ph type="body"/>
          </p:nvPr>
        </p:nvSpPr>
        <p:spPr>
          <a:xfrm>
            <a:off x="503280" y="3073680"/>
            <a:ext cx="4416480" cy="155736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502920" y="216000"/>
            <a:ext cx="8077320" cy="8064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20" name="PlaceHolder 2"/>
          <p:cNvSpPr>
            <a:spLocks noGrp="1"/>
          </p:cNvSpPr>
          <p:nvPr>
            <p:ph type="body"/>
          </p:nvPr>
        </p:nvSpPr>
        <p:spPr>
          <a:xfrm>
            <a:off x="503280" y="1368000"/>
            <a:ext cx="4416480" cy="326556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1" name="PlaceHolder 3"/>
          <p:cNvSpPr>
            <a:spLocks noGrp="1"/>
          </p:cNvSpPr>
          <p:nvPr>
            <p:ph type="body"/>
          </p:nvPr>
        </p:nvSpPr>
        <p:spPr>
          <a:xfrm>
            <a:off x="5140800" y="1368000"/>
            <a:ext cx="4416480" cy="155736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2" name="PlaceHolder 4"/>
          <p:cNvSpPr>
            <a:spLocks noGrp="1"/>
          </p:cNvSpPr>
          <p:nvPr>
            <p:ph type="body"/>
          </p:nvPr>
        </p:nvSpPr>
        <p:spPr>
          <a:xfrm>
            <a:off x="5140800" y="3073680"/>
            <a:ext cx="4416480" cy="155736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502920" y="216000"/>
            <a:ext cx="8077320" cy="8064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24" name="PlaceHolder 2"/>
          <p:cNvSpPr>
            <a:spLocks noGrp="1"/>
          </p:cNvSpPr>
          <p:nvPr>
            <p:ph type="body"/>
          </p:nvPr>
        </p:nvSpPr>
        <p:spPr>
          <a:xfrm>
            <a:off x="503280" y="1368000"/>
            <a:ext cx="4416480" cy="155736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5" name="PlaceHolder 3"/>
          <p:cNvSpPr>
            <a:spLocks noGrp="1"/>
          </p:cNvSpPr>
          <p:nvPr>
            <p:ph type="body"/>
          </p:nvPr>
        </p:nvSpPr>
        <p:spPr>
          <a:xfrm>
            <a:off x="5140800" y="1368000"/>
            <a:ext cx="4416480" cy="155736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6" name="PlaceHolder 4"/>
          <p:cNvSpPr>
            <a:spLocks noGrp="1"/>
          </p:cNvSpPr>
          <p:nvPr>
            <p:ph type="body"/>
          </p:nvPr>
        </p:nvSpPr>
        <p:spPr>
          <a:xfrm>
            <a:off x="503280" y="3073680"/>
            <a:ext cx="9050400" cy="155736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7" name="PlaceHolder 1"/>
          <p:cNvSpPr>
            <a:spLocks noGrp="1"/>
          </p:cNvSpPr>
          <p:nvPr>
            <p:ph type="title"/>
          </p:nvPr>
        </p:nvSpPr>
        <p:spPr>
          <a:xfrm>
            <a:off x="502920" y="216000"/>
            <a:ext cx="8077320" cy="8064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28" name="PlaceHolder 2"/>
          <p:cNvSpPr>
            <a:spLocks noGrp="1"/>
          </p:cNvSpPr>
          <p:nvPr>
            <p:ph type="body"/>
          </p:nvPr>
        </p:nvSpPr>
        <p:spPr>
          <a:xfrm>
            <a:off x="503280" y="1368000"/>
            <a:ext cx="9050400" cy="155736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29" name="PlaceHolder 3"/>
          <p:cNvSpPr>
            <a:spLocks noGrp="1"/>
          </p:cNvSpPr>
          <p:nvPr>
            <p:ph type="body"/>
          </p:nvPr>
        </p:nvSpPr>
        <p:spPr>
          <a:xfrm>
            <a:off x="503280" y="3073680"/>
            <a:ext cx="9050400" cy="155736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30" name="PlaceHolder 1"/>
          <p:cNvSpPr>
            <a:spLocks noGrp="1"/>
          </p:cNvSpPr>
          <p:nvPr>
            <p:ph type="title"/>
          </p:nvPr>
        </p:nvSpPr>
        <p:spPr>
          <a:xfrm>
            <a:off x="502920" y="216000"/>
            <a:ext cx="8077320" cy="8064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31" name="PlaceHolder 2"/>
          <p:cNvSpPr>
            <a:spLocks noGrp="1"/>
          </p:cNvSpPr>
          <p:nvPr>
            <p:ph type="body"/>
          </p:nvPr>
        </p:nvSpPr>
        <p:spPr>
          <a:xfrm>
            <a:off x="503280" y="1368000"/>
            <a:ext cx="4416480" cy="155736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2" name="PlaceHolder 3"/>
          <p:cNvSpPr>
            <a:spLocks noGrp="1"/>
          </p:cNvSpPr>
          <p:nvPr>
            <p:ph type="body"/>
          </p:nvPr>
        </p:nvSpPr>
        <p:spPr>
          <a:xfrm>
            <a:off x="5140800" y="1368000"/>
            <a:ext cx="4416480" cy="155736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3" name="PlaceHolder 4"/>
          <p:cNvSpPr>
            <a:spLocks noGrp="1"/>
          </p:cNvSpPr>
          <p:nvPr>
            <p:ph type="body"/>
          </p:nvPr>
        </p:nvSpPr>
        <p:spPr>
          <a:xfrm>
            <a:off x="503280" y="3073680"/>
            <a:ext cx="4416480" cy="155736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4" name="PlaceHolder 5"/>
          <p:cNvSpPr>
            <a:spLocks noGrp="1"/>
          </p:cNvSpPr>
          <p:nvPr>
            <p:ph type="body"/>
          </p:nvPr>
        </p:nvSpPr>
        <p:spPr>
          <a:xfrm>
            <a:off x="5140800" y="3073680"/>
            <a:ext cx="4416480" cy="155736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5" name="PlaceHolder 1"/>
          <p:cNvSpPr>
            <a:spLocks noGrp="1"/>
          </p:cNvSpPr>
          <p:nvPr>
            <p:ph type="title"/>
          </p:nvPr>
        </p:nvSpPr>
        <p:spPr>
          <a:xfrm>
            <a:off x="502920" y="216000"/>
            <a:ext cx="8077320" cy="8064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endParaRPr b="0" lang="en-GB" sz="3300" spc="-1" strike="noStrike">
              <a:solidFill>
                <a:srgbClr val="000000"/>
              </a:solidFill>
              <a:latin typeface="Times New Roman"/>
            </a:endParaRPr>
          </a:p>
        </p:txBody>
      </p:sp>
      <p:sp>
        <p:nvSpPr>
          <p:cNvPr id="36" name="PlaceHolder 2"/>
          <p:cNvSpPr>
            <a:spLocks noGrp="1"/>
          </p:cNvSpPr>
          <p:nvPr>
            <p:ph type="body"/>
          </p:nvPr>
        </p:nvSpPr>
        <p:spPr>
          <a:xfrm>
            <a:off x="503280" y="1368000"/>
            <a:ext cx="2913840" cy="155736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7" name="PlaceHolder 3"/>
          <p:cNvSpPr>
            <a:spLocks noGrp="1"/>
          </p:cNvSpPr>
          <p:nvPr>
            <p:ph type="body"/>
          </p:nvPr>
        </p:nvSpPr>
        <p:spPr>
          <a:xfrm>
            <a:off x="3563280" y="1368000"/>
            <a:ext cx="2913840" cy="155736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8" name="PlaceHolder 4"/>
          <p:cNvSpPr>
            <a:spLocks noGrp="1"/>
          </p:cNvSpPr>
          <p:nvPr>
            <p:ph type="body"/>
          </p:nvPr>
        </p:nvSpPr>
        <p:spPr>
          <a:xfrm>
            <a:off x="6623280" y="1368000"/>
            <a:ext cx="2913840" cy="155736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39" name="PlaceHolder 5"/>
          <p:cNvSpPr>
            <a:spLocks noGrp="1"/>
          </p:cNvSpPr>
          <p:nvPr>
            <p:ph type="body"/>
          </p:nvPr>
        </p:nvSpPr>
        <p:spPr>
          <a:xfrm>
            <a:off x="503280" y="3073680"/>
            <a:ext cx="2913840" cy="155736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40" name="PlaceHolder 6"/>
          <p:cNvSpPr>
            <a:spLocks noGrp="1"/>
          </p:cNvSpPr>
          <p:nvPr>
            <p:ph type="body"/>
          </p:nvPr>
        </p:nvSpPr>
        <p:spPr>
          <a:xfrm>
            <a:off x="3563280" y="3073680"/>
            <a:ext cx="2913840" cy="1557360"/>
          </a:xfrm>
          <a:prstGeom prst="rect">
            <a:avLst/>
          </a:prstGeom>
        </p:spPr>
        <p:txBody>
          <a:bodyPr lIns="0" rIns="0" tIns="15120" bIns="0">
            <a:normAutofit/>
          </a:bodyPr>
          <a:p>
            <a:endParaRPr b="1" lang="en-GB" sz="2400" spc="-1" strike="noStrike">
              <a:solidFill>
                <a:srgbClr val="000000"/>
              </a:solidFill>
              <a:latin typeface="Times New Roman"/>
            </a:endParaRPr>
          </a:p>
        </p:txBody>
      </p:sp>
      <p:sp>
        <p:nvSpPr>
          <p:cNvPr id="41" name="PlaceHolder 7"/>
          <p:cNvSpPr>
            <a:spLocks noGrp="1"/>
          </p:cNvSpPr>
          <p:nvPr>
            <p:ph type="body"/>
          </p:nvPr>
        </p:nvSpPr>
        <p:spPr>
          <a:xfrm>
            <a:off x="6623280" y="3073680"/>
            <a:ext cx="2913840" cy="1557360"/>
          </a:xfrm>
          <a:prstGeom prst="rect">
            <a:avLst/>
          </a:prstGeom>
        </p:spPr>
        <p:txBody>
          <a:bodyPr lIns="0" rIns="0" tIns="15120" bIns="0">
            <a:normAutofit/>
          </a:bodyPr>
          <a:p>
            <a:endParaRPr b="1" lang="en-GB" sz="2400" spc="-1" strike="noStrike">
              <a:solidFill>
                <a:srgbClr val="000000"/>
              </a:solidFill>
              <a:latin typeface="Times New Roman"/>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pn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pic>
        <p:nvPicPr>
          <p:cNvPr id="0" name="" descr=""/>
          <p:cNvPicPr/>
          <p:nvPr/>
        </p:nvPicPr>
        <p:blipFill>
          <a:blip r:embed="rId2"/>
          <a:stretch/>
        </p:blipFill>
        <p:spPr>
          <a:xfrm>
            <a:off x="0" y="0"/>
            <a:ext cx="10078920" cy="5667480"/>
          </a:xfrm>
          <a:prstGeom prst="rect">
            <a:avLst/>
          </a:prstGeom>
          <a:ln w="0">
            <a:noFill/>
          </a:ln>
        </p:spPr>
      </p:pic>
      <p:sp>
        <p:nvSpPr>
          <p:cNvPr id="1" name="PlaceHolder 1"/>
          <p:cNvSpPr>
            <a:spLocks noGrp="1"/>
          </p:cNvSpPr>
          <p:nvPr>
            <p:ph type="title"/>
          </p:nvPr>
        </p:nvSpPr>
        <p:spPr>
          <a:xfrm>
            <a:off x="502920" y="216000"/>
            <a:ext cx="8077320" cy="806400"/>
          </a:xfrm>
          <a:prstGeom prst="rect">
            <a:avLst/>
          </a:prstGeom>
        </p:spPr>
        <p:txBody>
          <a:bodyPr lIns="0" rIns="0" tIns="0" bIns="0" anchor="ctr">
            <a:noAutofit/>
          </a:bodyPr>
          <a:p>
            <a:pPr algn="ct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0" lang="en-GB" sz="3300" spc="-1" strike="noStrike">
                <a:solidFill>
                  <a:srgbClr val="000000"/>
                </a:solidFill>
                <a:latin typeface="Times New Roman"/>
              </a:rPr>
              <a:t>Click to edit the title text format</a:t>
            </a:r>
            <a:endParaRPr b="0" lang="en-GB" sz="3300" spc="-1" strike="noStrike">
              <a:solidFill>
                <a:srgbClr val="000000"/>
              </a:solidFill>
              <a:latin typeface="Times New Roman"/>
            </a:endParaRPr>
          </a:p>
        </p:txBody>
      </p:sp>
      <p:sp>
        <p:nvSpPr>
          <p:cNvPr id="2" name="PlaceHolder 2"/>
          <p:cNvSpPr>
            <a:spLocks noGrp="1"/>
          </p:cNvSpPr>
          <p:nvPr>
            <p:ph type="body"/>
          </p:nvPr>
        </p:nvSpPr>
        <p:spPr>
          <a:xfrm>
            <a:off x="503280" y="1368000"/>
            <a:ext cx="9050400" cy="3265560"/>
          </a:xfrm>
          <a:prstGeom prst="rect">
            <a:avLst/>
          </a:prstGeom>
        </p:spPr>
        <p:txBody>
          <a:bodyPr lIns="0" rIns="0" tIns="15120" bIns="0">
            <a:normAutofit/>
          </a:bodyPr>
          <a:p>
            <a:pPr marL="342720" indent="-342720">
              <a:spcAft>
                <a:spcPts val="1060"/>
              </a:spcAft>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Click to edit the outline text format</a:t>
            </a:r>
            <a:endParaRPr b="1" lang="en-GB" sz="2400" spc="-1" strike="noStrike">
              <a:solidFill>
                <a:srgbClr val="000000"/>
              </a:solidFill>
              <a:latin typeface="Times New Roman"/>
            </a:endParaRPr>
          </a:p>
          <a:p>
            <a:pPr lvl="1"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Second Outline Level</a:t>
            </a:r>
            <a:endParaRPr b="1" lang="en-GB" sz="2400" spc="-1" strike="noStrike">
              <a:solidFill>
                <a:srgbClr val="000000"/>
              </a:solidFill>
              <a:latin typeface="Times New Roman"/>
            </a:endParaRPr>
          </a:p>
          <a:p>
            <a:pPr lvl="2"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Third Outline Level</a:t>
            </a:r>
            <a:endParaRPr b="1" lang="en-GB" sz="2400" spc="-1" strike="noStrike">
              <a:solidFill>
                <a:srgbClr val="000000"/>
              </a:solidFill>
              <a:latin typeface="Times New Roman"/>
            </a:endParaRPr>
          </a:p>
          <a:p>
            <a:pPr lvl="3"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Fourth Outline Level</a:t>
            </a:r>
            <a:endParaRPr b="1" lang="en-GB" sz="2400" spc="-1" strike="noStrike">
              <a:solidFill>
                <a:srgbClr val="000000"/>
              </a:solidFill>
              <a:latin typeface="Times New Roman"/>
            </a:endParaRPr>
          </a:p>
          <a:p>
            <a:pPr lvl="4"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Fifth Outline Level</a:t>
            </a:r>
            <a:endParaRPr b="1" lang="en-GB" sz="2400" spc="-1" strike="noStrike">
              <a:solidFill>
                <a:srgbClr val="000000"/>
              </a:solidFill>
              <a:latin typeface="Times New Roman"/>
            </a:endParaRPr>
          </a:p>
          <a:p>
            <a:pPr lvl="5"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Sixth Outline Level</a:t>
            </a:r>
            <a:endParaRPr b="1" lang="en-GB" sz="2400" spc="-1" strike="noStrike">
              <a:solidFill>
                <a:srgbClr val="000000"/>
              </a:solidFill>
              <a:latin typeface="Times New Roman"/>
            </a:endParaRPr>
          </a:p>
          <a:p>
            <a:pPr lvl="6" marL="342720" indent="-342720">
              <a:spcAft>
                <a:spcPts val="1060"/>
              </a:spcAft>
              <a:buClr>
                <a:srgbClr val="000000"/>
              </a:buClr>
              <a:buFont typeface="Times New Roman"/>
              <a:buChar char="»"/>
              <a:tabLst>
                <a:tab algn="l" pos="0"/>
                <a:tab algn="l" pos="448920"/>
                <a:tab algn="l" pos="898200"/>
                <a:tab algn="l" pos="1347480"/>
                <a:tab algn="l" pos="1796760"/>
                <a:tab algn="l" pos="2246040"/>
                <a:tab algn="l" pos="2695320"/>
                <a:tab algn="l" pos="3144600"/>
                <a:tab algn="l" pos="3593880"/>
                <a:tab algn="l" pos="4043160"/>
                <a:tab algn="l" pos="4492440"/>
                <a:tab algn="l" pos="4941720"/>
                <a:tab algn="l" pos="5391000"/>
                <a:tab algn="l" pos="5840280"/>
                <a:tab algn="l" pos="6289560"/>
                <a:tab algn="l" pos="6738840"/>
                <a:tab algn="l" pos="7188120"/>
                <a:tab algn="l" pos="7637400"/>
                <a:tab algn="l" pos="8086680"/>
                <a:tab algn="l" pos="8535960"/>
                <a:tab algn="l" pos="8985240"/>
              </a:tabLst>
            </a:pPr>
            <a:r>
              <a:rPr b="1" lang="en-GB" sz="2400" spc="-1" strike="noStrike">
                <a:solidFill>
                  <a:srgbClr val="000000"/>
                </a:solidFill>
                <a:latin typeface="Times New Roman"/>
              </a:rPr>
              <a:t>Seventh Outline Level</a:t>
            </a:r>
            <a:endParaRPr b="1" lang="en-GB" sz="2400" spc="-1" strike="noStrike">
              <a:solidFill>
                <a:srgbClr val="000000"/>
              </a:solidFill>
              <a:latin typeface="Times New Roman"/>
            </a:endParaRPr>
          </a:p>
        </p:txBody>
      </p:sp>
      <p:sp>
        <p:nvSpPr>
          <p:cNvPr id="3" name="PlaceHolder 3"/>
          <p:cNvSpPr>
            <a:spLocks noGrp="1"/>
          </p:cNvSpPr>
          <p:nvPr>
            <p:ph type="dt"/>
          </p:nvPr>
        </p:nvSpPr>
        <p:spPr>
          <a:xfrm>
            <a:off x="503280" y="5165280"/>
            <a:ext cx="2325600" cy="368280"/>
          </a:xfrm>
          <a:prstGeom prst="rect">
            <a:avLst/>
          </a:prstGeom>
        </p:spPr>
        <p:txBody>
          <a:bodyPr lIns="0" rIns="0" tIns="0" bIns="0">
            <a:noAutofit/>
          </a:bodyPr>
          <a:p>
            <a:pPr>
              <a:tabLst>
                <a:tab algn="l" pos="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de-DE" sz="1800" spc="-1" strike="noStrike">
                <a:solidFill>
                  <a:srgbClr val="000000"/>
                </a:solidFill>
                <a:latin typeface="Arial"/>
              </a:rPr>
              <a:t>&lt;date/time&gt;</a:t>
            </a:r>
            <a:endParaRPr b="0" lang="en-GB" sz="1800" spc="-1" strike="noStrike">
              <a:solidFill>
                <a:srgbClr val="000000"/>
              </a:solidFill>
              <a:latin typeface="Arial"/>
            </a:endParaRPr>
          </a:p>
        </p:txBody>
      </p:sp>
      <p:sp>
        <p:nvSpPr>
          <p:cNvPr id="4" name="PlaceHolder 4"/>
          <p:cNvSpPr>
            <a:spLocks noGrp="1"/>
          </p:cNvSpPr>
          <p:nvPr>
            <p:ph type="ftr"/>
          </p:nvPr>
        </p:nvSpPr>
        <p:spPr>
          <a:xfrm>
            <a:off x="3447720" y="5165280"/>
            <a:ext cx="3173400" cy="368280"/>
          </a:xfrm>
          <a:prstGeom prst="rect">
            <a:avLst/>
          </a:prstGeom>
        </p:spPr>
        <p:txBody>
          <a:bodyPr lIns="0" rIns="0" tIns="0" bIns="0">
            <a:noAutofit/>
          </a:bodyPr>
          <a:p>
            <a:pPr>
              <a:tabLst>
                <a:tab algn="l" pos="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de-DE" sz="1800" spc="-1" strike="noStrike">
                <a:solidFill>
                  <a:srgbClr val="000000"/>
                </a:solidFill>
                <a:latin typeface="Arial"/>
              </a:rPr>
              <a:t>&lt;footer&gt;</a:t>
            </a:r>
            <a:endParaRPr b="0" lang="en-GB" sz="1800" spc="-1" strike="noStrike">
              <a:solidFill>
                <a:srgbClr val="000000"/>
              </a:solidFill>
              <a:latin typeface="Arial"/>
            </a:endParaRPr>
          </a:p>
        </p:txBody>
      </p:sp>
      <p:sp>
        <p:nvSpPr>
          <p:cNvPr id="5" name="PlaceHolder 5"/>
          <p:cNvSpPr>
            <a:spLocks noGrp="1"/>
          </p:cNvSpPr>
          <p:nvPr>
            <p:ph type="sldNum"/>
          </p:nvPr>
        </p:nvSpPr>
        <p:spPr>
          <a:xfrm>
            <a:off x="7227360" y="5165280"/>
            <a:ext cx="2325960" cy="368280"/>
          </a:xfrm>
          <a:prstGeom prst="rect">
            <a:avLst/>
          </a:prstGeom>
        </p:spPr>
        <p:txBody>
          <a:bodyPr lIns="0" rIns="0" tIns="0" bIns="0">
            <a:noAutofit/>
          </a:bodyPr>
          <a:p>
            <a:pPr>
              <a:tabLst>
                <a:tab algn="l" pos="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fld id="{F7C05380-BFE2-4664-B116-9D3573CDEB22}" type="slidenum">
              <a:rPr b="0" lang="de-DE" sz="1800" spc="-1" strike="noStrike">
                <a:solidFill>
                  <a:srgbClr val="000000"/>
                </a:solidFill>
                <a:latin typeface="Arial"/>
              </a:rPr>
              <a:t>&lt;number&gt;</a:t>
            </a:fld>
            <a:endParaRPr b="0" lang="en-GB" sz="1800" spc="-1" strike="noStrike">
              <a:solidFill>
                <a:srgbClr val="000000"/>
              </a:solidFill>
              <a:latin typeface="Arial"/>
            </a:endParaRPr>
          </a:p>
        </p:txBody>
      </p:sp>
    </p:spTree>
  </p:cSld>
  <p:clrMap bg1="lt1" bg2="lt2" tx1="dk1"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Lst>
</p:sldMaster>
</file>

<file path=ppt/slides/_rels/slide1.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xml"/>
</Relationships>
</file>

<file path=ppt/slides/_rels/slide2.xml.rels><?xml version="1.0" encoding="UTF-8"?>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
</Relationships>
</file>

<file path=ppt/slides/_rels/slide3.xml.rels><?xml version="1.0" encoding="UTF-8"?>
<Relationships xmlns="http://schemas.openxmlformats.org/package/2006/relationships"><Relationship Id="rId1" Type="http://schemas.openxmlformats.org/officeDocument/2006/relationships/image" Target="../media/image2.jpeg"/><Relationship Id="rId2" Type="http://schemas.openxmlformats.org/officeDocument/2006/relationships/slideLayout" Target="../slideLayouts/slideLayout3.xml"/>
</Relationships>
</file>

<file path=ppt/slides/_rels/slide4.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5.xml.rels><?xml version="1.0" encoding="UTF-8"?>
<Relationships xmlns="http://schemas.openxmlformats.org/package/2006/relationships"><Relationship Id="rId1" Type="http://schemas.openxmlformats.org/officeDocument/2006/relationships/image" Target="../media/image3.jpeg"/><Relationship Id="rId2" Type="http://schemas.openxmlformats.org/officeDocument/2006/relationships/slideLayout" Target="../slideLayouts/slideLayout3.xml"/>
</Relationships>
</file>

<file path=ppt/slides/_rels/slide6.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7.xml.rels><?xml version="1.0" encoding="UTF-8"?>
<Relationships xmlns="http://schemas.openxmlformats.org/package/2006/relationships"><Relationship Id="rId1" Type="http://schemas.openxmlformats.org/officeDocument/2006/relationships/image" Target="../media/image4.jpeg"/><Relationship Id="rId2" Type="http://schemas.openxmlformats.org/officeDocument/2006/relationships/slideLayout" Target="../slideLayouts/slideLayout3.xml"/>
</Relationships>
</file>

<file path=ppt/slides/_rels/slide8.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9.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10.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11.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12.xml.rels><?xml version="1.0" encoding="UTF-8"?>
<Relationships xmlns="http://schemas.openxmlformats.org/package/2006/relationships"><Relationship Id="rId1" Type="http://schemas.openxmlformats.org/officeDocument/2006/relationships/slideLayout" Target="../slideLayouts/slideLayout3.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62" name=""/>
          <p:cNvSpPr txBox="1"/>
          <p:nvPr/>
        </p:nvSpPr>
        <p:spPr>
          <a:xfrm>
            <a:off x="503280" y="216000"/>
            <a:ext cx="8099280" cy="828720"/>
          </a:xfrm>
          <a:prstGeom prst="rect">
            <a:avLst/>
          </a:prstGeom>
          <a:noFill/>
          <a:ln w="0">
            <a:noFill/>
          </a:ln>
        </p:spPr>
        <p:txBody>
          <a:bodyPr lIns="0" rIns="0" tIns="20880" bIns="0" anchor="ctr">
            <a:noAutofit/>
          </a:bodyPr>
          <a:p>
            <a:pPr algn="ctr">
              <a:lnSpc>
                <a:spcPct val="95000"/>
              </a:lnSpc>
              <a:tabLst>
                <a:tab algn="l" pos="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de-DE" sz="2400" spc="-1" strike="noStrike">
                <a:solidFill>
                  <a:srgbClr val="000000"/>
                </a:solidFill>
                <a:latin typeface="Times New Roman"/>
              </a:rPr>
              <a:t>Virtus and heroism in the </a:t>
            </a:r>
            <a:r>
              <a:rPr b="0" i="1" lang="de-DE" sz="2400" spc="-1" strike="noStrike">
                <a:solidFill>
                  <a:srgbClr val="000000"/>
                </a:solidFill>
                <a:latin typeface="Times New Roman"/>
              </a:rPr>
              <a:t>Metamorphoses</a:t>
            </a:r>
            <a:r>
              <a:rPr b="0" lang="de-DE" sz="2400" spc="-1" strike="noStrike">
                <a:solidFill>
                  <a:srgbClr val="000000"/>
                </a:solidFill>
                <a:latin typeface="Times New Roman"/>
              </a:rPr>
              <a:t>/</a:t>
            </a:r>
            <a:r>
              <a:rPr b="0" i="1" lang="de-DE" sz="2400" spc="-1" strike="noStrike">
                <a:solidFill>
                  <a:srgbClr val="000000"/>
                </a:solidFill>
                <a:latin typeface="Times New Roman"/>
              </a:rPr>
              <a:t>Achilleid</a:t>
            </a:r>
            <a:endParaRPr b="0" lang="en-GB" sz="2400" spc="-1" strike="noStrike">
              <a:solidFill>
                <a:srgbClr val="000000"/>
              </a:solidFill>
              <a:latin typeface="Times New Roman"/>
            </a:endParaRPr>
          </a:p>
        </p:txBody>
      </p:sp>
      <p:sp>
        <p:nvSpPr>
          <p:cNvPr id="63" name=""/>
          <p:cNvSpPr txBox="1"/>
          <p:nvPr/>
        </p:nvSpPr>
        <p:spPr>
          <a:xfrm>
            <a:off x="502920" y="1368000"/>
            <a:ext cx="9072360" cy="3287880"/>
          </a:xfrm>
          <a:prstGeom prst="rect">
            <a:avLst/>
          </a:prstGeom>
          <a:noFill/>
          <a:ln w="0">
            <a:noFill/>
          </a:ln>
        </p:spPr>
        <p:txBody>
          <a:bodyPr lIns="0" rIns="0" tIns="15120" bIns="0">
            <a:normAutofit/>
          </a:bodyPr>
          <a:p>
            <a:pPr marL="342720" indent="-336600">
              <a:lnSpc>
                <a:spcPct val="95000"/>
              </a:lnSpc>
              <a:spcAft>
                <a:spcPts val="1060"/>
              </a:spcAft>
              <a:tabLst>
                <a:tab algn="l" pos="0"/>
                <a:tab algn="l" pos="33804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de-DE" sz="1800" spc="-1" strike="noStrike">
                <a:solidFill>
                  <a:srgbClr val="000000"/>
                </a:solidFill>
                <a:latin typeface="Times New Roman"/>
                <a:ea typeface="Arial"/>
              </a:rPr>
              <a:t>▪ </a:t>
            </a:r>
            <a:r>
              <a:rPr b="0" lang="de-DE" sz="1800" spc="-1" strike="noStrike">
                <a:solidFill>
                  <a:srgbClr val="000000"/>
                </a:solidFill>
                <a:latin typeface="Times New Roman"/>
                <a:ea typeface="Arial"/>
              </a:rPr>
              <a:t>virtus and Achilles in the </a:t>
            </a:r>
            <a:r>
              <a:rPr b="0" i="1" lang="de-DE" sz="1800" spc="-1" strike="noStrike">
                <a:solidFill>
                  <a:srgbClr val="000000"/>
                </a:solidFill>
                <a:latin typeface="Times New Roman"/>
                <a:ea typeface="Arial"/>
              </a:rPr>
              <a:t>Metamorphoses</a:t>
            </a:r>
            <a:endParaRPr b="1" lang="en-GB" sz="1800" spc="-1" strike="noStrike">
              <a:solidFill>
                <a:srgbClr val="000000"/>
              </a:solidFill>
              <a:latin typeface="Times New Roman"/>
            </a:endParaRPr>
          </a:p>
          <a:p>
            <a:pPr marL="342720" indent="-336600">
              <a:lnSpc>
                <a:spcPct val="95000"/>
              </a:lnSpc>
              <a:spcAft>
                <a:spcPts val="1060"/>
              </a:spcAft>
              <a:tabLst>
                <a:tab algn="l" pos="0"/>
                <a:tab algn="l" pos="33804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de-DE" sz="1800" spc="-1" strike="noStrike">
                <a:solidFill>
                  <a:srgbClr val="000000"/>
                </a:solidFill>
                <a:latin typeface="Times New Roman"/>
                <a:ea typeface="Arial"/>
              </a:rPr>
              <a:t>Ovid</a:t>
            </a:r>
            <a:r>
              <a:rPr b="0" i="1" lang="de-DE" sz="1800" spc="-1" strike="noStrike">
                <a:solidFill>
                  <a:srgbClr val="000000"/>
                </a:solidFill>
                <a:latin typeface="Times New Roman"/>
                <a:ea typeface="Arial"/>
              </a:rPr>
              <a:t> Met</a:t>
            </a:r>
            <a:r>
              <a:rPr b="0" lang="de-DE" sz="1800" spc="-1" strike="noStrike">
                <a:solidFill>
                  <a:srgbClr val="000000"/>
                </a:solidFill>
                <a:latin typeface="Times New Roman"/>
                <a:ea typeface="Arial"/>
              </a:rPr>
              <a:t>. 12.159-65 (Greeks) “they drew out the night in talk, and </a:t>
            </a:r>
            <a:r>
              <a:rPr b="1" lang="de-DE" sz="1800" spc="-1" strike="noStrike">
                <a:solidFill>
                  <a:srgbClr val="000000"/>
                </a:solidFill>
                <a:latin typeface="Times New Roman"/>
                <a:ea typeface="Arial"/>
              </a:rPr>
              <a:t>valour [virtus]</a:t>
            </a:r>
            <a:r>
              <a:rPr b="0" lang="de-DE" sz="1800" spc="-1" strike="noStrike">
                <a:solidFill>
                  <a:srgbClr val="000000"/>
                </a:solidFill>
                <a:latin typeface="Times New Roman"/>
                <a:ea typeface="Arial"/>
              </a:rPr>
              <a:t> was the theme of their conversation. Of battles was their talk enemy’s and their own, and ’twas joy to tell over and over again in turn the perils they had encountered and endured. For of what else should Achilles speak, or of what else should others speak in great Achilles’ presence? Especially did the talk turn on Achilles’ last victory and Cycnus’ overthrow.” &gt; 169ff Nestor’s long speech (moving from Cycnus &gt; Caeneus)</a:t>
            </a:r>
            <a:endParaRPr b="1" lang="en-GB" sz="1800" spc="-1" strike="noStrike">
              <a:solidFill>
                <a:srgbClr val="000000"/>
              </a:solidFill>
              <a:latin typeface="Times New Roman"/>
            </a:endParaRPr>
          </a:p>
        </p:txBody>
      </p:sp>
    </p:spTree>
  </p:cSld>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64" name=""/>
          <p:cNvSpPr txBox="1"/>
          <p:nvPr/>
        </p:nvSpPr>
        <p:spPr>
          <a:xfrm>
            <a:off x="503280" y="216000"/>
            <a:ext cx="8099280" cy="828720"/>
          </a:xfrm>
          <a:prstGeom prst="rect">
            <a:avLst/>
          </a:prstGeom>
          <a:noFill/>
          <a:ln w="0">
            <a:noFill/>
          </a:ln>
        </p:spPr>
        <p:txBody>
          <a:bodyPr lIns="0" rIns="0" tIns="20880" bIns="0" anchor="ctr">
            <a:noAutofit/>
          </a:bodyPr>
          <a:p>
            <a:pPr algn="ctr">
              <a:lnSpc>
                <a:spcPct val="95000"/>
              </a:lnSpc>
              <a:tabLst>
                <a:tab algn="l" pos="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de-DE" sz="3300" spc="-1" strike="noStrike">
                <a:solidFill>
                  <a:srgbClr val="000000"/>
                </a:solidFill>
                <a:latin typeface="Times New Roman"/>
              </a:rPr>
              <a:t>virtus</a:t>
            </a:r>
            <a:endParaRPr b="0" lang="en-GB" sz="3300" spc="-1" strike="noStrike">
              <a:solidFill>
                <a:srgbClr val="000000"/>
              </a:solidFill>
              <a:latin typeface="Times New Roman"/>
            </a:endParaRPr>
          </a:p>
        </p:txBody>
      </p:sp>
      <p:sp>
        <p:nvSpPr>
          <p:cNvPr id="65" name=""/>
          <p:cNvSpPr txBox="1"/>
          <p:nvPr/>
        </p:nvSpPr>
        <p:spPr>
          <a:xfrm>
            <a:off x="502920" y="1368000"/>
            <a:ext cx="9072360" cy="3287880"/>
          </a:xfrm>
          <a:prstGeom prst="rect">
            <a:avLst/>
          </a:prstGeom>
          <a:noFill/>
          <a:ln w="0">
            <a:noFill/>
          </a:ln>
        </p:spPr>
        <p:txBody>
          <a:bodyPr lIns="0" rIns="0" tIns="15120" bIns="0">
            <a:normAutofit/>
          </a:bodyPr>
          <a:p>
            <a:pPr marL="342720" indent="-336600">
              <a:lnSpc>
                <a:spcPct val="95000"/>
              </a:lnSpc>
              <a:spcAft>
                <a:spcPts val="1060"/>
              </a:spcAft>
              <a:tabLst>
                <a:tab algn="l" pos="0"/>
                <a:tab algn="l" pos="33804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de-DE" sz="1800" spc="-1" strike="noStrike">
                <a:solidFill>
                  <a:srgbClr val="000000"/>
                </a:solidFill>
                <a:latin typeface="Times New Roman"/>
                <a:ea typeface="Arial"/>
              </a:rPr>
              <a:t>Met. 12.159 topic = </a:t>
            </a:r>
            <a:r>
              <a:rPr b="0" i="1" lang="de-DE" sz="1800" spc="-1" strike="noStrike">
                <a:solidFill>
                  <a:srgbClr val="000000"/>
                </a:solidFill>
                <a:latin typeface="Times New Roman"/>
                <a:ea typeface="Arial"/>
              </a:rPr>
              <a:t>virtus</a:t>
            </a:r>
            <a:r>
              <a:rPr b="0" lang="de-DE" sz="1800" spc="-1" strike="noStrike">
                <a:solidFill>
                  <a:srgbClr val="000000"/>
                </a:solidFill>
                <a:latin typeface="Times New Roman"/>
                <a:ea typeface="Arial"/>
              </a:rPr>
              <a:t>. Where is </a:t>
            </a:r>
            <a:r>
              <a:rPr b="0" i="1" lang="de-DE" sz="1800" spc="-1" strike="noStrike">
                <a:solidFill>
                  <a:srgbClr val="000000"/>
                </a:solidFill>
                <a:latin typeface="Times New Roman"/>
                <a:ea typeface="Arial"/>
              </a:rPr>
              <a:t>virtus</a:t>
            </a:r>
            <a:r>
              <a:rPr b="0" lang="de-DE" sz="1800" spc="-1" strike="noStrike">
                <a:solidFill>
                  <a:srgbClr val="000000"/>
                </a:solidFill>
                <a:latin typeface="Times New Roman"/>
                <a:ea typeface="Arial"/>
              </a:rPr>
              <a:t> in Nestor’s stories? (Cyllarus and Hylonome: see DeBrohun </a:t>
            </a:r>
            <a:r>
              <a:rPr b="0" i="1" lang="de-DE" sz="1800" spc="-1" strike="noStrike">
                <a:solidFill>
                  <a:srgbClr val="000000"/>
                </a:solidFill>
                <a:latin typeface="Times New Roman"/>
                <a:ea typeface="Arial"/>
              </a:rPr>
              <a:t>American Journal of Philology</a:t>
            </a:r>
            <a:r>
              <a:rPr b="0" lang="de-DE" sz="1800" spc="-1" strike="noStrike">
                <a:solidFill>
                  <a:srgbClr val="000000"/>
                </a:solidFill>
                <a:latin typeface="Times New Roman"/>
                <a:ea typeface="Arial"/>
              </a:rPr>
              <a:t> 2004)</a:t>
            </a:r>
            <a:endParaRPr b="1" lang="en-GB" sz="1800" spc="-1" strike="noStrike">
              <a:solidFill>
                <a:srgbClr val="000000"/>
              </a:solidFill>
              <a:latin typeface="Times New Roman"/>
            </a:endParaRPr>
          </a:p>
          <a:p>
            <a:pPr marL="342720" indent="-336600">
              <a:lnSpc>
                <a:spcPct val="95000"/>
              </a:lnSpc>
              <a:spcAft>
                <a:spcPts val="1060"/>
              </a:spcAft>
              <a:tabLst>
                <a:tab algn="l" pos="0"/>
                <a:tab algn="l" pos="33804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de-DE" sz="1800" spc="-1" strike="noStrike">
                <a:solidFill>
                  <a:srgbClr val="000000"/>
                </a:solidFill>
                <a:latin typeface="Times New Roman"/>
                <a:ea typeface="Arial"/>
              </a:rPr>
              <a:t>And what of previous narrative?: by the time of Ovid, the tradition of partial invulnerability popular. In  thecase of Achilles and Cycnus does this render questionable their heroism? (physical prowess key in Homer)</a:t>
            </a:r>
            <a:endParaRPr b="1" lang="en-GB" sz="1800" spc="-1" strike="noStrike">
              <a:solidFill>
                <a:srgbClr val="000000"/>
              </a:solidFill>
              <a:latin typeface="Times New Roman"/>
            </a:endParaRPr>
          </a:p>
          <a:p>
            <a:pPr marL="342720" indent="-336600">
              <a:lnSpc>
                <a:spcPct val="95000"/>
              </a:lnSpc>
              <a:spcAft>
                <a:spcPts val="1060"/>
              </a:spcAft>
              <a:tabLst>
                <a:tab algn="l" pos="0"/>
                <a:tab algn="l" pos="33804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endParaRPr b="1" lang="en-GB" sz="1800" spc="-1" strike="noStrike">
              <a:solidFill>
                <a:srgbClr val="000000"/>
              </a:solidFill>
              <a:latin typeface="Times New Roman"/>
            </a:endParaRPr>
          </a:p>
        </p:txBody>
      </p:sp>
    </p:spTree>
  </p:cSld>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66"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en-GB" sz="3300" spc="-1" strike="noStrike">
                <a:solidFill>
                  <a:srgbClr val="000000"/>
                </a:solidFill>
                <a:latin typeface="Times New Roman"/>
              </a:rPr>
              <a:t>Achilles</a:t>
            </a:r>
            <a:endParaRPr b="0" lang="en-GB" sz="3300" spc="-1" strike="noStrike">
              <a:solidFill>
                <a:srgbClr val="000000"/>
              </a:solidFill>
              <a:latin typeface="Times New Roman"/>
            </a:endParaRPr>
          </a:p>
        </p:txBody>
      </p:sp>
      <p:sp>
        <p:nvSpPr>
          <p:cNvPr id="67" name=""/>
          <p:cNvSpPr txBox="1"/>
          <p:nvPr/>
        </p:nvSpPr>
        <p:spPr>
          <a:xfrm>
            <a:off x="502920" y="1368000"/>
            <a:ext cx="9056520" cy="3272040"/>
          </a:xfrm>
          <a:prstGeom prst="rect">
            <a:avLst/>
          </a:prstGeom>
          <a:noFill/>
          <a:ln w="0">
            <a:noFill/>
          </a:ln>
        </p:spPr>
        <p:txBody>
          <a:bodyPr lIns="0" rIns="0" tIns="15120" bIns="0">
            <a:normAutofit/>
          </a:bodyPr>
          <a:p>
            <a:pPr marL="342720" indent="-336600">
              <a:spcAft>
                <a:spcPts val="1060"/>
              </a:spcAft>
              <a:tabLst>
                <a:tab algn="l" pos="0"/>
                <a:tab algn="l" pos="33804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en-GB" sz="1800" spc="-1" strike="noStrike">
                <a:solidFill>
                  <a:srgbClr val="000000"/>
                </a:solidFill>
                <a:latin typeface="Times New Roman"/>
              </a:rPr>
              <a:t>After Achilles’ great deeds, focus on stories of Nestor: Achilles asks questions: “Among the rest Achilles said: “Tell on, old man, eloquent wisdom of our age, for all of us alike desire to hear, who was this Caeneus, why was he changed in sex, in what campaign did you know him and fighting against whom; by whom he was conquered if he was conquered by anyone.” (</a:t>
            </a:r>
            <a:r>
              <a:rPr b="0" i="1" lang="en-GB" sz="1800" spc="-1" strike="noStrike">
                <a:solidFill>
                  <a:srgbClr val="000000"/>
                </a:solidFill>
                <a:latin typeface="Times New Roman"/>
              </a:rPr>
              <a:t>Met</a:t>
            </a:r>
            <a:r>
              <a:rPr b="0" lang="en-GB" sz="1800" spc="-1" strike="noStrike">
                <a:solidFill>
                  <a:srgbClr val="000000"/>
                </a:solidFill>
                <a:latin typeface="Times New Roman"/>
              </a:rPr>
              <a:t>. 12.176-81)</a:t>
            </a:r>
            <a:endParaRPr b="1" lang="en-GB" sz="1800" spc="-1" strike="noStrike">
              <a:solidFill>
                <a:srgbClr val="000000"/>
              </a:solidFill>
              <a:latin typeface="Times New Roman"/>
            </a:endParaRPr>
          </a:p>
          <a:p>
            <a:pPr marL="342720" indent="-336600">
              <a:spcAft>
                <a:spcPts val="1060"/>
              </a:spcAft>
              <a:tabLst>
                <a:tab algn="l" pos="0"/>
                <a:tab algn="l" pos="33804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endParaRPr b="1" lang="en-GB" sz="1800" spc="-1" strike="noStrike">
              <a:solidFill>
                <a:srgbClr val="000000"/>
              </a:solidFill>
              <a:latin typeface="Times New Roman"/>
            </a:endParaRPr>
          </a:p>
        </p:txBody>
      </p:sp>
      <p:pic>
        <p:nvPicPr>
          <p:cNvPr id="68" name="" descr=""/>
          <p:cNvPicPr/>
          <p:nvPr/>
        </p:nvPicPr>
        <p:blipFill>
          <a:blip r:embed="rId1"/>
          <a:stretch/>
        </p:blipFill>
        <p:spPr>
          <a:xfrm>
            <a:off x="3722760" y="2700360"/>
            <a:ext cx="2396880" cy="2573280"/>
          </a:xfrm>
          <a:prstGeom prst="rect">
            <a:avLst/>
          </a:prstGeom>
          <a:ln w="0">
            <a:noFill/>
          </a:ln>
        </p:spPr>
      </p:pic>
    </p:spTree>
  </p:cSld>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69"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en-GB" sz="3300" spc="-1" strike="noStrike">
                <a:solidFill>
                  <a:srgbClr val="000000"/>
                </a:solidFill>
                <a:latin typeface="Times New Roman"/>
              </a:rPr>
              <a:t>Nestor’s reply/Achilles’ characterisation</a:t>
            </a:r>
            <a:endParaRPr b="0" lang="en-GB" sz="3300" spc="-1" strike="noStrike">
              <a:solidFill>
                <a:srgbClr val="000000"/>
              </a:solidFill>
              <a:latin typeface="Times New Roman"/>
            </a:endParaRPr>
          </a:p>
        </p:txBody>
      </p:sp>
      <p:sp>
        <p:nvSpPr>
          <p:cNvPr id="70" name=""/>
          <p:cNvSpPr txBox="1"/>
          <p:nvPr/>
        </p:nvSpPr>
        <p:spPr>
          <a:xfrm>
            <a:off x="502920" y="1368000"/>
            <a:ext cx="9056520" cy="3272040"/>
          </a:xfrm>
          <a:prstGeom prst="rect">
            <a:avLst/>
          </a:prstGeom>
          <a:noFill/>
          <a:ln w="0">
            <a:noFill/>
          </a:ln>
        </p:spPr>
        <p:txBody>
          <a:bodyPr lIns="0" rIns="0" tIns="15120" bIns="0">
            <a:normAutofit/>
          </a:bodyPr>
          <a:p>
            <a:pPr marL="342720" indent="-336600">
              <a:spcAft>
                <a:spcPts val="1060"/>
              </a:spcAft>
              <a:tabLst>
                <a:tab algn="l" pos="0"/>
                <a:tab algn="l" pos="33804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en-GB" sz="1800" spc="-1" strike="noStrike">
                <a:solidFill>
                  <a:srgbClr val="000000"/>
                </a:solidFill>
                <a:latin typeface="Times New Roman"/>
              </a:rPr>
              <a:t>“</a:t>
            </a:r>
            <a:r>
              <a:rPr b="0" lang="en-GB" sz="1800" spc="-1" strike="noStrike">
                <a:solidFill>
                  <a:srgbClr val="000000"/>
                </a:solidFill>
                <a:latin typeface="Times New Roman"/>
              </a:rPr>
              <a:t>Famous for beauty was Elatus’ daughter, Caenis, most lovely of all the maids of Thessaly, both throughout the neighbouring cities and your own (for she was of your city, Achilles), a maid vainly yearned for by many suitors. Peleus, too, perchance, would have tried to win her; but he had either already wed your mother or she was promised to him. And Caenis would not consent to any marriage;...” (</a:t>
            </a:r>
            <a:r>
              <a:rPr b="0" i="1" lang="en-GB" sz="1800" spc="-1" strike="noStrike">
                <a:solidFill>
                  <a:srgbClr val="000000"/>
                </a:solidFill>
                <a:latin typeface="Times New Roman"/>
              </a:rPr>
              <a:t>Met</a:t>
            </a:r>
            <a:r>
              <a:rPr b="0" lang="en-GB" sz="1800" spc="-1" strike="noStrike">
                <a:solidFill>
                  <a:srgbClr val="000000"/>
                </a:solidFill>
                <a:latin typeface="Times New Roman"/>
              </a:rPr>
              <a:t>. 12.189-95); nb Peleus kills 6 Centaurs in the fight</a:t>
            </a:r>
            <a:endParaRPr b="1" lang="en-GB" sz="1800" spc="-1" strike="noStrike">
              <a:solidFill>
                <a:srgbClr val="000000"/>
              </a:solidFill>
              <a:latin typeface="Times New Roman"/>
            </a:endParaRPr>
          </a:p>
          <a:p>
            <a:pPr marL="342720" indent="-336600">
              <a:spcAft>
                <a:spcPts val="1060"/>
              </a:spcAft>
              <a:tabLst>
                <a:tab algn="l" pos="0"/>
                <a:tab algn="l" pos="33804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en-GB" sz="1800" spc="-1" strike="noStrike">
                <a:solidFill>
                  <a:srgbClr val="000000"/>
                </a:solidFill>
                <a:latin typeface="Times New Roman"/>
              </a:rPr>
              <a:t>Tleptolemus knows all about his father in the fight</a:t>
            </a:r>
            <a:endParaRPr b="1" lang="en-GB" sz="1800" spc="-1" strike="noStrike">
              <a:solidFill>
                <a:srgbClr val="000000"/>
              </a:solidFill>
              <a:latin typeface="Times New Roman"/>
            </a:endParaRPr>
          </a:p>
          <a:p>
            <a:pPr marL="342720" indent="-336600">
              <a:lnSpc>
                <a:spcPct val="95000"/>
              </a:lnSpc>
              <a:spcAft>
                <a:spcPts val="1060"/>
              </a:spcAft>
              <a:tabLst>
                <a:tab algn="l" pos="0"/>
                <a:tab algn="l" pos="33804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en-GB" sz="1800" spc="-1" strike="noStrike">
                <a:solidFill>
                  <a:srgbClr val="000000"/>
                </a:solidFill>
                <a:latin typeface="Times New Roman"/>
                <a:ea typeface="Times New Roman"/>
              </a:rPr>
              <a:t>Nb for </a:t>
            </a:r>
            <a:r>
              <a:rPr b="0" i="1" lang="en-GB" sz="1800" spc="-1" strike="noStrike">
                <a:solidFill>
                  <a:srgbClr val="000000"/>
                </a:solidFill>
                <a:latin typeface="Times New Roman"/>
                <a:ea typeface="Times New Roman"/>
              </a:rPr>
              <a:t>virtus</a:t>
            </a:r>
            <a:r>
              <a:rPr b="0" lang="en-GB" sz="1800" spc="-1" strike="noStrike">
                <a:solidFill>
                  <a:srgbClr val="000000"/>
                </a:solidFill>
                <a:latin typeface="Times New Roman"/>
                <a:ea typeface="Times New Roman"/>
              </a:rPr>
              <a:t> exploration in </a:t>
            </a:r>
            <a:r>
              <a:rPr b="0" lang="de-DE" sz="1800" spc="-1" strike="noStrike">
                <a:solidFill>
                  <a:srgbClr val="000000"/>
                </a:solidFill>
                <a:latin typeface="Times New Roman"/>
                <a:ea typeface="Arial"/>
              </a:rPr>
              <a:t>Ovid, see Achilles’ and Odysseus’ debate over arms: where wordy Odysseus wins over Ajax</a:t>
            </a:r>
            <a:r>
              <a:rPr b="0" lang="en-GB" sz="2400" spc="-1" strike="noStrike">
                <a:solidFill>
                  <a:srgbClr val="000000"/>
                </a:solidFill>
                <a:latin typeface="Times New Roman"/>
              </a:rPr>
              <a:t> ...</a:t>
            </a:r>
            <a:endParaRPr b="1" lang="en-GB" sz="2400" spc="-1" strike="noStrike">
              <a:solidFill>
                <a:srgbClr val="000000"/>
              </a:solidFill>
              <a:latin typeface="Times New Roman"/>
            </a:endParaRPr>
          </a:p>
        </p:txBody>
      </p:sp>
    </p:spTree>
  </p:cSld>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1"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en-GB" sz="3300" spc="-1" strike="noStrike">
                <a:solidFill>
                  <a:srgbClr val="000000"/>
                </a:solidFill>
                <a:latin typeface="Times New Roman"/>
              </a:rPr>
              <a:t>Statius’ </a:t>
            </a:r>
            <a:r>
              <a:rPr b="0" i="1" lang="en-GB" sz="3300" spc="-1" strike="noStrike">
                <a:solidFill>
                  <a:srgbClr val="000000"/>
                </a:solidFill>
                <a:latin typeface="Times New Roman"/>
              </a:rPr>
              <a:t>Achilleid</a:t>
            </a:r>
            <a:endParaRPr b="0" lang="en-GB" sz="3300" spc="-1" strike="noStrike">
              <a:solidFill>
                <a:srgbClr val="000000"/>
              </a:solidFill>
              <a:latin typeface="Times New Roman"/>
            </a:endParaRPr>
          </a:p>
        </p:txBody>
      </p:sp>
      <p:sp>
        <p:nvSpPr>
          <p:cNvPr id="72" name=""/>
          <p:cNvSpPr txBox="1"/>
          <p:nvPr/>
        </p:nvSpPr>
        <p:spPr>
          <a:xfrm>
            <a:off x="502920" y="1368000"/>
            <a:ext cx="9056520" cy="3272040"/>
          </a:xfrm>
          <a:prstGeom prst="rect">
            <a:avLst/>
          </a:prstGeom>
          <a:noFill/>
          <a:ln w="0">
            <a:noFill/>
          </a:ln>
        </p:spPr>
        <p:txBody>
          <a:bodyPr lIns="0" rIns="0" tIns="15120" bIns="0">
            <a:normAutofit/>
          </a:bodyPr>
          <a:p>
            <a:pPr marL="342720" indent="-336600">
              <a:lnSpc>
                <a:spcPct val="95000"/>
              </a:lnSpc>
              <a:spcAft>
                <a:spcPts val="1060"/>
              </a:spcAft>
              <a:tabLst>
                <a:tab algn="l" pos="0"/>
                <a:tab algn="l" pos="33804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i="1" lang="en-GB" sz="1800" spc="-1" strike="noStrike">
                <a:solidFill>
                  <a:srgbClr val="000000"/>
                </a:solidFill>
                <a:latin typeface="Times New Roman"/>
                <a:ea typeface="Times New Roman"/>
              </a:rPr>
              <a:t>Ach</a:t>
            </a:r>
            <a:r>
              <a:rPr b="0" lang="en-GB" sz="1800" spc="-1" strike="noStrike">
                <a:solidFill>
                  <a:srgbClr val="000000"/>
                </a:solidFill>
                <a:latin typeface="Times New Roman"/>
                <a:ea typeface="Times New Roman"/>
              </a:rPr>
              <a:t>. 1.334-7 “For an abundance of gracefulness remains left in him, though his </a:t>
            </a:r>
            <a:r>
              <a:rPr b="1" lang="en-GB" sz="1800" spc="-1" strike="noStrike">
                <a:solidFill>
                  <a:srgbClr val="000000"/>
                </a:solidFill>
                <a:latin typeface="Times New Roman"/>
                <a:ea typeface="Times New Roman"/>
              </a:rPr>
              <a:t>manhood is unwilling</a:t>
            </a:r>
            <a:r>
              <a:rPr b="0" lang="en-GB" sz="1800" spc="-1" strike="noStrike">
                <a:solidFill>
                  <a:srgbClr val="000000"/>
                </a:solidFill>
                <a:latin typeface="Times New Roman"/>
                <a:ea typeface="Times New Roman"/>
              </a:rPr>
              <a:t> [</a:t>
            </a:r>
            <a:r>
              <a:rPr b="1" lang="en-GB" sz="1800" spc="-1" strike="noStrike">
                <a:solidFill>
                  <a:srgbClr val="000000"/>
                </a:solidFill>
                <a:latin typeface="Times New Roman"/>
                <a:ea typeface="Times New Roman"/>
              </a:rPr>
              <a:t>invita virtute</a:t>
            </a:r>
            <a:r>
              <a:rPr b="0" lang="en-GB" sz="1800" spc="-1" strike="noStrike">
                <a:solidFill>
                  <a:srgbClr val="000000"/>
                </a:solidFill>
                <a:latin typeface="Times New Roman"/>
                <a:ea typeface="Times New Roman"/>
              </a:rPr>
              <a:t>], and viewers are deceived by ambiguous sex hiding in a narrow distinction.”</a:t>
            </a:r>
            <a:endParaRPr b="1" lang="en-GB" sz="1800" spc="-1" strike="noStrike">
              <a:solidFill>
                <a:srgbClr val="000000"/>
              </a:solidFill>
              <a:latin typeface="Times New Roman"/>
            </a:endParaRPr>
          </a:p>
          <a:p>
            <a:pPr marL="342720" indent="-336600">
              <a:lnSpc>
                <a:spcPct val="95000"/>
              </a:lnSpc>
              <a:spcAft>
                <a:spcPts val="1060"/>
              </a:spcAft>
              <a:tabLst>
                <a:tab algn="l" pos="0"/>
                <a:tab algn="l" pos="33804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endParaRPr b="1" lang="en-GB" sz="1800" spc="-1" strike="noStrike">
              <a:solidFill>
                <a:srgbClr val="000000"/>
              </a:solidFill>
              <a:latin typeface="Times New Roman"/>
            </a:endParaRPr>
          </a:p>
          <a:p>
            <a:pPr marL="342720" indent="-336600">
              <a:lnSpc>
                <a:spcPct val="95000"/>
              </a:lnSpc>
              <a:spcAft>
                <a:spcPts val="1060"/>
              </a:spcAft>
              <a:tabLst>
                <a:tab algn="l" pos="0"/>
                <a:tab algn="l" pos="33804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endParaRPr b="1" lang="en-GB" sz="1800" spc="-1" strike="noStrike">
              <a:solidFill>
                <a:srgbClr val="000000"/>
              </a:solidFill>
              <a:latin typeface="Times New Roman"/>
            </a:endParaRPr>
          </a:p>
        </p:txBody>
      </p:sp>
      <p:pic>
        <p:nvPicPr>
          <p:cNvPr id="73" name="" descr=""/>
          <p:cNvPicPr/>
          <p:nvPr/>
        </p:nvPicPr>
        <p:blipFill>
          <a:blip r:embed="rId1"/>
          <a:stretch/>
        </p:blipFill>
        <p:spPr>
          <a:xfrm>
            <a:off x="3751200" y="1979640"/>
            <a:ext cx="2189160" cy="3419280"/>
          </a:xfrm>
          <a:prstGeom prst="rect">
            <a:avLst/>
          </a:prstGeom>
          <a:ln w="0">
            <a:noFill/>
          </a:ln>
        </p:spPr>
      </p:pic>
    </p:spTree>
  </p:cSld>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4"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en-GB" sz="3300" spc="-1" strike="noStrike">
                <a:solidFill>
                  <a:srgbClr val="000000"/>
                </a:solidFill>
                <a:latin typeface="Times New Roman"/>
              </a:rPr>
              <a:t>maleness</a:t>
            </a:r>
            <a:endParaRPr b="0" lang="en-GB" sz="3300" spc="-1" strike="noStrike">
              <a:solidFill>
                <a:srgbClr val="000000"/>
              </a:solidFill>
              <a:latin typeface="Times New Roman"/>
            </a:endParaRPr>
          </a:p>
        </p:txBody>
      </p:sp>
      <p:sp>
        <p:nvSpPr>
          <p:cNvPr id="75" name=""/>
          <p:cNvSpPr txBox="1"/>
          <p:nvPr/>
        </p:nvSpPr>
        <p:spPr>
          <a:xfrm>
            <a:off x="502920" y="1368000"/>
            <a:ext cx="9056520" cy="3272040"/>
          </a:xfrm>
          <a:prstGeom prst="rect">
            <a:avLst/>
          </a:prstGeom>
          <a:noFill/>
          <a:ln w="0">
            <a:noFill/>
          </a:ln>
        </p:spPr>
        <p:txBody>
          <a:bodyPr lIns="0" rIns="0" tIns="15120" bIns="0">
            <a:normAutofit/>
          </a:bodyPr>
          <a:p>
            <a:pPr marL="342720" indent="-336600">
              <a:lnSpc>
                <a:spcPct val="95000"/>
              </a:lnSpc>
              <a:spcAft>
                <a:spcPts val="1060"/>
              </a:spcAft>
              <a:tabLst>
                <a:tab algn="l" pos="0"/>
                <a:tab algn="l" pos="33804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en-GB" sz="1800" spc="-1" strike="noStrike">
                <a:solidFill>
                  <a:srgbClr val="000000"/>
                </a:solidFill>
                <a:latin typeface="Times New Roman"/>
              </a:rPr>
              <a:t>In the terms of modern gender debate, was maleness for Romans a question of constant construction, of performance, or biological essentialism? Or could both of these approaches co-exist? </a:t>
            </a:r>
            <a:endParaRPr b="1" lang="en-GB" sz="1800" spc="-1" strike="noStrike">
              <a:solidFill>
                <a:srgbClr val="000000"/>
              </a:solidFill>
              <a:latin typeface="Times New Roman"/>
            </a:endParaRPr>
          </a:p>
          <a:p>
            <a:pPr marL="342720" indent="-336600">
              <a:lnSpc>
                <a:spcPct val="95000"/>
              </a:lnSpc>
              <a:spcAft>
                <a:spcPts val="1060"/>
              </a:spcAft>
              <a:tabLst>
                <a:tab algn="l" pos="0"/>
                <a:tab algn="l" pos="33804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en-GB" sz="1800" spc="-1" strike="noStrike">
                <a:solidFill>
                  <a:srgbClr val="000000"/>
                </a:solidFill>
                <a:latin typeface="Times New Roman"/>
              </a:rPr>
              <a:t>nb Ovid’s </a:t>
            </a:r>
            <a:r>
              <a:rPr b="0" i="1" lang="en-GB" sz="1800" spc="-1" strike="noStrike">
                <a:solidFill>
                  <a:srgbClr val="000000"/>
                </a:solidFill>
                <a:latin typeface="Times New Roman"/>
                <a:ea typeface="Times New Roman"/>
              </a:rPr>
              <a:t>Metamorphoses:</a:t>
            </a:r>
            <a:r>
              <a:rPr b="0" lang="en-GB" sz="1800" spc="-1" strike="noStrike">
                <a:solidFill>
                  <a:srgbClr val="000000"/>
                </a:solidFill>
                <a:latin typeface="Times New Roman"/>
              </a:rPr>
              <a:t> The instance of Iphis (book 9) shows gender performance at work. - because Iphis’ male self-presentation has been so powerful, she is transformed by Isis into a boy just before she gets married to a girl she has fallen in love with. </a:t>
            </a:r>
            <a:endParaRPr b="1" lang="en-GB" sz="1800" spc="-1" strike="noStrike">
              <a:solidFill>
                <a:srgbClr val="000000"/>
              </a:solidFill>
              <a:latin typeface="Times New Roman"/>
            </a:endParaRPr>
          </a:p>
          <a:p>
            <a:pPr marL="342720" indent="-336600">
              <a:lnSpc>
                <a:spcPct val="95000"/>
              </a:lnSpc>
              <a:spcAft>
                <a:spcPts val="1060"/>
              </a:spcAft>
              <a:tabLst>
                <a:tab algn="l" pos="0"/>
                <a:tab algn="l" pos="33804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en-GB" sz="1800" spc="-1" strike="noStrike">
                <a:solidFill>
                  <a:srgbClr val="000000"/>
                </a:solidFill>
                <a:latin typeface="Times New Roman"/>
              </a:rPr>
              <a:t>BUT her crisis is precipitated by her forthcoming wedding: Ovid reinforces norms by showing how the institution of marriage serves to separate genders.</a:t>
            </a:r>
            <a:endParaRPr b="1" lang="en-GB" sz="1800" spc="-1" strike="noStrike">
              <a:solidFill>
                <a:srgbClr val="000000"/>
              </a:solidFill>
              <a:latin typeface="Times New Roman"/>
            </a:endParaRPr>
          </a:p>
          <a:p>
            <a:pPr marL="342720" indent="-336600">
              <a:lnSpc>
                <a:spcPct val="95000"/>
              </a:lnSpc>
              <a:spcAft>
                <a:spcPts val="1060"/>
              </a:spcAft>
              <a:tabLst>
                <a:tab algn="l" pos="0"/>
                <a:tab algn="l" pos="33804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endParaRPr b="1" lang="en-GB" sz="1800" spc="-1" strike="noStrike">
              <a:solidFill>
                <a:srgbClr val="000000"/>
              </a:solidFill>
              <a:latin typeface="Times New Roman"/>
            </a:endParaRPr>
          </a:p>
        </p:txBody>
      </p:sp>
    </p:spTree>
  </p:cSld>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6"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en-GB" sz="3300" spc="-1" strike="noStrike">
                <a:solidFill>
                  <a:srgbClr val="000000"/>
                </a:solidFill>
                <a:latin typeface="Times New Roman"/>
              </a:rPr>
              <a:t>gender</a:t>
            </a:r>
            <a:endParaRPr b="0" lang="en-GB" sz="3300" spc="-1" strike="noStrike">
              <a:solidFill>
                <a:srgbClr val="000000"/>
              </a:solidFill>
              <a:latin typeface="Times New Roman"/>
            </a:endParaRPr>
          </a:p>
        </p:txBody>
      </p:sp>
      <p:sp>
        <p:nvSpPr>
          <p:cNvPr id="77" name=""/>
          <p:cNvSpPr txBox="1"/>
          <p:nvPr/>
        </p:nvSpPr>
        <p:spPr>
          <a:xfrm>
            <a:off x="502920" y="1368000"/>
            <a:ext cx="9056520" cy="3272040"/>
          </a:xfrm>
          <a:prstGeom prst="rect">
            <a:avLst/>
          </a:prstGeom>
          <a:noFill/>
          <a:ln w="0">
            <a:noFill/>
          </a:ln>
        </p:spPr>
        <p:txBody>
          <a:bodyPr lIns="0" rIns="0" tIns="15120" bIns="0">
            <a:normAutofit/>
          </a:bodyPr>
          <a:p>
            <a:pPr marL="342720" indent="-336600">
              <a:lnSpc>
                <a:spcPct val="95000"/>
              </a:lnSpc>
              <a:spcAft>
                <a:spcPts val="1060"/>
              </a:spcAft>
              <a:tabLst>
                <a:tab algn="l" pos="0"/>
                <a:tab algn="l" pos="33804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en-GB" sz="1800" spc="-1" strike="noStrike">
                <a:solidFill>
                  <a:srgbClr val="000000"/>
                </a:solidFill>
                <a:latin typeface="Times New Roman"/>
              </a:rPr>
              <a:t>Do dilution of male markers affirm or undercut masculinity for the Romans?</a:t>
            </a:r>
            <a:endParaRPr b="1" lang="en-GB" sz="1800" spc="-1" strike="noStrike">
              <a:solidFill>
                <a:srgbClr val="000000"/>
              </a:solidFill>
              <a:latin typeface="Times New Roman"/>
            </a:endParaRPr>
          </a:p>
          <a:p>
            <a:pPr marL="342720" indent="-336600">
              <a:lnSpc>
                <a:spcPct val="95000"/>
              </a:lnSpc>
              <a:spcAft>
                <a:spcPts val="1060"/>
              </a:spcAft>
              <a:tabLst>
                <a:tab algn="l" pos="0"/>
                <a:tab algn="l" pos="33804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en-GB" sz="1800" spc="-1" strike="noStrike">
                <a:solidFill>
                  <a:srgbClr val="000000"/>
                </a:solidFill>
                <a:latin typeface="Times New Roman"/>
                <a:ea typeface="Times New Roman"/>
              </a:rPr>
              <a:t>Roman masculinity was arguably a precarious state. Since it was tied to social status and predicated upon control of others and the self, it could be weakened by, for instance, a loss of social standing or adoption of a passive role. </a:t>
            </a:r>
            <a:endParaRPr b="1" lang="en-GB" sz="1800" spc="-1" strike="noStrike">
              <a:solidFill>
                <a:srgbClr val="000000"/>
              </a:solidFill>
              <a:latin typeface="Times New Roman"/>
            </a:endParaRPr>
          </a:p>
          <a:p>
            <a:pPr marL="342720" indent="-336600">
              <a:lnSpc>
                <a:spcPct val="95000"/>
              </a:lnSpc>
              <a:spcAft>
                <a:spcPts val="1060"/>
              </a:spcAft>
              <a:tabLst>
                <a:tab algn="l" pos="0"/>
                <a:tab algn="l" pos="33804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en-GB" sz="1800" spc="-1" strike="noStrike">
                <a:solidFill>
                  <a:srgbClr val="000000"/>
                </a:solidFill>
                <a:latin typeface="Times New Roman"/>
                <a:ea typeface="Times New Roman"/>
              </a:rPr>
              <a:t>A temporary and strictly controlled gender inversion could help reaffirm gender roles. </a:t>
            </a:r>
            <a:r>
              <a:rPr b="0" lang="en-GB" sz="1800" spc="-1" strike="noStrike">
                <a:solidFill>
                  <a:srgbClr val="000000"/>
                </a:solidFill>
                <a:latin typeface="Times New Roman"/>
              </a:rPr>
              <a:t>So </a:t>
            </a:r>
            <a:r>
              <a:rPr b="0" lang="en-GB" sz="1800" spc="-1" strike="noStrike">
                <a:solidFill>
                  <a:srgbClr val="000000"/>
                </a:solidFill>
                <a:latin typeface="Times New Roman"/>
                <a:ea typeface="Times New Roman"/>
              </a:rPr>
              <a:t>cross-dressing could actually appear to reaffirm masculinity: see the case of the hyper-virile Hercules from Ovid </a:t>
            </a:r>
            <a:r>
              <a:rPr b="0" i="1" lang="en-GB" sz="1800" spc="-1" strike="noStrike">
                <a:solidFill>
                  <a:srgbClr val="000000"/>
                </a:solidFill>
                <a:latin typeface="Times New Roman"/>
                <a:ea typeface="Times New Roman"/>
              </a:rPr>
              <a:t>Fasti</a:t>
            </a:r>
            <a:r>
              <a:rPr b="0" lang="en-GB" sz="1800" spc="-1" strike="noStrike">
                <a:solidFill>
                  <a:srgbClr val="000000"/>
                </a:solidFill>
                <a:latin typeface="Times New Roman"/>
                <a:ea typeface="Times New Roman"/>
              </a:rPr>
              <a:t> 2 (see Cyrino 1998)</a:t>
            </a:r>
            <a:endParaRPr b="1" lang="en-GB" sz="1800" spc="-1" strike="noStrike">
              <a:solidFill>
                <a:srgbClr val="000000"/>
              </a:solidFill>
              <a:latin typeface="Times New Roman"/>
            </a:endParaRPr>
          </a:p>
        </p:txBody>
      </p:sp>
      <p:pic>
        <p:nvPicPr>
          <p:cNvPr id="78" name="" descr=""/>
          <p:cNvPicPr/>
          <p:nvPr/>
        </p:nvPicPr>
        <p:blipFill>
          <a:blip r:embed="rId1"/>
          <a:stretch/>
        </p:blipFill>
        <p:spPr>
          <a:xfrm>
            <a:off x="6119640" y="3240000"/>
            <a:ext cx="1837080" cy="2052720"/>
          </a:xfrm>
          <a:prstGeom prst="rect">
            <a:avLst/>
          </a:prstGeom>
          <a:ln w="0">
            <a:noFill/>
          </a:ln>
        </p:spPr>
      </p:pic>
    </p:spTree>
  </p:cSld>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79"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en-GB" sz="3300" spc="-1" strike="noStrike">
                <a:solidFill>
                  <a:srgbClr val="000000"/>
                </a:solidFill>
                <a:latin typeface="Times New Roman"/>
              </a:rPr>
              <a:t>Ovid</a:t>
            </a:r>
            <a:endParaRPr b="0" lang="en-GB" sz="3300" spc="-1" strike="noStrike">
              <a:solidFill>
                <a:srgbClr val="000000"/>
              </a:solidFill>
              <a:latin typeface="Times New Roman"/>
            </a:endParaRPr>
          </a:p>
        </p:txBody>
      </p:sp>
      <p:sp>
        <p:nvSpPr>
          <p:cNvPr id="80" name=""/>
          <p:cNvSpPr txBox="1"/>
          <p:nvPr/>
        </p:nvSpPr>
        <p:spPr>
          <a:xfrm>
            <a:off x="502920" y="1368000"/>
            <a:ext cx="9056520" cy="3272040"/>
          </a:xfrm>
          <a:prstGeom prst="rect">
            <a:avLst/>
          </a:prstGeom>
          <a:noFill/>
          <a:ln w="0">
            <a:noFill/>
          </a:ln>
        </p:spPr>
        <p:txBody>
          <a:bodyPr lIns="0" rIns="0" tIns="15120" bIns="0">
            <a:normAutofit/>
          </a:bodyPr>
          <a:p>
            <a:pPr marL="342720" indent="-336600">
              <a:lnSpc>
                <a:spcPct val="95000"/>
              </a:lnSpc>
              <a:spcAft>
                <a:spcPts val="1060"/>
              </a:spcAft>
              <a:tabLst>
                <a:tab algn="l" pos="0"/>
                <a:tab algn="l" pos="33804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en-GB" sz="1800" spc="-1" strike="noStrike">
                <a:solidFill>
                  <a:srgbClr val="000000"/>
                </a:solidFill>
                <a:latin typeface="Times New Roman"/>
                <a:ea typeface="TimesNewRoman"/>
              </a:rPr>
              <a:t>“</a:t>
            </a:r>
            <a:r>
              <a:rPr b="0" lang="en-GB" sz="1800" spc="-1" strike="noStrike">
                <a:solidFill>
                  <a:srgbClr val="000000"/>
                </a:solidFill>
                <a:latin typeface="Times New Roman"/>
                <a:ea typeface="TimesNewRoman"/>
              </a:rPr>
              <a:t>this gendered distinction in the Ovidian tales of transvestism is rooted in the varying levels of anxiety in the classical world about masculinity and femininity. Ovidian male-to-female stories of cross-dressing functioned as channels for exploring and venting insecurities about the provisional nature of masculinity in ancient Rome, while Ovid's lone tale of male impersonation allows him to comment explicitly on the constructed nature of gender identities.” (Raval, Shilpa, ‘Cross-dressing and "gender trouble" in the Ovidian corpus’, </a:t>
            </a:r>
            <a:r>
              <a:rPr b="0" i="1" lang="en-GB" sz="1800" spc="-1" strike="noStrike">
                <a:solidFill>
                  <a:srgbClr val="000000"/>
                </a:solidFill>
                <a:latin typeface="Times New Roman"/>
                <a:ea typeface="TimesNewRoman"/>
              </a:rPr>
              <a:t>Helios</a:t>
            </a:r>
            <a:r>
              <a:rPr b="0" lang="en-GB" sz="1800" spc="-1" strike="noStrike">
                <a:solidFill>
                  <a:srgbClr val="000000"/>
                </a:solidFill>
                <a:latin typeface="Times New Roman"/>
                <a:ea typeface="TimesNewRoman"/>
              </a:rPr>
              <a:t> 29 (2002), 149)</a:t>
            </a:r>
            <a:endParaRPr b="1" lang="en-GB" sz="1800" spc="-1" strike="noStrike">
              <a:solidFill>
                <a:srgbClr val="000000"/>
              </a:solidFill>
              <a:latin typeface="Times New Roman"/>
            </a:endParaRPr>
          </a:p>
          <a:p>
            <a:pPr marL="342720" indent="-336600">
              <a:lnSpc>
                <a:spcPct val="95000"/>
              </a:lnSpc>
              <a:spcAft>
                <a:spcPts val="1060"/>
              </a:spcAft>
              <a:tabLst>
                <a:tab algn="l" pos="0"/>
                <a:tab algn="l" pos="33804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en-GB" sz="2400" spc="-1" strike="noStrike">
                <a:solidFill>
                  <a:srgbClr val="000000"/>
                </a:solidFill>
                <a:latin typeface="Times New Roman"/>
                <a:ea typeface="TimesNewRoman"/>
              </a:rPr>
              <a:t> </a:t>
            </a:r>
            <a:endParaRPr b="1" lang="en-GB" sz="2400" spc="-1" strike="noStrike">
              <a:solidFill>
                <a:srgbClr val="000000"/>
              </a:solidFill>
              <a:latin typeface="Times New Roman"/>
            </a:endParaRPr>
          </a:p>
        </p:txBody>
      </p:sp>
    </p:spTree>
  </p:cSld>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81"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en-GB" sz="3300" spc="-1" strike="noStrike">
                <a:solidFill>
                  <a:srgbClr val="000000"/>
                </a:solidFill>
                <a:latin typeface="Times New Roman"/>
              </a:rPr>
              <a:t>Statius’ </a:t>
            </a:r>
            <a:r>
              <a:rPr b="0" i="1" lang="en-GB" sz="3300" spc="-1" strike="noStrike">
                <a:solidFill>
                  <a:srgbClr val="000000"/>
                </a:solidFill>
                <a:latin typeface="Times New Roman"/>
              </a:rPr>
              <a:t>Achilleid</a:t>
            </a:r>
            <a:endParaRPr b="0" lang="en-GB" sz="3300" spc="-1" strike="noStrike">
              <a:solidFill>
                <a:srgbClr val="000000"/>
              </a:solidFill>
              <a:latin typeface="Times New Roman"/>
            </a:endParaRPr>
          </a:p>
        </p:txBody>
      </p:sp>
      <p:sp>
        <p:nvSpPr>
          <p:cNvPr id="82" name=""/>
          <p:cNvSpPr txBox="1"/>
          <p:nvPr/>
        </p:nvSpPr>
        <p:spPr>
          <a:xfrm>
            <a:off x="502920" y="1368000"/>
            <a:ext cx="9056520" cy="3272040"/>
          </a:xfrm>
          <a:prstGeom prst="rect">
            <a:avLst/>
          </a:prstGeom>
          <a:noFill/>
          <a:ln w="0">
            <a:noFill/>
          </a:ln>
        </p:spPr>
        <p:txBody>
          <a:bodyPr lIns="0" rIns="0" tIns="15120" bIns="0">
            <a:normAutofit/>
          </a:bodyPr>
          <a:p>
            <a:pPr marL="342720" indent="-336600">
              <a:lnSpc>
                <a:spcPct val="95000"/>
              </a:lnSpc>
              <a:spcAft>
                <a:spcPts val="1060"/>
              </a:spcAft>
              <a:tabLst>
                <a:tab algn="l" pos="0"/>
                <a:tab algn="l" pos="33804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en-GB" sz="1800" spc="-1" strike="noStrike">
                <a:solidFill>
                  <a:srgbClr val="000000"/>
                </a:solidFill>
                <a:latin typeface="Times New Roman"/>
                <a:ea typeface="Times New Roman"/>
              </a:rPr>
              <a:t>Is Achilles’ </a:t>
            </a:r>
            <a:r>
              <a:rPr b="0" i="1" lang="en-GB" sz="1800" spc="-1" strike="noStrike">
                <a:solidFill>
                  <a:srgbClr val="000000"/>
                </a:solidFill>
                <a:latin typeface="Times New Roman"/>
                <a:ea typeface="Times New Roman"/>
              </a:rPr>
              <a:t>virtus</a:t>
            </a:r>
            <a:r>
              <a:rPr b="0" lang="en-GB" sz="1800" spc="-1" strike="noStrike">
                <a:solidFill>
                  <a:srgbClr val="000000"/>
                </a:solidFill>
                <a:latin typeface="Times New Roman"/>
                <a:ea typeface="Times New Roman"/>
              </a:rPr>
              <a:t> impaired by acting/dressing as woman?</a:t>
            </a:r>
            <a:endParaRPr b="1" lang="en-GB" sz="1800" spc="-1" strike="noStrike">
              <a:solidFill>
                <a:srgbClr val="000000"/>
              </a:solidFill>
              <a:latin typeface="Times New Roman"/>
            </a:endParaRPr>
          </a:p>
          <a:p>
            <a:pPr marL="342720" indent="-336600">
              <a:lnSpc>
                <a:spcPct val="95000"/>
              </a:lnSpc>
              <a:spcAft>
                <a:spcPts val="1060"/>
              </a:spcAft>
              <a:tabLst>
                <a:tab algn="l" pos="0"/>
                <a:tab algn="l" pos="33804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en-GB" sz="1800" spc="-1" strike="noStrike">
                <a:solidFill>
                  <a:srgbClr val="000000"/>
                </a:solidFill>
                <a:latin typeface="Times New Roman"/>
                <a:ea typeface="Times New Roman"/>
              </a:rPr>
              <a:t>Ach.2.35 Odysseus asks if “cunning mother” “</a:t>
            </a:r>
            <a:r>
              <a:rPr b="1" lang="en-GB" sz="1800" spc="-1" strike="noStrike">
                <a:solidFill>
                  <a:srgbClr val="000000"/>
                </a:solidFill>
                <a:latin typeface="Times New Roman"/>
                <a:ea typeface="Times New Roman"/>
              </a:rPr>
              <a:t>violated</a:t>
            </a:r>
            <a:r>
              <a:rPr b="0" lang="en-GB" sz="1800" spc="-1" strike="noStrike">
                <a:solidFill>
                  <a:srgbClr val="000000"/>
                </a:solidFill>
                <a:latin typeface="Times New Roman"/>
                <a:ea typeface="Times New Roman"/>
              </a:rPr>
              <a:t> with female clothing?” (femineo ... </a:t>
            </a:r>
            <a:r>
              <a:rPr b="1" lang="en-GB" sz="1800" spc="-1" strike="noStrike">
                <a:solidFill>
                  <a:srgbClr val="000000"/>
                </a:solidFill>
                <a:latin typeface="Times New Roman"/>
                <a:ea typeface="Times New Roman"/>
              </a:rPr>
              <a:t>violavit</a:t>
            </a:r>
            <a:r>
              <a:rPr b="0" lang="en-GB" sz="1800" spc="-1" strike="noStrike">
                <a:solidFill>
                  <a:srgbClr val="000000"/>
                </a:solidFill>
                <a:latin typeface="Times New Roman"/>
                <a:ea typeface="Times New Roman"/>
              </a:rPr>
              <a:t> amictu): “The phrase femineo ... violavit amictu, with its sexual undertones, implicitly associates Achilles’ female dress with a breach of the physical integrity so prized by men” (McAuley 2010: 47)</a:t>
            </a:r>
            <a:endParaRPr b="1" lang="en-GB" sz="1800" spc="-1" strike="noStrike">
              <a:solidFill>
                <a:srgbClr val="000000"/>
              </a:solidFill>
              <a:latin typeface="Times New Roman"/>
            </a:endParaRPr>
          </a:p>
          <a:p>
            <a:pPr marL="342720" indent="-336600">
              <a:lnSpc>
                <a:spcPct val="95000"/>
              </a:lnSpc>
              <a:spcAft>
                <a:spcPts val="1060"/>
              </a:spcAft>
              <a:tabLst>
                <a:tab algn="l" pos="0"/>
                <a:tab algn="l" pos="33804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en-GB" sz="1800" spc="-1" strike="noStrike">
                <a:solidFill>
                  <a:srgbClr val="000000"/>
                </a:solidFill>
                <a:latin typeface="Times New Roman"/>
                <a:ea typeface="Times New Roman"/>
              </a:rPr>
              <a:t>McAuley notes that rape establishes his manhood but then little changes and like Deidamia</a:t>
            </a:r>
            <a:endParaRPr b="1" lang="en-GB" sz="1800" spc="-1" strike="noStrike">
              <a:solidFill>
                <a:srgbClr val="000000"/>
              </a:solidFill>
              <a:latin typeface="Times New Roman"/>
            </a:endParaRPr>
          </a:p>
          <a:p>
            <a:pPr marL="342720" indent="-336600">
              <a:lnSpc>
                <a:spcPct val="95000"/>
              </a:lnSpc>
              <a:spcAft>
                <a:spcPts val="1060"/>
              </a:spcAft>
              <a:tabLst>
                <a:tab algn="l" pos="0"/>
                <a:tab algn="l" pos="33804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endParaRPr b="1" lang="en-GB" sz="1800" spc="-1" strike="noStrike">
              <a:solidFill>
                <a:srgbClr val="000000"/>
              </a:solidFill>
              <a:latin typeface="Times New Roman"/>
            </a:endParaRPr>
          </a:p>
        </p:txBody>
      </p:sp>
    </p:spTree>
  </p:cSld>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83"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en-GB" sz="3300" spc="-1" strike="noStrike">
                <a:solidFill>
                  <a:srgbClr val="000000"/>
                </a:solidFill>
                <a:latin typeface="Times New Roman"/>
              </a:rPr>
              <a:t>Statius’ </a:t>
            </a:r>
            <a:r>
              <a:rPr b="0" i="1" lang="en-GB" sz="3300" spc="-1" strike="noStrike">
                <a:solidFill>
                  <a:srgbClr val="000000"/>
                </a:solidFill>
                <a:latin typeface="Times New Roman"/>
              </a:rPr>
              <a:t>Achilleid</a:t>
            </a:r>
            <a:endParaRPr b="0" lang="en-GB" sz="3300" spc="-1" strike="noStrike">
              <a:solidFill>
                <a:srgbClr val="000000"/>
              </a:solidFill>
              <a:latin typeface="Times New Roman"/>
            </a:endParaRPr>
          </a:p>
        </p:txBody>
      </p:sp>
      <p:sp>
        <p:nvSpPr>
          <p:cNvPr id="84" name=""/>
          <p:cNvSpPr txBox="1"/>
          <p:nvPr/>
        </p:nvSpPr>
        <p:spPr>
          <a:xfrm>
            <a:off x="502920" y="1368000"/>
            <a:ext cx="9056520" cy="3272040"/>
          </a:xfrm>
          <a:prstGeom prst="rect">
            <a:avLst/>
          </a:prstGeom>
          <a:noFill/>
          <a:ln w="0">
            <a:noFill/>
          </a:ln>
        </p:spPr>
        <p:txBody>
          <a:bodyPr lIns="0" rIns="0" tIns="15120" bIns="0">
            <a:normAutofit/>
          </a:bodyPr>
          <a:p>
            <a:pPr marL="342720" indent="-336600">
              <a:spcAft>
                <a:spcPts val="1060"/>
              </a:spcAft>
              <a:tabLst>
                <a:tab algn="l" pos="0"/>
                <a:tab algn="l" pos="33804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en-GB" sz="1800" spc="-1" strike="noStrike">
                <a:solidFill>
                  <a:srgbClr val="000000"/>
                </a:solidFill>
                <a:latin typeface="Times New Roman"/>
              </a:rPr>
              <a:t>Thetis to Achilles on beach: </a:t>
            </a:r>
            <a:endParaRPr b="1" lang="en-GB" sz="1800" spc="-1" strike="noStrike">
              <a:solidFill>
                <a:srgbClr val="000000"/>
              </a:solidFill>
              <a:latin typeface="Times New Roman"/>
            </a:endParaRPr>
          </a:p>
          <a:p>
            <a:pPr marL="342720" indent="-336600">
              <a:spcAft>
                <a:spcPts val="1060"/>
              </a:spcAft>
              <a:tabLst>
                <a:tab algn="l" pos="0"/>
                <a:tab algn="l" pos="33804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en-GB" sz="1800" spc="-1" strike="noStrike">
                <a:solidFill>
                  <a:srgbClr val="000000"/>
                </a:solidFill>
                <a:latin typeface="Times New Roman"/>
              </a:rPr>
              <a:t>“</a:t>
            </a:r>
            <a:r>
              <a:rPr b="0" lang="en-GB" sz="1800" spc="-1" strike="noStrike">
                <a:solidFill>
                  <a:srgbClr val="000000"/>
                </a:solidFill>
                <a:latin typeface="Times New Roman"/>
              </a:rPr>
              <a:t>Let us give way. Lower your manly spirit a little and condescend to wearing my clothes. If Hercules carried Lydian wool in his hard hand and effeminate spears, if it suits Bacchus to sweep his footsteps with a gold-embroidered robe, if Jupiter donned a virgin’s limbs, and Caeneus was not weakened by his uncertain sex …” (</a:t>
            </a:r>
            <a:r>
              <a:rPr b="0" i="1" lang="en-GB" sz="1800" spc="-1" strike="noStrike">
                <a:solidFill>
                  <a:srgbClr val="000000"/>
                </a:solidFill>
                <a:latin typeface="Times New Roman"/>
              </a:rPr>
              <a:t>Ach</a:t>
            </a:r>
            <a:r>
              <a:rPr b="0" lang="en-GB" sz="1800" spc="-1" strike="noStrike">
                <a:solidFill>
                  <a:srgbClr val="000000"/>
                </a:solidFill>
                <a:latin typeface="Times New Roman"/>
              </a:rPr>
              <a:t>.1.256-64)</a:t>
            </a:r>
            <a:endParaRPr b="1" lang="en-GB" sz="1800" spc="-1" strike="noStrike">
              <a:solidFill>
                <a:srgbClr val="000000"/>
              </a:solidFill>
              <a:latin typeface="Times New Roman"/>
            </a:endParaRPr>
          </a:p>
          <a:p>
            <a:pPr marL="342720" indent="-336600">
              <a:spcAft>
                <a:spcPts val="1060"/>
              </a:spcAft>
              <a:tabLst>
                <a:tab algn="l" pos="0"/>
                <a:tab algn="l" pos="33804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endParaRPr b="1" lang="en-GB" sz="1800" spc="-1" strike="noStrike">
              <a:solidFill>
                <a:srgbClr val="000000"/>
              </a:solidFill>
              <a:latin typeface="Times New Roman"/>
            </a:endParaRPr>
          </a:p>
        </p:txBody>
      </p:sp>
    </p:spTree>
  </p:cSld>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85"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en-GB" sz="3300" spc="-1" strike="noStrike">
                <a:solidFill>
                  <a:srgbClr val="000000"/>
                </a:solidFill>
                <a:latin typeface="Times New Roman"/>
              </a:rPr>
              <a:t>Statius’ </a:t>
            </a:r>
            <a:r>
              <a:rPr b="0" i="1" lang="en-GB" sz="3300" spc="-1" strike="noStrike">
                <a:solidFill>
                  <a:srgbClr val="000000"/>
                </a:solidFill>
                <a:latin typeface="Times New Roman"/>
              </a:rPr>
              <a:t>Achilleid</a:t>
            </a:r>
            <a:endParaRPr b="0" lang="en-GB" sz="3300" spc="-1" strike="noStrike">
              <a:solidFill>
                <a:srgbClr val="000000"/>
              </a:solidFill>
              <a:latin typeface="Times New Roman"/>
            </a:endParaRPr>
          </a:p>
        </p:txBody>
      </p:sp>
      <p:sp>
        <p:nvSpPr>
          <p:cNvPr id="86" name=""/>
          <p:cNvSpPr txBox="1"/>
          <p:nvPr/>
        </p:nvSpPr>
        <p:spPr>
          <a:xfrm>
            <a:off x="502920" y="1368000"/>
            <a:ext cx="9056520" cy="3272040"/>
          </a:xfrm>
          <a:prstGeom prst="rect">
            <a:avLst/>
          </a:prstGeom>
          <a:noFill/>
          <a:ln w="0">
            <a:noFill/>
          </a:ln>
        </p:spPr>
        <p:txBody>
          <a:bodyPr lIns="0" rIns="0" tIns="15120" bIns="0">
            <a:normAutofit/>
          </a:bodyPr>
          <a:p>
            <a:pPr marL="342720" indent="-336600">
              <a:spcAft>
                <a:spcPts val="1060"/>
              </a:spcAft>
              <a:tabLst>
                <a:tab algn="l" pos="0"/>
                <a:tab algn="l" pos="33804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en-GB" sz="1800" spc="-1" strike="noStrike">
                <a:solidFill>
                  <a:srgbClr val="000000"/>
                </a:solidFill>
                <a:latin typeface="Times New Roman"/>
              </a:rPr>
              <a:t>Heslin (2005) argues poor rhetoric by Thetis</a:t>
            </a:r>
            <a:endParaRPr b="1" lang="en-GB" sz="1800" spc="-1" strike="noStrike">
              <a:solidFill>
                <a:srgbClr val="000000"/>
              </a:solidFill>
              <a:latin typeface="Times New Roman"/>
            </a:endParaRPr>
          </a:p>
          <a:p>
            <a:pPr marL="342720" indent="-336600">
              <a:spcAft>
                <a:spcPts val="1060"/>
              </a:spcAft>
              <a:tabLst>
                <a:tab algn="l" pos="0"/>
                <a:tab algn="l" pos="33804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en-GB" sz="1800" spc="-1" strike="noStrike">
                <a:solidFill>
                  <a:srgbClr val="000000"/>
                </a:solidFill>
                <a:latin typeface="Times New Roman"/>
              </a:rPr>
              <a:t>McAuley suggests Thetis is aware: </a:t>
            </a:r>
            <a:endParaRPr b="1" lang="en-GB" sz="1800" spc="-1" strike="noStrike">
              <a:solidFill>
                <a:srgbClr val="000000"/>
              </a:solidFill>
              <a:latin typeface="Times New Roman"/>
            </a:endParaRPr>
          </a:p>
          <a:p>
            <a:pPr marL="342720" indent="-336600">
              <a:spcAft>
                <a:spcPts val="1060"/>
              </a:spcAft>
              <a:tabLst>
                <a:tab algn="l" pos="0"/>
                <a:tab algn="l" pos="33804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en-GB" sz="1800" spc="-1" strike="noStrike">
                <a:solidFill>
                  <a:srgbClr val="000000"/>
                </a:solidFill>
                <a:latin typeface="Times New Roman"/>
              </a:rPr>
              <a:t>“</a:t>
            </a:r>
            <a:r>
              <a:rPr b="0" lang="en-GB" sz="1800" spc="-1" strike="noStrike">
                <a:solidFill>
                  <a:srgbClr val="000000"/>
                </a:solidFill>
                <a:latin typeface="Times New Roman"/>
              </a:rPr>
              <a:t>what her examples imply — the precarious instability of gender categories — and of how this fluid Ovidianism runs counter to the heroic essentialism demanded by martial epic.”</a:t>
            </a:r>
            <a:endParaRPr b="1" lang="en-GB" sz="1800" spc="-1" strike="noStrike">
              <a:solidFill>
                <a:srgbClr val="000000"/>
              </a:solidFill>
              <a:latin typeface="Times New Roman"/>
            </a:endParaRPr>
          </a:p>
        </p:txBody>
      </p:sp>
    </p:spTree>
  </p:cSld>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87" name=""/>
          <p:cNvSpPr txBox="1"/>
          <p:nvPr/>
        </p:nvSpPr>
        <p:spPr>
          <a:xfrm>
            <a:off x="503280" y="216000"/>
            <a:ext cx="8083440" cy="812880"/>
          </a:xfrm>
          <a:prstGeom prst="rect">
            <a:avLst/>
          </a:prstGeom>
          <a:noFill/>
          <a:ln w="0">
            <a:noFill/>
          </a:ln>
        </p:spPr>
        <p:txBody>
          <a:bodyPr lIns="0" rIns="0" tIns="0" bIns="0" anchor="ctr">
            <a:noAutofit/>
          </a:bodyPr>
          <a:p>
            <a:pPr algn="ctr">
              <a:tabLst>
                <a:tab algn="l" pos="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en-GB" sz="3300" spc="-1" strike="noStrike">
                <a:solidFill>
                  <a:srgbClr val="000000"/>
                </a:solidFill>
                <a:latin typeface="Times New Roman"/>
              </a:rPr>
              <a:t>Statius’ Achilles</a:t>
            </a:r>
            <a:endParaRPr b="0" lang="en-GB" sz="3300" spc="-1" strike="noStrike">
              <a:solidFill>
                <a:srgbClr val="000000"/>
              </a:solidFill>
              <a:latin typeface="Times New Roman"/>
            </a:endParaRPr>
          </a:p>
        </p:txBody>
      </p:sp>
      <p:sp>
        <p:nvSpPr>
          <p:cNvPr id="88" name=""/>
          <p:cNvSpPr txBox="1"/>
          <p:nvPr/>
        </p:nvSpPr>
        <p:spPr>
          <a:xfrm>
            <a:off x="502920" y="1368000"/>
            <a:ext cx="9056520" cy="3272040"/>
          </a:xfrm>
          <a:prstGeom prst="rect">
            <a:avLst/>
          </a:prstGeom>
          <a:noFill/>
          <a:ln w="0">
            <a:noFill/>
          </a:ln>
        </p:spPr>
        <p:txBody>
          <a:bodyPr lIns="0" rIns="0" tIns="15120" bIns="0">
            <a:normAutofit/>
          </a:bodyPr>
          <a:p>
            <a:pPr marL="342720" indent="-336600">
              <a:lnSpc>
                <a:spcPct val="95000"/>
              </a:lnSpc>
              <a:spcAft>
                <a:spcPts val="1060"/>
              </a:spcAft>
              <a:tabLst>
                <a:tab algn="l" pos="0"/>
                <a:tab algn="l" pos="33804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lang="en-GB" sz="1800" spc="-1" strike="noStrike">
                <a:solidFill>
                  <a:srgbClr val="000000"/>
                </a:solidFill>
                <a:latin typeface="Times New Roman"/>
                <a:ea typeface="Times New Roman"/>
              </a:rPr>
              <a:t>“ </a:t>
            </a:r>
            <a:r>
              <a:rPr b="0" lang="en-GB" sz="1800" spc="-1" strike="noStrike">
                <a:solidFill>
                  <a:srgbClr val="000000"/>
                </a:solidFill>
                <a:latin typeface="Times New Roman"/>
                <a:ea typeface="Times New Roman"/>
              </a:rPr>
              <a:t>Just as the generic purity of Statius’ epic is adulterated by its transgressively erotic sojourn in the unwarlike and feminine milieu of Scyros, Achilles’ own gender-purity as an epic hero is tainted by his transvestism, and thus the poem poses an intrinsic connection between the ambiguities of the masculine and those of epic itself.” (McAuley </a:t>
            </a:r>
            <a:r>
              <a:rPr b="0" lang="en-GB" sz="1800" spc="-1" strike="noStrike">
                <a:solidFill>
                  <a:srgbClr val="000000"/>
                </a:solidFill>
                <a:latin typeface="Times New Roman"/>
              </a:rPr>
              <a:t>2010 </a:t>
            </a:r>
            <a:r>
              <a:rPr b="0" i="1" lang="en-GB" sz="1800" spc="-1" strike="noStrike">
                <a:solidFill>
                  <a:srgbClr val="000000"/>
                </a:solidFill>
                <a:latin typeface="Times New Roman"/>
              </a:rPr>
              <a:t>Akroterion</a:t>
            </a:r>
            <a:r>
              <a:rPr b="0" lang="en-GB" sz="1800" spc="-1" strike="noStrike">
                <a:solidFill>
                  <a:srgbClr val="000000"/>
                </a:solidFill>
                <a:latin typeface="Times New Roman"/>
              </a:rPr>
              <a:t> 55: 42-3) (genre/gender)</a:t>
            </a:r>
            <a:endParaRPr b="1" lang="en-GB" sz="1800" spc="-1" strike="noStrike">
              <a:solidFill>
                <a:srgbClr val="000000"/>
              </a:solidFill>
              <a:latin typeface="Times New Roman"/>
            </a:endParaRPr>
          </a:p>
          <a:p>
            <a:pPr marL="342720" indent="-336600">
              <a:lnSpc>
                <a:spcPct val="95000"/>
              </a:lnSpc>
              <a:spcAft>
                <a:spcPts val="1060"/>
              </a:spcAft>
              <a:tabLst>
                <a:tab algn="l" pos="0"/>
                <a:tab algn="l" pos="338040"/>
                <a:tab algn="l" pos="442800"/>
                <a:tab algn="l" pos="892080"/>
                <a:tab algn="l" pos="1341360"/>
                <a:tab algn="l" pos="1790640"/>
                <a:tab algn="l" pos="2239920"/>
                <a:tab algn="l" pos="2689200"/>
                <a:tab algn="l" pos="3138480"/>
                <a:tab algn="l" pos="3587400"/>
                <a:tab algn="l" pos="4036680"/>
                <a:tab algn="l" pos="4485960"/>
                <a:tab algn="l" pos="4935240"/>
                <a:tab algn="l" pos="5384520"/>
                <a:tab algn="l" pos="5833800"/>
                <a:tab algn="l" pos="6283080"/>
                <a:tab algn="l" pos="6732360"/>
                <a:tab algn="l" pos="7181640"/>
                <a:tab algn="l" pos="7630920"/>
                <a:tab algn="l" pos="8080200"/>
                <a:tab algn="l" pos="8529480"/>
                <a:tab algn="l" pos="8978760"/>
                <a:tab algn="l" pos="8980200"/>
                <a:tab algn="l" pos="9429480"/>
                <a:tab algn="l" pos="9878760"/>
                <a:tab algn="l" pos="10328040"/>
                <a:tab algn="l" pos="10777320"/>
                <a:tab algn="l" pos="10779120"/>
                <a:tab algn="l" pos="10780560"/>
                <a:tab algn="l" pos="10782000"/>
              </a:tabLst>
            </a:pPr>
            <a:r>
              <a:rPr b="0" i="1" lang="en-GB" sz="1800" spc="-1" strike="noStrike">
                <a:solidFill>
                  <a:srgbClr val="000000"/>
                </a:solidFill>
                <a:latin typeface="Times New Roman"/>
              </a:rPr>
              <a:t>Ach</a:t>
            </a:r>
            <a:r>
              <a:rPr b="0" lang="en-GB" sz="1800" spc="-1" strike="noStrike">
                <a:solidFill>
                  <a:srgbClr val="000000"/>
                </a:solidFill>
                <a:latin typeface="Times New Roman"/>
              </a:rPr>
              <a:t> 1.164-5 like his mother (plurima </a:t>
            </a:r>
            <a:r>
              <a:rPr b="0" lang="en-GB" sz="1800" spc="-1" strike="noStrike" u="sng">
                <a:solidFill>
                  <a:srgbClr val="000000"/>
                </a:solidFill>
                <a:uFillTx/>
                <a:latin typeface="Times New Roman"/>
              </a:rPr>
              <a:t>vultu [face]</a:t>
            </a:r>
            <a:r>
              <a:rPr b="0" lang="en-GB" sz="1800" spc="-1" strike="noStrike">
                <a:solidFill>
                  <a:srgbClr val="000000"/>
                </a:solidFill>
                <a:latin typeface="Times New Roman"/>
              </a:rPr>
              <a:t> /</a:t>
            </a:r>
            <a:r>
              <a:rPr b="1" lang="en-GB" sz="1800" spc="-1" strike="noStrike">
                <a:solidFill>
                  <a:srgbClr val="000000"/>
                </a:solidFill>
                <a:latin typeface="Times New Roman"/>
              </a:rPr>
              <a:t>mater</a:t>
            </a:r>
            <a:r>
              <a:rPr b="0" lang="en-GB" sz="1800" spc="-1" strike="noStrike">
                <a:solidFill>
                  <a:srgbClr val="000000"/>
                </a:solidFill>
                <a:latin typeface="Times New Roman"/>
              </a:rPr>
              <a:t> inest): like Hermaphroditus before he fuses with nymph Salmacis (</a:t>
            </a:r>
            <a:r>
              <a:rPr b="0" i="1" lang="en-GB" sz="1800" spc="-1" strike="noStrike">
                <a:solidFill>
                  <a:srgbClr val="000000"/>
                </a:solidFill>
                <a:latin typeface="Times New Roman"/>
              </a:rPr>
              <a:t>Metamorphoses</a:t>
            </a:r>
            <a:r>
              <a:rPr b="0" lang="en-GB" sz="1800" spc="-1" strike="noStrike">
                <a:solidFill>
                  <a:srgbClr val="000000"/>
                </a:solidFill>
                <a:latin typeface="Times New Roman"/>
              </a:rPr>
              <a:t> 4.290-291: “</a:t>
            </a:r>
            <a:r>
              <a:rPr b="0" lang="en-GB" sz="1800" spc="-1" strike="noStrike" u="sng">
                <a:solidFill>
                  <a:srgbClr val="000000"/>
                </a:solidFill>
                <a:uFillTx/>
                <a:latin typeface="Times New Roman"/>
              </a:rPr>
              <a:t>facies</a:t>
            </a:r>
            <a:r>
              <a:rPr b="0" lang="en-GB" sz="1800" spc="-1" strike="noStrike">
                <a:solidFill>
                  <a:srgbClr val="000000"/>
                </a:solidFill>
                <a:latin typeface="Times New Roman"/>
              </a:rPr>
              <a:t> [appearance] in qua </a:t>
            </a:r>
            <a:r>
              <a:rPr b="1" lang="en-GB" sz="1800" spc="-1" strike="noStrike">
                <a:solidFill>
                  <a:srgbClr val="000000"/>
                </a:solidFill>
                <a:latin typeface="Times New Roman"/>
              </a:rPr>
              <a:t>mater</a:t>
            </a:r>
            <a:r>
              <a:rPr b="0" lang="en-GB" sz="1800" spc="-1" strike="noStrike">
                <a:solidFill>
                  <a:srgbClr val="000000"/>
                </a:solidFill>
                <a:latin typeface="Times New Roman"/>
              </a:rPr>
              <a:t>que paterque /cognosci possent”)</a:t>
            </a:r>
            <a:endParaRPr b="1" lang="en-GB" sz="1800" spc="-1" strike="noStrike">
              <a:solidFill>
                <a:srgbClr val="000000"/>
              </a:solidFill>
              <a:latin typeface="Times New Roman"/>
            </a:endParaRPr>
          </a:p>
        </p:txBody>
      </p:sp>
    </p:spTree>
  </p:cSld>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16839</TotalTime>
  <Application>LibreOffice/7.1.0.3$Windows_X86_64 LibreOffice_project/f6099ecf3d29644b5008cc8f48f42f4a40986e4c</Application>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2014-03-18T08:47:35Z</dcterms:created>
  <dc:creator/>
  <dc:description/>
  <dc:language>en-GB</dc:language>
  <cp:lastModifiedBy/>
  <dcterms:modified xsi:type="dcterms:W3CDTF">2026-02-03T16:45:49Z</dcterms:modified>
  <cp:revision>17</cp:revision>
  <dc:subject/>
  <dc:title>Vintage</dc:title>
</cp:coreProperties>
</file>