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90" r:id="rId5"/>
    <p:sldId id="261" r:id="rId6"/>
    <p:sldId id="263" r:id="rId7"/>
    <p:sldId id="264" r:id="rId8"/>
    <p:sldId id="269" r:id="rId9"/>
    <p:sldId id="281" r:id="rId10"/>
    <p:sldId id="276" r:id="rId11"/>
    <p:sldId id="280" r:id="rId12"/>
    <p:sldId id="259" r:id="rId13"/>
    <p:sldId id="270" r:id="rId14"/>
    <p:sldId id="272" r:id="rId15"/>
    <p:sldId id="285" r:id="rId16"/>
    <p:sldId id="282" r:id="rId17"/>
    <p:sldId id="283" r:id="rId18"/>
    <p:sldId id="291" r:id="rId19"/>
    <p:sldId id="284" r:id="rId20"/>
    <p:sldId id="286" r:id="rId21"/>
    <p:sldId id="287" r:id="rId22"/>
    <p:sldId id="288" r:id="rId23"/>
    <p:sldId id="292"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ames Glanville" initials="JG" lastIdx="0" clrIdx="0">
    <p:extLst>
      <p:ext uri="{19B8F6BF-5375-455C-9EA6-DF929625EA0E}">
        <p15:presenceInfo xmlns:p15="http://schemas.microsoft.com/office/powerpoint/2012/main" userId="eed5a5bdd11e2116"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9" autoAdjust="0"/>
    <p:restoredTop sz="94660"/>
  </p:normalViewPr>
  <p:slideViewPr>
    <p:cSldViewPr snapToGrid="0">
      <p:cViewPr varScale="1">
        <p:scale>
          <a:sx n="66" d="100"/>
          <a:sy n="66" d="100"/>
        </p:scale>
        <p:origin x="68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tx2">
                  <a:lumMod val="5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48A87A34-81AB-432B-8DAE-1953F412C126}" type="datetimeFigureOut">
              <a:rPr lang="en-US" dirty="0"/>
              <a:t>5/18/2018</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5/18/2018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5/18/2018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5/18/2018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5/18/2018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5/18/2018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5/18/2018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5/18/2018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5/18/2018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5/18/2018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5/18/2018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5/18/2018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5/18/2018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5/18/2018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5/18/2018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5/18/2018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5/18/2018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a:gradFill flip="none" rotWithShape="1">
            <a:gsLst>
              <a:gs pos="0">
                <a:schemeClr val="tx2"/>
              </a:gs>
              <a:gs pos="100000">
                <a:schemeClr val="tx2">
                  <a:lumMod val="50000"/>
                </a:schemeClr>
              </a:gs>
            </a:gsLst>
            <a:lin ang="5400000" scaled="0"/>
            <a:tileRect/>
          </a:gradFill>
        </p:grpSpPr>
        <p:grpSp>
          <p:nvGrpSpPr>
            <p:cNvPr id="9" name="Group 8"/>
            <p:cNvGrpSpPr/>
            <p:nvPr/>
          </p:nvGrpSpPr>
          <p:grpSpPr>
            <a:xfrm>
              <a:off x="-14288" y="0"/>
              <a:ext cx="1220788" cy="6858001"/>
              <a:chOff x="-14288" y="0"/>
              <a:chExt cx="1220788" cy="6858001"/>
            </a:xfrm>
            <a:grp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p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5/18/2018</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hyperlink" Target="http://www.seamushillen.co.uk/111298" TargetMode="External"/><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 Id="rId5" Type="http://schemas.openxmlformats.org/officeDocument/2006/relationships/image" Target="../media/image22.png"/><Relationship Id="rId4" Type="http://schemas.openxmlformats.org/officeDocument/2006/relationships/image" Target="../media/image21.png"/></Relationships>
</file>

<file path=ppt/slides/_rels/slide1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2.xml"/><Relationship Id="rId4" Type="http://schemas.openxmlformats.org/officeDocument/2006/relationships/image" Target="../media/image29.png"/></Relationships>
</file>

<file path=ppt/slides/_rels/slide2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8" Type="http://schemas.openxmlformats.org/officeDocument/2006/relationships/hyperlink" Target="https://www.statista.com/statistics/264810/number-of-monthly-active-facebook-users-worldwide/" TargetMode="External"/><Relationship Id="rId3" Type="http://schemas.openxmlformats.org/officeDocument/2006/relationships/hyperlink" Target="https://ithemes.com/purchase/backupbuddy/" TargetMode="External"/><Relationship Id="rId7" Type="http://schemas.openxmlformats.org/officeDocument/2006/relationships/hyperlink" Target="http://www.wpbeginner.com/why-you-should-use-wordpress/" TargetMode="External"/><Relationship Id="rId2" Type="http://schemas.openxmlformats.org/officeDocument/2006/relationships/hyperlink" Target="https://wordpress.org/plugins/wordpress-seo/" TargetMode="External"/><Relationship Id="rId1" Type="http://schemas.openxmlformats.org/officeDocument/2006/relationships/slideLayout" Target="../slideLayouts/slideLayout2.xml"/><Relationship Id="rId6" Type="http://schemas.openxmlformats.org/officeDocument/2006/relationships/hyperlink" Target="https://twitter.com/bardofboston" TargetMode="External"/><Relationship Id="rId5" Type="http://schemas.openxmlformats.org/officeDocument/2006/relationships/hyperlink" Target="https://blog.hubspot.com/marketing/author/erik-devaney" TargetMode="External"/><Relationship Id="rId4" Type="http://schemas.openxmlformats.org/officeDocument/2006/relationships/hyperlink" Target="https://blog.hubspot.com/blog/tabid/6307/bid/30557/6-guidelines-for-exceptional-website-design-and-usability.aspx" TargetMode="External"/><Relationship Id="rId9" Type="http://schemas.openxmlformats.org/officeDocument/2006/relationships/hyperlink" Target="https://www.statista.com/statistics/282087/number-of-monthly-active-twitter-user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21FADE-DB6A-48E1-9EEA-2A5A3CBB2C49}"/>
              </a:ext>
            </a:extLst>
          </p:cNvPr>
          <p:cNvSpPr>
            <a:spLocks noGrp="1"/>
          </p:cNvSpPr>
          <p:nvPr>
            <p:ph type="ctrTitle"/>
          </p:nvPr>
        </p:nvSpPr>
        <p:spPr>
          <a:xfrm>
            <a:off x="1960314" y="1971209"/>
            <a:ext cx="5735728" cy="3358961"/>
          </a:xfrm>
        </p:spPr>
        <p:txBody>
          <a:bodyPr>
            <a:normAutofit fontScale="90000"/>
          </a:bodyPr>
          <a:lstStyle/>
          <a:p>
            <a:pPr algn="ctr"/>
            <a:r>
              <a:rPr lang="en-GB" dirty="0">
                <a:solidFill>
                  <a:srgbClr val="92D050"/>
                </a:solidFill>
                <a:latin typeface="Algerian" panose="04020705040A02060702" pitchFamily="82" charset="0"/>
              </a:rPr>
              <a:t>Web design and marketing</a:t>
            </a:r>
            <a:r>
              <a:rPr lang="en-GB" dirty="0">
                <a:latin typeface="Algerian" panose="04020705040A02060702" pitchFamily="82" charset="0"/>
              </a:rPr>
              <a:t/>
            </a:r>
            <a:br>
              <a:rPr lang="en-GB" dirty="0">
                <a:latin typeface="Algerian" panose="04020705040A02060702" pitchFamily="82" charset="0"/>
              </a:rPr>
            </a:br>
            <a:r>
              <a:rPr lang="en-GB" dirty="0">
                <a:solidFill>
                  <a:srgbClr val="92D050"/>
                </a:solidFill>
                <a:latin typeface="Algerian" panose="04020705040A02060702" pitchFamily="82" charset="0"/>
              </a:rPr>
              <a:t>presentation</a:t>
            </a:r>
            <a:r>
              <a:rPr lang="en-GB" dirty="0">
                <a:latin typeface="Algerian" panose="04020705040A02060702" pitchFamily="82" charset="0"/>
              </a:rPr>
              <a:t/>
            </a:r>
            <a:br>
              <a:rPr lang="en-GB" dirty="0">
                <a:latin typeface="Algerian" panose="04020705040A02060702" pitchFamily="82" charset="0"/>
              </a:rPr>
            </a:br>
            <a:r>
              <a:rPr lang="en-GB" dirty="0">
                <a:latin typeface="Algerian" panose="04020705040A02060702" pitchFamily="82" charset="0"/>
              </a:rPr>
              <a:t/>
            </a:r>
            <a:br>
              <a:rPr lang="en-GB" dirty="0">
                <a:latin typeface="Algerian" panose="04020705040A02060702" pitchFamily="82" charset="0"/>
              </a:rPr>
            </a:br>
            <a:r>
              <a:rPr lang="en-GB" dirty="0">
                <a:latin typeface="Algerian" panose="04020705040A02060702" pitchFamily="82" charset="0"/>
              </a:rPr>
              <a:t>hnd year 1</a:t>
            </a:r>
            <a:r>
              <a:rPr lang="en-GB" dirty="0"/>
              <a:t/>
            </a:r>
            <a:br>
              <a:rPr lang="en-GB" dirty="0"/>
            </a:br>
            <a:r>
              <a:rPr lang="en-GB" dirty="0"/>
              <a:t/>
            </a:r>
            <a:br>
              <a:rPr lang="en-GB" dirty="0"/>
            </a:br>
            <a:endParaRPr lang="en-US" dirty="0"/>
          </a:p>
        </p:txBody>
      </p:sp>
      <p:sp>
        <p:nvSpPr>
          <p:cNvPr id="3" name="Subtitle 2">
            <a:extLst>
              <a:ext uri="{FF2B5EF4-FFF2-40B4-BE49-F238E27FC236}">
                <a16:creationId xmlns:a16="http://schemas.microsoft.com/office/drawing/2014/main" id="{54B70458-A217-4616-B58D-D87C507CD333}"/>
              </a:ext>
            </a:extLst>
          </p:cNvPr>
          <p:cNvSpPr>
            <a:spLocks noGrp="1"/>
          </p:cNvSpPr>
          <p:nvPr>
            <p:ph type="subTitle" idx="1"/>
          </p:nvPr>
        </p:nvSpPr>
        <p:spPr>
          <a:xfrm>
            <a:off x="9258735" y="5749620"/>
            <a:ext cx="3115027" cy="1655762"/>
          </a:xfrm>
        </p:spPr>
        <p:txBody>
          <a:bodyPr/>
          <a:lstStyle/>
          <a:p>
            <a:pPr algn="ctr"/>
            <a:r>
              <a:rPr lang="en-GB" dirty="0">
                <a:solidFill>
                  <a:schemeClr val="tx1"/>
                </a:solidFill>
                <a:latin typeface="Century Gothic" panose="020B0502020202020204" pitchFamily="34" charset="0"/>
              </a:rPr>
              <a:t>By </a:t>
            </a:r>
          </a:p>
          <a:p>
            <a:pPr algn="ctr"/>
            <a:r>
              <a:rPr lang="en-GB" dirty="0">
                <a:solidFill>
                  <a:schemeClr val="tx1"/>
                </a:solidFill>
                <a:latin typeface="Century Gothic" panose="020B0502020202020204" pitchFamily="34" charset="0"/>
              </a:rPr>
              <a:t>James </a:t>
            </a:r>
            <a:r>
              <a:rPr lang="en-GB" dirty="0" err="1">
                <a:solidFill>
                  <a:schemeClr val="tx1"/>
                </a:solidFill>
                <a:latin typeface="Century Gothic" panose="020B0502020202020204" pitchFamily="34" charset="0"/>
              </a:rPr>
              <a:t>glanville</a:t>
            </a:r>
            <a:endParaRPr lang="en-US" dirty="0">
              <a:solidFill>
                <a:schemeClr val="tx1"/>
              </a:solidFill>
              <a:latin typeface="Century Gothic" panose="020B0502020202020204" pitchFamily="34" charset="0"/>
            </a:endParaRPr>
          </a:p>
        </p:txBody>
      </p:sp>
      <p:pic>
        <p:nvPicPr>
          <p:cNvPr id="5" name="Picture 4">
            <a:extLst>
              <a:ext uri="{FF2B5EF4-FFF2-40B4-BE49-F238E27FC236}">
                <a16:creationId xmlns:a16="http://schemas.microsoft.com/office/drawing/2014/main" id="{A0F3FAB3-6B34-4580-A112-E916511C2565}"/>
              </a:ext>
            </a:extLst>
          </p:cNvPr>
          <p:cNvPicPr>
            <a:picLocks noChangeAspect="1"/>
          </p:cNvPicPr>
          <p:nvPr/>
        </p:nvPicPr>
        <p:blipFill>
          <a:blip r:embed="rId2"/>
          <a:stretch>
            <a:fillRect/>
          </a:stretch>
        </p:blipFill>
        <p:spPr>
          <a:xfrm>
            <a:off x="5801844" y="1971209"/>
            <a:ext cx="4876800" cy="4876800"/>
          </a:xfrm>
          <a:prstGeom prst="rect">
            <a:avLst/>
          </a:prstGeom>
        </p:spPr>
      </p:pic>
    </p:spTree>
    <p:extLst>
      <p:ext uri="{BB962C8B-B14F-4D97-AF65-F5344CB8AC3E}">
        <p14:creationId xmlns:p14="http://schemas.microsoft.com/office/powerpoint/2010/main" val="42257604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34A08A-7669-4A46-9641-A2EE9ED56A6D}"/>
              </a:ext>
            </a:extLst>
          </p:cNvPr>
          <p:cNvSpPr>
            <a:spLocks noGrp="1"/>
          </p:cNvSpPr>
          <p:nvPr>
            <p:ph type="title"/>
          </p:nvPr>
        </p:nvSpPr>
        <p:spPr>
          <a:xfrm>
            <a:off x="3986869" y="0"/>
            <a:ext cx="3747781" cy="822121"/>
          </a:xfrm>
        </p:spPr>
        <p:txBody>
          <a:bodyPr>
            <a:normAutofit/>
          </a:bodyPr>
          <a:lstStyle/>
          <a:p>
            <a:pPr algn="ctr"/>
            <a:r>
              <a:rPr lang="en-GB" sz="3200" u="sng" dirty="0">
                <a:solidFill>
                  <a:srgbClr val="92D050"/>
                </a:solidFill>
                <a:latin typeface="Algerian" panose="04020705040A02060702" pitchFamily="82" charset="0"/>
              </a:rPr>
              <a:t>Contents page</a:t>
            </a:r>
            <a:endParaRPr lang="en-US" sz="3200" u="sng" dirty="0">
              <a:solidFill>
                <a:srgbClr val="92D050"/>
              </a:solidFill>
              <a:latin typeface="Algerian" panose="04020705040A02060702" pitchFamily="82" charset="0"/>
            </a:endParaRPr>
          </a:p>
        </p:txBody>
      </p:sp>
      <p:sp>
        <p:nvSpPr>
          <p:cNvPr id="3" name="Content Placeholder 2">
            <a:extLst>
              <a:ext uri="{FF2B5EF4-FFF2-40B4-BE49-F238E27FC236}">
                <a16:creationId xmlns:a16="http://schemas.microsoft.com/office/drawing/2014/main" id="{78577976-663B-44EA-BD9B-54CCE61604F5}"/>
              </a:ext>
            </a:extLst>
          </p:cNvPr>
          <p:cNvSpPr>
            <a:spLocks noGrp="1"/>
          </p:cNvSpPr>
          <p:nvPr>
            <p:ph idx="1"/>
          </p:nvPr>
        </p:nvSpPr>
        <p:spPr>
          <a:xfrm>
            <a:off x="1911865" y="1711493"/>
            <a:ext cx="4555222" cy="3829575"/>
          </a:xfrm>
        </p:spPr>
        <p:txBody>
          <a:bodyPr>
            <a:normAutofit fontScale="77500" lnSpcReduction="20000"/>
          </a:bodyPr>
          <a:lstStyle/>
          <a:p>
            <a:pPr>
              <a:buFont typeface="Wingdings" panose="05000000000000000000" pitchFamily="2" charset="2"/>
              <a:buChar char="Ø"/>
            </a:pPr>
            <a:r>
              <a:rPr lang="en-GB" sz="2100" dirty="0">
                <a:solidFill>
                  <a:srgbClr val="92D050"/>
                </a:solidFill>
                <a:latin typeface="Algerian" panose="04020705040A02060702" pitchFamily="82" charset="0"/>
              </a:rPr>
              <a:t>Introduction</a:t>
            </a:r>
          </a:p>
          <a:p>
            <a:pPr>
              <a:buFont typeface="Wingdings" panose="05000000000000000000" pitchFamily="2" charset="2"/>
              <a:buChar char="Ø"/>
            </a:pPr>
            <a:r>
              <a:rPr lang="en-GB" sz="2100" dirty="0">
                <a:solidFill>
                  <a:srgbClr val="92D050"/>
                </a:solidFill>
                <a:latin typeface="Algerian" panose="04020705040A02060702" pitchFamily="82" charset="0"/>
              </a:rPr>
              <a:t>website building evaluation </a:t>
            </a:r>
          </a:p>
          <a:p>
            <a:pPr>
              <a:buFont typeface="Wingdings" panose="05000000000000000000" pitchFamily="2" charset="2"/>
              <a:buChar char="Ø"/>
            </a:pPr>
            <a:r>
              <a:rPr lang="en-GB" sz="2100" dirty="0">
                <a:latin typeface="Century Gothic" panose="020B0502020202020204" pitchFamily="34" charset="0"/>
              </a:rPr>
              <a:t>Profession layout and design guidelines</a:t>
            </a:r>
          </a:p>
          <a:p>
            <a:pPr>
              <a:buFont typeface="Wingdings" panose="05000000000000000000" pitchFamily="2" charset="2"/>
              <a:buChar char="Ø"/>
            </a:pPr>
            <a:r>
              <a:rPr lang="en-GB" sz="2100" dirty="0">
                <a:latin typeface="Century Gothic" panose="020B0502020202020204" pitchFamily="34" charset="0"/>
              </a:rPr>
              <a:t> Professional layout and design</a:t>
            </a:r>
          </a:p>
          <a:p>
            <a:pPr>
              <a:buFont typeface="Wingdings" panose="05000000000000000000" pitchFamily="2" charset="2"/>
              <a:buChar char="Ø"/>
            </a:pPr>
            <a:r>
              <a:rPr lang="en-GB" sz="2100" dirty="0">
                <a:latin typeface="Century Gothic" panose="020B0502020202020204" pitchFamily="34" charset="0"/>
              </a:rPr>
              <a:t> </a:t>
            </a:r>
            <a:r>
              <a:rPr lang="en-GB" sz="2100" u="sng" dirty="0">
                <a:latin typeface="Century Gothic" panose="020B0502020202020204" pitchFamily="34" charset="0"/>
              </a:rPr>
              <a:t>WordPress </a:t>
            </a:r>
          </a:p>
          <a:p>
            <a:pPr>
              <a:buFont typeface="Wingdings" panose="05000000000000000000" pitchFamily="2" charset="2"/>
              <a:buChar char="Ø"/>
            </a:pPr>
            <a:r>
              <a:rPr lang="en-US" sz="2100" dirty="0">
                <a:latin typeface="Century Gothic" panose="020B0502020202020204" pitchFamily="34" charset="0"/>
              </a:rPr>
              <a:t>E-commerce integration &amp; E-mail marketing integration</a:t>
            </a:r>
          </a:p>
          <a:p>
            <a:pPr>
              <a:buFont typeface="Wingdings" panose="05000000000000000000" pitchFamily="2" charset="2"/>
              <a:buChar char="Ø"/>
            </a:pPr>
            <a:r>
              <a:rPr lang="en-GB" sz="2100" dirty="0">
                <a:latin typeface="Century Gothic" panose="020B0502020202020204" pitchFamily="34" charset="0"/>
              </a:rPr>
              <a:t>Blogging &amp; Hosting maintenance </a:t>
            </a:r>
          </a:p>
          <a:p>
            <a:pPr>
              <a:buFont typeface="Wingdings" panose="05000000000000000000" pitchFamily="2" charset="2"/>
              <a:buChar char="Ø"/>
            </a:pPr>
            <a:r>
              <a:rPr lang="en-GB" sz="2100" dirty="0">
                <a:latin typeface="Century Gothic" panose="020B0502020202020204" pitchFamily="34" charset="0"/>
              </a:rPr>
              <a:t>Small and medium enterprises</a:t>
            </a:r>
            <a:br>
              <a:rPr lang="en-GB" sz="2100" dirty="0">
                <a:latin typeface="Century Gothic" panose="020B0502020202020204" pitchFamily="34" charset="0"/>
              </a:rPr>
            </a:br>
            <a:r>
              <a:rPr lang="en-GB" sz="2100" dirty="0">
                <a:latin typeface="Century Gothic" panose="020B0502020202020204" pitchFamily="34" charset="0"/>
              </a:rPr>
              <a:t>(SME)</a:t>
            </a:r>
          </a:p>
          <a:p>
            <a:endParaRPr lang="en-GB" sz="3200" dirty="0">
              <a:solidFill>
                <a:srgbClr val="92D050"/>
              </a:solidFill>
              <a:latin typeface="Algerian" panose="04020705040A02060702" pitchFamily="82" charset="0"/>
            </a:endParaRPr>
          </a:p>
          <a:p>
            <a:endParaRPr lang="en-US" dirty="0"/>
          </a:p>
        </p:txBody>
      </p:sp>
      <p:sp>
        <p:nvSpPr>
          <p:cNvPr id="4" name="TextBox 3">
            <a:extLst>
              <a:ext uri="{FF2B5EF4-FFF2-40B4-BE49-F238E27FC236}">
                <a16:creationId xmlns:a16="http://schemas.microsoft.com/office/drawing/2014/main" id="{E724D895-1AE5-49D1-8D72-F5E93468956A}"/>
              </a:ext>
            </a:extLst>
          </p:cNvPr>
          <p:cNvSpPr txBox="1"/>
          <p:nvPr/>
        </p:nvSpPr>
        <p:spPr>
          <a:xfrm>
            <a:off x="6650022" y="3504242"/>
            <a:ext cx="4202884" cy="1846659"/>
          </a:xfrm>
          <a:prstGeom prst="rect">
            <a:avLst/>
          </a:prstGeom>
          <a:noFill/>
        </p:spPr>
        <p:txBody>
          <a:bodyPr wrap="square" rtlCol="0">
            <a:spAutoFit/>
          </a:bodyPr>
          <a:lstStyle/>
          <a:p>
            <a:pPr>
              <a:buFont typeface="Wingdings" panose="05000000000000000000" pitchFamily="2" charset="2"/>
              <a:buChar char="Ø"/>
            </a:pPr>
            <a:r>
              <a:rPr lang="en-GB" sz="1600" dirty="0">
                <a:solidFill>
                  <a:srgbClr val="92D050"/>
                </a:solidFill>
                <a:latin typeface="Algerian" panose="04020705040A02060702" pitchFamily="82" charset="0"/>
              </a:rPr>
              <a:t>Online marketing</a:t>
            </a:r>
          </a:p>
          <a:p>
            <a:pPr>
              <a:buFont typeface="Wingdings" panose="05000000000000000000" pitchFamily="2" charset="2"/>
              <a:buChar char="Ø"/>
            </a:pPr>
            <a:r>
              <a:rPr lang="en-GB" sz="1600" dirty="0">
                <a:latin typeface="Century Gothic" panose="020B0502020202020204" pitchFamily="34" charset="0"/>
              </a:rPr>
              <a:t>social media </a:t>
            </a:r>
          </a:p>
          <a:p>
            <a:pPr>
              <a:buFont typeface="Wingdings" panose="05000000000000000000" pitchFamily="2" charset="2"/>
              <a:buChar char="Ø"/>
            </a:pPr>
            <a:r>
              <a:rPr lang="en-GB" sz="1600" dirty="0">
                <a:latin typeface="Century Gothic" panose="020B0502020202020204" pitchFamily="34" charset="0"/>
              </a:rPr>
              <a:t>Marketing </a:t>
            </a:r>
          </a:p>
          <a:p>
            <a:pPr>
              <a:buFont typeface="Wingdings" panose="05000000000000000000" pitchFamily="2" charset="2"/>
              <a:buChar char="Ø"/>
            </a:pPr>
            <a:r>
              <a:rPr lang="en-GB" sz="1600" dirty="0">
                <a:latin typeface="Century Gothic" panose="020B0502020202020204" pitchFamily="34" charset="0"/>
              </a:rPr>
              <a:t>E-Commerce and E-mail marketing integration </a:t>
            </a:r>
          </a:p>
          <a:p>
            <a:pPr>
              <a:buFont typeface="Wingdings" panose="05000000000000000000" pitchFamily="2" charset="2"/>
              <a:buChar char="Ø"/>
            </a:pPr>
            <a:r>
              <a:rPr lang="en-GB" sz="1600" dirty="0">
                <a:latin typeface="Century Gothic" panose="020B0502020202020204" pitchFamily="34" charset="0"/>
              </a:rPr>
              <a:t>Promo boxes</a:t>
            </a:r>
            <a:endParaRPr lang="en-GB" sz="1600" dirty="0">
              <a:solidFill>
                <a:srgbClr val="92D050"/>
              </a:solidFill>
              <a:latin typeface="Algerian" panose="04020705040A02060702" pitchFamily="82" charset="0"/>
            </a:endParaRPr>
          </a:p>
          <a:p>
            <a:endParaRPr lang="en-US" dirty="0"/>
          </a:p>
        </p:txBody>
      </p:sp>
      <p:sp>
        <p:nvSpPr>
          <p:cNvPr id="5" name="TextBox 4">
            <a:extLst>
              <a:ext uri="{FF2B5EF4-FFF2-40B4-BE49-F238E27FC236}">
                <a16:creationId xmlns:a16="http://schemas.microsoft.com/office/drawing/2014/main" id="{86FA3230-3563-4377-B986-394996F84CC1}"/>
              </a:ext>
            </a:extLst>
          </p:cNvPr>
          <p:cNvSpPr txBox="1"/>
          <p:nvPr/>
        </p:nvSpPr>
        <p:spPr>
          <a:xfrm>
            <a:off x="6650022" y="5233292"/>
            <a:ext cx="1963024" cy="615553"/>
          </a:xfrm>
          <a:prstGeom prst="rect">
            <a:avLst/>
          </a:prstGeom>
          <a:noFill/>
        </p:spPr>
        <p:txBody>
          <a:bodyPr wrap="square" rtlCol="0">
            <a:spAutoFit/>
          </a:bodyPr>
          <a:lstStyle/>
          <a:p>
            <a:pPr marL="285750" indent="-285750">
              <a:buFont typeface="Wingdings" panose="05000000000000000000" pitchFamily="2" charset="2"/>
              <a:buChar char="Ø"/>
            </a:pPr>
            <a:r>
              <a:rPr lang="en-GB" sz="1600" dirty="0">
                <a:solidFill>
                  <a:srgbClr val="92D050"/>
                </a:solidFill>
                <a:latin typeface="Algerian" panose="04020705040A02060702" pitchFamily="82" charset="0"/>
              </a:rPr>
              <a:t>Conclusion</a:t>
            </a:r>
          </a:p>
          <a:p>
            <a:endParaRPr lang="en-US" dirty="0"/>
          </a:p>
        </p:txBody>
      </p:sp>
      <p:sp>
        <p:nvSpPr>
          <p:cNvPr id="6" name="TextBox 5">
            <a:extLst>
              <a:ext uri="{FF2B5EF4-FFF2-40B4-BE49-F238E27FC236}">
                <a16:creationId xmlns:a16="http://schemas.microsoft.com/office/drawing/2014/main" id="{ABD0F6D0-06EE-4F40-AF84-E32806091938}"/>
              </a:ext>
            </a:extLst>
          </p:cNvPr>
          <p:cNvSpPr txBox="1"/>
          <p:nvPr/>
        </p:nvSpPr>
        <p:spPr>
          <a:xfrm>
            <a:off x="6733214" y="1009155"/>
            <a:ext cx="2499919" cy="2585323"/>
          </a:xfrm>
          <a:prstGeom prst="rect">
            <a:avLst/>
          </a:prstGeom>
          <a:noFill/>
        </p:spPr>
        <p:txBody>
          <a:bodyPr wrap="square" rtlCol="0">
            <a:spAutoFit/>
          </a:bodyPr>
          <a:lstStyle/>
          <a:p>
            <a:pPr>
              <a:buFont typeface="Wingdings" panose="05000000000000000000" pitchFamily="2" charset="2"/>
              <a:buChar char="Ø"/>
            </a:pPr>
            <a:r>
              <a:rPr lang="en-GB" sz="1600" dirty="0">
                <a:solidFill>
                  <a:srgbClr val="92D050"/>
                </a:solidFill>
                <a:latin typeface="Algerian" panose="04020705040A02060702" pitchFamily="82" charset="0"/>
              </a:rPr>
              <a:t>website design </a:t>
            </a:r>
          </a:p>
          <a:p>
            <a:pPr>
              <a:buFont typeface="Wingdings" panose="05000000000000000000" pitchFamily="2" charset="2"/>
              <a:buChar char="Ø"/>
            </a:pPr>
            <a:r>
              <a:rPr lang="en-GB" sz="1600" dirty="0">
                <a:latin typeface="Century Gothic" panose="020B0502020202020204" pitchFamily="34" charset="0"/>
              </a:rPr>
              <a:t>website building evaluation </a:t>
            </a:r>
          </a:p>
          <a:p>
            <a:pPr>
              <a:buFont typeface="Wingdings" panose="05000000000000000000" pitchFamily="2" charset="2"/>
              <a:buChar char="Ø"/>
            </a:pPr>
            <a:r>
              <a:rPr lang="en-GB" sz="1600" dirty="0">
                <a:latin typeface="Century Gothic" panose="020B0502020202020204" pitchFamily="34" charset="0"/>
              </a:rPr>
              <a:t>Premium</a:t>
            </a:r>
            <a:r>
              <a:rPr lang="en-GB" sz="1600" b="1" dirty="0">
                <a:latin typeface="Century Gothic" panose="020B0502020202020204" pitchFamily="34" charset="0"/>
              </a:rPr>
              <a:t> </a:t>
            </a:r>
            <a:r>
              <a:rPr lang="en-GB" sz="1600" dirty="0">
                <a:latin typeface="Century Gothic" panose="020B0502020202020204" pitchFamily="34" charset="0"/>
              </a:rPr>
              <a:t>Plug-ins </a:t>
            </a:r>
          </a:p>
          <a:p>
            <a:pPr>
              <a:buFont typeface="Wingdings" panose="05000000000000000000" pitchFamily="2" charset="2"/>
              <a:buChar char="Ø"/>
            </a:pPr>
            <a:r>
              <a:rPr lang="en-GB" sz="1600" dirty="0">
                <a:latin typeface="Century Gothic" panose="020B0502020202020204" pitchFamily="34" charset="0"/>
              </a:rPr>
              <a:t>My website</a:t>
            </a:r>
          </a:p>
          <a:p>
            <a:pPr>
              <a:buFont typeface="Wingdings" panose="05000000000000000000" pitchFamily="2" charset="2"/>
              <a:buChar char="Ø"/>
            </a:pPr>
            <a:r>
              <a:rPr lang="en-GB" sz="1600" dirty="0">
                <a:latin typeface="Century Gothic" panose="020B0502020202020204" pitchFamily="34" charset="0"/>
              </a:rPr>
              <a:t> home page</a:t>
            </a:r>
          </a:p>
          <a:p>
            <a:pPr>
              <a:buFont typeface="Wingdings" panose="05000000000000000000" pitchFamily="2" charset="2"/>
              <a:buChar char="Ø"/>
            </a:pPr>
            <a:r>
              <a:rPr lang="en-GB" sz="1600" dirty="0">
                <a:latin typeface="Century Gothic" panose="020B0502020202020204" pitchFamily="34" charset="0"/>
              </a:rPr>
              <a:t> shop page</a:t>
            </a:r>
          </a:p>
          <a:p>
            <a:pPr>
              <a:buFont typeface="Wingdings" panose="05000000000000000000" pitchFamily="2" charset="2"/>
              <a:buChar char="Ø"/>
            </a:pPr>
            <a:r>
              <a:rPr lang="en-GB" sz="1600" dirty="0">
                <a:latin typeface="Century Gothic" panose="020B0502020202020204" pitchFamily="34" charset="0"/>
              </a:rPr>
              <a:t>Shopping cart</a:t>
            </a:r>
          </a:p>
          <a:p>
            <a:pPr>
              <a:buFont typeface="Wingdings" panose="05000000000000000000" pitchFamily="2" charset="2"/>
              <a:buChar char="Ø"/>
            </a:pPr>
            <a:r>
              <a:rPr lang="en-GB" sz="1600" dirty="0">
                <a:latin typeface="Century Gothic" panose="020B0502020202020204" pitchFamily="34" charset="0"/>
              </a:rPr>
              <a:t> checkout page</a:t>
            </a:r>
          </a:p>
          <a:p>
            <a:endParaRPr lang="en-US" dirty="0"/>
          </a:p>
        </p:txBody>
      </p:sp>
      <p:pic>
        <p:nvPicPr>
          <p:cNvPr id="8" name="Picture 7">
            <a:extLst>
              <a:ext uri="{FF2B5EF4-FFF2-40B4-BE49-F238E27FC236}">
                <a16:creationId xmlns:a16="http://schemas.microsoft.com/office/drawing/2014/main" id="{98793B38-3B16-4CEA-B5FB-6BD1B378D46C}"/>
              </a:ext>
            </a:extLst>
          </p:cNvPr>
          <p:cNvPicPr>
            <a:picLocks noChangeAspect="1"/>
          </p:cNvPicPr>
          <p:nvPr/>
        </p:nvPicPr>
        <p:blipFill>
          <a:blip r:embed="rId2"/>
          <a:stretch>
            <a:fillRect/>
          </a:stretch>
        </p:blipFill>
        <p:spPr>
          <a:xfrm>
            <a:off x="8876350" y="5449450"/>
            <a:ext cx="1280230" cy="1280230"/>
          </a:xfrm>
          <a:prstGeom prst="rect">
            <a:avLst/>
          </a:prstGeom>
        </p:spPr>
      </p:pic>
      <p:pic>
        <p:nvPicPr>
          <p:cNvPr id="10" name="Picture 9">
            <a:extLst>
              <a:ext uri="{FF2B5EF4-FFF2-40B4-BE49-F238E27FC236}">
                <a16:creationId xmlns:a16="http://schemas.microsoft.com/office/drawing/2014/main" id="{7929AAF5-4A50-4DB7-86CD-74F628551C17}"/>
              </a:ext>
            </a:extLst>
          </p:cNvPr>
          <p:cNvPicPr>
            <a:picLocks noChangeAspect="1"/>
          </p:cNvPicPr>
          <p:nvPr/>
        </p:nvPicPr>
        <p:blipFill>
          <a:blip r:embed="rId3"/>
          <a:stretch>
            <a:fillRect/>
          </a:stretch>
        </p:blipFill>
        <p:spPr>
          <a:xfrm>
            <a:off x="2574804" y="714769"/>
            <a:ext cx="913646" cy="822121"/>
          </a:xfrm>
          <a:prstGeom prst="rect">
            <a:avLst/>
          </a:prstGeom>
        </p:spPr>
      </p:pic>
    </p:spTree>
    <p:extLst>
      <p:ext uri="{BB962C8B-B14F-4D97-AF65-F5344CB8AC3E}">
        <p14:creationId xmlns:p14="http://schemas.microsoft.com/office/powerpoint/2010/main" val="6447002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BE328-A20D-40A0-BF1B-3610A787B440}"/>
              </a:ext>
            </a:extLst>
          </p:cNvPr>
          <p:cNvSpPr>
            <a:spLocks noGrp="1"/>
          </p:cNvSpPr>
          <p:nvPr>
            <p:ph type="title"/>
          </p:nvPr>
        </p:nvSpPr>
        <p:spPr>
          <a:xfrm>
            <a:off x="1023967" y="157124"/>
            <a:ext cx="9905998" cy="1478570"/>
          </a:xfrm>
        </p:spPr>
        <p:txBody>
          <a:bodyPr>
            <a:normAutofit/>
          </a:bodyPr>
          <a:lstStyle/>
          <a:p>
            <a:pPr algn="ctr"/>
            <a:r>
              <a:rPr lang="en-GB" sz="3200" u="sng" dirty="0">
                <a:solidFill>
                  <a:srgbClr val="92D050"/>
                </a:solidFill>
                <a:effectLst>
                  <a:outerShdw blurRad="38100" dist="38100" dir="2700000" algn="tl">
                    <a:srgbClr val="000000">
                      <a:alpha val="43137"/>
                    </a:srgbClr>
                  </a:outerShdw>
                </a:effectLst>
                <a:latin typeface="Algerian" panose="04020705040A02060702" pitchFamily="82" charset="0"/>
              </a:rPr>
              <a:t>Introduction</a:t>
            </a:r>
            <a:endParaRPr lang="en-US" sz="3200" u="sng" dirty="0">
              <a:solidFill>
                <a:srgbClr val="92D050"/>
              </a:solidFill>
              <a:effectLst>
                <a:outerShdw blurRad="38100" dist="38100" dir="2700000" algn="tl">
                  <a:srgbClr val="000000">
                    <a:alpha val="43137"/>
                  </a:srgbClr>
                </a:outerShdw>
              </a:effectLst>
              <a:latin typeface="Algerian" panose="04020705040A02060702" pitchFamily="82" charset="0"/>
            </a:endParaRPr>
          </a:p>
        </p:txBody>
      </p:sp>
      <p:sp>
        <p:nvSpPr>
          <p:cNvPr id="3" name="Content Placeholder 2">
            <a:extLst>
              <a:ext uri="{FF2B5EF4-FFF2-40B4-BE49-F238E27FC236}">
                <a16:creationId xmlns:a16="http://schemas.microsoft.com/office/drawing/2014/main" id="{40B2693A-9879-4F8D-A2B1-551C54C115CB}"/>
              </a:ext>
            </a:extLst>
          </p:cNvPr>
          <p:cNvSpPr>
            <a:spLocks noGrp="1"/>
          </p:cNvSpPr>
          <p:nvPr>
            <p:ph idx="1"/>
          </p:nvPr>
        </p:nvSpPr>
        <p:spPr>
          <a:xfrm>
            <a:off x="1143000" y="1510018"/>
            <a:ext cx="9905999" cy="4622334"/>
          </a:xfrm>
        </p:spPr>
        <p:txBody>
          <a:bodyPr>
            <a:normAutofit/>
          </a:bodyPr>
          <a:lstStyle/>
          <a:p>
            <a:pPr marL="0" indent="0" algn="ctr">
              <a:buNone/>
            </a:pPr>
            <a:r>
              <a:rPr lang="en-GB" sz="1800" dirty="0"/>
              <a:t>I was given the task of creating and marketing a website for an “SME” (Small and Medium Enterprise).</a:t>
            </a:r>
            <a:r>
              <a:rPr lang="en-US" sz="1800" dirty="0"/>
              <a:t>  To ensure I completed the website to a high-standard I first had to look into various features from current responsive website designing methods. </a:t>
            </a:r>
          </a:p>
          <a:p>
            <a:pPr marL="0" indent="0" algn="ctr">
              <a:buNone/>
            </a:pPr>
            <a:r>
              <a:rPr lang="en-US" sz="1800" dirty="0"/>
              <a:t>I looked at how the methods were used within the various websites and used this to help me create professional layout and design for my own website. I also looked into compatibility with various devices such as mobile phones, to ensure my website to be used on a multitude of devices, this means I can target a larger audience and makes my website more accessible.</a:t>
            </a:r>
          </a:p>
          <a:p>
            <a:pPr marL="0" indent="0" algn="ctr">
              <a:buNone/>
            </a:pPr>
            <a:r>
              <a:rPr lang="en-US" sz="1800" dirty="0"/>
              <a:t> </a:t>
            </a:r>
            <a:r>
              <a:rPr lang="en-GB" sz="1800" dirty="0"/>
              <a:t>Once the evaluation and designing methodology was completed I implemented the methods I had learnt into my own website. Making the website clear and easy to navigate. I also added ‘plug-ins’ to the home page, I included a link to my businesses ‘Twitter’ page and my businesses ‘Facebook’ page, this helps me to promote my business. I used social media as they are extremely popular and can be shared internationally. </a:t>
            </a:r>
            <a:endParaRPr lang="en-GB" sz="1600" dirty="0"/>
          </a:p>
        </p:txBody>
      </p:sp>
    </p:spTree>
    <p:extLst>
      <p:ext uri="{BB962C8B-B14F-4D97-AF65-F5344CB8AC3E}">
        <p14:creationId xmlns:p14="http://schemas.microsoft.com/office/powerpoint/2010/main" val="4567761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C4EDA2-F5B6-46EE-B18B-D6861AE4BF1E}"/>
              </a:ext>
            </a:extLst>
          </p:cNvPr>
          <p:cNvSpPr>
            <a:spLocks noGrp="1"/>
          </p:cNvSpPr>
          <p:nvPr>
            <p:ph type="ctrTitle"/>
          </p:nvPr>
        </p:nvSpPr>
        <p:spPr>
          <a:xfrm>
            <a:off x="2044204" y="2447824"/>
            <a:ext cx="8791575" cy="2387600"/>
          </a:xfrm>
        </p:spPr>
        <p:txBody>
          <a:bodyPr>
            <a:normAutofit fontScale="90000"/>
          </a:bodyPr>
          <a:lstStyle/>
          <a:p>
            <a:pPr algn="ctr"/>
            <a:r>
              <a:rPr lang="en-GB" sz="8000" dirty="0">
                <a:solidFill>
                  <a:srgbClr val="92D050"/>
                </a:solidFill>
                <a:latin typeface="Algerian" panose="04020705040A02060702" pitchFamily="82" charset="0"/>
              </a:rPr>
              <a:t>website building evaluation</a:t>
            </a:r>
            <a:r>
              <a:rPr lang="en-GB" dirty="0">
                <a:latin typeface="Century Gothic" panose="020B0502020202020204" pitchFamily="34" charset="0"/>
              </a:rPr>
              <a:t/>
            </a:r>
            <a:br>
              <a:rPr lang="en-GB" dirty="0">
                <a:latin typeface="Century Gothic" panose="020B0502020202020204" pitchFamily="34" charset="0"/>
              </a:rPr>
            </a:br>
            <a:endParaRPr lang="en-US" dirty="0"/>
          </a:p>
        </p:txBody>
      </p:sp>
    </p:spTree>
    <p:extLst>
      <p:ext uri="{BB962C8B-B14F-4D97-AF65-F5344CB8AC3E}">
        <p14:creationId xmlns:p14="http://schemas.microsoft.com/office/powerpoint/2010/main" val="3478718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2F99E6D4-FB2B-4DCB-A465-52FDA11BF44E}"/>
              </a:ext>
            </a:extLst>
          </p:cNvPr>
          <p:cNvSpPr txBox="1"/>
          <p:nvPr/>
        </p:nvSpPr>
        <p:spPr>
          <a:xfrm>
            <a:off x="896113" y="1393544"/>
            <a:ext cx="11098634" cy="5570756"/>
          </a:xfrm>
          <a:prstGeom prst="rect">
            <a:avLst/>
          </a:prstGeom>
          <a:noFill/>
        </p:spPr>
        <p:txBody>
          <a:bodyPr wrap="square" rtlCol="0">
            <a:spAutoFit/>
          </a:bodyPr>
          <a:lstStyle/>
          <a:p>
            <a:pPr fontAlgn="base"/>
            <a:r>
              <a:rPr lang="en-US" sz="1600" dirty="0">
                <a:solidFill>
                  <a:srgbClr val="92D050"/>
                </a:solidFill>
              </a:rPr>
              <a:t>Simplicity</a:t>
            </a:r>
            <a:r>
              <a:rPr lang="en-US" sz="1600" dirty="0"/>
              <a:t> </a:t>
            </a:r>
            <a:r>
              <a:rPr lang="en-GB" sz="1600" dirty="0"/>
              <a:t>The presentation your website is important, users are coming to your site to complete a specific task, find specific information. The ‘</a:t>
            </a:r>
            <a:r>
              <a:rPr lang="en-GB" sz="1600" dirty="0">
                <a:solidFill>
                  <a:srgbClr val="92D050"/>
                </a:solidFill>
              </a:rPr>
              <a:t>handbook of computer-human interaction</a:t>
            </a:r>
            <a:r>
              <a:rPr lang="en-GB" sz="1600" dirty="0"/>
              <a:t>’ states that you should use less than seven colours in your websites design.</a:t>
            </a:r>
          </a:p>
          <a:p>
            <a:pPr fontAlgn="base"/>
            <a:r>
              <a:rPr lang="en-GB" sz="1600" dirty="0"/>
              <a:t>Also to only use graphic which aid the user in completing a task or perform a specific function.</a:t>
            </a:r>
            <a:endParaRPr lang="en-US" sz="1600" dirty="0"/>
          </a:p>
          <a:p>
            <a:pPr fontAlgn="base"/>
            <a:endParaRPr lang="en-GB" sz="1600" dirty="0">
              <a:solidFill>
                <a:srgbClr val="92D050"/>
              </a:solidFill>
            </a:endParaRPr>
          </a:p>
          <a:p>
            <a:pPr fontAlgn="base"/>
            <a:r>
              <a:rPr lang="en-GB" sz="1600" dirty="0">
                <a:solidFill>
                  <a:srgbClr val="92D050"/>
                </a:solidFill>
              </a:rPr>
              <a:t>Navigability helps the user </a:t>
            </a:r>
            <a:r>
              <a:rPr lang="en-GB" sz="1600" dirty="0"/>
              <a:t>moving from one section to another should be easy. Keeping your primary navigation simple (and near the top of your page), using  </a:t>
            </a:r>
            <a:r>
              <a:rPr lang="en-GB" sz="1600" dirty="0">
                <a:solidFill>
                  <a:srgbClr val="92D050"/>
                </a:solidFill>
              </a:rPr>
              <a:t>breadcrumbs</a:t>
            </a:r>
            <a:r>
              <a:rPr lang="en-GB" sz="1600" dirty="0"/>
              <a:t> on every page (except for the homepage) ,adding a search box near the top, having links with clear destinations all help the overall navigability of your website.</a:t>
            </a:r>
          </a:p>
          <a:p>
            <a:pPr fontAlgn="base"/>
            <a:endParaRPr lang="en-GB" sz="1600" dirty="0">
              <a:solidFill>
                <a:srgbClr val="92D050"/>
              </a:solidFill>
            </a:endParaRPr>
          </a:p>
          <a:p>
            <a:pPr fontAlgn="base"/>
            <a:r>
              <a:rPr lang="en-GB" sz="1600" dirty="0">
                <a:solidFill>
                  <a:srgbClr val="92D050"/>
                </a:solidFill>
              </a:rPr>
              <a:t>Consistency </a:t>
            </a:r>
            <a:r>
              <a:rPr lang="en-GB" sz="1600" dirty="0"/>
              <a:t>has a positive impact on usability. The presentation should be consistent throughout, by following your initial design e.g. backgrounds and colour schemes and so on.</a:t>
            </a:r>
            <a:endParaRPr lang="en-GB" sz="1600" dirty="0">
              <a:solidFill>
                <a:srgbClr val="92D050"/>
              </a:solidFill>
            </a:endParaRPr>
          </a:p>
          <a:p>
            <a:pPr fontAlgn="base"/>
            <a:endParaRPr lang="en-US" sz="1600" dirty="0">
              <a:solidFill>
                <a:srgbClr val="92D050"/>
              </a:solidFill>
            </a:endParaRPr>
          </a:p>
          <a:p>
            <a:pPr fontAlgn="base"/>
            <a:r>
              <a:rPr lang="en-US" sz="1600" dirty="0">
                <a:solidFill>
                  <a:srgbClr val="92D050"/>
                </a:solidFill>
              </a:rPr>
              <a:t>Accessibility </a:t>
            </a:r>
            <a:r>
              <a:rPr lang="en-GB" sz="1600" dirty="0"/>
              <a:t>your website needs to be compatible with the all devices (and operating systems, </a:t>
            </a:r>
            <a:r>
              <a:rPr lang="en-GB" sz="1600" i="1" dirty="0"/>
              <a:t>and</a:t>
            </a:r>
            <a:r>
              <a:rPr lang="en-GB" sz="1600" dirty="0"/>
              <a:t> browsers) enabling more users to easily access your website.</a:t>
            </a:r>
            <a:endParaRPr lang="en-US" sz="1600" dirty="0">
              <a:solidFill>
                <a:srgbClr val="92D050"/>
              </a:solidFill>
            </a:endParaRPr>
          </a:p>
          <a:p>
            <a:pPr fontAlgn="base"/>
            <a:endParaRPr lang="en-US" sz="1600" dirty="0">
              <a:solidFill>
                <a:srgbClr val="92D050"/>
              </a:solidFill>
            </a:endParaRPr>
          </a:p>
          <a:p>
            <a:pPr fontAlgn="base"/>
            <a:r>
              <a:rPr lang="en-US" sz="1600" dirty="0">
                <a:solidFill>
                  <a:srgbClr val="92D050"/>
                </a:solidFill>
              </a:rPr>
              <a:t>Conventionality </a:t>
            </a:r>
            <a:r>
              <a:rPr lang="en-GB" sz="1600" dirty="0">
                <a:solidFill>
                  <a:srgbClr val="92D050"/>
                </a:solidFill>
              </a:rPr>
              <a:t>means that by using</a:t>
            </a:r>
            <a:r>
              <a:rPr lang="en-GB" sz="1600" dirty="0"/>
              <a:t> familiar techniques such as, placing the main </a:t>
            </a:r>
            <a:r>
              <a:rPr lang="en-GB" sz="1600" dirty="0">
                <a:solidFill>
                  <a:srgbClr val="92D050"/>
                </a:solidFill>
              </a:rPr>
              <a:t>navigation</a:t>
            </a:r>
            <a:r>
              <a:rPr lang="en-GB" sz="1600" dirty="0"/>
              <a:t> be at the </a:t>
            </a:r>
            <a:r>
              <a:rPr lang="en-GB" sz="1600" dirty="0">
                <a:solidFill>
                  <a:srgbClr val="92D050"/>
                </a:solidFill>
              </a:rPr>
              <a:t>top</a:t>
            </a:r>
            <a:r>
              <a:rPr lang="en-GB" sz="1600" dirty="0"/>
              <a:t> of a page, a </a:t>
            </a:r>
            <a:r>
              <a:rPr lang="en-GB" sz="1600" dirty="0">
                <a:solidFill>
                  <a:srgbClr val="92D050"/>
                </a:solidFill>
              </a:rPr>
              <a:t>logo</a:t>
            </a:r>
            <a:r>
              <a:rPr lang="en-GB" sz="1600" dirty="0"/>
              <a:t> at the </a:t>
            </a:r>
            <a:r>
              <a:rPr lang="en-GB" sz="1600" dirty="0">
                <a:solidFill>
                  <a:srgbClr val="92D050"/>
                </a:solidFill>
              </a:rPr>
              <a:t>top left </a:t>
            </a:r>
            <a:r>
              <a:rPr lang="en-GB" sz="1600" dirty="0"/>
              <a:t>of a page etc, will make your website easier for visitors to navigate.</a:t>
            </a:r>
          </a:p>
          <a:p>
            <a:pPr fontAlgn="base"/>
            <a:endParaRPr lang="en-US" sz="1600" dirty="0">
              <a:solidFill>
                <a:srgbClr val="92D050"/>
              </a:solidFill>
            </a:endParaRPr>
          </a:p>
          <a:p>
            <a:pPr fontAlgn="base"/>
            <a:r>
              <a:rPr lang="en-US" sz="1600" dirty="0">
                <a:solidFill>
                  <a:srgbClr val="92D050"/>
                </a:solidFill>
              </a:rPr>
              <a:t>Credibility </a:t>
            </a:r>
            <a:r>
              <a:rPr lang="en-US" sz="1600" dirty="0"/>
              <a:t>by using conventional techniques, </a:t>
            </a:r>
            <a:r>
              <a:rPr lang="en-GB" sz="1600" dirty="0"/>
              <a:t>being clear about the pricing, the product/service you’re providing (making your business seem legitimate) </a:t>
            </a:r>
            <a:r>
              <a:rPr lang="en-US" sz="1600" dirty="0"/>
              <a:t>this will </a:t>
            </a:r>
            <a:r>
              <a:rPr lang="en-GB" sz="1600" dirty="0"/>
              <a:t>help give your site more credibility. </a:t>
            </a:r>
          </a:p>
          <a:p>
            <a:pPr fontAlgn="base"/>
            <a:endParaRPr lang="en-GB" sz="1600" dirty="0"/>
          </a:p>
          <a:p>
            <a:endParaRPr lang="en-US" dirty="0"/>
          </a:p>
          <a:p>
            <a:endParaRPr lang="en-US" dirty="0"/>
          </a:p>
        </p:txBody>
      </p:sp>
      <p:sp>
        <p:nvSpPr>
          <p:cNvPr id="11" name="TextBox 10">
            <a:extLst>
              <a:ext uri="{FF2B5EF4-FFF2-40B4-BE49-F238E27FC236}">
                <a16:creationId xmlns:a16="http://schemas.microsoft.com/office/drawing/2014/main" id="{B9F7C928-D28F-4C53-9620-5CBC8986E806}"/>
              </a:ext>
            </a:extLst>
          </p:cNvPr>
          <p:cNvSpPr txBox="1"/>
          <p:nvPr/>
        </p:nvSpPr>
        <p:spPr>
          <a:xfrm>
            <a:off x="2986481" y="209725"/>
            <a:ext cx="5998128" cy="1077218"/>
          </a:xfrm>
          <a:prstGeom prst="rect">
            <a:avLst/>
          </a:prstGeom>
          <a:noFill/>
        </p:spPr>
        <p:txBody>
          <a:bodyPr wrap="square" rtlCol="0">
            <a:spAutoFit/>
          </a:bodyPr>
          <a:lstStyle/>
          <a:p>
            <a:pPr algn="ctr"/>
            <a:r>
              <a:rPr lang="en-GB" sz="3200" u="sng" dirty="0">
                <a:solidFill>
                  <a:srgbClr val="92D050"/>
                </a:solidFill>
                <a:latin typeface="Algerian" panose="04020705040A02060702" pitchFamily="82" charset="0"/>
              </a:rPr>
              <a:t>Profession layout and design guidelines</a:t>
            </a:r>
            <a:endParaRPr lang="en-US" sz="3200" u="sng" dirty="0">
              <a:solidFill>
                <a:srgbClr val="92D050"/>
              </a:solidFill>
              <a:latin typeface="Algerian" panose="04020705040A02060702" pitchFamily="82" charset="0"/>
            </a:endParaRPr>
          </a:p>
        </p:txBody>
      </p:sp>
    </p:spTree>
    <p:extLst>
      <p:ext uri="{BB962C8B-B14F-4D97-AF65-F5344CB8AC3E}">
        <p14:creationId xmlns:p14="http://schemas.microsoft.com/office/powerpoint/2010/main" val="11566086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7CEA6C2D-AD51-41AF-9DA9-83F3D1350597}"/>
              </a:ext>
            </a:extLst>
          </p:cNvPr>
          <p:cNvSpPr txBox="1"/>
          <p:nvPr/>
        </p:nvSpPr>
        <p:spPr>
          <a:xfrm>
            <a:off x="3196206" y="327171"/>
            <a:ext cx="5956183" cy="1631216"/>
          </a:xfrm>
          <a:prstGeom prst="rect">
            <a:avLst/>
          </a:prstGeom>
          <a:noFill/>
        </p:spPr>
        <p:txBody>
          <a:bodyPr wrap="square" rtlCol="0">
            <a:spAutoFit/>
          </a:bodyPr>
          <a:lstStyle/>
          <a:p>
            <a:pPr algn="ctr"/>
            <a:r>
              <a:rPr lang="en-GB" sz="3200" u="sng" dirty="0">
                <a:solidFill>
                  <a:srgbClr val="92D050"/>
                </a:solidFill>
                <a:latin typeface="Algerian" panose="04020705040A02060702" pitchFamily="82" charset="0"/>
              </a:rPr>
              <a:t>Professional layout and design</a:t>
            </a:r>
          </a:p>
          <a:p>
            <a:endParaRPr lang="en-GB" dirty="0"/>
          </a:p>
          <a:p>
            <a:endParaRPr lang="en-GB" dirty="0"/>
          </a:p>
        </p:txBody>
      </p:sp>
      <p:sp>
        <p:nvSpPr>
          <p:cNvPr id="15" name="TextBox 14">
            <a:extLst>
              <a:ext uri="{FF2B5EF4-FFF2-40B4-BE49-F238E27FC236}">
                <a16:creationId xmlns:a16="http://schemas.microsoft.com/office/drawing/2014/main" id="{F19504D8-A38C-4085-84E5-43045DD26A4F}"/>
              </a:ext>
            </a:extLst>
          </p:cNvPr>
          <p:cNvSpPr txBox="1"/>
          <p:nvPr/>
        </p:nvSpPr>
        <p:spPr>
          <a:xfrm>
            <a:off x="2183024" y="1775726"/>
            <a:ext cx="8167103" cy="1754326"/>
          </a:xfrm>
          <a:prstGeom prst="rect">
            <a:avLst/>
          </a:prstGeom>
          <a:noFill/>
        </p:spPr>
        <p:txBody>
          <a:bodyPr wrap="square" rtlCol="0">
            <a:spAutoFit/>
          </a:bodyPr>
          <a:lstStyle/>
          <a:p>
            <a:r>
              <a:rPr lang="en-GB" dirty="0"/>
              <a:t>My website does not  include a blog or vlog, as it is for selling games and consoles, I decided that there was no benefit to including a blog on my actual website. Instead I decided to add a Facebook and Twitter plug-ins as an alternative, encouraging people to go to my business Facebook page to interact with fellow consumers and keep up to date with any changes with my business. I feel this keeps everything </a:t>
            </a:r>
            <a:r>
              <a:rPr lang="en-GB" dirty="0">
                <a:solidFill>
                  <a:srgbClr val="92D050"/>
                </a:solidFill>
              </a:rPr>
              <a:t>simplistic</a:t>
            </a:r>
            <a:r>
              <a:rPr lang="en-GB" dirty="0"/>
              <a:t> and aids the overall </a:t>
            </a:r>
            <a:r>
              <a:rPr lang="en-GB" dirty="0">
                <a:solidFill>
                  <a:srgbClr val="92D050"/>
                </a:solidFill>
              </a:rPr>
              <a:t>accessibility </a:t>
            </a:r>
            <a:r>
              <a:rPr lang="en-GB" dirty="0"/>
              <a:t>and</a:t>
            </a:r>
            <a:r>
              <a:rPr lang="en-GB" dirty="0">
                <a:solidFill>
                  <a:srgbClr val="92D050"/>
                </a:solidFill>
              </a:rPr>
              <a:t> navigability.</a:t>
            </a:r>
            <a:endParaRPr lang="en-US" dirty="0"/>
          </a:p>
        </p:txBody>
      </p:sp>
      <p:sp>
        <p:nvSpPr>
          <p:cNvPr id="17" name="TextBox 16">
            <a:extLst>
              <a:ext uri="{FF2B5EF4-FFF2-40B4-BE49-F238E27FC236}">
                <a16:creationId xmlns:a16="http://schemas.microsoft.com/office/drawing/2014/main" id="{B7D22E8E-8EFC-4E54-896C-F18FE480E7E7}"/>
              </a:ext>
            </a:extLst>
          </p:cNvPr>
          <p:cNvSpPr txBox="1"/>
          <p:nvPr/>
        </p:nvSpPr>
        <p:spPr>
          <a:xfrm>
            <a:off x="2183024" y="3835455"/>
            <a:ext cx="8068323" cy="923330"/>
          </a:xfrm>
          <a:prstGeom prst="rect">
            <a:avLst/>
          </a:prstGeom>
          <a:noFill/>
        </p:spPr>
        <p:txBody>
          <a:bodyPr wrap="square" rtlCol="0">
            <a:spAutoFit/>
          </a:bodyPr>
          <a:lstStyle/>
          <a:p>
            <a:r>
              <a:rPr lang="en-GB" dirty="0"/>
              <a:t>To make my website more professional I created my own  logo and brand, I added these to my website itself, but also included them in my Facebook and Twitter pages. Having the same logo etc throughout makes all aspects coherent, and professional.</a:t>
            </a:r>
            <a:endParaRPr lang="en-US" dirty="0"/>
          </a:p>
        </p:txBody>
      </p:sp>
      <p:sp>
        <p:nvSpPr>
          <p:cNvPr id="2" name="TextBox 1">
            <a:extLst>
              <a:ext uri="{FF2B5EF4-FFF2-40B4-BE49-F238E27FC236}">
                <a16:creationId xmlns:a16="http://schemas.microsoft.com/office/drawing/2014/main" id="{12AA1F24-9E66-4F99-B17E-343489CA593A}"/>
              </a:ext>
            </a:extLst>
          </p:cNvPr>
          <p:cNvSpPr txBox="1"/>
          <p:nvPr/>
        </p:nvSpPr>
        <p:spPr>
          <a:xfrm>
            <a:off x="2232414" y="4973734"/>
            <a:ext cx="8068322" cy="923330"/>
          </a:xfrm>
          <a:prstGeom prst="rect">
            <a:avLst/>
          </a:prstGeom>
          <a:noFill/>
        </p:spPr>
        <p:txBody>
          <a:bodyPr wrap="square" rtlCol="0">
            <a:spAutoFit/>
          </a:bodyPr>
          <a:lstStyle/>
          <a:p>
            <a:r>
              <a:rPr lang="en-GB" dirty="0"/>
              <a:t>I wanted my website to be </a:t>
            </a:r>
            <a:r>
              <a:rPr lang="en-GB" dirty="0">
                <a:solidFill>
                  <a:srgbClr val="92D050"/>
                </a:solidFill>
              </a:rPr>
              <a:t>consistent</a:t>
            </a:r>
            <a:r>
              <a:rPr lang="en-GB" dirty="0"/>
              <a:t>, as I felt this made everything look more professional, I used the same colour scheme, font, and </a:t>
            </a:r>
            <a:r>
              <a:rPr lang="en-GB" dirty="0">
                <a:solidFill>
                  <a:srgbClr val="92D050"/>
                </a:solidFill>
              </a:rPr>
              <a:t>conventional</a:t>
            </a:r>
            <a:r>
              <a:rPr lang="en-GB" dirty="0"/>
              <a:t> navigation system throughout.</a:t>
            </a:r>
            <a:endParaRPr lang="en-US" dirty="0"/>
          </a:p>
        </p:txBody>
      </p:sp>
    </p:spTree>
    <p:extLst>
      <p:ext uri="{BB962C8B-B14F-4D97-AF65-F5344CB8AC3E}">
        <p14:creationId xmlns:p14="http://schemas.microsoft.com/office/powerpoint/2010/main" val="30253908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282AA0-369C-4DD4-ABD6-2DF5195300E4}"/>
              </a:ext>
            </a:extLst>
          </p:cNvPr>
          <p:cNvSpPr>
            <a:spLocks noGrp="1"/>
          </p:cNvSpPr>
          <p:nvPr>
            <p:ph type="title"/>
          </p:nvPr>
        </p:nvSpPr>
        <p:spPr>
          <a:xfrm>
            <a:off x="1074386" y="-65787"/>
            <a:ext cx="9905998" cy="1478570"/>
          </a:xfrm>
        </p:spPr>
        <p:txBody>
          <a:bodyPr>
            <a:normAutofit/>
          </a:bodyPr>
          <a:lstStyle/>
          <a:p>
            <a:pPr algn="ctr"/>
            <a:r>
              <a:rPr lang="en-GB" sz="3200" u="sng" dirty="0">
                <a:solidFill>
                  <a:srgbClr val="92D050"/>
                </a:solidFill>
                <a:latin typeface="Algerian" panose="04020705040A02060702" pitchFamily="82" charset="0"/>
              </a:rPr>
              <a:t>WordPress</a:t>
            </a:r>
            <a:endParaRPr lang="en-US" sz="3200" u="sng" dirty="0">
              <a:solidFill>
                <a:srgbClr val="92D050"/>
              </a:solidFill>
              <a:latin typeface="Algerian" panose="04020705040A02060702" pitchFamily="82" charset="0"/>
            </a:endParaRPr>
          </a:p>
        </p:txBody>
      </p:sp>
      <p:sp>
        <p:nvSpPr>
          <p:cNvPr id="4" name="TextBox 3">
            <a:extLst>
              <a:ext uri="{FF2B5EF4-FFF2-40B4-BE49-F238E27FC236}">
                <a16:creationId xmlns:a16="http://schemas.microsoft.com/office/drawing/2014/main" id="{0BD023DA-E1BD-485E-A08A-E9E2183A44DD}"/>
              </a:ext>
            </a:extLst>
          </p:cNvPr>
          <p:cNvSpPr txBox="1"/>
          <p:nvPr/>
        </p:nvSpPr>
        <p:spPr>
          <a:xfrm>
            <a:off x="818149" y="2410884"/>
            <a:ext cx="5985323" cy="1600438"/>
          </a:xfrm>
          <a:prstGeom prst="rect">
            <a:avLst/>
          </a:prstGeom>
          <a:noFill/>
        </p:spPr>
        <p:txBody>
          <a:bodyPr wrap="square" rtlCol="0">
            <a:spAutoFit/>
          </a:bodyPr>
          <a:lstStyle/>
          <a:p>
            <a:r>
              <a:rPr lang="en-GB" sz="1600" dirty="0">
                <a:solidFill>
                  <a:schemeClr val="tx1">
                    <a:lumMod val="95000"/>
                  </a:schemeClr>
                </a:solidFill>
                <a:latin typeface="Century Gothic" panose="020B0502020202020204" pitchFamily="34" charset="0"/>
              </a:rPr>
              <a:t>I chose to use WordPress to build my website. This is a very easy to use programme, which even people with no coding experience could use. It is easy to customise the website and update and change any information. </a:t>
            </a:r>
            <a:r>
              <a:rPr lang="en-GB" sz="1600" dirty="0">
                <a:latin typeface="Century Gothic" panose="020B0502020202020204" pitchFamily="34" charset="0"/>
              </a:rPr>
              <a:t>WordPress is Extendable by Using Themes and Plugins. </a:t>
            </a:r>
          </a:p>
          <a:p>
            <a:endParaRPr lang="en-US" dirty="0">
              <a:solidFill>
                <a:schemeClr val="tx1">
                  <a:lumMod val="95000"/>
                </a:schemeClr>
              </a:solidFill>
              <a:latin typeface="Century Gothic" panose="020B0502020202020204" pitchFamily="34" charset="0"/>
            </a:endParaRPr>
          </a:p>
        </p:txBody>
      </p:sp>
      <p:sp>
        <p:nvSpPr>
          <p:cNvPr id="5" name="TextBox 4">
            <a:extLst>
              <a:ext uri="{FF2B5EF4-FFF2-40B4-BE49-F238E27FC236}">
                <a16:creationId xmlns:a16="http://schemas.microsoft.com/office/drawing/2014/main" id="{4436799B-955E-4ACA-86E4-9F506777207E}"/>
              </a:ext>
            </a:extLst>
          </p:cNvPr>
          <p:cNvSpPr txBox="1"/>
          <p:nvPr/>
        </p:nvSpPr>
        <p:spPr>
          <a:xfrm>
            <a:off x="818149" y="1087445"/>
            <a:ext cx="4094341" cy="1323439"/>
          </a:xfrm>
          <a:prstGeom prst="rect">
            <a:avLst/>
          </a:prstGeom>
          <a:noFill/>
        </p:spPr>
        <p:txBody>
          <a:bodyPr wrap="square" rtlCol="0">
            <a:spAutoFit/>
          </a:bodyPr>
          <a:lstStyle/>
          <a:p>
            <a:r>
              <a:rPr lang="en-GB" sz="1600" dirty="0">
                <a:latin typeface="Century Gothic" panose="020B0502020202020204" pitchFamily="34" charset="0"/>
              </a:rPr>
              <a:t>WordPress is, by far, the most popular open source Content Management System (CMS), used by approximately </a:t>
            </a:r>
            <a:r>
              <a:rPr lang="en-GB" sz="1600" b="1" dirty="0">
                <a:solidFill>
                  <a:srgbClr val="92D050"/>
                </a:solidFill>
                <a:latin typeface="Century Gothic" panose="020B0502020202020204" pitchFamily="34" charset="0"/>
              </a:rPr>
              <a:t>75 million websites</a:t>
            </a:r>
            <a:r>
              <a:rPr lang="en-GB" sz="1600" dirty="0">
                <a:latin typeface="Century Gothic" panose="020B0502020202020204" pitchFamily="34" charset="0"/>
              </a:rPr>
              <a:t>. It is free to install, deploy, and upgrade. </a:t>
            </a:r>
            <a:endParaRPr lang="en-US" sz="1600" dirty="0">
              <a:latin typeface="Century Gothic" panose="020B0502020202020204" pitchFamily="34" charset="0"/>
            </a:endParaRPr>
          </a:p>
        </p:txBody>
      </p:sp>
      <p:pic>
        <p:nvPicPr>
          <p:cNvPr id="9" name="Picture 8">
            <a:extLst>
              <a:ext uri="{FF2B5EF4-FFF2-40B4-BE49-F238E27FC236}">
                <a16:creationId xmlns:a16="http://schemas.microsoft.com/office/drawing/2014/main" id="{D8780094-1532-43A0-989E-B66E5167789E}"/>
              </a:ext>
            </a:extLst>
          </p:cNvPr>
          <p:cNvPicPr>
            <a:picLocks noChangeAspect="1"/>
          </p:cNvPicPr>
          <p:nvPr/>
        </p:nvPicPr>
        <p:blipFill rotWithShape="1">
          <a:blip r:embed="rId2"/>
          <a:srcRect l="2762" t="9218" r="3686" b="10161"/>
          <a:stretch/>
        </p:blipFill>
        <p:spPr>
          <a:xfrm>
            <a:off x="6802052" y="132980"/>
            <a:ext cx="5346441" cy="2603242"/>
          </a:xfrm>
          <a:prstGeom prst="rect">
            <a:avLst/>
          </a:prstGeom>
        </p:spPr>
      </p:pic>
      <p:sp>
        <p:nvSpPr>
          <p:cNvPr id="10" name="TextBox 9">
            <a:extLst>
              <a:ext uri="{FF2B5EF4-FFF2-40B4-BE49-F238E27FC236}">
                <a16:creationId xmlns:a16="http://schemas.microsoft.com/office/drawing/2014/main" id="{00E52D2C-1806-47AE-BD2F-ABAB91AF851B}"/>
              </a:ext>
            </a:extLst>
          </p:cNvPr>
          <p:cNvSpPr txBox="1"/>
          <p:nvPr/>
        </p:nvSpPr>
        <p:spPr>
          <a:xfrm>
            <a:off x="818149" y="3866644"/>
            <a:ext cx="6719582" cy="923330"/>
          </a:xfrm>
          <a:prstGeom prst="rect">
            <a:avLst/>
          </a:prstGeom>
          <a:noFill/>
        </p:spPr>
        <p:txBody>
          <a:bodyPr wrap="square" rtlCol="0">
            <a:spAutoFit/>
          </a:bodyPr>
          <a:lstStyle/>
          <a:p>
            <a:r>
              <a:rPr lang="en-GB" dirty="0"/>
              <a:t>Another advantage of using WordPress is that you are able to intergrade your website so that it can be accesses from a range of devices and still maintain its design. </a:t>
            </a:r>
            <a:endParaRPr lang="en-US" dirty="0">
              <a:solidFill>
                <a:srgbClr val="FF0000"/>
              </a:solidFill>
            </a:endParaRPr>
          </a:p>
        </p:txBody>
      </p:sp>
      <p:sp>
        <p:nvSpPr>
          <p:cNvPr id="11" name="TextBox 10">
            <a:extLst>
              <a:ext uri="{FF2B5EF4-FFF2-40B4-BE49-F238E27FC236}">
                <a16:creationId xmlns:a16="http://schemas.microsoft.com/office/drawing/2014/main" id="{13918177-F614-485D-961C-0495667E08B7}"/>
              </a:ext>
            </a:extLst>
          </p:cNvPr>
          <p:cNvSpPr txBox="1"/>
          <p:nvPr/>
        </p:nvSpPr>
        <p:spPr>
          <a:xfrm>
            <a:off x="818149" y="5141744"/>
            <a:ext cx="7029975" cy="1200329"/>
          </a:xfrm>
          <a:prstGeom prst="rect">
            <a:avLst/>
          </a:prstGeom>
          <a:noFill/>
        </p:spPr>
        <p:txBody>
          <a:bodyPr wrap="square" rtlCol="0">
            <a:spAutoFit/>
          </a:bodyPr>
          <a:lstStyle/>
          <a:p>
            <a:r>
              <a:rPr lang="en-GB" dirty="0">
                <a:solidFill>
                  <a:srgbClr val="92D050"/>
                </a:solidFill>
              </a:rPr>
              <a:t>ComScore</a:t>
            </a:r>
            <a:r>
              <a:rPr lang="en-GB" dirty="0"/>
              <a:t> states:  </a:t>
            </a:r>
            <a:r>
              <a:rPr lang="en-GB" b="1" dirty="0">
                <a:solidFill>
                  <a:srgbClr val="92D050"/>
                </a:solidFill>
              </a:rPr>
              <a:t>tablet</a:t>
            </a:r>
            <a:r>
              <a:rPr lang="en-GB" dirty="0"/>
              <a:t> internet consumption increased 30% between 2013 and 2015. </a:t>
            </a:r>
            <a:r>
              <a:rPr lang="en-GB" b="1" dirty="0">
                <a:solidFill>
                  <a:srgbClr val="92D050"/>
                </a:solidFill>
              </a:rPr>
              <a:t>Smartphone</a:t>
            </a:r>
            <a:r>
              <a:rPr lang="en-GB" dirty="0"/>
              <a:t> increased 78% during the same time period.</a:t>
            </a:r>
            <a:endParaRPr lang="en-US" dirty="0">
              <a:solidFill>
                <a:srgbClr val="92D050"/>
              </a:solidFill>
              <a:latin typeface="Century Gothic" panose="020B0502020202020204" pitchFamily="34" charset="0"/>
            </a:endParaRPr>
          </a:p>
          <a:p>
            <a:endParaRPr lang="en-US" dirty="0"/>
          </a:p>
        </p:txBody>
      </p:sp>
      <p:pic>
        <p:nvPicPr>
          <p:cNvPr id="6" name="Picture 5">
            <a:extLst>
              <a:ext uri="{FF2B5EF4-FFF2-40B4-BE49-F238E27FC236}">
                <a16:creationId xmlns:a16="http://schemas.microsoft.com/office/drawing/2014/main" id="{1B33E347-79ED-487D-9F9A-5CB94D709142}"/>
              </a:ext>
            </a:extLst>
          </p:cNvPr>
          <p:cNvPicPr>
            <a:picLocks noChangeAspect="1"/>
          </p:cNvPicPr>
          <p:nvPr/>
        </p:nvPicPr>
        <p:blipFill rotWithShape="1">
          <a:blip r:embed="rId3"/>
          <a:srcRect l="43445" t="12358" r="25915" b="6504"/>
          <a:stretch/>
        </p:blipFill>
        <p:spPr>
          <a:xfrm>
            <a:off x="10331016" y="2692284"/>
            <a:ext cx="1298736" cy="1934535"/>
          </a:xfrm>
          <a:prstGeom prst="rect">
            <a:avLst/>
          </a:prstGeom>
        </p:spPr>
      </p:pic>
      <p:pic>
        <p:nvPicPr>
          <p:cNvPr id="7" name="Picture 6">
            <a:extLst>
              <a:ext uri="{FF2B5EF4-FFF2-40B4-BE49-F238E27FC236}">
                <a16:creationId xmlns:a16="http://schemas.microsoft.com/office/drawing/2014/main" id="{7D298487-9AF6-4E0E-9C09-031E4776F4FB}"/>
              </a:ext>
            </a:extLst>
          </p:cNvPr>
          <p:cNvPicPr>
            <a:picLocks noChangeAspect="1"/>
          </p:cNvPicPr>
          <p:nvPr/>
        </p:nvPicPr>
        <p:blipFill rotWithShape="1">
          <a:blip r:embed="rId4"/>
          <a:srcRect l="18749" t="9453" r="1385" b="4391"/>
          <a:stretch/>
        </p:blipFill>
        <p:spPr>
          <a:xfrm>
            <a:off x="7147889" y="2605860"/>
            <a:ext cx="2854195" cy="1731963"/>
          </a:xfrm>
          <a:prstGeom prst="rect">
            <a:avLst/>
          </a:prstGeom>
        </p:spPr>
      </p:pic>
      <p:pic>
        <p:nvPicPr>
          <p:cNvPr id="8" name="Picture 7">
            <a:extLst>
              <a:ext uri="{FF2B5EF4-FFF2-40B4-BE49-F238E27FC236}">
                <a16:creationId xmlns:a16="http://schemas.microsoft.com/office/drawing/2014/main" id="{D12EE594-3480-4C02-83AF-2DF55CABDFD8}"/>
              </a:ext>
            </a:extLst>
          </p:cNvPr>
          <p:cNvPicPr>
            <a:picLocks noChangeAspect="1"/>
          </p:cNvPicPr>
          <p:nvPr/>
        </p:nvPicPr>
        <p:blipFill rotWithShape="1">
          <a:blip r:embed="rId5"/>
          <a:srcRect l="52541" t="34591" r="35380" b="29080"/>
          <a:stretch/>
        </p:blipFill>
        <p:spPr>
          <a:xfrm>
            <a:off x="8700780" y="4554861"/>
            <a:ext cx="1111495" cy="1880386"/>
          </a:xfrm>
          <a:prstGeom prst="rect">
            <a:avLst/>
          </a:prstGeom>
        </p:spPr>
      </p:pic>
    </p:spTree>
    <p:extLst>
      <p:ext uri="{BB962C8B-B14F-4D97-AF65-F5344CB8AC3E}">
        <p14:creationId xmlns:p14="http://schemas.microsoft.com/office/powerpoint/2010/main" val="11769091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022AF6B-466C-4B94-9EDB-83A767A3AE4C}"/>
              </a:ext>
            </a:extLst>
          </p:cNvPr>
          <p:cNvSpPr txBox="1"/>
          <p:nvPr/>
        </p:nvSpPr>
        <p:spPr>
          <a:xfrm>
            <a:off x="3416836" y="177483"/>
            <a:ext cx="5889071" cy="584775"/>
          </a:xfrm>
          <a:prstGeom prst="rect">
            <a:avLst/>
          </a:prstGeom>
          <a:noFill/>
        </p:spPr>
        <p:txBody>
          <a:bodyPr wrap="square" rtlCol="0">
            <a:spAutoFit/>
          </a:bodyPr>
          <a:lstStyle/>
          <a:p>
            <a:pPr lvl="0" algn="ctr"/>
            <a:r>
              <a:rPr lang="en-US" sz="3200" u="sng" dirty="0">
                <a:solidFill>
                  <a:srgbClr val="92D050"/>
                </a:solidFill>
                <a:latin typeface="Algerian" panose="04020705040A02060702" pitchFamily="82" charset="0"/>
              </a:rPr>
              <a:t>E-commerce integration</a:t>
            </a:r>
            <a:endParaRPr lang="en-US" sz="2000" u="sng" dirty="0">
              <a:solidFill>
                <a:srgbClr val="92D050"/>
              </a:solidFill>
              <a:latin typeface="Algerian" panose="04020705040A02060702" pitchFamily="82" charset="0"/>
            </a:endParaRPr>
          </a:p>
        </p:txBody>
      </p:sp>
      <p:sp>
        <p:nvSpPr>
          <p:cNvPr id="6" name="TextBox 5">
            <a:extLst>
              <a:ext uri="{FF2B5EF4-FFF2-40B4-BE49-F238E27FC236}">
                <a16:creationId xmlns:a16="http://schemas.microsoft.com/office/drawing/2014/main" id="{25D27E5A-5324-47FA-A366-B55EDF62AD1A}"/>
              </a:ext>
            </a:extLst>
          </p:cNvPr>
          <p:cNvSpPr txBox="1"/>
          <p:nvPr/>
        </p:nvSpPr>
        <p:spPr>
          <a:xfrm>
            <a:off x="2037768" y="2159063"/>
            <a:ext cx="9613784" cy="1323439"/>
          </a:xfrm>
          <a:prstGeom prst="rect">
            <a:avLst/>
          </a:prstGeom>
          <a:noFill/>
        </p:spPr>
        <p:txBody>
          <a:bodyPr wrap="square" rtlCol="0">
            <a:spAutoFit/>
          </a:bodyPr>
          <a:lstStyle/>
          <a:p>
            <a:r>
              <a:rPr lang="en-GB" sz="1600" dirty="0">
                <a:solidFill>
                  <a:srgbClr val="92D050"/>
                </a:solidFill>
                <a:latin typeface="Century Gothic" panose="020B0502020202020204" pitchFamily="34" charset="0"/>
              </a:rPr>
              <a:t>Roman chart </a:t>
            </a:r>
            <a:r>
              <a:rPr lang="en-GB" sz="1600" dirty="0">
                <a:latin typeface="Century Gothic" panose="020B0502020202020204" pitchFamily="34" charset="0"/>
              </a:rPr>
              <a:t>makes inventory management a lot easier with superb stock control features that keep you updated in real time.</a:t>
            </a:r>
          </a:p>
          <a:p>
            <a:endParaRPr lang="en-GB" sz="1600" dirty="0">
              <a:solidFill>
                <a:srgbClr val="92D050"/>
              </a:solidFill>
              <a:latin typeface="Century Gothic" panose="020B0502020202020204" pitchFamily="34" charset="0"/>
            </a:endParaRPr>
          </a:p>
          <a:p>
            <a:r>
              <a:rPr lang="en-GB" sz="1600" dirty="0" err="1">
                <a:solidFill>
                  <a:srgbClr val="92D050"/>
                </a:solidFill>
                <a:latin typeface="Century Gothic" panose="020B0502020202020204" pitchFamily="34" charset="0"/>
              </a:rPr>
              <a:t>Selz</a:t>
            </a:r>
            <a:r>
              <a:rPr lang="en-GB" sz="1600" dirty="0">
                <a:latin typeface="Century Gothic" panose="020B0502020202020204" pitchFamily="34" charset="0"/>
              </a:rPr>
              <a:t> is all about simplicity. This platform is designed to make selling easy for all kinds of ecommerce beginners </a:t>
            </a:r>
            <a:r>
              <a:rPr lang="en-GB" sz="1600" dirty="0" err="1">
                <a:latin typeface="Century Gothic" panose="020B0502020202020204" pitchFamily="34" charset="0"/>
              </a:rPr>
              <a:t>Selz</a:t>
            </a:r>
            <a:r>
              <a:rPr lang="en-GB" sz="1600" dirty="0">
                <a:latin typeface="Century Gothic" panose="020B0502020202020204" pitchFamily="34" charset="0"/>
              </a:rPr>
              <a:t> comes with a customizable free Facebook</a:t>
            </a:r>
            <a:endParaRPr lang="en-US" sz="1600" dirty="0">
              <a:latin typeface="Century Gothic" panose="020B0502020202020204" pitchFamily="34" charset="0"/>
            </a:endParaRPr>
          </a:p>
        </p:txBody>
      </p:sp>
      <p:sp>
        <p:nvSpPr>
          <p:cNvPr id="10" name="TextBox 9">
            <a:extLst>
              <a:ext uri="{FF2B5EF4-FFF2-40B4-BE49-F238E27FC236}">
                <a16:creationId xmlns:a16="http://schemas.microsoft.com/office/drawing/2014/main" id="{B5894A83-AD99-4ACD-A942-DB08C53DC01A}"/>
              </a:ext>
            </a:extLst>
          </p:cNvPr>
          <p:cNvSpPr txBox="1"/>
          <p:nvPr/>
        </p:nvSpPr>
        <p:spPr>
          <a:xfrm>
            <a:off x="2013356" y="774069"/>
            <a:ext cx="9613784" cy="1323439"/>
          </a:xfrm>
          <a:prstGeom prst="rect">
            <a:avLst/>
          </a:prstGeom>
          <a:noFill/>
        </p:spPr>
        <p:txBody>
          <a:bodyPr wrap="square" rtlCol="0">
            <a:spAutoFit/>
          </a:bodyPr>
          <a:lstStyle/>
          <a:p>
            <a:r>
              <a:rPr lang="en-GB" sz="1600" dirty="0">
                <a:latin typeface="Century Gothic" panose="020B0502020202020204" pitchFamily="34" charset="0"/>
              </a:rPr>
              <a:t>E-commerce (electronic commerce)  is the activity of buying or selling of products and services online or over the internet. draws on technologies such as mobile commerce, electronic funds transfers, internet marketing and much more. </a:t>
            </a:r>
          </a:p>
          <a:p>
            <a:endParaRPr lang="en-GB" sz="1600" dirty="0">
              <a:latin typeface="Century Gothic" panose="020B0502020202020204" pitchFamily="34" charset="0"/>
            </a:endParaRPr>
          </a:p>
          <a:p>
            <a:r>
              <a:rPr lang="en-GB" sz="1600" dirty="0">
                <a:latin typeface="Century Gothic" panose="020B0502020202020204" pitchFamily="34" charset="0"/>
              </a:rPr>
              <a:t>Here are some examples of E-commerce platforms: </a:t>
            </a:r>
            <a:endParaRPr lang="en-US" sz="1600" dirty="0">
              <a:latin typeface="Century Gothic" panose="020B0502020202020204" pitchFamily="34" charset="0"/>
            </a:endParaRPr>
          </a:p>
        </p:txBody>
      </p:sp>
      <p:sp>
        <p:nvSpPr>
          <p:cNvPr id="12" name="Rectangle 11">
            <a:extLst>
              <a:ext uri="{FF2B5EF4-FFF2-40B4-BE49-F238E27FC236}">
                <a16:creationId xmlns:a16="http://schemas.microsoft.com/office/drawing/2014/main" id="{20C1A3D5-684B-4D29-9149-451F6CC2F072}"/>
              </a:ext>
            </a:extLst>
          </p:cNvPr>
          <p:cNvSpPr/>
          <p:nvPr/>
        </p:nvSpPr>
        <p:spPr>
          <a:xfrm>
            <a:off x="3079150" y="3619161"/>
            <a:ext cx="6783898" cy="1077218"/>
          </a:xfrm>
          <a:prstGeom prst="rect">
            <a:avLst/>
          </a:prstGeom>
        </p:spPr>
        <p:txBody>
          <a:bodyPr wrap="square">
            <a:spAutoFit/>
          </a:bodyPr>
          <a:lstStyle/>
          <a:p>
            <a:r>
              <a:rPr lang="en-US" sz="3200" u="sng" dirty="0">
                <a:solidFill>
                  <a:srgbClr val="92D050"/>
                </a:solidFill>
                <a:latin typeface="Algerian" panose="04020705040A02060702" pitchFamily="82" charset="0"/>
              </a:rPr>
              <a:t>E-mail Marketing integration</a:t>
            </a:r>
            <a:r>
              <a:rPr lang="en-US" sz="3200" dirty="0">
                <a:solidFill>
                  <a:srgbClr val="92D050"/>
                </a:solidFill>
                <a:latin typeface="Algerian" panose="04020705040A02060702" pitchFamily="82" charset="0"/>
              </a:rPr>
              <a:t/>
            </a:r>
            <a:br>
              <a:rPr lang="en-US" sz="3200" dirty="0">
                <a:solidFill>
                  <a:srgbClr val="92D050"/>
                </a:solidFill>
                <a:latin typeface="Algerian" panose="04020705040A02060702" pitchFamily="82" charset="0"/>
              </a:rPr>
            </a:br>
            <a:endParaRPr lang="en-US" sz="3200" dirty="0"/>
          </a:p>
        </p:txBody>
      </p:sp>
      <p:sp>
        <p:nvSpPr>
          <p:cNvPr id="13" name="Rectangle 12">
            <a:extLst>
              <a:ext uri="{FF2B5EF4-FFF2-40B4-BE49-F238E27FC236}">
                <a16:creationId xmlns:a16="http://schemas.microsoft.com/office/drawing/2014/main" id="{E877E4F1-EEB0-48E0-9965-233E6985882D}"/>
              </a:ext>
            </a:extLst>
          </p:cNvPr>
          <p:cNvSpPr/>
          <p:nvPr/>
        </p:nvSpPr>
        <p:spPr>
          <a:xfrm>
            <a:off x="2013356" y="4469944"/>
            <a:ext cx="9552264" cy="584775"/>
          </a:xfrm>
          <a:prstGeom prst="rect">
            <a:avLst/>
          </a:prstGeom>
        </p:spPr>
        <p:txBody>
          <a:bodyPr wrap="square">
            <a:spAutoFit/>
          </a:bodyPr>
          <a:lstStyle/>
          <a:p>
            <a:r>
              <a:rPr lang="en-GB" sz="1600" dirty="0">
                <a:solidFill>
                  <a:srgbClr val="92D050"/>
                </a:solidFill>
                <a:latin typeface="Century Gothic" panose="020B0502020202020204" pitchFamily="34" charset="0"/>
              </a:rPr>
              <a:t>E-mail marketing </a:t>
            </a:r>
            <a:r>
              <a:rPr lang="en-GB" sz="1600" dirty="0">
                <a:latin typeface="Century Gothic" panose="020B0502020202020204" pitchFamily="34" charset="0"/>
              </a:rPr>
              <a:t>is when you send a commercial message to a group of people via E-mail. </a:t>
            </a:r>
            <a:r>
              <a:rPr lang="en-GB" sz="1600" dirty="0">
                <a:solidFill>
                  <a:srgbClr val="92D050"/>
                </a:solidFill>
                <a:latin typeface="Century Gothic" panose="020B0502020202020204" pitchFamily="34" charset="0"/>
              </a:rPr>
              <a:t>Marketing week </a:t>
            </a:r>
            <a:r>
              <a:rPr lang="en-GB" sz="1600" dirty="0">
                <a:latin typeface="Century Gothic" panose="020B0502020202020204" pitchFamily="34" charset="0"/>
              </a:rPr>
              <a:t>reports that email generates around £29bn retail sales annually.</a:t>
            </a:r>
          </a:p>
        </p:txBody>
      </p:sp>
      <p:sp>
        <p:nvSpPr>
          <p:cNvPr id="14" name="Rectangle 13">
            <a:extLst>
              <a:ext uri="{FF2B5EF4-FFF2-40B4-BE49-F238E27FC236}">
                <a16:creationId xmlns:a16="http://schemas.microsoft.com/office/drawing/2014/main" id="{E63A778B-A390-47A4-AB97-835AFB2FE3F4}"/>
              </a:ext>
            </a:extLst>
          </p:cNvPr>
          <p:cNvSpPr/>
          <p:nvPr/>
        </p:nvSpPr>
        <p:spPr>
          <a:xfrm>
            <a:off x="2037768" y="5191378"/>
            <a:ext cx="9848676" cy="1323439"/>
          </a:xfrm>
          <a:prstGeom prst="rect">
            <a:avLst/>
          </a:prstGeom>
        </p:spPr>
        <p:txBody>
          <a:bodyPr wrap="square">
            <a:spAutoFit/>
          </a:bodyPr>
          <a:lstStyle/>
          <a:p>
            <a:r>
              <a:rPr lang="en-GB" sz="1600" dirty="0">
                <a:latin typeface="Century Gothic" panose="020B0502020202020204" pitchFamily="34" charset="0"/>
              </a:rPr>
              <a:t>They are very </a:t>
            </a:r>
            <a:r>
              <a:rPr lang="en-GB" sz="1600" dirty="0">
                <a:solidFill>
                  <a:srgbClr val="92D050"/>
                </a:solidFill>
                <a:latin typeface="Century Gothic" panose="020B0502020202020204" pitchFamily="34" charset="0"/>
              </a:rPr>
              <a:t>cheap</a:t>
            </a:r>
            <a:r>
              <a:rPr lang="en-GB" sz="1600" dirty="0">
                <a:latin typeface="Century Gothic" panose="020B0502020202020204" pitchFamily="34" charset="0"/>
              </a:rPr>
              <a:t> and thus have the </a:t>
            </a:r>
            <a:r>
              <a:rPr lang="en-GB" sz="1600" dirty="0">
                <a:solidFill>
                  <a:srgbClr val="92D050"/>
                </a:solidFill>
                <a:latin typeface="Century Gothic" panose="020B0502020202020204" pitchFamily="34" charset="0"/>
              </a:rPr>
              <a:t>greatest return </a:t>
            </a:r>
            <a:r>
              <a:rPr lang="en-GB" sz="1600" dirty="0">
                <a:latin typeface="Century Gothic" panose="020B0502020202020204" pitchFamily="34" charset="0"/>
              </a:rPr>
              <a:t>on  your investment.  </a:t>
            </a:r>
          </a:p>
          <a:p>
            <a:r>
              <a:rPr lang="en-GB" sz="1600" dirty="0">
                <a:latin typeface="Century Gothic" panose="020B0502020202020204" pitchFamily="34" charset="0"/>
              </a:rPr>
              <a:t>You are able to </a:t>
            </a:r>
            <a:r>
              <a:rPr lang="en-GB" sz="1600" dirty="0">
                <a:solidFill>
                  <a:srgbClr val="92D050"/>
                </a:solidFill>
                <a:latin typeface="Century Gothic" panose="020B0502020202020204" pitchFamily="34" charset="0"/>
              </a:rPr>
              <a:t>target </a:t>
            </a:r>
            <a:r>
              <a:rPr lang="en-GB" sz="1600" dirty="0">
                <a:latin typeface="Century Gothic" panose="020B0502020202020204" pitchFamily="34" charset="0"/>
              </a:rPr>
              <a:t>the people you are advertising your product to.</a:t>
            </a:r>
          </a:p>
          <a:p>
            <a:r>
              <a:rPr lang="en-GB" sz="1600" b="1" dirty="0">
                <a:latin typeface="Century Gothic" panose="020B0502020202020204" pitchFamily="34" charset="0"/>
              </a:rPr>
              <a:t>Drive revenue</a:t>
            </a:r>
          </a:p>
          <a:p>
            <a:r>
              <a:rPr lang="en-GB" sz="1600" b="1" dirty="0">
                <a:latin typeface="Century Gothic" panose="020B0502020202020204" pitchFamily="34" charset="0"/>
              </a:rPr>
              <a:t>It is very e</a:t>
            </a:r>
            <a:r>
              <a:rPr lang="en-GB" sz="1600" dirty="0">
                <a:latin typeface="Century Gothic" panose="020B0502020202020204" pitchFamily="34" charset="0"/>
              </a:rPr>
              <a:t>asy to </a:t>
            </a:r>
            <a:r>
              <a:rPr lang="en-GB" sz="1600" dirty="0">
                <a:solidFill>
                  <a:srgbClr val="92D050"/>
                </a:solidFill>
                <a:latin typeface="Century Gothic" panose="020B0502020202020204" pitchFamily="34" charset="0"/>
              </a:rPr>
              <a:t>start, share </a:t>
            </a:r>
            <a:r>
              <a:rPr lang="en-GB" sz="1600" dirty="0">
                <a:latin typeface="Century Gothic" panose="020B0502020202020204" pitchFamily="34" charset="0"/>
              </a:rPr>
              <a:t>and </a:t>
            </a:r>
            <a:r>
              <a:rPr lang="en-GB" sz="1600" dirty="0">
                <a:solidFill>
                  <a:srgbClr val="92D050"/>
                </a:solidFill>
                <a:latin typeface="Century Gothic" panose="020B0502020202020204" pitchFamily="34" charset="0"/>
              </a:rPr>
              <a:t>measure</a:t>
            </a:r>
          </a:p>
          <a:p>
            <a:r>
              <a:rPr lang="en-GB" sz="1600" dirty="0">
                <a:latin typeface="Century Gothic" panose="020B0502020202020204" pitchFamily="34" charset="0"/>
              </a:rPr>
              <a:t>It is </a:t>
            </a:r>
            <a:r>
              <a:rPr lang="en-GB" sz="1600" dirty="0">
                <a:solidFill>
                  <a:srgbClr val="92D050"/>
                </a:solidFill>
                <a:latin typeface="Century Gothic" panose="020B0502020202020204" pitchFamily="34" charset="0"/>
              </a:rPr>
              <a:t>Instant </a:t>
            </a:r>
            <a:r>
              <a:rPr lang="en-GB" sz="1600" dirty="0">
                <a:latin typeface="Century Gothic" panose="020B0502020202020204" pitchFamily="34" charset="0"/>
              </a:rPr>
              <a:t>and </a:t>
            </a:r>
            <a:r>
              <a:rPr lang="en-GB" sz="1600" dirty="0">
                <a:solidFill>
                  <a:srgbClr val="92D050"/>
                </a:solidFill>
                <a:latin typeface="Century Gothic" panose="020B0502020202020204" pitchFamily="34" charset="0"/>
              </a:rPr>
              <a:t>global</a:t>
            </a:r>
            <a:r>
              <a:rPr lang="en-GB" sz="1600" dirty="0">
                <a:latin typeface="Century Gothic" panose="020B0502020202020204" pitchFamily="34" charset="0"/>
              </a:rPr>
              <a:t>!</a:t>
            </a:r>
          </a:p>
        </p:txBody>
      </p:sp>
      <p:pic>
        <p:nvPicPr>
          <p:cNvPr id="1026" name="Picture 2" descr="Shopping cart icon.svg">
            <a:extLst>
              <a:ext uri="{FF2B5EF4-FFF2-40B4-BE49-F238E27FC236}">
                <a16:creationId xmlns:a16="http://schemas.microsoft.com/office/drawing/2014/main" id="{7A8CCF54-53B7-49CF-B146-E90FCBF9F4E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400050" cy="3238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128848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8D107-BDD9-4CD6-861B-D5DCB221933D}"/>
              </a:ext>
            </a:extLst>
          </p:cNvPr>
          <p:cNvSpPr>
            <a:spLocks noGrp="1"/>
          </p:cNvSpPr>
          <p:nvPr>
            <p:ph type="ctrTitle"/>
          </p:nvPr>
        </p:nvSpPr>
        <p:spPr>
          <a:xfrm>
            <a:off x="1206434" y="502908"/>
            <a:ext cx="8791575" cy="580602"/>
          </a:xfrm>
        </p:spPr>
        <p:txBody>
          <a:bodyPr>
            <a:normAutofit/>
          </a:bodyPr>
          <a:lstStyle/>
          <a:p>
            <a:pPr algn="ctr"/>
            <a:r>
              <a:rPr lang="en-GB" sz="3200" u="sng" dirty="0">
                <a:solidFill>
                  <a:srgbClr val="92D050"/>
                </a:solidFill>
                <a:latin typeface="Algerian" panose="04020705040A02060702" pitchFamily="82" charset="0"/>
              </a:rPr>
              <a:t>Blogging</a:t>
            </a:r>
            <a:endParaRPr lang="en-US" sz="3200" u="sng" dirty="0">
              <a:solidFill>
                <a:srgbClr val="92D050"/>
              </a:solidFill>
              <a:latin typeface="Algerian" panose="04020705040A02060702" pitchFamily="82" charset="0"/>
            </a:endParaRPr>
          </a:p>
        </p:txBody>
      </p:sp>
      <p:sp>
        <p:nvSpPr>
          <p:cNvPr id="4" name="TextBox 3">
            <a:extLst>
              <a:ext uri="{FF2B5EF4-FFF2-40B4-BE49-F238E27FC236}">
                <a16:creationId xmlns:a16="http://schemas.microsoft.com/office/drawing/2014/main" id="{DC493E4E-9AA3-463C-BCDD-5560DD137D1A}"/>
              </a:ext>
            </a:extLst>
          </p:cNvPr>
          <p:cNvSpPr txBox="1"/>
          <p:nvPr/>
        </p:nvSpPr>
        <p:spPr>
          <a:xfrm>
            <a:off x="3106498" y="1349828"/>
            <a:ext cx="4991449" cy="1323439"/>
          </a:xfrm>
          <a:prstGeom prst="rect">
            <a:avLst/>
          </a:prstGeom>
          <a:noFill/>
        </p:spPr>
        <p:txBody>
          <a:bodyPr wrap="square" rtlCol="0">
            <a:spAutoFit/>
          </a:bodyPr>
          <a:lstStyle/>
          <a:p>
            <a:pPr algn="ctr"/>
            <a:r>
              <a:rPr lang="en-GB" sz="1600" dirty="0">
                <a:latin typeface="Century Gothic" panose="020B0502020202020204" pitchFamily="34" charset="0"/>
              </a:rPr>
              <a:t>Blogging is useful for small businesses as it is a good marketing technique. It gets your business more online visibility. A business blog is a marketing channel that helps support business growth.</a:t>
            </a:r>
            <a:endParaRPr lang="en-US" sz="1600" dirty="0">
              <a:latin typeface="Century Gothic" panose="020B0502020202020204" pitchFamily="34" charset="0"/>
            </a:endParaRPr>
          </a:p>
        </p:txBody>
      </p:sp>
      <p:sp>
        <p:nvSpPr>
          <p:cNvPr id="7" name="TextBox 6">
            <a:extLst>
              <a:ext uri="{FF2B5EF4-FFF2-40B4-BE49-F238E27FC236}">
                <a16:creationId xmlns:a16="http://schemas.microsoft.com/office/drawing/2014/main" id="{7E7341F2-0034-49A0-A03C-675BBBA715E6}"/>
              </a:ext>
            </a:extLst>
          </p:cNvPr>
          <p:cNvSpPr txBox="1"/>
          <p:nvPr/>
        </p:nvSpPr>
        <p:spPr>
          <a:xfrm>
            <a:off x="2810312" y="3091112"/>
            <a:ext cx="6048462" cy="584775"/>
          </a:xfrm>
          <a:prstGeom prst="rect">
            <a:avLst/>
          </a:prstGeom>
          <a:noFill/>
        </p:spPr>
        <p:txBody>
          <a:bodyPr wrap="square" rtlCol="0">
            <a:spAutoFit/>
          </a:bodyPr>
          <a:lstStyle/>
          <a:p>
            <a:pPr algn="ctr"/>
            <a:r>
              <a:rPr lang="en-GB" sz="3200" u="sng" dirty="0">
                <a:solidFill>
                  <a:srgbClr val="92D050"/>
                </a:solidFill>
                <a:latin typeface="Algerian" panose="04020705040A02060702" pitchFamily="82" charset="0"/>
              </a:rPr>
              <a:t>Hosting maintenance </a:t>
            </a:r>
            <a:endParaRPr lang="en-US" sz="3200" u="sng" dirty="0">
              <a:solidFill>
                <a:srgbClr val="92D050"/>
              </a:solidFill>
              <a:latin typeface="Algerian" panose="04020705040A02060702" pitchFamily="82" charset="0"/>
            </a:endParaRPr>
          </a:p>
        </p:txBody>
      </p:sp>
      <p:sp>
        <p:nvSpPr>
          <p:cNvPr id="8" name="TextBox 7">
            <a:extLst>
              <a:ext uri="{FF2B5EF4-FFF2-40B4-BE49-F238E27FC236}">
                <a16:creationId xmlns:a16="http://schemas.microsoft.com/office/drawing/2014/main" id="{3D108C70-DE29-4FBD-9E0B-B33E5FE80F2B}"/>
              </a:ext>
            </a:extLst>
          </p:cNvPr>
          <p:cNvSpPr txBox="1"/>
          <p:nvPr/>
        </p:nvSpPr>
        <p:spPr>
          <a:xfrm>
            <a:off x="2810312" y="4208523"/>
            <a:ext cx="5880682" cy="1077218"/>
          </a:xfrm>
          <a:prstGeom prst="rect">
            <a:avLst/>
          </a:prstGeom>
          <a:noFill/>
        </p:spPr>
        <p:txBody>
          <a:bodyPr wrap="square" rtlCol="0">
            <a:spAutoFit/>
          </a:bodyPr>
          <a:lstStyle/>
          <a:p>
            <a:pPr algn="ctr"/>
            <a:r>
              <a:rPr lang="en-GB" sz="1600" dirty="0">
                <a:latin typeface="Century Gothic" panose="020B0502020202020204" pitchFamily="34" charset="0"/>
              </a:rPr>
              <a:t>A </a:t>
            </a:r>
            <a:r>
              <a:rPr lang="en-GB" sz="1600" b="1" dirty="0">
                <a:latin typeface="Century Gothic" panose="020B0502020202020204" pitchFamily="34" charset="0"/>
              </a:rPr>
              <a:t>website hosting service</a:t>
            </a:r>
            <a:r>
              <a:rPr lang="en-GB" sz="1600" dirty="0">
                <a:latin typeface="Century Gothic" panose="020B0502020202020204" pitchFamily="34" charset="0"/>
              </a:rPr>
              <a:t> is a service that allows you to make your website accessible. Using companies that provide spaces on a server (owned or leased for use by clients). </a:t>
            </a:r>
            <a:endParaRPr lang="en-US" sz="1600" dirty="0">
              <a:latin typeface="Century Gothic" panose="020B0502020202020204" pitchFamily="34" charset="0"/>
            </a:endParaRPr>
          </a:p>
        </p:txBody>
      </p:sp>
    </p:spTree>
    <p:extLst>
      <p:ext uri="{BB962C8B-B14F-4D97-AF65-F5344CB8AC3E}">
        <p14:creationId xmlns:p14="http://schemas.microsoft.com/office/powerpoint/2010/main" val="42737205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3D6F00-4BF6-49AB-851D-AB71173DEBFC}"/>
              </a:ext>
            </a:extLst>
          </p:cNvPr>
          <p:cNvSpPr>
            <a:spLocks noGrp="1"/>
          </p:cNvSpPr>
          <p:nvPr>
            <p:ph type="ctrTitle"/>
          </p:nvPr>
        </p:nvSpPr>
        <p:spPr>
          <a:xfrm>
            <a:off x="1113026" y="112785"/>
            <a:ext cx="10131018" cy="1816683"/>
          </a:xfrm>
        </p:spPr>
        <p:txBody>
          <a:bodyPr>
            <a:normAutofit/>
          </a:bodyPr>
          <a:lstStyle/>
          <a:p>
            <a:pPr algn="ctr"/>
            <a:r>
              <a:rPr lang="en-GB" sz="3600" u="sng" dirty="0">
                <a:solidFill>
                  <a:srgbClr val="92D050"/>
                </a:solidFill>
                <a:latin typeface="Algerian" panose="04020705040A02060702" pitchFamily="82" charset="0"/>
              </a:rPr>
              <a:t>Small and medium enterprises</a:t>
            </a:r>
            <a:br>
              <a:rPr lang="en-GB" sz="3600" u="sng" dirty="0">
                <a:solidFill>
                  <a:srgbClr val="92D050"/>
                </a:solidFill>
                <a:latin typeface="Algerian" panose="04020705040A02060702" pitchFamily="82" charset="0"/>
              </a:rPr>
            </a:br>
            <a:r>
              <a:rPr lang="en-GB" sz="3600" u="sng" dirty="0">
                <a:solidFill>
                  <a:srgbClr val="92D050"/>
                </a:solidFill>
                <a:latin typeface="Algerian" panose="04020705040A02060702" pitchFamily="82" charset="0"/>
              </a:rPr>
              <a:t>(SME)</a:t>
            </a:r>
            <a:r>
              <a:rPr lang="en-GB" dirty="0">
                <a:latin typeface="Algerian" panose="04020705040A02060702" pitchFamily="82" charset="0"/>
              </a:rPr>
              <a:t/>
            </a:r>
            <a:br>
              <a:rPr lang="en-GB" dirty="0">
                <a:latin typeface="Algerian" panose="04020705040A02060702" pitchFamily="82" charset="0"/>
              </a:rPr>
            </a:br>
            <a:endParaRPr lang="en-US" dirty="0">
              <a:latin typeface="Algerian" panose="04020705040A02060702" pitchFamily="82" charset="0"/>
            </a:endParaRPr>
          </a:p>
        </p:txBody>
      </p:sp>
      <p:sp>
        <p:nvSpPr>
          <p:cNvPr id="4" name="TextBox 3">
            <a:extLst>
              <a:ext uri="{FF2B5EF4-FFF2-40B4-BE49-F238E27FC236}">
                <a16:creationId xmlns:a16="http://schemas.microsoft.com/office/drawing/2014/main" id="{7C6F0103-845C-4C31-9F67-9DA6BC86148C}"/>
              </a:ext>
            </a:extLst>
          </p:cNvPr>
          <p:cNvSpPr txBox="1"/>
          <p:nvPr/>
        </p:nvSpPr>
        <p:spPr>
          <a:xfrm>
            <a:off x="3386999" y="4749659"/>
            <a:ext cx="6266576" cy="1354217"/>
          </a:xfrm>
          <a:prstGeom prst="rect">
            <a:avLst/>
          </a:prstGeom>
          <a:noFill/>
        </p:spPr>
        <p:txBody>
          <a:bodyPr wrap="square" rtlCol="0">
            <a:spAutoFit/>
          </a:bodyPr>
          <a:lstStyle/>
          <a:p>
            <a:pPr algn="ctr"/>
            <a:r>
              <a:rPr lang="en-GB" sz="1600" dirty="0">
                <a:solidFill>
                  <a:srgbClr val="92D050"/>
                </a:solidFill>
              </a:rPr>
              <a:t>Social media marketing </a:t>
            </a:r>
            <a:r>
              <a:rPr lang="en-GB" sz="1600" dirty="0"/>
              <a:t>is a great way to promote your business because sites such as Facebook for example had </a:t>
            </a:r>
            <a:r>
              <a:rPr lang="en-GB" sz="1600" dirty="0">
                <a:solidFill>
                  <a:srgbClr val="92D050"/>
                </a:solidFill>
              </a:rPr>
              <a:t>2.19 billion </a:t>
            </a:r>
            <a:r>
              <a:rPr lang="en-GB" sz="1600" dirty="0"/>
              <a:t>monthly active users in early </a:t>
            </a:r>
            <a:r>
              <a:rPr lang="en-GB" sz="1600" dirty="0">
                <a:solidFill>
                  <a:srgbClr val="92D050"/>
                </a:solidFill>
              </a:rPr>
              <a:t>2018</a:t>
            </a:r>
            <a:r>
              <a:rPr lang="en-GB" sz="1600" dirty="0"/>
              <a:t> worldwide and Twitter the micro-blogging service averaged at </a:t>
            </a:r>
            <a:r>
              <a:rPr lang="en-GB" sz="1600" dirty="0">
                <a:solidFill>
                  <a:srgbClr val="92D050"/>
                </a:solidFill>
              </a:rPr>
              <a:t>330 million </a:t>
            </a:r>
            <a:r>
              <a:rPr lang="en-GB" sz="1600" dirty="0"/>
              <a:t>monthly active users in </a:t>
            </a:r>
            <a:r>
              <a:rPr lang="en-GB" sz="1600" dirty="0">
                <a:solidFill>
                  <a:srgbClr val="92D050"/>
                </a:solidFill>
              </a:rPr>
              <a:t>2017</a:t>
            </a:r>
            <a:r>
              <a:rPr lang="en-GB" sz="1600" dirty="0"/>
              <a:t> worldwide.</a:t>
            </a:r>
          </a:p>
          <a:p>
            <a:endParaRPr lang="en-US" dirty="0"/>
          </a:p>
        </p:txBody>
      </p:sp>
      <p:pic>
        <p:nvPicPr>
          <p:cNvPr id="5" name="Picture 4">
            <a:extLst>
              <a:ext uri="{FF2B5EF4-FFF2-40B4-BE49-F238E27FC236}">
                <a16:creationId xmlns:a16="http://schemas.microsoft.com/office/drawing/2014/main" id="{5E6CB542-4E1E-4ECA-8FDE-D9DA50FC0842}"/>
              </a:ext>
            </a:extLst>
          </p:cNvPr>
          <p:cNvPicPr>
            <a:picLocks noChangeAspect="1"/>
          </p:cNvPicPr>
          <p:nvPr/>
        </p:nvPicPr>
        <p:blipFill>
          <a:blip r:embed="rId2"/>
          <a:stretch>
            <a:fillRect/>
          </a:stretch>
        </p:blipFill>
        <p:spPr>
          <a:xfrm>
            <a:off x="2180794" y="4574617"/>
            <a:ext cx="1049386" cy="1049386"/>
          </a:xfrm>
          <a:prstGeom prst="rect">
            <a:avLst/>
          </a:prstGeom>
        </p:spPr>
      </p:pic>
      <p:pic>
        <p:nvPicPr>
          <p:cNvPr id="6" name="Picture 5">
            <a:extLst>
              <a:ext uri="{FF2B5EF4-FFF2-40B4-BE49-F238E27FC236}">
                <a16:creationId xmlns:a16="http://schemas.microsoft.com/office/drawing/2014/main" id="{43791496-94D8-49F9-A36E-19C8FFD45FCC}"/>
              </a:ext>
            </a:extLst>
          </p:cNvPr>
          <p:cNvPicPr>
            <a:picLocks noChangeAspect="1"/>
          </p:cNvPicPr>
          <p:nvPr/>
        </p:nvPicPr>
        <p:blipFill>
          <a:blip r:embed="rId3"/>
          <a:stretch>
            <a:fillRect/>
          </a:stretch>
        </p:blipFill>
        <p:spPr>
          <a:xfrm>
            <a:off x="9810395" y="4574617"/>
            <a:ext cx="1117808" cy="1117808"/>
          </a:xfrm>
          <a:prstGeom prst="rect">
            <a:avLst/>
          </a:prstGeom>
        </p:spPr>
      </p:pic>
      <p:sp>
        <p:nvSpPr>
          <p:cNvPr id="7" name="TextBox 6">
            <a:extLst>
              <a:ext uri="{FF2B5EF4-FFF2-40B4-BE49-F238E27FC236}">
                <a16:creationId xmlns:a16="http://schemas.microsoft.com/office/drawing/2014/main" id="{EC25011E-CAB2-4882-959B-E6358388A19E}"/>
              </a:ext>
            </a:extLst>
          </p:cNvPr>
          <p:cNvSpPr txBox="1"/>
          <p:nvPr/>
        </p:nvSpPr>
        <p:spPr>
          <a:xfrm>
            <a:off x="2001306" y="1407599"/>
            <a:ext cx="6275488" cy="584775"/>
          </a:xfrm>
          <a:prstGeom prst="rect">
            <a:avLst/>
          </a:prstGeom>
          <a:noFill/>
        </p:spPr>
        <p:txBody>
          <a:bodyPr wrap="square" rtlCol="0">
            <a:spAutoFit/>
          </a:bodyPr>
          <a:lstStyle/>
          <a:p>
            <a:r>
              <a:rPr lang="en-GB" sz="1600" dirty="0">
                <a:latin typeface="Century Gothic" panose="020B0502020202020204" pitchFamily="34" charset="0"/>
              </a:rPr>
              <a:t>WordPress is an ideal platform for starting a website for any small or medium business.</a:t>
            </a:r>
            <a:endParaRPr lang="en-US" sz="1600" dirty="0">
              <a:latin typeface="Century Gothic" panose="020B0502020202020204" pitchFamily="34" charset="0"/>
            </a:endParaRPr>
          </a:p>
        </p:txBody>
      </p:sp>
      <p:sp>
        <p:nvSpPr>
          <p:cNvPr id="8" name="Rectangle 7">
            <a:extLst>
              <a:ext uri="{FF2B5EF4-FFF2-40B4-BE49-F238E27FC236}">
                <a16:creationId xmlns:a16="http://schemas.microsoft.com/office/drawing/2014/main" id="{946BD156-B64D-442B-8766-5FE05476B6C8}"/>
              </a:ext>
            </a:extLst>
          </p:cNvPr>
          <p:cNvSpPr/>
          <p:nvPr/>
        </p:nvSpPr>
        <p:spPr>
          <a:xfrm>
            <a:off x="2001306" y="2760909"/>
            <a:ext cx="6096000" cy="1569660"/>
          </a:xfrm>
          <a:prstGeom prst="rect">
            <a:avLst/>
          </a:prstGeom>
        </p:spPr>
        <p:txBody>
          <a:bodyPr>
            <a:spAutoFit/>
          </a:bodyPr>
          <a:lstStyle/>
          <a:p>
            <a:r>
              <a:rPr lang="en-GB" sz="1600" dirty="0">
                <a:latin typeface="Century Gothic" panose="020B0502020202020204" pitchFamily="34" charset="0"/>
              </a:rPr>
              <a:t>Online marketing includes email marketing, </a:t>
            </a:r>
            <a:r>
              <a:rPr lang="en-GB" sz="1600" dirty="0">
                <a:solidFill>
                  <a:srgbClr val="92D050"/>
                </a:solidFill>
                <a:latin typeface="Century Gothic" panose="020B0502020202020204" pitchFamily="34" charset="0"/>
              </a:rPr>
              <a:t>search engine marketing</a:t>
            </a:r>
            <a:r>
              <a:rPr lang="en-GB" sz="1600" dirty="0">
                <a:latin typeface="Century Gothic" panose="020B0502020202020204" pitchFamily="34" charset="0"/>
              </a:rPr>
              <a:t> (SEM), </a:t>
            </a:r>
            <a:r>
              <a:rPr lang="en-GB" sz="1600" dirty="0">
                <a:solidFill>
                  <a:srgbClr val="92D050"/>
                </a:solidFill>
                <a:latin typeface="Century Gothic" panose="020B0502020202020204" pitchFamily="34" charset="0"/>
              </a:rPr>
              <a:t>social media marketing</a:t>
            </a:r>
            <a:r>
              <a:rPr lang="en-GB" sz="1600" dirty="0">
                <a:latin typeface="Century Gothic" panose="020B0502020202020204" pitchFamily="34" charset="0"/>
              </a:rPr>
              <a:t>, many types and </a:t>
            </a:r>
            <a:r>
              <a:rPr lang="en-GB" sz="1600" dirty="0">
                <a:solidFill>
                  <a:srgbClr val="92D050"/>
                </a:solidFill>
                <a:latin typeface="Century Gothic" panose="020B0502020202020204" pitchFamily="34" charset="0"/>
              </a:rPr>
              <a:t>mobile marketing</a:t>
            </a:r>
          </a:p>
          <a:p>
            <a:r>
              <a:rPr lang="en-GB" sz="1600" dirty="0">
                <a:solidFill>
                  <a:srgbClr val="92D050"/>
                </a:solidFill>
              </a:rPr>
              <a:t>ComScore</a:t>
            </a:r>
            <a:r>
              <a:rPr lang="en-GB" sz="1600" dirty="0"/>
              <a:t> states:  tablet internet consumption increased 30% between 2013 and 2015. Smartphone increased 78% during the same time period.</a:t>
            </a:r>
            <a:endParaRPr lang="en-US" sz="1600" dirty="0">
              <a:solidFill>
                <a:srgbClr val="92D050"/>
              </a:solidFill>
              <a:latin typeface="Century Gothic" panose="020B0502020202020204" pitchFamily="34" charset="0"/>
            </a:endParaRPr>
          </a:p>
        </p:txBody>
      </p:sp>
      <p:sp>
        <p:nvSpPr>
          <p:cNvPr id="9" name="TextBox 8">
            <a:extLst>
              <a:ext uri="{FF2B5EF4-FFF2-40B4-BE49-F238E27FC236}">
                <a16:creationId xmlns:a16="http://schemas.microsoft.com/office/drawing/2014/main" id="{92D963EF-F420-44BF-824E-7BC9DF1D2621}"/>
              </a:ext>
            </a:extLst>
          </p:cNvPr>
          <p:cNvSpPr txBox="1"/>
          <p:nvPr/>
        </p:nvSpPr>
        <p:spPr>
          <a:xfrm>
            <a:off x="2001306" y="2107127"/>
            <a:ext cx="7734649" cy="584775"/>
          </a:xfrm>
          <a:prstGeom prst="rect">
            <a:avLst/>
          </a:prstGeom>
          <a:noFill/>
        </p:spPr>
        <p:txBody>
          <a:bodyPr wrap="square" rtlCol="0">
            <a:spAutoFit/>
          </a:bodyPr>
          <a:lstStyle/>
          <a:p>
            <a:r>
              <a:rPr lang="en-GB" sz="1600" dirty="0">
                <a:latin typeface="Century Gothic" panose="020B0502020202020204" pitchFamily="34" charset="0"/>
              </a:rPr>
              <a:t>Smaller businesses rely on Online marketing to promote their businesses and products. </a:t>
            </a:r>
            <a:endParaRPr lang="en-US" sz="1600" dirty="0">
              <a:latin typeface="Century Gothic" panose="020B0502020202020204" pitchFamily="34" charset="0"/>
            </a:endParaRPr>
          </a:p>
        </p:txBody>
      </p:sp>
    </p:spTree>
    <p:extLst>
      <p:ext uri="{BB962C8B-B14F-4D97-AF65-F5344CB8AC3E}">
        <p14:creationId xmlns:p14="http://schemas.microsoft.com/office/powerpoint/2010/main" val="5508467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849065-74D4-456D-97D7-CA501D6E46D8}"/>
              </a:ext>
            </a:extLst>
          </p:cNvPr>
          <p:cNvSpPr>
            <a:spLocks noGrp="1"/>
          </p:cNvSpPr>
          <p:nvPr>
            <p:ph type="ctrTitle"/>
          </p:nvPr>
        </p:nvSpPr>
        <p:spPr>
          <a:xfrm>
            <a:off x="1918369" y="2209232"/>
            <a:ext cx="8791575" cy="1328825"/>
          </a:xfrm>
        </p:spPr>
        <p:txBody>
          <a:bodyPr>
            <a:normAutofit/>
          </a:bodyPr>
          <a:lstStyle/>
          <a:p>
            <a:pPr algn="ctr"/>
            <a:r>
              <a:rPr lang="en-GB" sz="8000" dirty="0">
                <a:solidFill>
                  <a:srgbClr val="92D050"/>
                </a:solidFill>
                <a:latin typeface="Algerian" panose="04020705040A02060702" pitchFamily="82" charset="0"/>
              </a:rPr>
              <a:t>website design</a:t>
            </a:r>
            <a:endParaRPr lang="en-US" sz="8000" dirty="0">
              <a:solidFill>
                <a:srgbClr val="92D050"/>
              </a:solidFill>
              <a:latin typeface="Algerian" panose="04020705040A02060702" pitchFamily="82" charset="0"/>
            </a:endParaRPr>
          </a:p>
        </p:txBody>
      </p:sp>
    </p:spTree>
    <p:extLst>
      <p:ext uri="{BB962C8B-B14F-4D97-AF65-F5344CB8AC3E}">
        <p14:creationId xmlns:p14="http://schemas.microsoft.com/office/powerpoint/2010/main" val="15972363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BB3983-04B4-4013-9812-B5B168A128CB}"/>
              </a:ext>
            </a:extLst>
          </p:cNvPr>
          <p:cNvSpPr>
            <a:spLocks noGrp="1"/>
          </p:cNvSpPr>
          <p:nvPr>
            <p:ph type="title"/>
          </p:nvPr>
        </p:nvSpPr>
        <p:spPr>
          <a:xfrm>
            <a:off x="1267248" y="-94546"/>
            <a:ext cx="9905998" cy="1478570"/>
          </a:xfrm>
        </p:spPr>
        <p:txBody>
          <a:bodyPr/>
          <a:lstStyle/>
          <a:p>
            <a:pPr algn="ctr"/>
            <a:r>
              <a:rPr lang="en-GB" sz="3200" u="sng" dirty="0">
                <a:solidFill>
                  <a:srgbClr val="92D050"/>
                </a:solidFill>
                <a:latin typeface="Algerian" panose="04020705040A02060702" pitchFamily="82" charset="0"/>
              </a:rPr>
              <a:t>website building evaluation</a:t>
            </a:r>
            <a:r>
              <a:rPr lang="en-GB" dirty="0">
                <a:latin typeface="Century Gothic" panose="020B0502020202020204" pitchFamily="34" charset="0"/>
              </a:rPr>
              <a:t/>
            </a:r>
            <a:br>
              <a:rPr lang="en-GB" dirty="0">
                <a:latin typeface="Century Gothic" panose="020B0502020202020204" pitchFamily="34" charset="0"/>
              </a:rPr>
            </a:br>
            <a:endParaRPr lang="en-US" dirty="0"/>
          </a:p>
        </p:txBody>
      </p:sp>
      <p:sp>
        <p:nvSpPr>
          <p:cNvPr id="3" name="Content Placeholder 2">
            <a:extLst>
              <a:ext uri="{FF2B5EF4-FFF2-40B4-BE49-F238E27FC236}">
                <a16:creationId xmlns:a16="http://schemas.microsoft.com/office/drawing/2014/main" id="{FDF78FEA-3740-4CBA-A972-C6BDCD088D87}"/>
              </a:ext>
            </a:extLst>
          </p:cNvPr>
          <p:cNvSpPr>
            <a:spLocks noGrp="1"/>
          </p:cNvSpPr>
          <p:nvPr>
            <p:ph idx="1"/>
          </p:nvPr>
        </p:nvSpPr>
        <p:spPr>
          <a:xfrm>
            <a:off x="1267248" y="698283"/>
            <a:ext cx="7027008" cy="1646512"/>
          </a:xfrm>
        </p:spPr>
        <p:txBody>
          <a:bodyPr>
            <a:normAutofit fontScale="92500" lnSpcReduction="10000"/>
          </a:bodyPr>
          <a:lstStyle/>
          <a:p>
            <a:pPr marL="0" indent="0">
              <a:buNone/>
            </a:pPr>
            <a:r>
              <a:rPr lang="en-US" sz="1600" dirty="0">
                <a:solidFill>
                  <a:srgbClr val="92D050"/>
                </a:solidFill>
                <a:latin typeface="Algerian" panose="04020705040A02060702" pitchFamily="82" charset="0"/>
              </a:rPr>
              <a:t>Monster Insights </a:t>
            </a:r>
            <a:r>
              <a:rPr lang="en-US" sz="1600" dirty="0">
                <a:latin typeface="Century Gothic" panose="020B0502020202020204" pitchFamily="34" charset="0"/>
              </a:rPr>
              <a:t>(Analytics) - </a:t>
            </a:r>
            <a:r>
              <a:rPr lang="en-GB" sz="1400" dirty="0">
                <a:latin typeface="Century Gothic" panose="020B0502020202020204" pitchFamily="34" charset="0"/>
              </a:rPr>
              <a:t>This plugin makes it really easy to integrate your WordPress site with Google Analytics.</a:t>
            </a:r>
          </a:p>
          <a:p>
            <a:pPr marL="0" indent="0">
              <a:buNone/>
            </a:pPr>
            <a:r>
              <a:rPr lang="en-GB" sz="1600" dirty="0">
                <a:solidFill>
                  <a:srgbClr val="92D050"/>
                </a:solidFill>
                <a:latin typeface="Algerian" panose="04020705040A02060702" pitchFamily="82" charset="0"/>
              </a:rPr>
              <a:t>Google Analytics</a:t>
            </a:r>
            <a:r>
              <a:rPr lang="en-GB" sz="1600" dirty="0">
                <a:solidFill>
                  <a:schemeClr val="tx1">
                    <a:lumMod val="95000"/>
                  </a:schemeClr>
                </a:solidFill>
                <a:latin typeface="Algerian" panose="04020705040A02060702" pitchFamily="82" charset="0"/>
              </a:rPr>
              <a:t> </a:t>
            </a:r>
            <a:r>
              <a:rPr lang="en-GB" sz="1600" b="1" dirty="0">
                <a:solidFill>
                  <a:schemeClr val="tx1">
                    <a:lumMod val="95000"/>
                  </a:schemeClr>
                </a:solidFill>
                <a:latin typeface="Algerian" panose="04020705040A02060702" pitchFamily="82" charset="0"/>
              </a:rPr>
              <a:t>- </a:t>
            </a:r>
            <a:r>
              <a:rPr lang="en-GB" sz="1400" dirty="0">
                <a:solidFill>
                  <a:schemeClr val="tx1">
                    <a:lumMod val="95000"/>
                  </a:schemeClr>
                </a:solidFill>
                <a:latin typeface="Century Gothic" panose="020B0502020202020204" pitchFamily="34" charset="0"/>
              </a:rPr>
              <a:t>You can use this plug –in for many things, such as to learn what people are searching for on your site, to see your most important analytics data first, or to Uncover your top content (which pages keep your visitors on your website the longest) and much more.</a:t>
            </a:r>
            <a:endParaRPr lang="en-US" sz="1400" dirty="0">
              <a:solidFill>
                <a:schemeClr val="tx1">
                  <a:lumMod val="95000"/>
                </a:schemeClr>
              </a:solidFill>
              <a:latin typeface="Century Gothic" panose="020B0502020202020204" pitchFamily="34" charset="0"/>
            </a:endParaRPr>
          </a:p>
          <a:p>
            <a:pPr marL="0" indent="0">
              <a:buNone/>
            </a:pPr>
            <a:endParaRPr lang="en-US" dirty="0"/>
          </a:p>
        </p:txBody>
      </p:sp>
      <p:sp>
        <p:nvSpPr>
          <p:cNvPr id="4" name="Rectangle 3">
            <a:extLst>
              <a:ext uri="{FF2B5EF4-FFF2-40B4-BE49-F238E27FC236}">
                <a16:creationId xmlns:a16="http://schemas.microsoft.com/office/drawing/2014/main" id="{E47A2EB5-9FC4-4B01-A87B-E63F2F3707BE}"/>
              </a:ext>
            </a:extLst>
          </p:cNvPr>
          <p:cNvSpPr/>
          <p:nvPr/>
        </p:nvSpPr>
        <p:spPr>
          <a:xfrm>
            <a:off x="1267245" y="2232460"/>
            <a:ext cx="7027008" cy="1877437"/>
          </a:xfrm>
          <a:prstGeom prst="rect">
            <a:avLst/>
          </a:prstGeom>
        </p:spPr>
        <p:txBody>
          <a:bodyPr wrap="square">
            <a:spAutoFit/>
          </a:bodyPr>
          <a:lstStyle/>
          <a:p>
            <a:r>
              <a:rPr lang="en-US" sz="1600" dirty="0">
                <a:solidFill>
                  <a:srgbClr val="92D050"/>
                </a:solidFill>
                <a:latin typeface="Algerian" panose="04020705040A02060702" pitchFamily="82" charset="0"/>
              </a:rPr>
              <a:t>Google</a:t>
            </a:r>
            <a:r>
              <a:rPr lang="en-US" sz="1600" b="1" dirty="0">
                <a:solidFill>
                  <a:srgbClr val="92D050"/>
                </a:solidFill>
                <a:latin typeface="Algerian" panose="04020705040A02060702" pitchFamily="82" charset="0"/>
              </a:rPr>
              <a:t> </a:t>
            </a:r>
            <a:r>
              <a:rPr lang="en-US" sz="1600" dirty="0">
                <a:solidFill>
                  <a:srgbClr val="92D050"/>
                </a:solidFill>
                <a:latin typeface="Algerian" panose="04020705040A02060702" pitchFamily="82" charset="0"/>
              </a:rPr>
              <a:t>XML</a:t>
            </a:r>
            <a:r>
              <a:rPr lang="en-US" sz="1600" b="1" dirty="0">
                <a:solidFill>
                  <a:srgbClr val="92D050"/>
                </a:solidFill>
                <a:latin typeface="Algerian" panose="04020705040A02060702" pitchFamily="82" charset="0"/>
              </a:rPr>
              <a:t> </a:t>
            </a:r>
            <a:r>
              <a:rPr lang="en-US" sz="1600" dirty="0">
                <a:solidFill>
                  <a:srgbClr val="92D050"/>
                </a:solidFill>
                <a:latin typeface="Algerian" panose="04020705040A02060702" pitchFamily="82" charset="0"/>
              </a:rPr>
              <a:t>Sitemap</a:t>
            </a:r>
            <a:r>
              <a:rPr lang="en-US" sz="1600" b="1" dirty="0">
                <a:solidFill>
                  <a:srgbClr val="92D050"/>
                </a:solidFill>
                <a:latin typeface="Algerian" panose="04020705040A02060702" pitchFamily="82" charset="0"/>
              </a:rPr>
              <a:t> </a:t>
            </a:r>
            <a:r>
              <a:rPr lang="en-US" sz="1600" dirty="0">
                <a:latin typeface="Century Gothic" panose="020B0502020202020204" pitchFamily="34" charset="0"/>
              </a:rPr>
              <a:t>(SEO) </a:t>
            </a:r>
            <a:r>
              <a:rPr lang="en-US" sz="1400" dirty="0">
                <a:latin typeface="Century Gothic" panose="020B0502020202020204" pitchFamily="34" charset="0"/>
              </a:rPr>
              <a:t>- </a:t>
            </a:r>
            <a:r>
              <a:rPr lang="en-GB" sz="1400" dirty="0">
                <a:latin typeface="Century Gothic" panose="020B0502020202020204" pitchFamily="34" charset="0"/>
              </a:rPr>
              <a:t>Using sitemaps makes it much easier for popular search engines such as </a:t>
            </a:r>
            <a:r>
              <a:rPr lang="en-GB" sz="1400" b="1" dirty="0">
                <a:latin typeface="Century Gothic" panose="020B0502020202020204" pitchFamily="34" charset="0"/>
              </a:rPr>
              <a:t>GOOGLE</a:t>
            </a:r>
            <a:r>
              <a:rPr lang="en-GB" sz="1400" dirty="0">
                <a:latin typeface="Century Gothic" panose="020B0502020202020204" pitchFamily="34" charset="0"/>
              </a:rPr>
              <a:t> to crawl for your website, ensuring that they do not miss any important content.</a:t>
            </a:r>
          </a:p>
          <a:p>
            <a:endParaRPr lang="en-US" sz="1400" dirty="0">
              <a:solidFill>
                <a:srgbClr val="92D050"/>
              </a:solidFill>
              <a:latin typeface="Algerian" panose="04020705040A02060702" pitchFamily="82" charset="0"/>
            </a:endParaRPr>
          </a:p>
          <a:p>
            <a:r>
              <a:rPr lang="en-US" sz="1600" dirty="0">
                <a:solidFill>
                  <a:srgbClr val="92D050"/>
                </a:solidFill>
                <a:latin typeface="Algerian" panose="04020705040A02060702" pitchFamily="82" charset="0"/>
              </a:rPr>
              <a:t>Yoast</a:t>
            </a:r>
            <a:r>
              <a:rPr lang="en-US" sz="1600" b="1" dirty="0">
                <a:solidFill>
                  <a:srgbClr val="92D050"/>
                </a:solidFill>
                <a:latin typeface="Algerian" panose="04020705040A02060702" pitchFamily="82" charset="0"/>
              </a:rPr>
              <a:t> </a:t>
            </a:r>
            <a:r>
              <a:rPr lang="en-US" sz="1600" dirty="0">
                <a:solidFill>
                  <a:srgbClr val="92D050"/>
                </a:solidFill>
                <a:latin typeface="Algerian" panose="04020705040A02060702" pitchFamily="82" charset="0"/>
              </a:rPr>
              <a:t>SEO</a:t>
            </a:r>
            <a:r>
              <a:rPr lang="en-US" sz="1600" b="1" dirty="0">
                <a:solidFill>
                  <a:srgbClr val="92D050"/>
                </a:solidFill>
                <a:latin typeface="Algerian" panose="04020705040A02060702" pitchFamily="82" charset="0"/>
              </a:rPr>
              <a:t> </a:t>
            </a:r>
            <a:r>
              <a:rPr lang="en-US" sz="1600" dirty="0">
                <a:solidFill>
                  <a:srgbClr val="92D050"/>
                </a:solidFill>
                <a:latin typeface="Algerian" panose="04020705040A02060702" pitchFamily="82" charset="0"/>
              </a:rPr>
              <a:t>Plugin</a:t>
            </a:r>
            <a:r>
              <a:rPr lang="en-US" sz="1600" b="1" dirty="0">
                <a:solidFill>
                  <a:srgbClr val="92D050"/>
                </a:solidFill>
                <a:latin typeface="Algerian" panose="04020705040A02060702" pitchFamily="82" charset="0"/>
              </a:rPr>
              <a:t> </a:t>
            </a:r>
            <a:r>
              <a:rPr lang="en-US" sz="1600" dirty="0">
                <a:latin typeface="Century Gothic" panose="020B0502020202020204" pitchFamily="34" charset="0"/>
              </a:rPr>
              <a:t>(SEO)- </a:t>
            </a:r>
            <a:r>
              <a:rPr lang="en-US" sz="1400" dirty="0">
                <a:latin typeface="Century Gothic" panose="020B0502020202020204" pitchFamily="34" charset="0"/>
              </a:rPr>
              <a:t>This plug-in is used to optimize your sites set-up and content to improve your search engine rankings. This includes a keyword optimization tool for pages and posts, a readability checker, breadcrumbs, canonical URLs and more.</a:t>
            </a:r>
            <a:endParaRPr lang="en-GB" sz="1400" dirty="0">
              <a:latin typeface="Century Gothic" panose="020B0502020202020204" pitchFamily="34" charset="0"/>
            </a:endParaRPr>
          </a:p>
        </p:txBody>
      </p:sp>
      <p:sp>
        <p:nvSpPr>
          <p:cNvPr id="5" name="TextBox 4">
            <a:extLst>
              <a:ext uri="{FF2B5EF4-FFF2-40B4-BE49-F238E27FC236}">
                <a16:creationId xmlns:a16="http://schemas.microsoft.com/office/drawing/2014/main" id="{2EC35A56-BC5A-41FF-9C67-8B98A150A735}"/>
              </a:ext>
            </a:extLst>
          </p:cNvPr>
          <p:cNvSpPr txBox="1"/>
          <p:nvPr/>
        </p:nvSpPr>
        <p:spPr>
          <a:xfrm>
            <a:off x="1267243" y="4077182"/>
            <a:ext cx="7027012" cy="2554545"/>
          </a:xfrm>
          <a:prstGeom prst="rect">
            <a:avLst/>
          </a:prstGeom>
          <a:noFill/>
        </p:spPr>
        <p:txBody>
          <a:bodyPr wrap="square" rtlCol="0">
            <a:spAutoFit/>
          </a:bodyPr>
          <a:lstStyle/>
          <a:p>
            <a:r>
              <a:rPr lang="en-US" sz="1600" dirty="0">
                <a:solidFill>
                  <a:srgbClr val="92D050"/>
                </a:solidFill>
                <a:latin typeface="Algerian" panose="04020705040A02060702" pitchFamily="82" charset="0"/>
              </a:rPr>
              <a:t>Hustle</a:t>
            </a:r>
            <a:r>
              <a:rPr lang="en-US" sz="1600" dirty="0">
                <a:latin typeface="Century Gothic" panose="020B0502020202020204" pitchFamily="34" charset="0"/>
              </a:rPr>
              <a:t>(Pop-ups)-</a:t>
            </a:r>
            <a:r>
              <a:rPr lang="en-GB" sz="1400" dirty="0">
                <a:latin typeface="Century Gothic" panose="020B0502020202020204" pitchFamily="34" charset="0"/>
              </a:rPr>
              <a:t>Hustle is a marketing plugin to help increase your mailing list by using popups that will give relevant information to your website that is customisable for example you could have a pop up for them to join your Facebook for offers and sales notifications on so on, by using this you will be more likely that the random customers become subscribers and in turn growing your business.</a:t>
            </a:r>
          </a:p>
          <a:p>
            <a:endParaRPr lang="en-GB" sz="1600" dirty="0">
              <a:latin typeface="Century Gothic" panose="020B0502020202020204" pitchFamily="34" charset="0"/>
            </a:endParaRPr>
          </a:p>
          <a:p>
            <a:r>
              <a:rPr lang="en-US" sz="1600" dirty="0" err="1">
                <a:solidFill>
                  <a:srgbClr val="92D050"/>
                </a:solidFill>
                <a:latin typeface="Algerian" panose="04020705040A02060702" pitchFamily="82" charset="0"/>
              </a:rPr>
              <a:t>Wordfence</a:t>
            </a:r>
            <a:r>
              <a:rPr lang="en-US" sz="1600" dirty="0">
                <a:latin typeface="Century Gothic" panose="020B0502020202020204" pitchFamily="34" charset="0"/>
              </a:rPr>
              <a:t>(Firewall)-</a:t>
            </a:r>
            <a:r>
              <a:rPr lang="en-GB" sz="1400" dirty="0">
                <a:latin typeface="Century Gothic" panose="020B0502020202020204" pitchFamily="34" charset="0"/>
              </a:rPr>
              <a:t>Wordfence has a firewall and malware scanner built to protect WordPress.  It keeps up to date with the newest firewall rules, malware signatures and malicious IP addresses to keep the website protected. It contains other features but requires membership in order to use them.</a:t>
            </a:r>
          </a:p>
        </p:txBody>
      </p:sp>
      <p:pic>
        <p:nvPicPr>
          <p:cNvPr id="6" name="Picture 5">
            <a:extLst>
              <a:ext uri="{FF2B5EF4-FFF2-40B4-BE49-F238E27FC236}">
                <a16:creationId xmlns:a16="http://schemas.microsoft.com/office/drawing/2014/main" id="{588E08B1-F19B-4F6B-92FA-83B643C25630}"/>
              </a:ext>
            </a:extLst>
          </p:cNvPr>
          <p:cNvPicPr>
            <a:picLocks noChangeAspect="1"/>
          </p:cNvPicPr>
          <p:nvPr/>
        </p:nvPicPr>
        <p:blipFill rotWithShape="1">
          <a:blip r:embed="rId2"/>
          <a:srcRect l="30552" t="15101" b="4355"/>
          <a:stretch/>
        </p:blipFill>
        <p:spPr>
          <a:xfrm>
            <a:off x="8294255" y="4287859"/>
            <a:ext cx="3546104" cy="2313339"/>
          </a:xfrm>
          <a:prstGeom prst="rect">
            <a:avLst/>
          </a:prstGeom>
        </p:spPr>
      </p:pic>
      <p:pic>
        <p:nvPicPr>
          <p:cNvPr id="7" name="Picture 6">
            <a:extLst>
              <a:ext uri="{FF2B5EF4-FFF2-40B4-BE49-F238E27FC236}">
                <a16:creationId xmlns:a16="http://schemas.microsoft.com/office/drawing/2014/main" id="{47C5F0C0-A541-459C-9EE3-33223E577CA4}"/>
              </a:ext>
            </a:extLst>
          </p:cNvPr>
          <p:cNvPicPr>
            <a:picLocks noChangeAspect="1"/>
          </p:cNvPicPr>
          <p:nvPr/>
        </p:nvPicPr>
        <p:blipFill rotWithShape="1">
          <a:blip r:embed="rId3"/>
          <a:srcRect l="833" t="12238" r="-833" b="4778"/>
          <a:stretch/>
        </p:blipFill>
        <p:spPr>
          <a:xfrm>
            <a:off x="8294251" y="2267915"/>
            <a:ext cx="3546105" cy="1914605"/>
          </a:xfrm>
          <a:prstGeom prst="rect">
            <a:avLst/>
          </a:prstGeom>
        </p:spPr>
      </p:pic>
      <p:pic>
        <p:nvPicPr>
          <p:cNvPr id="8" name="Picture 7">
            <a:extLst>
              <a:ext uri="{FF2B5EF4-FFF2-40B4-BE49-F238E27FC236}">
                <a16:creationId xmlns:a16="http://schemas.microsoft.com/office/drawing/2014/main" id="{19755286-CB30-47A4-8587-7C21D591E31A}"/>
              </a:ext>
            </a:extLst>
          </p:cNvPr>
          <p:cNvPicPr>
            <a:picLocks noChangeAspect="1"/>
          </p:cNvPicPr>
          <p:nvPr/>
        </p:nvPicPr>
        <p:blipFill>
          <a:blip r:embed="rId4"/>
          <a:stretch>
            <a:fillRect/>
          </a:stretch>
        </p:blipFill>
        <p:spPr>
          <a:xfrm>
            <a:off x="8294251" y="765880"/>
            <a:ext cx="3546105" cy="1416361"/>
          </a:xfrm>
          <a:prstGeom prst="rect">
            <a:avLst/>
          </a:prstGeom>
        </p:spPr>
      </p:pic>
    </p:spTree>
    <p:extLst>
      <p:ext uri="{BB962C8B-B14F-4D97-AF65-F5344CB8AC3E}">
        <p14:creationId xmlns:p14="http://schemas.microsoft.com/office/powerpoint/2010/main" val="8812766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F46E29B-4B8F-406B-801C-5537A6033354}"/>
              </a:ext>
            </a:extLst>
          </p:cNvPr>
          <p:cNvSpPr txBox="1"/>
          <p:nvPr/>
        </p:nvSpPr>
        <p:spPr>
          <a:xfrm>
            <a:off x="3635297" y="886504"/>
            <a:ext cx="8240751" cy="5355312"/>
          </a:xfrm>
          <a:prstGeom prst="rect">
            <a:avLst/>
          </a:prstGeom>
          <a:noFill/>
        </p:spPr>
        <p:txBody>
          <a:bodyPr wrap="square" rtlCol="0">
            <a:spAutoFit/>
          </a:bodyPr>
          <a:lstStyle/>
          <a:p>
            <a:r>
              <a:rPr lang="en-US" dirty="0" err="1">
                <a:solidFill>
                  <a:srgbClr val="92D050"/>
                </a:solidFill>
                <a:latin typeface="Algerian" panose="04020705040A02060702" pitchFamily="82" charset="0"/>
              </a:rPr>
              <a:t>OptinMonster</a:t>
            </a:r>
            <a:r>
              <a:rPr lang="en-US" dirty="0">
                <a:latin typeface="Century Gothic" panose="020B0502020202020204" pitchFamily="34" charset="0"/>
              </a:rPr>
              <a:t>(Pop-ups) is a plug in that helps </a:t>
            </a:r>
            <a:r>
              <a:rPr lang="en-GB" dirty="0">
                <a:latin typeface="Century Gothic" panose="020B0502020202020204" pitchFamily="34" charset="0"/>
              </a:rPr>
              <a:t>create various type of campaigns including WordPress popup forms, floating header and footer bars, slide-ins, sidebar forms, after post forms, in-line forms, mobile-specific forms and more. “</a:t>
            </a:r>
            <a:r>
              <a:rPr lang="en-GB" i="1" dirty="0" err="1"/>
              <a:t>OptinMonster</a:t>
            </a:r>
            <a:r>
              <a:rPr lang="en-GB" i="1" dirty="0"/>
              <a:t> played a critical role in increasing my email </a:t>
            </a:r>
            <a:r>
              <a:rPr lang="en-GB" i="1" dirty="0" err="1"/>
              <a:t>optin</a:t>
            </a:r>
            <a:r>
              <a:rPr lang="en-GB" i="1" dirty="0"/>
              <a:t> conversion rate by 469%. In real numbers, </a:t>
            </a:r>
            <a:r>
              <a:rPr lang="en-GB" b="1" i="1" dirty="0"/>
              <a:t>that is the difference between $7,765 and $47,748 per month</a:t>
            </a:r>
            <a:r>
              <a:rPr lang="en-GB" i="1" dirty="0"/>
              <a:t> in revenue.</a:t>
            </a:r>
            <a:r>
              <a:rPr lang="en-GB" dirty="0"/>
              <a:t/>
            </a:r>
            <a:br>
              <a:rPr lang="en-GB" dirty="0"/>
            </a:br>
            <a:r>
              <a:rPr lang="en-GB" i="1" dirty="0"/>
              <a:t>Matthew Woodward – Professional Blogger and SEO Expert”</a:t>
            </a:r>
          </a:p>
          <a:p>
            <a:endParaRPr lang="en-GB" dirty="0">
              <a:latin typeface="Century Gothic" panose="020B0502020202020204" pitchFamily="34" charset="0"/>
            </a:endParaRPr>
          </a:p>
          <a:p>
            <a:r>
              <a:rPr lang="en-US" dirty="0" err="1">
                <a:solidFill>
                  <a:srgbClr val="92D050"/>
                </a:solidFill>
                <a:latin typeface="Algerian" panose="04020705040A02060702" pitchFamily="82" charset="0"/>
              </a:rPr>
              <a:t>askimet</a:t>
            </a:r>
            <a:r>
              <a:rPr lang="en-US" dirty="0">
                <a:latin typeface="Century Gothic" panose="020B0502020202020204" pitchFamily="34" charset="0"/>
              </a:rPr>
              <a:t>(spam protection)-</a:t>
            </a:r>
            <a:r>
              <a:rPr lang="en-GB" dirty="0"/>
              <a:t> </a:t>
            </a:r>
            <a:r>
              <a:rPr lang="en-GB" sz="1600" dirty="0">
                <a:latin typeface="Century Gothic" panose="020B0502020202020204" pitchFamily="34" charset="0"/>
              </a:rPr>
              <a:t>checks comments/contact form submissions and compares it to a large database of spam to prevent the site from malicious content. It gives you the ability to review each and mark it accordingly. The website would in turn have a  “Comments” admin screen.</a:t>
            </a:r>
            <a:endParaRPr lang="en-US" sz="1600" dirty="0">
              <a:latin typeface="Century Gothic" panose="020B0502020202020204" pitchFamily="34" charset="0"/>
            </a:endParaRPr>
          </a:p>
          <a:p>
            <a:endParaRPr lang="en-GB" dirty="0">
              <a:latin typeface="Century Gothic" panose="020B0502020202020204" pitchFamily="34" charset="0"/>
            </a:endParaRPr>
          </a:p>
          <a:p>
            <a:r>
              <a:rPr lang="en-GB" dirty="0">
                <a:solidFill>
                  <a:srgbClr val="92D050"/>
                </a:solidFill>
                <a:latin typeface="Algerian" panose="04020705040A02060702" pitchFamily="82" charset="0"/>
              </a:rPr>
              <a:t>B</a:t>
            </a:r>
            <a:r>
              <a:rPr lang="en-US" dirty="0" err="1">
                <a:solidFill>
                  <a:srgbClr val="92D050"/>
                </a:solidFill>
                <a:latin typeface="Algerian" panose="04020705040A02060702" pitchFamily="82" charset="0"/>
              </a:rPr>
              <a:t>ackupBuddy</a:t>
            </a:r>
            <a:r>
              <a:rPr lang="en-US" sz="1600" dirty="0">
                <a:latin typeface="Century Gothic" panose="020B0502020202020204" pitchFamily="34" charset="0"/>
              </a:rPr>
              <a:t>(Backup control) is able to back up all data to a local source and or cloud based servers. You can have it se to backup periodically as well as when you choose. If an attack happens you are able to quickly move your whole site to another hosting service or address and have it up and running again which is extremely important when time is money. One last bonus is that it will boost your search engine ranking meaning you are more likely to have your site at the first page</a:t>
            </a:r>
            <a:endParaRPr lang="en-GB" sz="1600" dirty="0">
              <a:solidFill>
                <a:srgbClr val="92D050"/>
              </a:solidFill>
              <a:latin typeface="Algerian" panose="04020705040A02060702" pitchFamily="82" charset="0"/>
            </a:endParaRPr>
          </a:p>
        </p:txBody>
      </p:sp>
      <p:sp>
        <p:nvSpPr>
          <p:cNvPr id="2" name="TextBox 1">
            <a:extLst>
              <a:ext uri="{FF2B5EF4-FFF2-40B4-BE49-F238E27FC236}">
                <a16:creationId xmlns:a16="http://schemas.microsoft.com/office/drawing/2014/main" id="{5495601B-27B6-48B8-9455-FF9D05D4DE81}"/>
              </a:ext>
            </a:extLst>
          </p:cNvPr>
          <p:cNvSpPr txBox="1"/>
          <p:nvPr/>
        </p:nvSpPr>
        <p:spPr>
          <a:xfrm>
            <a:off x="4258811" y="167660"/>
            <a:ext cx="4764947" cy="584775"/>
          </a:xfrm>
          <a:prstGeom prst="rect">
            <a:avLst/>
          </a:prstGeom>
          <a:noFill/>
        </p:spPr>
        <p:txBody>
          <a:bodyPr wrap="square" rtlCol="0">
            <a:spAutoFit/>
          </a:bodyPr>
          <a:lstStyle/>
          <a:p>
            <a:pPr algn="ctr"/>
            <a:r>
              <a:rPr lang="en-GB" sz="3200" u="sng" dirty="0">
                <a:solidFill>
                  <a:srgbClr val="92D050"/>
                </a:solidFill>
                <a:latin typeface="Algerian" panose="04020705040A02060702" pitchFamily="82" charset="0"/>
              </a:rPr>
              <a:t>Premium</a:t>
            </a:r>
            <a:r>
              <a:rPr lang="en-GB" sz="3200" b="1" u="sng" dirty="0">
                <a:solidFill>
                  <a:srgbClr val="92D050"/>
                </a:solidFill>
                <a:latin typeface="Algerian" panose="04020705040A02060702" pitchFamily="82" charset="0"/>
              </a:rPr>
              <a:t> </a:t>
            </a:r>
            <a:r>
              <a:rPr lang="en-GB" sz="3200" u="sng" dirty="0">
                <a:solidFill>
                  <a:srgbClr val="92D050"/>
                </a:solidFill>
                <a:latin typeface="Algerian" panose="04020705040A02060702" pitchFamily="82" charset="0"/>
              </a:rPr>
              <a:t>Plug-ins</a:t>
            </a:r>
            <a:endParaRPr lang="en-US" sz="3200" u="sng" dirty="0">
              <a:solidFill>
                <a:srgbClr val="92D050"/>
              </a:solidFill>
              <a:latin typeface="Algerian" panose="04020705040A02060702" pitchFamily="82" charset="0"/>
            </a:endParaRPr>
          </a:p>
        </p:txBody>
      </p:sp>
      <p:pic>
        <p:nvPicPr>
          <p:cNvPr id="3" name="Picture 2">
            <a:extLst>
              <a:ext uri="{FF2B5EF4-FFF2-40B4-BE49-F238E27FC236}">
                <a16:creationId xmlns:a16="http://schemas.microsoft.com/office/drawing/2014/main" id="{9E90658C-AC8E-4B54-8701-AA88C9F7FB7E}"/>
              </a:ext>
            </a:extLst>
          </p:cNvPr>
          <p:cNvPicPr>
            <a:picLocks noChangeAspect="1"/>
          </p:cNvPicPr>
          <p:nvPr/>
        </p:nvPicPr>
        <p:blipFill>
          <a:blip r:embed="rId2"/>
          <a:stretch>
            <a:fillRect/>
          </a:stretch>
        </p:blipFill>
        <p:spPr>
          <a:xfrm>
            <a:off x="236807" y="1016465"/>
            <a:ext cx="3298129" cy="1855198"/>
          </a:xfrm>
          <a:prstGeom prst="rect">
            <a:avLst/>
          </a:prstGeom>
          <a:ln w="127000" cap="sq">
            <a:solidFill>
              <a:srgbClr val="000000"/>
            </a:solidFill>
            <a:miter lim="800000"/>
          </a:ln>
          <a:effectLst>
            <a:outerShdw blurRad="57150" dist="50800" dir="2700000" algn="tl" rotWithShape="0">
              <a:srgbClr val="000000">
                <a:alpha val="40000"/>
              </a:srgbClr>
            </a:outerShdw>
          </a:effectLst>
        </p:spPr>
      </p:pic>
      <p:pic>
        <p:nvPicPr>
          <p:cNvPr id="5" name="Picture 4">
            <a:extLst>
              <a:ext uri="{FF2B5EF4-FFF2-40B4-BE49-F238E27FC236}">
                <a16:creationId xmlns:a16="http://schemas.microsoft.com/office/drawing/2014/main" id="{2FD01BA0-DB92-4CEB-82DA-2E2C1729A3BD}"/>
              </a:ext>
            </a:extLst>
          </p:cNvPr>
          <p:cNvPicPr>
            <a:picLocks noChangeAspect="1"/>
          </p:cNvPicPr>
          <p:nvPr/>
        </p:nvPicPr>
        <p:blipFill rotWithShape="1">
          <a:blip r:embed="rId3"/>
          <a:srcRect l="23479" t="24798" r="24737" b="25821"/>
          <a:stretch/>
        </p:blipFill>
        <p:spPr>
          <a:xfrm>
            <a:off x="160065" y="3136940"/>
            <a:ext cx="3458520" cy="1855197"/>
          </a:xfrm>
          <a:prstGeom prst="rect">
            <a:avLst/>
          </a:prstGeom>
        </p:spPr>
      </p:pic>
    </p:spTree>
    <p:extLst>
      <p:ext uri="{BB962C8B-B14F-4D97-AF65-F5344CB8AC3E}">
        <p14:creationId xmlns:p14="http://schemas.microsoft.com/office/powerpoint/2010/main" val="18582548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9D439E-E3AE-4021-A18A-1ACDD19E7108}"/>
              </a:ext>
            </a:extLst>
          </p:cNvPr>
          <p:cNvSpPr>
            <a:spLocks noGrp="1"/>
          </p:cNvSpPr>
          <p:nvPr>
            <p:ph type="title"/>
          </p:nvPr>
        </p:nvSpPr>
        <p:spPr>
          <a:xfrm>
            <a:off x="1332043" y="125047"/>
            <a:ext cx="9905998" cy="1478570"/>
          </a:xfrm>
        </p:spPr>
        <p:txBody>
          <a:bodyPr/>
          <a:lstStyle/>
          <a:p>
            <a:pPr algn="ctr"/>
            <a:r>
              <a:rPr lang="en-GB" sz="3200" dirty="0">
                <a:solidFill>
                  <a:srgbClr val="92D050"/>
                </a:solidFill>
                <a:latin typeface="Algerian" panose="04020705040A02060702" pitchFamily="82" charset="0"/>
              </a:rPr>
              <a:t>My website</a:t>
            </a:r>
            <a:r>
              <a:rPr lang="en-GB" dirty="0">
                <a:latin typeface="Century Gothic" panose="020B0502020202020204" pitchFamily="34" charset="0"/>
              </a:rPr>
              <a:t/>
            </a:r>
            <a:br>
              <a:rPr lang="en-GB" dirty="0">
                <a:latin typeface="Century Gothic" panose="020B0502020202020204" pitchFamily="34" charset="0"/>
              </a:rPr>
            </a:br>
            <a:endParaRPr lang="en-US" dirty="0"/>
          </a:p>
        </p:txBody>
      </p:sp>
      <p:sp>
        <p:nvSpPr>
          <p:cNvPr id="3" name="Content Placeholder 2">
            <a:extLst>
              <a:ext uri="{FF2B5EF4-FFF2-40B4-BE49-F238E27FC236}">
                <a16:creationId xmlns:a16="http://schemas.microsoft.com/office/drawing/2014/main" id="{5BA70CC3-2624-4A65-9DDC-DB565EA3F269}"/>
              </a:ext>
            </a:extLst>
          </p:cNvPr>
          <p:cNvSpPr>
            <a:spLocks noGrp="1"/>
          </p:cNvSpPr>
          <p:nvPr>
            <p:ph idx="1"/>
          </p:nvPr>
        </p:nvSpPr>
        <p:spPr>
          <a:xfrm>
            <a:off x="1143000" y="979173"/>
            <a:ext cx="9905999" cy="1157198"/>
          </a:xfrm>
        </p:spPr>
        <p:txBody>
          <a:bodyPr>
            <a:normAutofit fontScale="62500" lnSpcReduction="20000"/>
          </a:bodyPr>
          <a:lstStyle/>
          <a:p>
            <a:pPr marL="0" indent="0" algn="ctr">
              <a:buNone/>
            </a:pPr>
            <a:r>
              <a:rPr lang="en-GB" sz="2300" dirty="0">
                <a:latin typeface="Century Gothic" panose="020B0502020202020204" pitchFamily="34" charset="0"/>
              </a:rPr>
              <a:t>For my websites design I chose to use grey and green as my main colours as I felt they corollate well with my chosen topic ‘</a:t>
            </a:r>
            <a:r>
              <a:rPr lang="en-GB" sz="2300" b="1" dirty="0">
                <a:latin typeface="Century Gothic" panose="020B0502020202020204" pitchFamily="34" charset="0"/>
              </a:rPr>
              <a:t>Gaming</a:t>
            </a:r>
            <a:r>
              <a:rPr lang="en-GB" sz="2300" dirty="0">
                <a:latin typeface="Century Gothic" panose="020B0502020202020204" pitchFamily="34" charset="0"/>
              </a:rPr>
              <a:t>’ I began by adding a ‘home page’ to my website, this page holds my main menu in the navigation bar, promo boxes, and side menu. This page gives the user the first glimpse of my website and hopefully prompts the user to want to proceed with their purchases etc.</a:t>
            </a:r>
          </a:p>
          <a:p>
            <a:pPr marL="0" indent="0">
              <a:buNone/>
            </a:pPr>
            <a:endParaRPr lang="en-US" dirty="0"/>
          </a:p>
        </p:txBody>
      </p:sp>
      <p:pic>
        <p:nvPicPr>
          <p:cNvPr id="4" name="Picture 3">
            <a:extLst>
              <a:ext uri="{FF2B5EF4-FFF2-40B4-BE49-F238E27FC236}">
                <a16:creationId xmlns:a16="http://schemas.microsoft.com/office/drawing/2014/main" id="{49E8D8DB-785A-4842-B994-F82D8AA47DF4}"/>
              </a:ext>
            </a:extLst>
          </p:cNvPr>
          <p:cNvPicPr/>
          <p:nvPr/>
        </p:nvPicPr>
        <p:blipFill rotWithShape="1">
          <a:blip r:embed="rId2"/>
          <a:srcRect l="15988" t="10926" r="17950" b="22054"/>
          <a:stretch/>
        </p:blipFill>
        <p:spPr>
          <a:xfrm>
            <a:off x="2457973" y="2556924"/>
            <a:ext cx="7055141" cy="3625899"/>
          </a:xfrm>
          <a:prstGeom prst="rect">
            <a:avLst/>
          </a:prstGeom>
        </p:spPr>
      </p:pic>
      <p:sp>
        <p:nvSpPr>
          <p:cNvPr id="5" name="TextBox 4">
            <a:extLst>
              <a:ext uri="{FF2B5EF4-FFF2-40B4-BE49-F238E27FC236}">
                <a16:creationId xmlns:a16="http://schemas.microsoft.com/office/drawing/2014/main" id="{FA5F138B-5F42-4D93-BBCA-8A54AFC90AD5}"/>
              </a:ext>
            </a:extLst>
          </p:cNvPr>
          <p:cNvSpPr txBox="1"/>
          <p:nvPr/>
        </p:nvSpPr>
        <p:spPr>
          <a:xfrm>
            <a:off x="5424880" y="1988687"/>
            <a:ext cx="1342238" cy="338554"/>
          </a:xfrm>
          <a:prstGeom prst="rect">
            <a:avLst/>
          </a:prstGeom>
          <a:noFill/>
        </p:spPr>
        <p:txBody>
          <a:bodyPr wrap="square" rtlCol="0">
            <a:spAutoFit/>
          </a:bodyPr>
          <a:lstStyle/>
          <a:p>
            <a:r>
              <a:rPr lang="en-GB" sz="1600" dirty="0">
                <a:solidFill>
                  <a:srgbClr val="92D050"/>
                </a:solidFill>
                <a:latin typeface="Algerian" panose="04020705040A02060702" pitchFamily="82" charset="0"/>
              </a:rPr>
              <a:t>Home page</a:t>
            </a:r>
            <a:endParaRPr lang="en-US" sz="1600" dirty="0">
              <a:solidFill>
                <a:srgbClr val="92D050"/>
              </a:solidFill>
              <a:latin typeface="Algerian" panose="04020705040A02060702" pitchFamily="82" charset="0"/>
            </a:endParaRPr>
          </a:p>
        </p:txBody>
      </p:sp>
      <p:sp>
        <p:nvSpPr>
          <p:cNvPr id="6" name="TextBox 5"/>
          <p:cNvSpPr txBox="1"/>
          <p:nvPr/>
        </p:nvSpPr>
        <p:spPr>
          <a:xfrm>
            <a:off x="2894443" y="6412506"/>
            <a:ext cx="6618671" cy="369332"/>
          </a:xfrm>
          <a:prstGeom prst="rect">
            <a:avLst/>
          </a:prstGeom>
          <a:noFill/>
        </p:spPr>
        <p:txBody>
          <a:bodyPr wrap="none" rtlCol="0">
            <a:spAutoFit/>
          </a:bodyPr>
          <a:lstStyle/>
          <a:p>
            <a:r>
              <a:rPr lang="en-GB" dirty="0" smtClean="0"/>
              <a:t>Here is the link to my website: </a:t>
            </a:r>
            <a:r>
              <a:rPr lang="en-GB" dirty="0">
                <a:hlinkClick r:id="rId3"/>
              </a:rPr>
              <a:t>http://</a:t>
            </a:r>
            <a:r>
              <a:rPr lang="en-GB" dirty="0" smtClean="0">
                <a:hlinkClick r:id="rId3"/>
              </a:rPr>
              <a:t>www.seamushillen.co.uk/111298</a:t>
            </a:r>
            <a:endParaRPr lang="en-GB" dirty="0"/>
          </a:p>
        </p:txBody>
      </p:sp>
    </p:spTree>
    <p:extLst>
      <p:ext uri="{BB962C8B-B14F-4D97-AF65-F5344CB8AC3E}">
        <p14:creationId xmlns:p14="http://schemas.microsoft.com/office/powerpoint/2010/main" val="4255994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9D439E-E3AE-4021-A18A-1ACDD19E7108}"/>
              </a:ext>
            </a:extLst>
          </p:cNvPr>
          <p:cNvSpPr>
            <a:spLocks noGrp="1"/>
          </p:cNvSpPr>
          <p:nvPr>
            <p:ph type="title"/>
          </p:nvPr>
        </p:nvSpPr>
        <p:spPr>
          <a:xfrm>
            <a:off x="1143001" y="-69239"/>
            <a:ext cx="9905998" cy="1338202"/>
          </a:xfrm>
        </p:spPr>
        <p:txBody>
          <a:bodyPr/>
          <a:lstStyle/>
          <a:p>
            <a:pPr algn="ctr"/>
            <a:r>
              <a:rPr lang="en-GB" sz="3200" u="sng" dirty="0">
                <a:solidFill>
                  <a:srgbClr val="92D050"/>
                </a:solidFill>
                <a:latin typeface="Algerian" panose="04020705040A02060702" pitchFamily="82" charset="0"/>
              </a:rPr>
              <a:t>Shop</a:t>
            </a:r>
            <a:r>
              <a:rPr lang="en-GB" dirty="0">
                <a:latin typeface="Century Gothic" panose="020B0502020202020204" pitchFamily="34" charset="0"/>
              </a:rPr>
              <a:t/>
            </a:r>
            <a:br>
              <a:rPr lang="en-GB" dirty="0">
                <a:latin typeface="Century Gothic" panose="020B0502020202020204" pitchFamily="34" charset="0"/>
              </a:rPr>
            </a:br>
            <a:endParaRPr lang="en-US" dirty="0"/>
          </a:p>
        </p:txBody>
      </p:sp>
      <p:pic>
        <p:nvPicPr>
          <p:cNvPr id="8" name="Picture 7">
            <a:extLst>
              <a:ext uri="{FF2B5EF4-FFF2-40B4-BE49-F238E27FC236}">
                <a16:creationId xmlns:a16="http://schemas.microsoft.com/office/drawing/2014/main" id="{A95FA34F-83AA-4BC0-91D7-0FB0873C1378}"/>
              </a:ext>
            </a:extLst>
          </p:cNvPr>
          <p:cNvPicPr/>
          <p:nvPr/>
        </p:nvPicPr>
        <p:blipFill rotWithShape="1">
          <a:blip r:embed="rId2"/>
          <a:srcRect l="27936" t="7657" r="9438" b="4771"/>
          <a:stretch/>
        </p:blipFill>
        <p:spPr>
          <a:xfrm>
            <a:off x="757000" y="3018546"/>
            <a:ext cx="4102218" cy="3289976"/>
          </a:xfrm>
          <a:prstGeom prst="rect">
            <a:avLst/>
          </a:prstGeom>
        </p:spPr>
      </p:pic>
      <p:sp>
        <p:nvSpPr>
          <p:cNvPr id="9" name="TextBox 8">
            <a:extLst>
              <a:ext uri="{FF2B5EF4-FFF2-40B4-BE49-F238E27FC236}">
                <a16:creationId xmlns:a16="http://schemas.microsoft.com/office/drawing/2014/main" id="{D816178D-AB74-4F66-A125-A53DE49EA262}"/>
              </a:ext>
            </a:extLst>
          </p:cNvPr>
          <p:cNvSpPr txBox="1"/>
          <p:nvPr/>
        </p:nvSpPr>
        <p:spPr>
          <a:xfrm>
            <a:off x="1644954" y="658548"/>
            <a:ext cx="8472881" cy="2062103"/>
          </a:xfrm>
          <a:prstGeom prst="rect">
            <a:avLst/>
          </a:prstGeom>
          <a:noFill/>
        </p:spPr>
        <p:txBody>
          <a:bodyPr wrap="square" rtlCol="0">
            <a:spAutoFit/>
          </a:bodyPr>
          <a:lstStyle/>
          <a:p>
            <a:pPr algn="ctr"/>
            <a:r>
              <a:rPr lang="en-GB" sz="1600" dirty="0">
                <a:latin typeface="Century Gothic" panose="020B0502020202020204" pitchFamily="34" charset="0"/>
              </a:rPr>
              <a:t>One of the pages within my website is a ‘</a:t>
            </a:r>
            <a:r>
              <a:rPr lang="en-GB" sz="1600" dirty="0">
                <a:solidFill>
                  <a:srgbClr val="92D050"/>
                </a:solidFill>
                <a:latin typeface="Century Gothic" panose="020B0502020202020204" pitchFamily="34" charset="0"/>
              </a:rPr>
              <a:t>shop</a:t>
            </a:r>
            <a:r>
              <a:rPr lang="en-GB" sz="1600" dirty="0">
                <a:latin typeface="Century Gothic" panose="020B0502020202020204" pitchFamily="34" charset="0"/>
              </a:rPr>
              <a:t>’ page: in which I chose to add widgets located on the side bar that are linked with my business Facebook page and Twitter account. I have also included a widget so the user can subscribe to my website and receive emails about promotions and offers. Lastly I introduced a ‘google translate’ option into my website, which I thought was important to reach a wider audience across the globe.</a:t>
            </a:r>
          </a:p>
          <a:p>
            <a:endParaRPr lang="en-GB" sz="1600" dirty="0">
              <a:latin typeface="Century Gothic" panose="020B0502020202020204" pitchFamily="34" charset="0"/>
            </a:endParaRPr>
          </a:p>
          <a:p>
            <a:endParaRPr lang="en-US" sz="1600" dirty="0">
              <a:latin typeface="Century Gothic" panose="020B0502020202020204" pitchFamily="34" charset="0"/>
            </a:endParaRPr>
          </a:p>
        </p:txBody>
      </p:sp>
      <p:pic>
        <p:nvPicPr>
          <p:cNvPr id="11" name="Picture 10">
            <a:extLst>
              <a:ext uri="{FF2B5EF4-FFF2-40B4-BE49-F238E27FC236}">
                <a16:creationId xmlns:a16="http://schemas.microsoft.com/office/drawing/2014/main" id="{3C27B433-798B-44BB-A26F-58F09DE57282}"/>
              </a:ext>
            </a:extLst>
          </p:cNvPr>
          <p:cNvPicPr>
            <a:picLocks noChangeAspect="1"/>
          </p:cNvPicPr>
          <p:nvPr/>
        </p:nvPicPr>
        <p:blipFill rotWithShape="1">
          <a:blip r:embed="rId3"/>
          <a:srcRect l="32514" t="8520" r="33609" b="4662"/>
          <a:stretch/>
        </p:blipFill>
        <p:spPr>
          <a:xfrm>
            <a:off x="5585178" y="3026919"/>
            <a:ext cx="2276551" cy="3281603"/>
          </a:xfrm>
          <a:prstGeom prst="rect">
            <a:avLst/>
          </a:prstGeom>
        </p:spPr>
      </p:pic>
      <p:sp>
        <p:nvSpPr>
          <p:cNvPr id="12" name="TextBox 11">
            <a:extLst>
              <a:ext uri="{FF2B5EF4-FFF2-40B4-BE49-F238E27FC236}">
                <a16:creationId xmlns:a16="http://schemas.microsoft.com/office/drawing/2014/main" id="{F4B59137-98A1-4154-885A-FFBBCC83084B}"/>
              </a:ext>
            </a:extLst>
          </p:cNvPr>
          <p:cNvSpPr txBox="1"/>
          <p:nvPr/>
        </p:nvSpPr>
        <p:spPr>
          <a:xfrm>
            <a:off x="2074165" y="2535985"/>
            <a:ext cx="1921079" cy="369332"/>
          </a:xfrm>
          <a:prstGeom prst="rect">
            <a:avLst/>
          </a:prstGeom>
          <a:noFill/>
        </p:spPr>
        <p:txBody>
          <a:bodyPr wrap="square" rtlCol="0">
            <a:spAutoFit/>
          </a:bodyPr>
          <a:lstStyle/>
          <a:p>
            <a:r>
              <a:rPr lang="en-GB" dirty="0">
                <a:solidFill>
                  <a:srgbClr val="92D050"/>
                </a:solidFill>
              </a:rPr>
              <a:t>‘</a:t>
            </a:r>
            <a:r>
              <a:rPr lang="en-GB" sz="1600" dirty="0">
                <a:solidFill>
                  <a:srgbClr val="92D050"/>
                </a:solidFill>
                <a:latin typeface="Algerian" panose="04020705040A02060702" pitchFamily="82" charset="0"/>
              </a:rPr>
              <a:t>Shop’ Page</a:t>
            </a:r>
            <a:endParaRPr lang="en-US" sz="1600" dirty="0">
              <a:solidFill>
                <a:srgbClr val="92D050"/>
              </a:solidFill>
              <a:latin typeface="Algerian" panose="04020705040A02060702" pitchFamily="82" charset="0"/>
            </a:endParaRPr>
          </a:p>
        </p:txBody>
      </p:sp>
      <p:sp>
        <p:nvSpPr>
          <p:cNvPr id="13" name="TextBox 12">
            <a:extLst>
              <a:ext uri="{FF2B5EF4-FFF2-40B4-BE49-F238E27FC236}">
                <a16:creationId xmlns:a16="http://schemas.microsoft.com/office/drawing/2014/main" id="{647784E9-1C9C-4535-9CE3-898FFB15220B}"/>
              </a:ext>
            </a:extLst>
          </p:cNvPr>
          <p:cNvSpPr txBox="1"/>
          <p:nvPr/>
        </p:nvSpPr>
        <p:spPr>
          <a:xfrm>
            <a:off x="5969688" y="2643707"/>
            <a:ext cx="1921079" cy="338554"/>
          </a:xfrm>
          <a:prstGeom prst="rect">
            <a:avLst/>
          </a:prstGeom>
          <a:noFill/>
        </p:spPr>
        <p:txBody>
          <a:bodyPr wrap="square" rtlCol="0">
            <a:spAutoFit/>
          </a:bodyPr>
          <a:lstStyle/>
          <a:p>
            <a:r>
              <a:rPr lang="en-GB" sz="1600" dirty="0">
                <a:solidFill>
                  <a:srgbClr val="92D050"/>
                </a:solidFill>
                <a:latin typeface="Algerian" panose="04020705040A02060702" pitchFamily="82" charset="0"/>
              </a:rPr>
              <a:t>Chosen item</a:t>
            </a:r>
            <a:endParaRPr lang="en-US" sz="1600" dirty="0">
              <a:solidFill>
                <a:srgbClr val="92D050"/>
              </a:solidFill>
              <a:latin typeface="Algerian" panose="04020705040A02060702" pitchFamily="82" charset="0"/>
            </a:endParaRPr>
          </a:p>
        </p:txBody>
      </p:sp>
      <p:sp>
        <p:nvSpPr>
          <p:cNvPr id="14" name="TextBox 13">
            <a:extLst>
              <a:ext uri="{FF2B5EF4-FFF2-40B4-BE49-F238E27FC236}">
                <a16:creationId xmlns:a16="http://schemas.microsoft.com/office/drawing/2014/main" id="{5089B001-83D4-4F20-AAE4-7F6D60C34940}"/>
              </a:ext>
            </a:extLst>
          </p:cNvPr>
          <p:cNvSpPr txBox="1"/>
          <p:nvPr/>
        </p:nvSpPr>
        <p:spPr>
          <a:xfrm>
            <a:off x="9059791" y="2197431"/>
            <a:ext cx="1132514" cy="338554"/>
          </a:xfrm>
          <a:prstGeom prst="rect">
            <a:avLst/>
          </a:prstGeom>
          <a:noFill/>
        </p:spPr>
        <p:txBody>
          <a:bodyPr wrap="square" rtlCol="0">
            <a:spAutoFit/>
          </a:bodyPr>
          <a:lstStyle/>
          <a:p>
            <a:pPr algn="ctr"/>
            <a:r>
              <a:rPr lang="en-GB" sz="1600" dirty="0">
                <a:solidFill>
                  <a:srgbClr val="92D050"/>
                </a:solidFill>
                <a:latin typeface="Algerian" panose="04020705040A02060702" pitchFamily="82" charset="0"/>
              </a:rPr>
              <a:t>widget</a:t>
            </a:r>
            <a:endParaRPr lang="en-US" sz="1600" dirty="0">
              <a:solidFill>
                <a:srgbClr val="92D050"/>
              </a:solidFill>
              <a:latin typeface="Algerian" panose="04020705040A02060702" pitchFamily="82" charset="0"/>
            </a:endParaRPr>
          </a:p>
        </p:txBody>
      </p:sp>
      <p:pic>
        <p:nvPicPr>
          <p:cNvPr id="3" name="Picture 2">
            <a:extLst>
              <a:ext uri="{FF2B5EF4-FFF2-40B4-BE49-F238E27FC236}">
                <a16:creationId xmlns:a16="http://schemas.microsoft.com/office/drawing/2014/main" id="{1B0AC124-0AA3-40E6-925E-0B7A3669AB64}"/>
              </a:ext>
            </a:extLst>
          </p:cNvPr>
          <p:cNvPicPr>
            <a:picLocks noChangeAspect="1"/>
          </p:cNvPicPr>
          <p:nvPr/>
        </p:nvPicPr>
        <p:blipFill rotWithShape="1">
          <a:blip r:embed="rId4"/>
          <a:srcRect l="34207" t="45137" r="51036" b="25528"/>
          <a:stretch/>
        </p:blipFill>
        <p:spPr>
          <a:xfrm>
            <a:off x="8693327" y="2550901"/>
            <a:ext cx="2067580" cy="1827103"/>
          </a:xfrm>
          <a:prstGeom prst="rect">
            <a:avLst/>
          </a:prstGeom>
        </p:spPr>
      </p:pic>
      <p:pic>
        <p:nvPicPr>
          <p:cNvPr id="4" name="Picture 3">
            <a:extLst>
              <a:ext uri="{FF2B5EF4-FFF2-40B4-BE49-F238E27FC236}">
                <a16:creationId xmlns:a16="http://schemas.microsoft.com/office/drawing/2014/main" id="{0D107497-450E-4664-ADD4-9B0BE0EC06CB}"/>
              </a:ext>
            </a:extLst>
          </p:cNvPr>
          <p:cNvPicPr>
            <a:picLocks noChangeAspect="1"/>
          </p:cNvPicPr>
          <p:nvPr/>
        </p:nvPicPr>
        <p:blipFill>
          <a:blip r:embed="rId5"/>
          <a:stretch>
            <a:fillRect/>
          </a:stretch>
        </p:blipFill>
        <p:spPr>
          <a:xfrm>
            <a:off x="8693327" y="4663534"/>
            <a:ext cx="2067580" cy="1800922"/>
          </a:xfrm>
          <a:prstGeom prst="rect">
            <a:avLst/>
          </a:prstGeom>
        </p:spPr>
      </p:pic>
    </p:spTree>
    <p:extLst>
      <p:ext uri="{BB962C8B-B14F-4D97-AF65-F5344CB8AC3E}">
        <p14:creationId xmlns:p14="http://schemas.microsoft.com/office/powerpoint/2010/main" val="2879763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9D439E-E3AE-4021-A18A-1ACDD19E7108}"/>
              </a:ext>
            </a:extLst>
          </p:cNvPr>
          <p:cNvSpPr>
            <a:spLocks noGrp="1"/>
          </p:cNvSpPr>
          <p:nvPr>
            <p:ph type="title"/>
          </p:nvPr>
        </p:nvSpPr>
        <p:spPr>
          <a:xfrm>
            <a:off x="1143001" y="6281"/>
            <a:ext cx="9905998" cy="1478570"/>
          </a:xfrm>
        </p:spPr>
        <p:txBody>
          <a:bodyPr/>
          <a:lstStyle/>
          <a:p>
            <a:pPr algn="ctr"/>
            <a:r>
              <a:rPr lang="en-GB" sz="3200" u="sng" dirty="0">
                <a:solidFill>
                  <a:srgbClr val="92D050"/>
                </a:solidFill>
                <a:latin typeface="Algerian" panose="04020705040A02060702" pitchFamily="82" charset="0"/>
              </a:rPr>
              <a:t>Shopping cart</a:t>
            </a:r>
            <a:r>
              <a:rPr lang="en-GB" dirty="0">
                <a:latin typeface="Century Gothic" panose="020B0502020202020204" pitchFamily="34" charset="0"/>
              </a:rPr>
              <a:t/>
            </a:r>
            <a:br>
              <a:rPr lang="en-GB" dirty="0">
                <a:latin typeface="Century Gothic" panose="020B0502020202020204" pitchFamily="34" charset="0"/>
              </a:rPr>
            </a:br>
            <a:endParaRPr lang="en-US" dirty="0"/>
          </a:p>
        </p:txBody>
      </p:sp>
      <p:pic>
        <p:nvPicPr>
          <p:cNvPr id="7" name="Picture 6">
            <a:extLst>
              <a:ext uri="{FF2B5EF4-FFF2-40B4-BE49-F238E27FC236}">
                <a16:creationId xmlns:a16="http://schemas.microsoft.com/office/drawing/2014/main" id="{FE031C0E-6466-4DA7-80C7-2FC168100009}"/>
              </a:ext>
            </a:extLst>
          </p:cNvPr>
          <p:cNvPicPr/>
          <p:nvPr/>
        </p:nvPicPr>
        <p:blipFill rotWithShape="1">
          <a:blip r:embed="rId2"/>
          <a:srcRect l="26053" t="8532" r="8598" b="3521"/>
          <a:stretch/>
        </p:blipFill>
        <p:spPr>
          <a:xfrm>
            <a:off x="3155659" y="2222825"/>
            <a:ext cx="5880682" cy="4021191"/>
          </a:xfrm>
          <a:prstGeom prst="rect">
            <a:avLst/>
          </a:prstGeom>
        </p:spPr>
      </p:pic>
      <p:sp>
        <p:nvSpPr>
          <p:cNvPr id="8" name="TextBox 7">
            <a:extLst>
              <a:ext uri="{FF2B5EF4-FFF2-40B4-BE49-F238E27FC236}">
                <a16:creationId xmlns:a16="http://schemas.microsoft.com/office/drawing/2014/main" id="{2E790ABE-C83E-4290-B605-7CE8DD77F70D}"/>
              </a:ext>
            </a:extLst>
          </p:cNvPr>
          <p:cNvSpPr txBox="1"/>
          <p:nvPr/>
        </p:nvSpPr>
        <p:spPr>
          <a:xfrm>
            <a:off x="2004969" y="823131"/>
            <a:ext cx="8472881" cy="1323439"/>
          </a:xfrm>
          <a:prstGeom prst="rect">
            <a:avLst/>
          </a:prstGeom>
          <a:noFill/>
        </p:spPr>
        <p:txBody>
          <a:bodyPr wrap="square" rtlCol="0">
            <a:spAutoFit/>
          </a:bodyPr>
          <a:lstStyle/>
          <a:p>
            <a:pPr algn="ctr"/>
            <a:r>
              <a:rPr lang="en-GB" sz="1600" dirty="0">
                <a:latin typeface="Century Gothic" panose="020B0502020202020204" pitchFamily="34" charset="0"/>
              </a:rPr>
              <a:t>This is my screenshot of the ‘</a:t>
            </a:r>
            <a:r>
              <a:rPr lang="en-GB" sz="1600" dirty="0">
                <a:solidFill>
                  <a:srgbClr val="92D050"/>
                </a:solidFill>
                <a:latin typeface="Century Gothic" panose="020B0502020202020204" pitchFamily="34" charset="0"/>
              </a:rPr>
              <a:t>shopping cart</a:t>
            </a:r>
            <a:r>
              <a:rPr lang="en-GB" sz="1600" dirty="0">
                <a:latin typeface="Century Gothic" panose="020B0502020202020204" pitchFamily="34" charset="0"/>
              </a:rPr>
              <a:t>’ page of my website. This section is where the user can look through what items they have selected, increase or decrease quantities, delete something, check through their purchases and check the final price of all items chosen, before finally proceeding to the ‘checkout’.</a:t>
            </a:r>
          </a:p>
          <a:p>
            <a:pPr algn="ctr"/>
            <a:endParaRPr lang="en-GB" sz="1600" dirty="0">
              <a:latin typeface="Century Gothic" panose="020B0502020202020204" pitchFamily="34" charset="0"/>
            </a:endParaRPr>
          </a:p>
        </p:txBody>
      </p:sp>
    </p:spTree>
    <p:extLst>
      <p:ext uri="{BB962C8B-B14F-4D97-AF65-F5344CB8AC3E}">
        <p14:creationId xmlns:p14="http://schemas.microsoft.com/office/powerpoint/2010/main" val="121788228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9D439E-E3AE-4021-A18A-1ACDD19E7108}"/>
              </a:ext>
            </a:extLst>
          </p:cNvPr>
          <p:cNvSpPr>
            <a:spLocks noGrp="1"/>
          </p:cNvSpPr>
          <p:nvPr>
            <p:ph type="title"/>
          </p:nvPr>
        </p:nvSpPr>
        <p:spPr>
          <a:xfrm>
            <a:off x="621296" y="-83890"/>
            <a:ext cx="9905998" cy="1478570"/>
          </a:xfrm>
        </p:spPr>
        <p:txBody>
          <a:bodyPr/>
          <a:lstStyle/>
          <a:p>
            <a:pPr algn="ctr"/>
            <a:r>
              <a:rPr lang="en-GB" u="sng" dirty="0">
                <a:solidFill>
                  <a:srgbClr val="92D050"/>
                </a:solidFill>
                <a:latin typeface="Algerian" panose="04020705040A02060702" pitchFamily="82" charset="0"/>
              </a:rPr>
              <a:t>Checkout</a:t>
            </a:r>
            <a:r>
              <a:rPr lang="en-GB" dirty="0">
                <a:latin typeface="Century Gothic" panose="020B0502020202020204" pitchFamily="34" charset="0"/>
              </a:rPr>
              <a:t/>
            </a:r>
            <a:br>
              <a:rPr lang="en-GB" dirty="0">
                <a:latin typeface="Century Gothic" panose="020B0502020202020204" pitchFamily="34" charset="0"/>
              </a:rPr>
            </a:br>
            <a:endParaRPr lang="en-US" dirty="0"/>
          </a:p>
        </p:txBody>
      </p:sp>
      <p:pic>
        <p:nvPicPr>
          <p:cNvPr id="7" name="Picture 6">
            <a:extLst>
              <a:ext uri="{FF2B5EF4-FFF2-40B4-BE49-F238E27FC236}">
                <a16:creationId xmlns:a16="http://schemas.microsoft.com/office/drawing/2014/main" id="{D566A81C-B899-474D-80CB-164D1F5CDD12}"/>
              </a:ext>
            </a:extLst>
          </p:cNvPr>
          <p:cNvPicPr/>
          <p:nvPr/>
        </p:nvPicPr>
        <p:blipFill rotWithShape="1">
          <a:blip r:embed="rId2"/>
          <a:srcRect l="39629" t="4963" r="23532" b="3136"/>
          <a:stretch/>
        </p:blipFill>
        <p:spPr>
          <a:xfrm>
            <a:off x="4899168" y="979887"/>
            <a:ext cx="5812171" cy="5494789"/>
          </a:xfrm>
          <a:prstGeom prst="rect">
            <a:avLst/>
          </a:prstGeom>
        </p:spPr>
      </p:pic>
      <p:sp>
        <p:nvSpPr>
          <p:cNvPr id="8" name="TextBox 7">
            <a:extLst>
              <a:ext uri="{FF2B5EF4-FFF2-40B4-BE49-F238E27FC236}">
                <a16:creationId xmlns:a16="http://schemas.microsoft.com/office/drawing/2014/main" id="{CEC0C0A1-3B54-4AFD-9EAF-0AB3F071A1C4}"/>
              </a:ext>
            </a:extLst>
          </p:cNvPr>
          <p:cNvSpPr txBox="1"/>
          <p:nvPr/>
        </p:nvSpPr>
        <p:spPr>
          <a:xfrm>
            <a:off x="1283515" y="992560"/>
            <a:ext cx="2894201" cy="5293757"/>
          </a:xfrm>
          <a:prstGeom prst="rect">
            <a:avLst/>
          </a:prstGeom>
          <a:noFill/>
        </p:spPr>
        <p:txBody>
          <a:bodyPr wrap="square" rtlCol="0">
            <a:spAutoFit/>
          </a:bodyPr>
          <a:lstStyle/>
          <a:p>
            <a:pPr algn="ctr"/>
            <a:r>
              <a:rPr lang="en-GB" sz="1600" dirty="0">
                <a:latin typeface="Century Gothic" panose="020B0502020202020204" pitchFamily="34" charset="0"/>
              </a:rPr>
              <a:t>This is a screenshot of my ‘</a:t>
            </a:r>
            <a:r>
              <a:rPr lang="en-GB" sz="1600" dirty="0">
                <a:solidFill>
                  <a:srgbClr val="92D050"/>
                </a:solidFill>
                <a:latin typeface="Century Gothic" panose="020B0502020202020204" pitchFamily="34" charset="0"/>
              </a:rPr>
              <a:t>checkout page</a:t>
            </a:r>
            <a:r>
              <a:rPr lang="en-GB" sz="1600" dirty="0">
                <a:latin typeface="Century Gothic" panose="020B0502020202020204" pitchFamily="34" charset="0"/>
              </a:rPr>
              <a:t>’ where the user then adds all of their payment information (card information) and pays for all their selected items, via their chosen avenue .i.e. ‘PayPal’. A summary of their order is also supplied.</a:t>
            </a:r>
          </a:p>
          <a:p>
            <a:pPr algn="ctr"/>
            <a:r>
              <a:rPr lang="en-GB" sz="1600" dirty="0">
                <a:latin typeface="Century Gothic" panose="020B0502020202020204" pitchFamily="34" charset="0"/>
              </a:rPr>
              <a:t> </a:t>
            </a:r>
          </a:p>
          <a:p>
            <a:pPr algn="ctr"/>
            <a:r>
              <a:rPr lang="en-GB" sz="1600" dirty="0">
                <a:latin typeface="Century Gothic" panose="020B0502020202020204" pitchFamily="34" charset="0"/>
              </a:rPr>
              <a:t>I have kept the same widgets in sidebar and also kept the over all theme of grey and green throughout the website to keep everything consistent and familiar, making it all more user friendly and easy to navigate every page.</a:t>
            </a:r>
            <a:endParaRPr lang="en-US" sz="1600" dirty="0">
              <a:latin typeface="Century Gothic" panose="020B0502020202020204" pitchFamily="34" charset="0"/>
            </a:endParaRPr>
          </a:p>
          <a:p>
            <a:endParaRPr lang="en-US" dirty="0"/>
          </a:p>
        </p:txBody>
      </p:sp>
    </p:spTree>
    <p:extLst>
      <p:ext uri="{BB962C8B-B14F-4D97-AF65-F5344CB8AC3E}">
        <p14:creationId xmlns:p14="http://schemas.microsoft.com/office/powerpoint/2010/main" val="2933715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1DF059-5E22-43B6-8D80-0E97503543C2}"/>
              </a:ext>
            </a:extLst>
          </p:cNvPr>
          <p:cNvSpPr>
            <a:spLocks noGrp="1"/>
          </p:cNvSpPr>
          <p:nvPr>
            <p:ph type="title"/>
          </p:nvPr>
        </p:nvSpPr>
        <p:spPr>
          <a:xfrm>
            <a:off x="1384694" y="2497652"/>
            <a:ext cx="9905998" cy="1478570"/>
          </a:xfrm>
        </p:spPr>
        <p:txBody>
          <a:bodyPr>
            <a:normAutofit/>
          </a:bodyPr>
          <a:lstStyle/>
          <a:p>
            <a:r>
              <a:rPr lang="en-GB" sz="8000" dirty="0">
                <a:solidFill>
                  <a:srgbClr val="92D050"/>
                </a:solidFill>
                <a:latin typeface="Algerian" panose="04020705040A02060702" pitchFamily="82" charset="0"/>
              </a:rPr>
              <a:t>Online marketing</a:t>
            </a:r>
            <a:endParaRPr lang="en-US" sz="8000" dirty="0">
              <a:solidFill>
                <a:srgbClr val="92D050"/>
              </a:solidFill>
              <a:latin typeface="Algerian" panose="04020705040A02060702" pitchFamily="82" charset="0"/>
            </a:endParaRPr>
          </a:p>
        </p:txBody>
      </p:sp>
    </p:spTree>
    <p:extLst>
      <p:ext uri="{BB962C8B-B14F-4D97-AF65-F5344CB8AC3E}">
        <p14:creationId xmlns:p14="http://schemas.microsoft.com/office/powerpoint/2010/main" val="212050277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9D439E-E3AE-4021-A18A-1ACDD19E7108}"/>
              </a:ext>
            </a:extLst>
          </p:cNvPr>
          <p:cNvSpPr>
            <a:spLocks noGrp="1"/>
          </p:cNvSpPr>
          <p:nvPr>
            <p:ph type="title"/>
          </p:nvPr>
        </p:nvSpPr>
        <p:spPr>
          <a:xfrm>
            <a:off x="1976655" y="450787"/>
            <a:ext cx="2682379" cy="402672"/>
          </a:xfrm>
        </p:spPr>
        <p:txBody>
          <a:bodyPr>
            <a:normAutofit fontScale="90000"/>
          </a:bodyPr>
          <a:lstStyle/>
          <a:p>
            <a:pPr algn="ctr"/>
            <a:r>
              <a:rPr lang="en-GB" u="sng" dirty="0">
                <a:solidFill>
                  <a:srgbClr val="92D050"/>
                </a:solidFill>
                <a:latin typeface="Algerian" panose="04020705040A02060702" pitchFamily="82" charset="0"/>
              </a:rPr>
              <a:t>Social media</a:t>
            </a:r>
            <a:r>
              <a:rPr lang="en-GB" dirty="0">
                <a:latin typeface="Century Gothic" panose="020B0502020202020204" pitchFamily="34" charset="0"/>
              </a:rPr>
              <a:t/>
            </a:r>
            <a:br>
              <a:rPr lang="en-GB" dirty="0">
                <a:latin typeface="Century Gothic" panose="020B0502020202020204" pitchFamily="34" charset="0"/>
              </a:rPr>
            </a:br>
            <a:endParaRPr lang="en-US" dirty="0"/>
          </a:p>
        </p:txBody>
      </p:sp>
      <p:pic>
        <p:nvPicPr>
          <p:cNvPr id="9" name="Picture 8">
            <a:extLst>
              <a:ext uri="{FF2B5EF4-FFF2-40B4-BE49-F238E27FC236}">
                <a16:creationId xmlns:a16="http://schemas.microsoft.com/office/drawing/2014/main" id="{E2BE5357-009F-4B44-95A2-02DC0C49A729}"/>
              </a:ext>
            </a:extLst>
          </p:cNvPr>
          <p:cNvPicPr>
            <a:picLocks noChangeAspect="1"/>
          </p:cNvPicPr>
          <p:nvPr/>
        </p:nvPicPr>
        <p:blipFill rotWithShape="1">
          <a:blip r:embed="rId2"/>
          <a:srcRect l="4950" t="9719" r="5254" b="22739"/>
          <a:stretch/>
        </p:blipFill>
        <p:spPr>
          <a:xfrm>
            <a:off x="989902" y="2834140"/>
            <a:ext cx="5578678" cy="3005567"/>
          </a:xfrm>
          <a:prstGeom prst="rect">
            <a:avLst/>
          </a:prstGeom>
        </p:spPr>
      </p:pic>
      <p:sp>
        <p:nvSpPr>
          <p:cNvPr id="10" name="TextBox 9">
            <a:extLst>
              <a:ext uri="{FF2B5EF4-FFF2-40B4-BE49-F238E27FC236}">
                <a16:creationId xmlns:a16="http://schemas.microsoft.com/office/drawing/2014/main" id="{C20EFC5C-FC76-47B5-BD5C-7A5C924F1B0B}"/>
              </a:ext>
            </a:extLst>
          </p:cNvPr>
          <p:cNvSpPr txBox="1"/>
          <p:nvPr/>
        </p:nvSpPr>
        <p:spPr>
          <a:xfrm>
            <a:off x="1241572" y="1018293"/>
            <a:ext cx="4854428" cy="1569660"/>
          </a:xfrm>
          <a:prstGeom prst="rect">
            <a:avLst/>
          </a:prstGeom>
          <a:noFill/>
        </p:spPr>
        <p:txBody>
          <a:bodyPr wrap="square" rtlCol="0">
            <a:spAutoFit/>
          </a:bodyPr>
          <a:lstStyle/>
          <a:p>
            <a:r>
              <a:rPr lang="en-GB" sz="1600" dirty="0">
                <a:latin typeface="Century Gothic" panose="020B0502020202020204" pitchFamily="34" charset="0"/>
              </a:rPr>
              <a:t>Here are some screenshots of my businesses social media pages/accounts, as you can see from these screenshots, my plug-ins/widgets were successful and do take me to the full and complete business ‘</a:t>
            </a:r>
            <a:r>
              <a:rPr lang="en-GB" sz="1600" dirty="0">
                <a:solidFill>
                  <a:srgbClr val="92D050"/>
                </a:solidFill>
                <a:latin typeface="Century Gothic" panose="020B0502020202020204" pitchFamily="34" charset="0"/>
              </a:rPr>
              <a:t>Facebook</a:t>
            </a:r>
            <a:r>
              <a:rPr lang="en-GB" sz="1600" dirty="0">
                <a:latin typeface="Century Gothic" panose="020B0502020202020204" pitchFamily="34" charset="0"/>
              </a:rPr>
              <a:t>’ page and ‘</a:t>
            </a:r>
            <a:r>
              <a:rPr lang="en-GB" sz="1600" dirty="0">
                <a:solidFill>
                  <a:srgbClr val="92D050"/>
                </a:solidFill>
                <a:latin typeface="Century Gothic" panose="020B0502020202020204" pitchFamily="34" charset="0"/>
              </a:rPr>
              <a:t>Twitter</a:t>
            </a:r>
            <a:r>
              <a:rPr lang="en-GB" sz="1600" dirty="0">
                <a:latin typeface="Century Gothic" panose="020B0502020202020204" pitchFamily="34" charset="0"/>
              </a:rPr>
              <a:t>’ account. </a:t>
            </a:r>
            <a:endParaRPr lang="en-US" sz="1600" dirty="0">
              <a:latin typeface="Century Gothic" panose="020B0502020202020204" pitchFamily="34" charset="0"/>
            </a:endParaRPr>
          </a:p>
        </p:txBody>
      </p:sp>
      <p:pic>
        <p:nvPicPr>
          <p:cNvPr id="23" name="Picture 22">
            <a:extLst>
              <a:ext uri="{FF2B5EF4-FFF2-40B4-BE49-F238E27FC236}">
                <a16:creationId xmlns:a16="http://schemas.microsoft.com/office/drawing/2014/main" id="{51519F0F-0A27-44CB-AE34-373D811E9798}"/>
              </a:ext>
            </a:extLst>
          </p:cNvPr>
          <p:cNvPicPr>
            <a:picLocks noChangeAspect="1"/>
          </p:cNvPicPr>
          <p:nvPr/>
        </p:nvPicPr>
        <p:blipFill rotWithShape="1">
          <a:blip r:embed="rId3"/>
          <a:srcRect l="14899" t="11804" r="28669" b="4045"/>
          <a:stretch/>
        </p:blipFill>
        <p:spPr>
          <a:xfrm>
            <a:off x="6843210" y="317137"/>
            <a:ext cx="5039279" cy="4226871"/>
          </a:xfrm>
          <a:prstGeom prst="rect">
            <a:avLst/>
          </a:prstGeom>
        </p:spPr>
      </p:pic>
      <p:sp>
        <p:nvSpPr>
          <p:cNvPr id="24" name="TextBox 23">
            <a:extLst>
              <a:ext uri="{FF2B5EF4-FFF2-40B4-BE49-F238E27FC236}">
                <a16:creationId xmlns:a16="http://schemas.microsoft.com/office/drawing/2014/main" id="{5B20B24B-FC0B-468A-AE63-3F6E7DD9C617}"/>
              </a:ext>
            </a:extLst>
          </p:cNvPr>
          <p:cNvSpPr txBox="1"/>
          <p:nvPr/>
        </p:nvSpPr>
        <p:spPr>
          <a:xfrm>
            <a:off x="7445658" y="4853118"/>
            <a:ext cx="3191069" cy="1569660"/>
          </a:xfrm>
          <a:prstGeom prst="rect">
            <a:avLst/>
          </a:prstGeom>
          <a:noFill/>
        </p:spPr>
        <p:txBody>
          <a:bodyPr wrap="square" rtlCol="0">
            <a:spAutoFit/>
          </a:bodyPr>
          <a:lstStyle/>
          <a:p>
            <a:pPr algn="ctr"/>
            <a:r>
              <a:rPr lang="en-GB" sz="1600" dirty="0">
                <a:solidFill>
                  <a:srgbClr val="92D050"/>
                </a:solidFill>
                <a:latin typeface="Century Gothic" panose="020B0502020202020204" pitchFamily="34" charset="0"/>
              </a:rPr>
              <a:t>As you can see I have created a brand and kept it consistent in both social media platforms to make it easily recognisable to the users.</a:t>
            </a:r>
            <a:endParaRPr lang="en-US" sz="1600" dirty="0">
              <a:solidFill>
                <a:srgbClr val="92D050"/>
              </a:solidFill>
              <a:latin typeface="Century Gothic" panose="020B0502020202020204" pitchFamily="34" charset="0"/>
            </a:endParaRPr>
          </a:p>
        </p:txBody>
      </p:sp>
    </p:spTree>
    <p:extLst>
      <p:ext uri="{BB962C8B-B14F-4D97-AF65-F5344CB8AC3E}">
        <p14:creationId xmlns:p14="http://schemas.microsoft.com/office/powerpoint/2010/main" val="287230702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3C8BDB-54BE-49F5-8B7A-C742157605D4}"/>
              </a:ext>
            </a:extLst>
          </p:cNvPr>
          <p:cNvSpPr>
            <a:spLocks noGrp="1"/>
          </p:cNvSpPr>
          <p:nvPr>
            <p:ph type="title"/>
          </p:nvPr>
        </p:nvSpPr>
        <p:spPr>
          <a:xfrm>
            <a:off x="1564802" y="114047"/>
            <a:ext cx="2876915" cy="587229"/>
          </a:xfrm>
        </p:spPr>
        <p:txBody>
          <a:bodyPr>
            <a:normAutofit/>
          </a:bodyPr>
          <a:lstStyle/>
          <a:p>
            <a:pPr algn="ctr"/>
            <a:r>
              <a:rPr lang="en-GB" sz="3200" u="sng" dirty="0">
                <a:solidFill>
                  <a:srgbClr val="92D050"/>
                </a:solidFill>
                <a:latin typeface="Algerian" panose="04020705040A02060702" pitchFamily="82" charset="0"/>
              </a:rPr>
              <a:t>Marketing</a:t>
            </a:r>
            <a:endParaRPr lang="en-US" sz="3200" u="sng" dirty="0">
              <a:solidFill>
                <a:srgbClr val="92D050"/>
              </a:solidFill>
              <a:latin typeface="Algerian" panose="04020705040A02060702" pitchFamily="82" charset="0"/>
            </a:endParaRPr>
          </a:p>
        </p:txBody>
      </p:sp>
      <p:pic>
        <p:nvPicPr>
          <p:cNvPr id="4" name="Picture 3">
            <a:extLst>
              <a:ext uri="{FF2B5EF4-FFF2-40B4-BE49-F238E27FC236}">
                <a16:creationId xmlns:a16="http://schemas.microsoft.com/office/drawing/2014/main" id="{099CD1E9-F39C-4878-9DD0-0419C41F8FF2}"/>
              </a:ext>
            </a:extLst>
          </p:cNvPr>
          <p:cNvPicPr>
            <a:picLocks noChangeAspect="1"/>
          </p:cNvPicPr>
          <p:nvPr/>
        </p:nvPicPr>
        <p:blipFill rotWithShape="1">
          <a:blip r:embed="rId2"/>
          <a:srcRect l="10216" t="13995" b="6031"/>
          <a:stretch/>
        </p:blipFill>
        <p:spPr>
          <a:xfrm>
            <a:off x="5633265" y="3560942"/>
            <a:ext cx="6203601" cy="3108240"/>
          </a:xfrm>
          <a:prstGeom prst="rect">
            <a:avLst/>
          </a:prstGeom>
        </p:spPr>
      </p:pic>
      <p:pic>
        <p:nvPicPr>
          <p:cNvPr id="5" name="Picture 4">
            <a:extLst>
              <a:ext uri="{FF2B5EF4-FFF2-40B4-BE49-F238E27FC236}">
                <a16:creationId xmlns:a16="http://schemas.microsoft.com/office/drawing/2014/main" id="{10FFC0A4-FAFB-4926-8A6E-095C5CECF86F}"/>
              </a:ext>
            </a:extLst>
          </p:cNvPr>
          <p:cNvPicPr>
            <a:picLocks noChangeAspect="1"/>
          </p:cNvPicPr>
          <p:nvPr/>
        </p:nvPicPr>
        <p:blipFill rotWithShape="1">
          <a:blip r:embed="rId3"/>
          <a:srcRect l="12222" t="17592" r="1036" b="6242"/>
          <a:stretch/>
        </p:blipFill>
        <p:spPr>
          <a:xfrm>
            <a:off x="5633265" y="268185"/>
            <a:ext cx="6132354" cy="3028873"/>
          </a:xfrm>
          <a:prstGeom prst="rect">
            <a:avLst/>
          </a:prstGeom>
        </p:spPr>
      </p:pic>
      <p:pic>
        <p:nvPicPr>
          <p:cNvPr id="6" name="Picture 5">
            <a:extLst>
              <a:ext uri="{FF2B5EF4-FFF2-40B4-BE49-F238E27FC236}">
                <a16:creationId xmlns:a16="http://schemas.microsoft.com/office/drawing/2014/main" id="{77108C39-92F0-47E5-805A-6D140D834126}"/>
              </a:ext>
            </a:extLst>
          </p:cNvPr>
          <p:cNvPicPr>
            <a:picLocks noChangeAspect="1"/>
          </p:cNvPicPr>
          <p:nvPr/>
        </p:nvPicPr>
        <p:blipFill rotWithShape="1">
          <a:blip r:embed="rId4"/>
          <a:srcRect l="20625" t="13986" r="9209" b="8187"/>
          <a:stretch/>
        </p:blipFill>
        <p:spPr>
          <a:xfrm>
            <a:off x="258501" y="2792194"/>
            <a:ext cx="5234220" cy="3265737"/>
          </a:xfrm>
          <a:prstGeom prst="rect">
            <a:avLst/>
          </a:prstGeom>
        </p:spPr>
      </p:pic>
      <p:sp>
        <p:nvSpPr>
          <p:cNvPr id="7" name="TextBox 6">
            <a:extLst>
              <a:ext uri="{FF2B5EF4-FFF2-40B4-BE49-F238E27FC236}">
                <a16:creationId xmlns:a16="http://schemas.microsoft.com/office/drawing/2014/main" id="{3C36548C-DF45-4BB6-9BD8-257AEFF1AA2A}"/>
              </a:ext>
            </a:extLst>
          </p:cNvPr>
          <p:cNvSpPr txBox="1"/>
          <p:nvPr/>
        </p:nvSpPr>
        <p:spPr>
          <a:xfrm>
            <a:off x="620787" y="792955"/>
            <a:ext cx="4764946" cy="1815882"/>
          </a:xfrm>
          <a:prstGeom prst="rect">
            <a:avLst/>
          </a:prstGeom>
          <a:noFill/>
        </p:spPr>
        <p:txBody>
          <a:bodyPr wrap="square" rtlCol="0">
            <a:spAutoFit/>
          </a:bodyPr>
          <a:lstStyle/>
          <a:p>
            <a:pPr algn="ctr"/>
            <a:r>
              <a:rPr lang="en-GB" sz="1600" dirty="0">
                <a:latin typeface="Century Gothic" panose="020B0502020202020204" pitchFamily="34" charset="0"/>
              </a:rPr>
              <a:t>I then signed into ‘</a:t>
            </a:r>
            <a:r>
              <a:rPr lang="en-GB" sz="1600" dirty="0">
                <a:solidFill>
                  <a:srgbClr val="92D050"/>
                </a:solidFill>
                <a:latin typeface="Century Gothic" panose="020B0502020202020204" pitchFamily="34" charset="0"/>
              </a:rPr>
              <a:t>google analytics</a:t>
            </a:r>
            <a:r>
              <a:rPr lang="en-GB" sz="1600" dirty="0">
                <a:latin typeface="Century Gothic" panose="020B0502020202020204" pitchFamily="34" charset="0"/>
              </a:rPr>
              <a:t>’ to see how many people had visited my website, and when those people are located, information such as this is useful as it provides you with information on where your website is reaching and target areas that may require more marketing etc.</a:t>
            </a:r>
            <a:endParaRPr lang="en-US" sz="1600" dirty="0">
              <a:latin typeface="Century Gothic" panose="020B0502020202020204" pitchFamily="34" charset="0"/>
            </a:endParaRPr>
          </a:p>
        </p:txBody>
      </p:sp>
    </p:spTree>
    <p:extLst>
      <p:ext uri="{BB962C8B-B14F-4D97-AF65-F5344CB8AC3E}">
        <p14:creationId xmlns:p14="http://schemas.microsoft.com/office/powerpoint/2010/main" val="304861335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20D0C-D56A-48F3-B6BB-01ECD597DABE}"/>
              </a:ext>
            </a:extLst>
          </p:cNvPr>
          <p:cNvSpPr>
            <a:spLocks noGrp="1"/>
          </p:cNvSpPr>
          <p:nvPr>
            <p:ph type="title"/>
          </p:nvPr>
        </p:nvSpPr>
        <p:spPr>
          <a:xfrm>
            <a:off x="1143001" y="273147"/>
            <a:ext cx="9905998" cy="1017586"/>
          </a:xfrm>
        </p:spPr>
        <p:txBody>
          <a:bodyPr>
            <a:normAutofit/>
          </a:bodyPr>
          <a:lstStyle/>
          <a:p>
            <a:pPr algn="ctr"/>
            <a:r>
              <a:rPr lang="en-GB" sz="3200" u="sng" dirty="0">
                <a:solidFill>
                  <a:srgbClr val="92D050"/>
                </a:solidFill>
                <a:latin typeface="Algerian" panose="04020705040A02060702" pitchFamily="82" charset="0"/>
              </a:rPr>
              <a:t>E-Commerce and E-mail marketing integration </a:t>
            </a:r>
            <a:endParaRPr lang="en-US" sz="3200" u="sng" dirty="0">
              <a:solidFill>
                <a:srgbClr val="92D050"/>
              </a:solidFill>
              <a:latin typeface="Algerian" panose="04020705040A02060702" pitchFamily="82" charset="0"/>
            </a:endParaRPr>
          </a:p>
        </p:txBody>
      </p:sp>
      <p:pic>
        <p:nvPicPr>
          <p:cNvPr id="4" name="Picture 3">
            <a:extLst>
              <a:ext uri="{FF2B5EF4-FFF2-40B4-BE49-F238E27FC236}">
                <a16:creationId xmlns:a16="http://schemas.microsoft.com/office/drawing/2014/main" id="{CF0733F2-AADA-4540-B35E-4B0334875793}"/>
              </a:ext>
            </a:extLst>
          </p:cNvPr>
          <p:cNvPicPr/>
          <p:nvPr/>
        </p:nvPicPr>
        <p:blipFill rotWithShape="1">
          <a:blip r:embed="rId2"/>
          <a:srcRect l="26154" t="35263" r="27962" b="25762"/>
          <a:stretch/>
        </p:blipFill>
        <p:spPr>
          <a:xfrm>
            <a:off x="1143001" y="3555050"/>
            <a:ext cx="4555771" cy="2290689"/>
          </a:xfrm>
          <a:prstGeom prst="rect">
            <a:avLst/>
          </a:prstGeom>
        </p:spPr>
      </p:pic>
      <p:pic>
        <p:nvPicPr>
          <p:cNvPr id="5" name="Picture 4">
            <a:extLst>
              <a:ext uri="{FF2B5EF4-FFF2-40B4-BE49-F238E27FC236}">
                <a16:creationId xmlns:a16="http://schemas.microsoft.com/office/drawing/2014/main" id="{23EB099C-3FBC-4221-9B93-C87D5EE0EFF1}"/>
              </a:ext>
            </a:extLst>
          </p:cNvPr>
          <p:cNvPicPr>
            <a:picLocks noChangeAspect="1"/>
          </p:cNvPicPr>
          <p:nvPr/>
        </p:nvPicPr>
        <p:blipFill rotWithShape="1">
          <a:blip r:embed="rId3"/>
          <a:srcRect l="26387" t="44402" r="61225" b="35864"/>
          <a:stretch/>
        </p:blipFill>
        <p:spPr>
          <a:xfrm>
            <a:off x="6759383" y="1504264"/>
            <a:ext cx="3725966" cy="3338614"/>
          </a:xfrm>
          <a:prstGeom prst="rect">
            <a:avLst/>
          </a:prstGeom>
        </p:spPr>
      </p:pic>
      <p:sp>
        <p:nvSpPr>
          <p:cNvPr id="6" name="TextBox 5">
            <a:extLst>
              <a:ext uri="{FF2B5EF4-FFF2-40B4-BE49-F238E27FC236}">
                <a16:creationId xmlns:a16="http://schemas.microsoft.com/office/drawing/2014/main" id="{1800268F-AB4C-44C3-995E-3205B184CC18}"/>
              </a:ext>
            </a:extLst>
          </p:cNvPr>
          <p:cNvSpPr txBox="1"/>
          <p:nvPr/>
        </p:nvSpPr>
        <p:spPr>
          <a:xfrm>
            <a:off x="925514" y="1613118"/>
            <a:ext cx="4990744" cy="1815882"/>
          </a:xfrm>
          <a:prstGeom prst="rect">
            <a:avLst/>
          </a:prstGeom>
          <a:noFill/>
        </p:spPr>
        <p:txBody>
          <a:bodyPr wrap="square" rtlCol="0">
            <a:spAutoFit/>
          </a:bodyPr>
          <a:lstStyle/>
          <a:p>
            <a:pPr algn="ctr"/>
            <a:r>
              <a:rPr lang="en-GB" sz="1600" dirty="0">
                <a:latin typeface="Century Gothic" panose="020B0502020202020204" pitchFamily="34" charset="0"/>
              </a:rPr>
              <a:t>I have added a pop up into my website, this encourages users to like my Facebook page, where I will add most of the promotions and general information for my website, and where the users can interact with others on the page and even message the business directly with any quarries. </a:t>
            </a:r>
            <a:endParaRPr lang="en-US" sz="1600" dirty="0">
              <a:latin typeface="Century Gothic" panose="020B0502020202020204" pitchFamily="34" charset="0"/>
            </a:endParaRPr>
          </a:p>
        </p:txBody>
      </p:sp>
      <p:sp>
        <p:nvSpPr>
          <p:cNvPr id="7" name="TextBox 6">
            <a:extLst>
              <a:ext uri="{FF2B5EF4-FFF2-40B4-BE49-F238E27FC236}">
                <a16:creationId xmlns:a16="http://schemas.microsoft.com/office/drawing/2014/main" id="{D08F9280-8757-423F-8186-94D0467A1BD9}"/>
              </a:ext>
            </a:extLst>
          </p:cNvPr>
          <p:cNvSpPr txBox="1"/>
          <p:nvPr/>
        </p:nvSpPr>
        <p:spPr>
          <a:xfrm>
            <a:off x="6560190" y="5245574"/>
            <a:ext cx="4597167" cy="1077218"/>
          </a:xfrm>
          <a:prstGeom prst="rect">
            <a:avLst/>
          </a:prstGeom>
          <a:noFill/>
        </p:spPr>
        <p:txBody>
          <a:bodyPr wrap="square" rtlCol="0">
            <a:spAutoFit/>
          </a:bodyPr>
          <a:lstStyle/>
          <a:p>
            <a:r>
              <a:rPr lang="en-GB" sz="1600" dirty="0">
                <a:latin typeface="Century Gothic" panose="020B0502020202020204" pitchFamily="34" charset="0"/>
              </a:rPr>
              <a:t>Here the users can subscribe to my website, this means they will receive E-mails of any deals or promotions etc added to my website or any special offs for subscribers.</a:t>
            </a:r>
            <a:endParaRPr lang="en-US" sz="1600" dirty="0">
              <a:latin typeface="Century Gothic" panose="020B0502020202020204" pitchFamily="34" charset="0"/>
            </a:endParaRPr>
          </a:p>
        </p:txBody>
      </p:sp>
    </p:spTree>
    <p:extLst>
      <p:ext uri="{BB962C8B-B14F-4D97-AF65-F5344CB8AC3E}">
        <p14:creationId xmlns:p14="http://schemas.microsoft.com/office/powerpoint/2010/main" val="18275632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84F3C026-D7B6-4ED2-97CA-AECA9C7D3F94}"/>
              </a:ext>
            </a:extLst>
          </p:cNvPr>
          <p:cNvPicPr>
            <a:picLocks noGrp="1" noChangeAspect="1"/>
          </p:cNvPicPr>
          <p:nvPr>
            <p:ph idx="1"/>
          </p:nvPr>
        </p:nvPicPr>
        <p:blipFill rotWithShape="1">
          <a:blip r:embed="rId2"/>
          <a:srcRect l="31008" t="9461" r="30018" b="66697"/>
          <a:stretch/>
        </p:blipFill>
        <p:spPr>
          <a:xfrm>
            <a:off x="3145999" y="2124870"/>
            <a:ext cx="5234474" cy="1801215"/>
          </a:xfrm>
          <a:prstGeom prst="rect">
            <a:avLst/>
          </a:prstGeom>
        </p:spPr>
      </p:pic>
      <p:cxnSp>
        <p:nvCxnSpPr>
          <p:cNvPr id="9" name="Straight Arrow Connector 8">
            <a:extLst>
              <a:ext uri="{FF2B5EF4-FFF2-40B4-BE49-F238E27FC236}">
                <a16:creationId xmlns:a16="http://schemas.microsoft.com/office/drawing/2014/main" id="{09B1E3D9-A244-4C8D-808E-634D20DA2EAC}"/>
              </a:ext>
            </a:extLst>
          </p:cNvPr>
          <p:cNvCxnSpPr>
            <a:cxnSpLocks/>
          </p:cNvCxnSpPr>
          <p:nvPr/>
        </p:nvCxnSpPr>
        <p:spPr>
          <a:xfrm flipH="1" flipV="1">
            <a:off x="6518247" y="3512442"/>
            <a:ext cx="813731" cy="190779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58F21EE6-DC5B-4EAC-99FA-F12B5DE58B70}"/>
              </a:ext>
            </a:extLst>
          </p:cNvPr>
          <p:cNvSpPr txBox="1"/>
          <p:nvPr/>
        </p:nvSpPr>
        <p:spPr>
          <a:xfrm>
            <a:off x="5733875" y="5568689"/>
            <a:ext cx="4941115" cy="1077218"/>
          </a:xfrm>
          <a:prstGeom prst="rect">
            <a:avLst/>
          </a:prstGeom>
          <a:noFill/>
        </p:spPr>
        <p:txBody>
          <a:bodyPr wrap="square" rtlCol="0">
            <a:spAutoFit/>
          </a:bodyPr>
          <a:lstStyle/>
          <a:p>
            <a:r>
              <a:rPr lang="en-GB" sz="1600" dirty="0">
                <a:latin typeface="Century Gothic" panose="020B0502020202020204" pitchFamily="34" charset="0"/>
              </a:rPr>
              <a:t>In one of my promo boxes I added ‘sustainable packaging’ this would be a USP for my products and is in keeping with current events (plastic crisis etc) and helps the environment!</a:t>
            </a:r>
            <a:endParaRPr lang="en-US" sz="1600" dirty="0">
              <a:latin typeface="Century Gothic" panose="020B0502020202020204" pitchFamily="34" charset="0"/>
            </a:endParaRPr>
          </a:p>
        </p:txBody>
      </p:sp>
      <p:cxnSp>
        <p:nvCxnSpPr>
          <p:cNvPr id="12" name="Straight Arrow Connector 11">
            <a:extLst>
              <a:ext uri="{FF2B5EF4-FFF2-40B4-BE49-F238E27FC236}">
                <a16:creationId xmlns:a16="http://schemas.microsoft.com/office/drawing/2014/main" id="{38DBE849-1EF9-4AA6-8497-F650818241FE}"/>
              </a:ext>
            </a:extLst>
          </p:cNvPr>
          <p:cNvCxnSpPr>
            <a:cxnSpLocks/>
          </p:cNvCxnSpPr>
          <p:nvPr/>
        </p:nvCxnSpPr>
        <p:spPr>
          <a:xfrm flipH="1">
            <a:off x="8204433" y="2726422"/>
            <a:ext cx="1187826" cy="63756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0234DD2F-1A14-49C3-A92C-5E18D782E618}"/>
              </a:ext>
            </a:extLst>
          </p:cNvPr>
          <p:cNvSpPr txBox="1"/>
          <p:nvPr/>
        </p:nvSpPr>
        <p:spPr>
          <a:xfrm>
            <a:off x="9392259" y="2227960"/>
            <a:ext cx="2691044" cy="1846659"/>
          </a:xfrm>
          <a:prstGeom prst="rect">
            <a:avLst/>
          </a:prstGeom>
          <a:noFill/>
        </p:spPr>
        <p:txBody>
          <a:bodyPr wrap="square" rtlCol="0">
            <a:spAutoFit/>
          </a:bodyPr>
          <a:lstStyle/>
          <a:p>
            <a:r>
              <a:rPr lang="en-GB" sz="1600" dirty="0">
                <a:latin typeface="Century Gothic" panose="020B0502020202020204" pitchFamily="34" charset="0"/>
              </a:rPr>
              <a:t>Free delivery is a very desirable aspect that [people look for when buying offline and could give my business the ‘edge’ over another supplier</a:t>
            </a:r>
            <a:r>
              <a:rPr lang="en-GB" dirty="0"/>
              <a:t>.</a:t>
            </a:r>
            <a:endParaRPr lang="en-US" dirty="0"/>
          </a:p>
        </p:txBody>
      </p:sp>
      <p:cxnSp>
        <p:nvCxnSpPr>
          <p:cNvPr id="16" name="Straight Arrow Connector 15">
            <a:extLst>
              <a:ext uri="{FF2B5EF4-FFF2-40B4-BE49-F238E27FC236}">
                <a16:creationId xmlns:a16="http://schemas.microsoft.com/office/drawing/2014/main" id="{44DBB6EB-A5DC-4106-B949-B9AEC9CA5D8C}"/>
              </a:ext>
            </a:extLst>
          </p:cNvPr>
          <p:cNvCxnSpPr>
            <a:cxnSpLocks/>
          </p:cNvCxnSpPr>
          <p:nvPr/>
        </p:nvCxnSpPr>
        <p:spPr>
          <a:xfrm flipV="1">
            <a:off x="2375059" y="3512442"/>
            <a:ext cx="880972" cy="28105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AD31FB1C-DB28-4267-9066-425B70DFB4EC}"/>
              </a:ext>
            </a:extLst>
          </p:cNvPr>
          <p:cNvSpPr txBox="1"/>
          <p:nvPr/>
        </p:nvSpPr>
        <p:spPr>
          <a:xfrm>
            <a:off x="454955" y="2307280"/>
            <a:ext cx="2030136" cy="2554545"/>
          </a:xfrm>
          <a:prstGeom prst="rect">
            <a:avLst/>
          </a:prstGeom>
          <a:noFill/>
        </p:spPr>
        <p:txBody>
          <a:bodyPr wrap="square" rtlCol="0">
            <a:spAutoFit/>
          </a:bodyPr>
          <a:lstStyle/>
          <a:p>
            <a:r>
              <a:rPr lang="en-GB" sz="1600" dirty="0">
                <a:latin typeface="Century Gothic" panose="020B0502020202020204" pitchFamily="34" charset="0"/>
              </a:rPr>
              <a:t>Having the Facebook plug-in represented in the promo box enables people to quickly identify that we have a Facebook page as they will see it immodestly.</a:t>
            </a:r>
            <a:endParaRPr lang="en-US" sz="1600" dirty="0">
              <a:latin typeface="Century Gothic" panose="020B0502020202020204" pitchFamily="34" charset="0"/>
            </a:endParaRPr>
          </a:p>
        </p:txBody>
      </p:sp>
      <p:sp>
        <p:nvSpPr>
          <p:cNvPr id="19" name="TextBox 18">
            <a:extLst>
              <a:ext uri="{FF2B5EF4-FFF2-40B4-BE49-F238E27FC236}">
                <a16:creationId xmlns:a16="http://schemas.microsoft.com/office/drawing/2014/main" id="{6B154ABD-B21B-47B9-B36C-AF47523489FA}"/>
              </a:ext>
            </a:extLst>
          </p:cNvPr>
          <p:cNvSpPr txBox="1"/>
          <p:nvPr/>
        </p:nvSpPr>
        <p:spPr>
          <a:xfrm>
            <a:off x="4085438" y="223156"/>
            <a:ext cx="3590489" cy="584775"/>
          </a:xfrm>
          <a:prstGeom prst="rect">
            <a:avLst/>
          </a:prstGeom>
          <a:noFill/>
        </p:spPr>
        <p:txBody>
          <a:bodyPr wrap="square" rtlCol="0">
            <a:spAutoFit/>
          </a:bodyPr>
          <a:lstStyle/>
          <a:p>
            <a:pPr algn="ctr"/>
            <a:r>
              <a:rPr lang="en-GB" sz="3200" u="sng" dirty="0">
                <a:solidFill>
                  <a:srgbClr val="92D050"/>
                </a:solidFill>
                <a:latin typeface="Algerian" panose="04020705040A02060702" pitchFamily="82" charset="0"/>
              </a:rPr>
              <a:t>Promo boxes</a:t>
            </a:r>
            <a:endParaRPr lang="en-US" sz="3200" u="sng" dirty="0">
              <a:solidFill>
                <a:srgbClr val="92D050"/>
              </a:solidFill>
              <a:latin typeface="Algerian" panose="04020705040A02060702" pitchFamily="82" charset="0"/>
            </a:endParaRPr>
          </a:p>
        </p:txBody>
      </p:sp>
      <p:sp>
        <p:nvSpPr>
          <p:cNvPr id="20" name="TextBox 19">
            <a:extLst>
              <a:ext uri="{FF2B5EF4-FFF2-40B4-BE49-F238E27FC236}">
                <a16:creationId xmlns:a16="http://schemas.microsoft.com/office/drawing/2014/main" id="{A0C4E3A1-B2C5-4C6B-8ADC-26BF00FCAC63}"/>
              </a:ext>
            </a:extLst>
          </p:cNvPr>
          <p:cNvSpPr txBox="1"/>
          <p:nvPr/>
        </p:nvSpPr>
        <p:spPr>
          <a:xfrm>
            <a:off x="1821809" y="1174546"/>
            <a:ext cx="8548382" cy="584775"/>
          </a:xfrm>
          <a:prstGeom prst="rect">
            <a:avLst/>
          </a:prstGeom>
          <a:noFill/>
        </p:spPr>
        <p:txBody>
          <a:bodyPr wrap="square" rtlCol="0">
            <a:spAutoFit/>
          </a:bodyPr>
          <a:lstStyle/>
          <a:p>
            <a:pPr algn="ctr"/>
            <a:r>
              <a:rPr lang="en-GB" sz="1600" dirty="0">
                <a:latin typeface="Century Gothic" panose="020B0502020202020204" pitchFamily="34" charset="0"/>
              </a:rPr>
              <a:t>Promo boxes give you the opportunity to highlight some of your USPs and some of the advantages of using your websites to draw in potential business!</a:t>
            </a:r>
            <a:endParaRPr lang="en-US" sz="1600" dirty="0">
              <a:latin typeface="Century Gothic" panose="020B0502020202020204" pitchFamily="34" charset="0"/>
            </a:endParaRPr>
          </a:p>
        </p:txBody>
      </p:sp>
    </p:spTree>
    <p:extLst>
      <p:ext uri="{BB962C8B-B14F-4D97-AF65-F5344CB8AC3E}">
        <p14:creationId xmlns:p14="http://schemas.microsoft.com/office/powerpoint/2010/main" val="378574937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BCA541-1508-41F1-BDB2-3EFCCFED80B9}"/>
              </a:ext>
            </a:extLst>
          </p:cNvPr>
          <p:cNvSpPr>
            <a:spLocks noGrp="1"/>
          </p:cNvSpPr>
          <p:nvPr>
            <p:ph type="title"/>
          </p:nvPr>
        </p:nvSpPr>
        <p:spPr>
          <a:xfrm>
            <a:off x="3848037" y="353342"/>
            <a:ext cx="3384867" cy="817090"/>
          </a:xfrm>
        </p:spPr>
        <p:txBody>
          <a:bodyPr>
            <a:normAutofit/>
          </a:bodyPr>
          <a:lstStyle/>
          <a:p>
            <a:r>
              <a:rPr lang="en-GB" sz="3200" u="sng" dirty="0">
                <a:solidFill>
                  <a:srgbClr val="92D050"/>
                </a:solidFill>
                <a:latin typeface="Algerian" panose="04020705040A02060702" pitchFamily="82" charset="0"/>
              </a:rPr>
              <a:t>Reference list</a:t>
            </a:r>
            <a:endParaRPr lang="en-US" sz="3200" u="sng" dirty="0">
              <a:solidFill>
                <a:srgbClr val="92D050"/>
              </a:solidFill>
              <a:latin typeface="Algerian" panose="04020705040A02060702" pitchFamily="82" charset="0"/>
            </a:endParaRPr>
          </a:p>
        </p:txBody>
      </p:sp>
      <p:sp>
        <p:nvSpPr>
          <p:cNvPr id="4" name="TextBox 3">
            <a:extLst>
              <a:ext uri="{FF2B5EF4-FFF2-40B4-BE49-F238E27FC236}">
                <a16:creationId xmlns:a16="http://schemas.microsoft.com/office/drawing/2014/main" id="{112BBD40-40B9-4C3E-A391-1A0175BE9436}"/>
              </a:ext>
            </a:extLst>
          </p:cNvPr>
          <p:cNvSpPr txBox="1"/>
          <p:nvPr/>
        </p:nvSpPr>
        <p:spPr>
          <a:xfrm>
            <a:off x="4178808" y="1360997"/>
            <a:ext cx="4791456" cy="2123658"/>
          </a:xfrm>
          <a:prstGeom prst="rect">
            <a:avLst/>
          </a:prstGeom>
          <a:noFill/>
        </p:spPr>
        <p:txBody>
          <a:bodyPr wrap="square" rtlCol="0">
            <a:spAutoFit/>
          </a:bodyPr>
          <a:lstStyle/>
          <a:p>
            <a:r>
              <a:rPr lang="en-US" sz="1600" dirty="0">
                <a:latin typeface="Century Gothic" panose="020B0502020202020204" pitchFamily="34" charset="0"/>
                <a:hlinkClick r:id="rId2"/>
              </a:rPr>
              <a:t>https://wordpress.org/plugins/wordpress-seo/</a:t>
            </a:r>
            <a:endParaRPr lang="en-US" sz="1600" dirty="0">
              <a:latin typeface="Century Gothic" panose="020B0502020202020204" pitchFamily="34" charset="0"/>
            </a:endParaRPr>
          </a:p>
          <a:p>
            <a:r>
              <a:rPr lang="en-US" sz="1600" dirty="0">
                <a:latin typeface="Century Gothic" panose="020B0502020202020204" pitchFamily="34" charset="0"/>
                <a:hlinkClick r:id="rId3"/>
              </a:rPr>
              <a:t>https://ithemes.com/purchase/backupbuddy/</a:t>
            </a:r>
            <a:endParaRPr lang="en-US" sz="1600" dirty="0">
              <a:latin typeface="Century Gothic" panose="020B0502020202020204" pitchFamily="34" charset="0"/>
            </a:endParaRPr>
          </a:p>
          <a:p>
            <a:endParaRPr lang="en-US" sz="1600" dirty="0">
              <a:latin typeface="Century Gothic" panose="020B0502020202020204" pitchFamily="34" charset="0"/>
            </a:endParaRPr>
          </a:p>
          <a:p>
            <a:r>
              <a:rPr lang="en-US" sz="1600" dirty="0">
                <a:latin typeface="Century Gothic" panose="020B0502020202020204" pitchFamily="34" charset="0"/>
                <a:hlinkClick r:id="rId4"/>
              </a:rPr>
              <a:t>https://blog.hubspot.com/blog/tabid/6307/bid/30557/6-guidelines-for-exceptional-website-design-and-usability.aspx</a:t>
            </a:r>
            <a:endParaRPr lang="en-US" sz="1600" dirty="0">
              <a:latin typeface="Century Gothic" panose="020B0502020202020204" pitchFamily="34" charset="0"/>
            </a:endParaRPr>
          </a:p>
          <a:p>
            <a:endParaRPr lang="en-US" dirty="0"/>
          </a:p>
          <a:p>
            <a:endParaRPr lang="en-US" dirty="0"/>
          </a:p>
        </p:txBody>
      </p:sp>
      <p:sp>
        <p:nvSpPr>
          <p:cNvPr id="5" name="TextBox 4">
            <a:extLst>
              <a:ext uri="{FF2B5EF4-FFF2-40B4-BE49-F238E27FC236}">
                <a16:creationId xmlns:a16="http://schemas.microsoft.com/office/drawing/2014/main" id="{AE13C1BB-BC01-472F-A0C4-A6D8E3FCDBDC}"/>
              </a:ext>
            </a:extLst>
          </p:cNvPr>
          <p:cNvSpPr txBox="1"/>
          <p:nvPr/>
        </p:nvSpPr>
        <p:spPr>
          <a:xfrm>
            <a:off x="841248" y="1392411"/>
            <a:ext cx="4443984" cy="1323439"/>
          </a:xfrm>
          <a:prstGeom prst="rect">
            <a:avLst/>
          </a:prstGeom>
          <a:noFill/>
        </p:spPr>
        <p:txBody>
          <a:bodyPr wrap="square" rtlCol="0">
            <a:spAutoFit/>
          </a:bodyPr>
          <a:lstStyle/>
          <a:p>
            <a:r>
              <a:rPr lang="en-GB" sz="1600" dirty="0">
                <a:solidFill>
                  <a:srgbClr val="92D050"/>
                </a:solidFill>
                <a:latin typeface="Algerian" panose="04020705040A02060702" pitchFamily="82" charset="0"/>
              </a:rPr>
              <a:t>Yoast (SEO):</a:t>
            </a:r>
          </a:p>
          <a:p>
            <a:r>
              <a:rPr lang="en-GB" sz="1600" dirty="0">
                <a:solidFill>
                  <a:srgbClr val="92D050"/>
                </a:solidFill>
                <a:latin typeface="Algerian" panose="04020705040A02060702" pitchFamily="82" charset="0"/>
              </a:rPr>
              <a:t>Backup Buddy:</a:t>
            </a:r>
          </a:p>
          <a:p>
            <a:endParaRPr lang="en-GB" sz="1600" dirty="0">
              <a:solidFill>
                <a:srgbClr val="92D050"/>
              </a:solidFill>
              <a:latin typeface="Algerian" panose="04020705040A02060702" pitchFamily="82" charset="0"/>
            </a:endParaRPr>
          </a:p>
          <a:p>
            <a:r>
              <a:rPr lang="en-GB" sz="1600" dirty="0">
                <a:solidFill>
                  <a:srgbClr val="92D050"/>
                </a:solidFill>
                <a:latin typeface="Algerian" panose="04020705040A02060702" pitchFamily="82" charset="0"/>
              </a:rPr>
              <a:t>Professional design &amp; layout guidelines:</a:t>
            </a:r>
            <a:endParaRPr lang="en-US" sz="1600" dirty="0">
              <a:solidFill>
                <a:srgbClr val="92D050"/>
              </a:solidFill>
              <a:latin typeface="Algerian" panose="04020705040A02060702" pitchFamily="82" charset="0"/>
            </a:endParaRPr>
          </a:p>
        </p:txBody>
      </p:sp>
      <p:sp>
        <p:nvSpPr>
          <p:cNvPr id="6" name="TextBox 5">
            <a:extLst>
              <a:ext uri="{FF2B5EF4-FFF2-40B4-BE49-F238E27FC236}">
                <a16:creationId xmlns:a16="http://schemas.microsoft.com/office/drawing/2014/main" id="{26E4AFC3-B842-4D43-AB01-C3111BF39E9B}"/>
              </a:ext>
            </a:extLst>
          </p:cNvPr>
          <p:cNvSpPr txBox="1"/>
          <p:nvPr/>
        </p:nvSpPr>
        <p:spPr>
          <a:xfrm>
            <a:off x="9052560" y="2154714"/>
            <a:ext cx="2926080" cy="923330"/>
          </a:xfrm>
          <a:prstGeom prst="rect">
            <a:avLst/>
          </a:prstGeom>
          <a:noFill/>
        </p:spPr>
        <p:txBody>
          <a:bodyPr wrap="square" rtlCol="0">
            <a:spAutoFit/>
          </a:bodyPr>
          <a:lstStyle/>
          <a:p>
            <a:pPr fontAlgn="base"/>
            <a:r>
              <a:rPr lang="en-GB" dirty="0"/>
              <a:t>‘</a:t>
            </a:r>
            <a:r>
              <a:rPr lang="en-GB" dirty="0" err="1"/>
              <a:t>Hubspot</a:t>
            </a:r>
            <a:r>
              <a:rPr lang="en-GB" dirty="0"/>
              <a:t>’ 2018 article, Written by </a:t>
            </a:r>
            <a:r>
              <a:rPr lang="en-GB" dirty="0">
                <a:hlinkClick r:id="rId5"/>
              </a:rPr>
              <a:t>Erik Devaney</a:t>
            </a:r>
            <a:endParaRPr lang="en-GB" dirty="0"/>
          </a:p>
          <a:p>
            <a:r>
              <a:rPr lang="en-GB" dirty="0">
                <a:hlinkClick r:id="rId6"/>
              </a:rPr>
              <a:t>@</a:t>
            </a:r>
            <a:r>
              <a:rPr lang="en-GB" dirty="0" err="1">
                <a:hlinkClick r:id="rId6"/>
              </a:rPr>
              <a:t>bardofboston</a:t>
            </a:r>
            <a:endParaRPr lang="en-US" dirty="0"/>
          </a:p>
        </p:txBody>
      </p:sp>
      <p:sp>
        <p:nvSpPr>
          <p:cNvPr id="7" name="TextBox 6">
            <a:extLst>
              <a:ext uri="{FF2B5EF4-FFF2-40B4-BE49-F238E27FC236}">
                <a16:creationId xmlns:a16="http://schemas.microsoft.com/office/drawing/2014/main" id="{72543328-05FA-4F2C-BC71-6DF2A441064C}"/>
              </a:ext>
            </a:extLst>
          </p:cNvPr>
          <p:cNvSpPr txBox="1"/>
          <p:nvPr/>
        </p:nvSpPr>
        <p:spPr>
          <a:xfrm>
            <a:off x="841248" y="3589278"/>
            <a:ext cx="1536192" cy="338554"/>
          </a:xfrm>
          <a:prstGeom prst="rect">
            <a:avLst/>
          </a:prstGeom>
          <a:noFill/>
        </p:spPr>
        <p:txBody>
          <a:bodyPr wrap="square" rtlCol="0">
            <a:spAutoFit/>
          </a:bodyPr>
          <a:lstStyle/>
          <a:p>
            <a:r>
              <a:rPr lang="en-GB" sz="1600" dirty="0">
                <a:solidFill>
                  <a:srgbClr val="92D050"/>
                </a:solidFill>
                <a:latin typeface="Algerian" panose="04020705040A02060702" pitchFamily="82" charset="0"/>
              </a:rPr>
              <a:t>WordPress: </a:t>
            </a:r>
            <a:endParaRPr lang="en-US" sz="1600" dirty="0">
              <a:solidFill>
                <a:srgbClr val="92D050"/>
              </a:solidFill>
              <a:latin typeface="Algerian" panose="04020705040A02060702" pitchFamily="82" charset="0"/>
            </a:endParaRPr>
          </a:p>
        </p:txBody>
      </p:sp>
      <p:sp>
        <p:nvSpPr>
          <p:cNvPr id="8" name="TextBox 7">
            <a:extLst>
              <a:ext uri="{FF2B5EF4-FFF2-40B4-BE49-F238E27FC236}">
                <a16:creationId xmlns:a16="http://schemas.microsoft.com/office/drawing/2014/main" id="{1FFE3096-805E-4D36-A5ED-5D9AEEE26078}"/>
              </a:ext>
            </a:extLst>
          </p:cNvPr>
          <p:cNvSpPr txBox="1"/>
          <p:nvPr/>
        </p:nvSpPr>
        <p:spPr>
          <a:xfrm>
            <a:off x="4175760" y="3487801"/>
            <a:ext cx="3840480" cy="923330"/>
          </a:xfrm>
          <a:prstGeom prst="rect">
            <a:avLst/>
          </a:prstGeom>
          <a:noFill/>
        </p:spPr>
        <p:txBody>
          <a:bodyPr wrap="square" rtlCol="0">
            <a:spAutoFit/>
          </a:bodyPr>
          <a:lstStyle/>
          <a:p>
            <a:r>
              <a:rPr lang="en-US" dirty="0">
                <a:hlinkClick r:id="rId7"/>
              </a:rPr>
              <a:t>http://www.wpbeginner.com/why-you-should-use-wordpress/</a:t>
            </a:r>
            <a:endParaRPr lang="en-US" dirty="0"/>
          </a:p>
          <a:p>
            <a:endParaRPr lang="en-US" dirty="0"/>
          </a:p>
        </p:txBody>
      </p:sp>
      <p:sp>
        <p:nvSpPr>
          <p:cNvPr id="9" name="TextBox 8">
            <a:extLst>
              <a:ext uri="{FF2B5EF4-FFF2-40B4-BE49-F238E27FC236}">
                <a16:creationId xmlns:a16="http://schemas.microsoft.com/office/drawing/2014/main" id="{C2C7C6F3-E461-4107-9726-984F0162CEF5}"/>
              </a:ext>
            </a:extLst>
          </p:cNvPr>
          <p:cNvSpPr txBox="1"/>
          <p:nvPr/>
        </p:nvSpPr>
        <p:spPr>
          <a:xfrm>
            <a:off x="9052560" y="3558500"/>
            <a:ext cx="2862072" cy="369332"/>
          </a:xfrm>
          <a:prstGeom prst="rect">
            <a:avLst/>
          </a:prstGeom>
          <a:noFill/>
        </p:spPr>
        <p:txBody>
          <a:bodyPr wrap="square" rtlCol="0">
            <a:spAutoFit/>
          </a:bodyPr>
          <a:lstStyle/>
          <a:p>
            <a:r>
              <a:rPr lang="en-GB" dirty="0">
                <a:latin typeface="Century Gothic" panose="020B0502020202020204" pitchFamily="34" charset="0"/>
              </a:rPr>
              <a:t>W</a:t>
            </a:r>
            <a:r>
              <a:rPr lang="en-GB" sz="1600" dirty="0">
                <a:latin typeface="Century Gothic" panose="020B0502020202020204" pitchFamily="34" charset="0"/>
              </a:rPr>
              <a:t>ordPress for beginners.</a:t>
            </a:r>
            <a:endParaRPr lang="en-US" sz="1600" dirty="0">
              <a:latin typeface="Century Gothic" panose="020B0502020202020204" pitchFamily="34" charset="0"/>
            </a:endParaRPr>
          </a:p>
        </p:txBody>
      </p:sp>
      <p:cxnSp>
        <p:nvCxnSpPr>
          <p:cNvPr id="11" name="Straight Connector 10">
            <a:extLst>
              <a:ext uri="{FF2B5EF4-FFF2-40B4-BE49-F238E27FC236}">
                <a16:creationId xmlns:a16="http://schemas.microsoft.com/office/drawing/2014/main" id="{C637709B-80E5-4F06-A40E-7006B4B6C340}"/>
              </a:ext>
            </a:extLst>
          </p:cNvPr>
          <p:cNvCxnSpPr>
            <a:cxnSpLocks/>
          </p:cNvCxnSpPr>
          <p:nvPr/>
        </p:nvCxnSpPr>
        <p:spPr>
          <a:xfrm>
            <a:off x="4175760" y="1084048"/>
            <a:ext cx="0" cy="5557821"/>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F33D3FC3-3DFC-4D15-AED2-3B8428544789}"/>
              </a:ext>
            </a:extLst>
          </p:cNvPr>
          <p:cNvCxnSpPr>
            <a:cxnSpLocks/>
          </p:cNvCxnSpPr>
          <p:nvPr/>
        </p:nvCxnSpPr>
        <p:spPr>
          <a:xfrm>
            <a:off x="8924544" y="1078992"/>
            <a:ext cx="45720" cy="5779008"/>
          </a:xfrm>
          <a:prstGeom prst="line">
            <a:avLst/>
          </a:prstGeom>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7667DE96-8375-418A-8DA3-9742353A4DB3}"/>
              </a:ext>
            </a:extLst>
          </p:cNvPr>
          <p:cNvSpPr txBox="1"/>
          <p:nvPr/>
        </p:nvSpPr>
        <p:spPr>
          <a:xfrm>
            <a:off x="4270248" y="4564195"/>
            <a:ext cx="4288536" cy="1107996"/>
          </a:xfrm>
          <a:prstGeom prst="rect">
            <a:avLst/>
          </a:prstGeom>
          <a:noFill/>
        </p:spPr>
        <p:txBody>
          <a:bodyPr wrap="square" rtlCol="0">
            <a:spAutoFit/>
          </a:bodyPr>
          <a:lstStyle/>
          <a:p>
            <a:r>
              <a:rPr lang="en-US" sz="1600" dirty="0">
                <a:latin typeface="Century Gothic" panose="020B0502020202020204" pitchFamily="34" charset="0"/>
                <a:hlinkClick r:id="rId8"/>
              </a:rPr>
              <a:t>https://www.statista.com/statistics/264810/number-of-monthly-active-facebook-users-worldwide/</a:t>
            </a:r>
            <a:endParaRPr lang="en-US" sz="1600" dirty="0">
              <a:latin typeface="Century Gothic" panose="020B0502020202020204" pitchFamily="34" charset="0"/>
            </a:endParaRPr>
          </a:p>
          <a:p>
            <a:endParaRPr lang="en-US" dirty="0"/>
          </a:p>
        </p:txBody>
      </p:sp>
      <p:sp>
        <p:nvSpPr>
          <p:cNvPr id="18" name="TextBox 17">
            <a:extLst>
              <a:ext uri="{FF2B5EF4-FFF2-40B4-BE49-F238E27FC236}">
                <a16:creationId xmlns:a16="http://schemas.microsoft.com/office/drawing/2014/main" id="{FD6E2BF8-074D-45AE-B40B-252F8E79DF60}"/>
              </a:ext>
            </a:extLst>
          </p:cNvPr>
          <p:cNvSpPr txBox="1"/>
          <p:nvPr/>
        </p:nvSpPr>
        <p:spPr>
          <a:xfrm>
            <a:off x="9214104" y="4624367"/>
            <a:ext cx="2764536" cy="584775"/>
          </a:xfrm>
          <a:prstGeom prst="rect">
            <a:avLst/>
          </a:prstGeom>
          <a:noFill/>
        </p:spPr>
        <p:txBody>
          <a:bodyPr wrap="square" rtlCol="0">
            <a:spAutoFit/>
          </a:bodyPr>
          <a:lstStyle/>
          <a:p>
            <a:r>
              <a:rPr lang="en-GB" sz="1600" dirty="0">
                <a:latin typeface="Century Gothic" panose="020B0502020202020204" pitchFamily="34" charset="0"/>
              </a:rPr>
              <a:t>Statistical portal website 2018</a:t>
            </a:r>
            <a:endParaRPr lang="en-US" sz="1600" dirty="0">
              <a:latin typeface="Century Gothic" panose="020B0502020202020204" pitchFamily="34" charset="0"/>
            </a:endParaRPr>
          </a:p>
        </p:txBody>
      </p:sp>
      <p:sp>
        <p:nvSpPr>
          <p:cNvPr id="19" name="TextBox 18">
            <a:extLst>
              <a:ext uri="{FF2B5EF4-FFF2-40B4-BE49-F238E27FC236}">
                <a16:creationId xmlns:a16="http://schemas.microsoft.com/office/drawing/2014/main" id="{6A7103B8-396B-460E-AFF5-84C0911E1CD0}"/>
              </a:ext>
            </a:extLst>
          </p:cNvPr>
          <p:cNvSpPr txBox="1"/>
          <p:nvPr/>
        </p:nvSpPr>
        <p:spPr>
          <a:xfrm>
            <a:off x="841248" y="4616594"/>
            <a:ext cx="2310384" cy="369332"/>
          </a:xfrm>
          <a:prstGeom prst="rect">
            <a:avLst/>
          </a:prstGeom>
          <a:noFill/>
        </p:spPr>
        <p:txBody>
          <a:bodyPr wrap="square" rtlCol="0">
            <a:spAutoFit/>
          </a:bodyPr>
          <a:lstStyle/>
          <a:p>
            <a:r>
              <a:rPr lang="en-GB" sz="1600" dirty="0">
                <a:solidFill>
                  <a:srgbClr val="92D050"/>
                </a:solidFill>
                <a:latin typeface="Algerian" panose="04020705040A02060702" pitchFamily="82" charset="0"/>
              </a:rPr>
              <a:t>Facebook</a:t>
            </a:r>
            <a:r>
              <a:rPr lang="en-GB" dirty="0">
                <a:solidFill>
                  <a:srgbClr val="92D050"/>
                </a:solidFill>
              </a:rPr>
              <a:t>:</a:t>
            </a:r>
            <a:endParaRPr lang="en-US" dirty="0">
              <a:solidFill>
                <a:srgbClr val="92D050"/>
              </a:solidFill>
            </a:endParaRPr>
          </a:p>
        </p:txBody>
      </p:sp>
      <p:sp>
        <p:nvSpPr>
          <p:cNvPr id="20" name="TextBox 19">
            <a:extLst>
              <a:ext uri="{FF2B5EF4-FFF2-40B4-BE49-F238E27FC236}">
                <a16:creationId xmlns:a16="http://schemas.microsoft.com/office/drawing/2014/main" id="{CB8B40D1-F6A6-4A20-966C-8D42755F4EB9}"/>
              </a:ext>
            </a:extLst>
          </p:cNvPr>
          <p:cNvSpPr txBox="1"/>
          <p:nvPr/>
        </p:nvSpPr>
        <p:spPr>
          <a:xfrm>
            <a:off x="841248" y="5617142"/>
            <a:ext cx="2090928" cy="338554"/>
          </a:xfrm>
          <a:prstGeom prst="rect">
            <a:avLst/>
          </a:prstGeom>
          <a:noFill/>
        </p:spPr>
        <p:txBody>
          <a:bodyPr wrap="square" rtlCol="0">
            <a:spAutoFit/>
          </a:bodyPr>
          <a:lstStyle/>
          <a:p>
            <a:r>
              <a:rPr lang="en-GB" sz="1600" dirty="0">
                <a:solidFill>
                  <a:srgbClr val="92D050"/>
                </a:solidFill>
                <a:latin typeface="Algerian" panose="04020705040A02060702" pitchFamily="82" charset="0"/>
              </a:rPr>
              <a:t>Twitter:</a:t>
            </a:r>
            <a:endParaRPr lang="en-US" sz="1600" dirty="0">
              <a:solidFill>
                <a:srgbClr val="92D050"/>
              </a:solidFill>
              <a:latin typeface="Algerian" panose="04020705040A02060702" pitchFamily="82" charset="0"/>
            </a:endParaRPr>
          </a:p>
        </p:txBody>
      </p:sp>
      <p:sp>
        <p:nvSpPr>
          <p:cNvPr id="21" name="TextBox 20">
            <a:extLst>
              <a:ext uri="{FF2B5EF4-FFF2-40B4-BE49-F238E27FC236}">
                <a16:creationId xmlns:a16="http://schemas.microsoft.com/office/drawing/2014/main" id="{29821272-147D-4DE3-A41C-DFF1B1686FC1}"/>
              </a:ext>
            </a:extLst>
          </p:cNvPr>
          <p:cNvSpPr txBox="1"/>
          <p:nvPr/>
        </p:nvSpPr>
        <p:spPr>
          <a:xfrm>
            <a:off x="4453128" y="5672191"/>
            <a:ext cx="3630168" cy="1200329"/>
          </a:xfrm>
          <a:prstGeom prst="rect">
            <a:avLst/>
          </a:prstGeom>
          <a:noFill/>
        </p:spPr>
        <p:txBody>
          <a:bodyPr wrap="square" rtlCol="0">
            <a:spAutoFit/>
          </a:bodyPr>
          <a:lstStyle/>
          <a:p>
            <a:r>
              <a:rPr lang="en-US" dirty="0">
                <a:hlinkClick r:id="rId9"/>
              </a:rPr>
              <a:t>https://www.statista.com/statistics/282087/number-of-monthly-active-twitter-users/</a:t>
            </a:r>
            <a:endParaRPr lang="en-US" dirty="0"/>
          </a:p>
          <a:p>
            <a:endParaRPr lang="en-US" dirty="0"/>
          </a:p>
        </p:txBody>
      </p:sp>
      <p:sp>
        <p:nvSpPr>
          <p:cNvPr id="22" name="TextBox 21">
            <a:extLst>
              <a:ext uri="{FF2B5EF4-FFF2-40B4-BE49-F238E27FC236}">
                <a16:creationId xmlns:a16="http://schemas.microsoft.com/office/drawing/2014/main" id="{F305ACE6-2DA5-4D4F-948A-0EA40E0E82C9}"/>
              </a:ext>
            </a:extLst>
          </p:cNvPr>
          <p:cNvSpPr txBox="1"/>
          <p:nvPr/>
        </p:nvSpPr>
        <p:spPr>
          <a:xfrm>
            <a:off x="9214104" y="5672191"/>
            <a:ext cx="2700528" cy="861774"/>
          </a:xfrm>
          <a:prstGeom prst="rect">
            <a:avLst/>
          </a:prstGeom>
          <a:noFill/>
        </p:spPr>
        <p:txBody>
          <a:bodyPr wrap="square" rtlCol="0">
            <a:spAutoFit/>
          </a:bodyPr>
          <a:lstStyle/>
          <a:p>
            <a:r>
              <a:rPr lang="en-GB" sz="1600" dirty="0">
                <a:latin typeface="Century Gothic" panose="020B0502020202020204" pitchFamily="34" charset="0"/>
              </a:rPr>
              <a:t>Statistical portal website 2018</a:t>
            </a:r>
            <a:endParaRPr lang="en-US" sz="1600" dirty="0">
              <a:latin typeface="Century Gothic" panose="020B0502020202020204" pitchFamily="34" charset="0"/>
            </a:endParaRPr>
          </a:p>
          <a:p>
            <a:endParaRPr lang="en-US" dirty="0"/>
          </a:p>
        </p:txBody>
      </p:sp>
    </p:spTree>
    <p:extLst>
      <p:ext uri="{BB962C8B-B14F-4D97-AF65-F5344CB8AC3E}">
        <p14:creationId xmlns:p14="http://schemas.microsoft.com/office/powerpoint/2010/main" val="346498356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252C36"/>
      </a:dk2>
      <a:lt2>
        <a:srgbClr val="7C96A3"/>
      </a:lt2>
      <a:accent1>
        <a:srgbClr val="4FD093"/>
      </a:accent1>
      <a:accent2>
        <a:srgbClr val="54BCDF"/>
      </a:accent2>
      <a:accent3>
        <a:srgbClr val="A262D0"/>
      </a:accent3>
      <a:accent4>
        <a:srgbClr val="D7537B"/>
      </a:accent4>
      <a:accent5>
        <a:srgbClr val="E78045"/>
      </a:accent5>
      <a:accent6>
        <a:srgbClr val="84C350"/>
      </a:accent6>
      <a:hlink>
        <a:srgbClr val="22FFFF"/>
      </a:hlink>
      <a:folHlink>
        <a:srgbClr val="9BF3FD"/>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40000"/>
              </a:schemeClr>
            </a:gs>
            <a:gs pos="100000">
              <a:schemeClr val="phClr">
                <a:shade val="92000"/>
                <a:hueMod val="104000"/>
                <a:satMod val="140000"/>
                <a:lumMod val="48000"/>
              </a:schemeClr>
            </a:gs>
          </a:gsLst>
          <a:lin ang="5040000" scaled="0"/>
        </a:gradFill>
        <a:blipFill>
          <a:blip xmlns:r="http://schemas.openxmlformats.org/officeDocument/2006/relationships" r:embed="rId1">
            <a:duotone>
              <a:schemeClr val="phClr">
                <a:shade val="48000"/>
                <a:hueMod val="106000"/>
                <a:satMod val="140000"/>
                <a:lumMod val="42000"/>
              </a:schemeClr>
              <a:schemeClr val="phClr">
                <a:tint val="98000"/>
                <a:hueMod val="92000"/>
                <a:satMod val="220000"/>
                <a:lumMod val="9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142578CA-DEC9-49C3-80AF-C113973CC9A9}"/>
    </a:ext>
  </a:extLst>
</a:theme>
</file>

<file path=docProps/app.xml><?xml version="1.0" encoding="utf-8"?>
<Properties xmlns="http://schemas.openxmlformats.org/officeDocument/2006/extended-properties" xmlns:vt="http://schemas.openxmlformats.org/officeDocument/2006/docPropsVTypes">
  <Template>TM04033919[[fn=Circuit]]</Template>
  <TotalTime>935</TotalTime>
  <Words>1990</Words>
  <Application>Microsoft Office PowerPoint</Application>
  <PresentationFormat>Widescreen</PresentationFormat>
  <Paragraphs>143</Paragraphs>
  <Slides>23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23</vt:i4>
      </vt:variant>
    </vt:vector>
  </HeadingPairs>
  <TitlesOfParts>
    <vt:vector size="30" baseType="lpstr">
      <vt:lpstr>Algerian</vt:lpstr>
      <vt:lpstr>Arial</vt:lpstr>
      <vt:lpstr>Century Gothic</vt:lpstr>
      <vt:lpstr>Trebuchet MS</vt:lpstr>
      <vt:lpstr>Tw Cen MT</vt:lpstr>
      <vt:lpstr>Wingdings</vt:lpstr>
      <vt:lpstr>Circuit</vt:lpstr>
      <vt:lpstr>Web design and marketing presentation  hnd year 1  </vt:lpstr>
      <vt:lpstr>Contents page</vt:lpstr>
      <vt:lpstr>Introduction</vt:lpstr>
      <vt:lpstr>website building evaluation </vt:lpstr>
      <vt:lpstr>PowerPoint Presentation</vt:lpstr>
      <vt:lpstr>PowerPoint Presentation</vt:lpstr>
      <vt:lpstr>WordPress</vt:lpstr>
      <vt:lpstr>PowerPoint Presentation</vt:lpstr>
      <vt:lpstr>Blogging</vt:lpstr>
      <vt:lpstr>Small and medium enterprises (SME) </vt:lpstr>
      <vt:lpstr>website design</vt:lpstr>
      <vt:lpstr>website building evaluation </vt:lpstr>
      <vt:lpstr>PowerPoint Presentation</vt:lpstr>
      <vt:lpstr>My website </vt:lpstr>
      <vt:lpstr>Shop </vt:lpstr>
      <vt:lpstr>Shopping cart </vt:lpstr>
      <vt:lpstr>Checkout </vt:lpstr>
      <vt:lpstr>Online marketing</vt:lpstr>
      <vt:lpstr>Social media </vt:lpstr>
      <vt:lpstr>Marketing</vt:lpstr>
      <vt:lpstr>E-Commerce and E-mail marketing integration </vt:lpstr>
      <vt:lpstr>PowerPoint Presentation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Web design and marketing  hnd year 1</dc:title>
  <dc:creator>James Glanville</dc:creator>
  <cp:lastModifiedBy>Seamus Hillen</cp:lastModifiedBy>
  <cp:revision>62</cp:revision>
  <dcterms:created xsi:type="dcterms:W3CDTF">2018-05-15T10:02:03Z</dcterms:created>
  <dcterms:modified xsi:type="dcterms:W3CDTF">2018-05-18T07:36:42Z</dcterms:modified>
</cp:coreProperties>
</file>