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596" r:id="rId7"/>
    <p:sldId id="594" r:id="rId8"/>
    <p:sldId id="263" r:id="rId9"/>
    <p:sldId id="262" r:id="rId10"/>
    <p:sldId id="264" r:id="rId11"/>
    <p:sldId id="266" r:id="rId12"/>
    <p:sldId id="267" r:id="rId13"/>
    <p:sldId id="268" r:id="rId14"/>
    <p:sldId id="5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50" autoAdjust="0"/>
    <p:restoredTop sz="81908" autoAdjust="0"/>
  </p:normalViewPr>
  <p:slideViewPr>
    <p:cSldViewPr snapToGrid="0">
      <p:cViewPr>
        <p:scale>
          <a:sx n="50" d="100"/>
          <a:sy n="50" d="100"/>
        </p:scale>
        <p:origin x="154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6F50CA-F4B6-4037-BC1A-903040BD41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D1FC569-2912-432A-9700-0AD0B6C1578D}">
      <dgm:prSet/>
      <dgm:spPr/>
      <dgm:t>
        <a:bodyPr/>
        <a:lstStyle/>
        <a:p>
          <a:r>
            <a:rPr lang="pt-BR" b="1"/>
            <a:t>Student Name: Leticia da Cunha Souza</a:t>
          </a:r>
          <a:endParaRPr lang="en-US"/>
        </a:p>
      </dgm:t>
    </dgm:pt>
    <dgm:pt modelId="{630E59F9-CFEC-4334-A10D-7E31DE1FAD56}" type="parTrans" cxnId="{4B379DCE-83A0-400A-A76E-EC1D8A88C4BA}">
      <dgm:prSet/>
      <dgm:spPr/>
      <dgm:t>
        <a:bodyPr/>
        <a:lstStyle/>
        <a:p>
          <a:endParaRPr lang="en-US"/>
        </a:p>
      </dgm:t>
    </dgm:pt>
    <dgm:pt modelId="{55CFC541-5EA8-488C-8919-255604572754}" type="sibTrans" cxnId="{4B379DCE-83A0-400A-A76E-EC1D8A88C4BA}">
      <dgm:prSet/>
      <dgm:spPr/>
      <dgm:t>
        <a:bodyPr/>
        <a:lstStyle/>
        <a:p>
          <a:endParaRPr lang="en-US"/>
        </a:p>
      </dgm:t>
    </dgm:pt>
    <dgm:pt modelId="{A691E389-C4FA-45B4-A539-57AD6D32B93A}">
      <dgm:prSet/>
      <dgm:spPr/>
      <dgm:t>
        <a:bodyPr/>
        <a:lstStyle/>
        <a:p>
          <a:r>
            <a:rPr lang="en-GB" b="1"/>
            <a:t>Student ID: 2429783</a:t>
          </a:r>
          <a:endParaRPr lang="en-US"/>
        </a:p>
      </dgm:t>
    </dgm:pt>
    <dgm:pt modelId="{B97FD68E-3F9D-4B03-84F7-8625FE803E94}" type="parTrans" cxnId="{D111B7DD-97C0-4836-AC7D-ED0347D2A468}">
      <dgm:prSet/>
      <dgm:spPr/>
      <dgm:t>
        <a:bodyPr/>
        <a:lstStyle/>
        <a:p>
          <a:endParaRPr lang="en-US"/>
        </a:p>
      </dgm:t>
    </dgm:pt>
    <dgm:pt modelId="{438FB085-C677-4FF3-B922-CDAE2C83CB24}" type="sibTrans" cxnId="{D111B7DD-97C0-4836-AC7D-ED0347D2A468}">
      <dgm:prSet/>
      <dgm:spPr/>
      <dgm:t>
        <a:bodyPr/>
        <a:lstStyle/>
        <a:p>
          <a:endParaRPr lang="en-US"/>
        </a:p>
      </dgm:t>
    </dgm:pt>
    <dgm:pt modelId="{56BD57B1-DF21-40DD-B3F8-A3FE4FC66A2C}">
      <dgm:prSet/>
      <dgm:spPr/>
      <dgm:t>
        <a:bodyPr/>
        <a:lstStyle/>
        <a:p>
          <a:r>
            <a:rPr lang="en-GB" b="1"/>
            <a:t>Module Code: LCLM4006</a:t>
          </a:r>
          <a:endParaRPr lang="en-US"/>
        </a:p>
      </dgm:t>
    </dgm:pt>
    <dgm:pt modelId="{46B9E12F-1CBD-4722-9E0A-097FF43E0345}" type="parTrans" cxnId="{930BB035-B232-42A4-99ED-3DC9C14ED10F}">
      <dgm:prSet/>
      <dgm:spPr/>
      <dgm:t>
        <a:bodyPr/>
        <a:lstStyle/>
        <a:p>
          <a:endParaRPr lang="en-US"/>
        </a:p>
      </dgm:t>
    </dgm:pt>
    <dgm:pt modelId="{BD717429-9600-4011-B219-D1F71CFA9B3F}" type="sibTrans" cxnId="{930BB035-B232-42A4-99ED-3DC9C14ED10F}">
      <dgm:prSet/>
      <dgm:spPr/>
      <dgm:t>
        <a:bodyPr/>
        <a:lstStyle/>
        <a:p>
          <a:endParaRPr lang="en-US"/>
        </a:p>
      </dgm:t>
    </dgm:pt>
    <dgm:pt modelId="{23D5AB54-2DFA-4CA3-BD38-3700D06FD2F7}">
      <dgm:prSet/>
      <dgm:spPr/>
      <dgm:t>
        <a:bodyPr/>
        <a:lstStyle/>
        <a:p>
          <a:r>
            <a:rPr lang="en-GB" b="1"/>
            <a:t>Module Name: Enterprise and Entrepreneurship</a:t>
          </a:r>
          <a:endParaRPr lang="en-US"/>
        </a:p>
      </dgm:t>
    </dgm:pt>
    <dgm:pt modelId="{CFD7C3B4-4930-4E06-B88A-1D4CD6C67EFF}" type="parTrans" cxnId="{1F7521BB-B54A-43B3-A393-FB5619D86BEB}">
      <dgm:prSet/>
      <dgm:spPr/>
      <dgm:t>
        <a:bodyPr/>
        <a:lstStyle/>
        <a:p>
          <a:endParaRPr lang="en-US"/>
        </a:p>
      </dgm:t>
    </dgm:pt>
    <dgm:pt modelId="{1B816023-C161-44A7-BCB1-0FF28822D9D7}" type="sibTrans" cxnId="{1F7521BB-B54A-43B3-A393-FB5619D86BEB}">
      <dgm:prSet/>
      <dgm:spPr/>
      <dgm:t>
        <a:bodyPr/>
        <a:lstStyle/>
        <a:p>
          <a:endParaRPr lang="en-US"/>
        </a:p>
      </dgm:t>
    </dgm:pt>
    <dgm:pt modelId="{9FD46991-D812-418D-97C9-BA06D75EA30F}">
      <dgm:prSet/>
      <dgm:spPr/>
      <dgm:t>
        <a:bodyPr/>
        <a:lstStyle/>
        <a:p>
          <a:r>
            <a:rPr lang="en-GB" b="1"/>
            <a:t>Lecturer Name: Thomas Adayemi </a:t>
          </a:r>
          <a:endParaRPr lang="en-US"/>
        </a:p>
      </dgm:t>
    </dgm:pt>
    <dgm:pt modelId="{7B756D63-230C-4B9E-BB1F-3A6E84DDF858}" type="parTrans" cxnId="{05CE29AE-E7D8-4DD0-8122-94080BEAE54F}">
      <dgm:prSet/>
      <dgm:spPr/>
      <dgm:t>
        <a:bodyPr/>
        <a:lstStyle/>
        <a:p>
          <a:endParaRPr lang="en-US"/>
        </a:p>
      </dgm:t>
    </dgm:pt>
    <dgm:pt modelId="{3968ADBC-9CC0-4408-942D-07EB5076F8A9}" type="sibTrans" cxnId="{05CE29AE-E7D8-4DD0-8122-94080BEAE54F}">
      <dgm:prSet/>
      <dgm:spPr/>
      <dgm:t>
        <a:bodyPr/>
        <a:lstStyle/>
        <a:p>
          <a:endParaRPr lang="en-US"/>
        </a:p>
      </dgm:t>
    </dgm:pt>
    <dgm:pt modelId="{A6F012B3-AEEF-4EC7-ABF8-86A240836043}" type="pres">
      <dgm:prSet presAssocID="{376F50CA-F4B6-4037-BC1A-903040BD41F3}" presName="root" presStyleCnt="0">
        <dgm:presLayoutVars>
          <dgm:dir/>
          <dgm:resizeHandles val="exact"/>
        </dgm:presLayoutVars>
      </dgm:prSet>
      <dgm:spPr/>
    </dgm:pt>
    <dgm:pt modelId="{3AC5607B-867E-4380-A96C-BDFA8B2EB2A1}" type="pres">
      <dgm:prSet presAssocID="{4D1FC569-2912-432A-9700-0AD0B6C1578D}" presName="compNode" presStyleCnt="0"/>
      <dgm:spPr/>
    </dgm:pt>
    <dgm:pt modelId="{08EB7E10-4925-4744-B402-7E0347D98EDC}" type="pres">
      <dgm:prSet presAssocID="{4D1FC569-2912-432A-9700-0AD0B6C1578D}" presName="bgRect" presStyleLbl="bgShp" presStyleIdx="0" presStyleCnt="5"/>
      <dgm:spPr/>
    </dgm:pt>
    <dgm:pt modelId="{DEA31932-075D-4FA9-B64A-97F5797C2F25}" type="pres">
      <dgm:prSet presAssocID="{4D1FC569-2912-432A-9700-0AD0B6C1578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6D0578B-2BA9-4D5A-958E-19F17BBA4890}" type="pres">
      <dgm:prSet presAssocID="{4D1FC569-2912-432A-9700-0AD0B6C1578D}" presName="spaceRect" presStyleCnt="0"/>
      <dgm:spPr/>
    </dgm:pt>
    <dgm:pt modelId="{68BB7DC2-5E14-43FF-B1B3-B09044194ADF}" type="pres">
      <dgm:prSet presAssocID="{4D1FC569-2912-432A-9700-0AD0B6C1578D}" presName="parTx" presStyleLbl="revTx" presStyleIdx="0" presStyleCnt="5">
        <dgm:presLayoutVars>
          <dgm:chMax val="0"/>
          <dgm:chPref val="0"/>
        </dgm:presLayoutVars>
      </dgm:prSet>
      <dgm:spPr/>
    </dgm:pt>
    <dgm:pt modelId="{28957935-8200-4A6B-A220-992401886D7B}" type="pres">
      <dgm:prSet presAssocID="{55CFC541-5EA8-488C-8919-255604572754}" presName="sibTrans" presStyleCnt="0"/>
      <dgm:spPr/>
    </dgm:pt>
    <dgm:pt modelId="{44AF39FC-BFE4-41C4-9679-941B35783441}" type="pres">
      <dgm:prSet presAssocID="{A691E389-C4FA-45B4-A539-57AD6D32B93A}" presName="compNode" presStyleCnt="0"/>
      <dgm:spPr/>
    </dgm:pt>
    <dgm:pt modelId="{7163DE29-B686-4F7F-8938-2B81CBA347B1}" type="pres">
      <dgm:prSet presAssocID="{A691E389-C4FA-45B4-A539-57AD6D32B93A}" presName="bgRect" presStyleLbl="bgShp" presStyleIdx="1" presStyleCnt="5"/>
      <dgm:spPr/>
    </dgm:pt>
    <dgm:pt modelId="{3FF7F4F0-4D52-42CB-A94D-51BA2173F9C3}" type="pres">
      <dgm:prSet presAssocID="{A691E389-C4FA-45B4-A539-57AD6D32B93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5B97A6DE-4D74-47EE-87AE-89FC7564DD0C}" type="pres">
      <dgm:prSet presAssocID="{A691E389-C4FA-45B4-A539-57AD6D32B93A}" presName="spaceRect" presStyleCnt="0"/>
      <dgm:spPr/>
    </dgm:pt>
    <dgm:pt modelId="{FB67AD8B-0C83-4C4F-881E-A32453D61027}" type="pres">
      <dgm:prSet presAssocID="{A691E389-C4FA-45B4-A539-57AD6D32B93A}" presName="parTx" presStyleLbl="revTx" presStyleIdx="1" presStyleCnt="5">
        <dgm:presLayoutVars>
          <dgm:chMax val="0"/>
          <dgm:chPref val="0"/>
        </dgm:presLayoutVars>
      </dgm:prSet>
      <dgm:spPr/>
    </dgm:pt>
    <dgm:pt modelId="{78E5EF34-E561-4EB2-A4DE-C95D3034A3DC}" type="pres">
      <dgm:prSet presAssocID="{438FB085-C677-4FF3-B922-CDAE2C83CB24}" presName="sibTrans" presStyleCnt="0"/>
      <dgm:spPr/>
    </dgm:pt>
    <dgm:pt modelId="{2DFF713C-7DEA-403B-BA80-BA2EA1B8CF77}" type="pres">
      <dgm:prSet presAssocID="{56BD57B1-DF21-40DD-B3F8-A3FE4FC66A2C}" presName="compNode" presStyleCnt="0"/>
      <dgm:spPr/>
    </dgm:pt>
    <dgm:pt modelId="{A996DA97-8BF5-4985-AF8D-93EB469374E9}" type="pres">
      <dgm:prSet presAssocID="{56BD57B1-DF21-40DD-B3F8-A3FE4FC66A2C}" presName="bgRect" presStyleLbl="bgShp" presStyleIdx="2" presStyleCnt="5"/>
      <dgm:spPr/>
    </dgm:pt>
    <dgm:pt modelId="{9AFCACB6-77ED-461D-9C99-EFF10EF39499}" type="pres">
      <dgm:prSet presAssocID="{56BD57B1-DF21-40DD-B3F8-A3FE4FC66A2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D89C2BCF-4E02-4D64-BA9E-29F22673CD15}" type="pres">
      <dgm:prSet presAssocID="{56BD57B1-DF21-40DD-B3F8-A3FE4FC66A2C}" presName="spaceRect" presStyleCnt="0"/>
      <dgm:spPr/>
    </dgm:pt>
    <dgm:pt modelId="{FBFA4826-A2E1-49CB-A104-8AAA37E6702D}" type="pres">
      <dgm:prSet presAssocID="{56BD57B1-DF21-40DD-B3F8-A3FE4FC66A2C}" presName="parTx" presStyleLbl="revTx" presStyleIdx="2" presStyleCnt="5">
        <dgm:presLayoutVars>
          <dgm:chMax val="0"/>
          <dgm:chPref val="0"/>
        </dgm:presLayoutVars>
      </dgm:prSet>
      <dgm:spPr/>
    </dgm:pt>
    <dgm:pt modelId="{7E1E2A57-3E85-47A9-A32F-228FF01CD768}" type="pres">
      <dgm:prSet presAssocID="{BD717429-9600-4011-B219-D1F71CFA9B3F}" presName="sibTrans" presStyleCnt="0"/>
      <dgm:spPr/>
    </dgm:pt>
    <dgm:pt modelId="{EB370F01-E907-43C0-86B4-83C1B2801303}" type="pres">
      <dgm:prSet presAssocID="{23D5AB54-2DFA-4CA3-BD38-3700D06FD2F7}" presName="compNode" presStyleCnt="0"/>
      <dgm:spPr/>
    </dgm:pt>
    <dgm:pt modelId="{AF744F0F-FC0F-4559-8C71-8D187E3AFEAE}" type="pres">
      <dgm:prSet presAssocID="{23D5AB54-2DFA-4CA3-BD38-3700D06FD2F7}" presName="bgRect" presStyleLbl="bgShp" presStyleIdx="3" presStyleCnt="5"/>
      <dgm:spPr/>
    </dgm:pt>
    <dgm:pt modelId="{EE4C293D-BCB1-437C-A4E3-4356E24B7463}" type="pres">
      <dgm:prSet presAssocID="{23D5AB54-2DFA-4CA3-BD38-3700D06FD2F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46BAB933-3F7D-4999-9507-ACF7776D9163}" type="pres">
      <dgm:prSet presAssocID="{23D5AB54-2DFA-4CA3-BD38-3700D06FD2F7}" presName="spaceRect" presStyleCnt="0"/>
      <dgm:spPr/>
    </dgm:pt>
    <dgm:pt modelId="{360D6E11-EAC8-4BD2-9937-C0A92D8349FF}" type="pres">
      <dgm:prSet presAssocID="{23D5AB54-2DFA-4CA3-BD38-3700D06FD2F7}" presName="parTx" presStyleLbl="revTx" presStyleIdx="3" presStyleCnt="5">
        <dgm:presLayoutVars>
          <dgm:chMax val="0"/>
          <dgm:chPref val="0"/>
        </dgm:presLayoutVars>
      </dgm:prSet>
      <dgm:spPr/>
    </dgm:pt>
    <dgm:pt modelId="{D8D2B73E-5FDB-493F-BF58-F4091FF1EAAD}" type="pres">
      <dgm:prSet presAssocID="{1B816023-C161-44A7-BCB1-0FF28822D9D7}" presName="sibTrans" presStyleCnt="0"/>
      <dgm:spPr/>
    </dgm:pt>
    <dgm:pt modelId="{A5173DDD-F465-4CEE-82D8-0A709D241D28}" type="pres">
      <dgm:prSet presAssocID="{9FD46991-D812-418D-97C9-BA06D75EA30F}" presName="compNode" presStyleCnt="0"/>
      <dgm:spPr/>
    </dgm:pt>
    <dgm:pt modelId="{2E966C27-A561-414A-8B60-02C4FB6142CF}" type="pres">
      <dgm:prSet presAssocID="{9FD46991-D812-418D-97C9-BA06D75EA30F}" presName="bgRect" presStyleLbl="bgShp" presStyleIdx="4" presStyleCnt="5"/>
      <dgm:spPr/>
    </dgm:pt>
    <dgm:pt modelId="{9AFF28E3-4CDB-4095-BD69-A213CC65FEAA}" type="pres">
      <dgm:prSet presAssocID="{9FD46991-D812-418D-97C9-BA06D75EA30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A773B53E-9544-47B0-A595-E26D61D21133}" type="pres">
      <dgm:prSet presAssocID="{9FD46991-D812-418D-97C9-BA06D75EA30F}" presName="spaceRect" presStyleCnt="0"/>
      <dgm:spPr/>
    </dgm:pt>
    <dgm:pt modelId="{A6E27B33-B15F-402C-AF2D-9A466087BEB5}" type="pres">
      <dgm:prSet presAssocID="{9FD46991-D812-418D-97C9-BA06D75EA30F}" presName="parTx" presStyleLbl="revTx" presStyleIdx="4" presStyleCnt="5">
        <dgm:presLayoutVars>
          <dgm:chMax val="0"/>
          <dgm:chPref val="0"/>
        </dgm:presLayoutVars>
      </dgm:prSet>
      <dgm:spPr/>
    </dgm:pt>
  </dgm:ptLst>
  <dgm:cxnLst>
    <dgm:cxn modelId="{9F171D01-C9B4-4DEB-BC00-1357FB3572AF}" type="presOf" srcId="{56BD57B1-DF21-40DD-B3F8-A3FE4FC66A2C}" destId="{FBFA4826-A2E1-49CB-A104-8AAA37E6702D}" srcOrd="0" destOrd="0" presId="urn:microsoft.com/office/officeart/2018/2/layout/IconVerticalSolidList"/>
    <dgm:cxn modelId="{AA1A0F04-F27C-4864-831C-06C4B0C2A292}" type="presOf" srcId="{A691E389-C4FA-45B4-A539-57AD6D32B93A}" destId="{FB67AD8B-0C83-4C4F-881E-A32453D61027}" srcOrd="0" destOrd="0" presId="urn:microsoft.com/office/officeart/2018/2/layout/IconVerticalSolidList"/>
    <dgm:cxn modelId="{64FF0318-0EB4-4077-8CE6-C00C4D9A94E5}" type="presOf" srcId="{9FD46991-D812-418D-97C9-BA06D75EA30F}" destId="{A6E27B33-B15F-402C-AF2D-9A466087BEB5}" srcOrd="0" destOrd="0" presId="urn:microsoft.com/office/officeart/2018/2/layout/IconVerticalSolidList"/>
    <dgm:cxn modelId="{930BB035-B232-42A4-99ED-3DC9C14ED10F}" srcId="{376F50CA-F4B6-4037-BC1A-903040BD41F3}" destId="{56BD57B1-DF21-40DD-B3F8-A3FE4FC66A2C}" srcOrd="2" destOrd="0" parTransId="{46B9E12F-1CBD-4722-9E0A-097FF43E0345}" sibTransId="{BD717429-9600-4011-B219-D1F71CFA9B3F}"/>
    <dgm:cxn modelId="{CA392F81-E601-4281-9F16-5E4C3547012B}" type="presOf" srcId="{23D5AB54-2DFA-4CA3-BD38-3700D06FD2F7}" destId="{360D6E11-EAC8-4BD2-9937-C0A92D8349FF}" srcOrd="0" destOrd="0" presId="urn:microsoft.com/office/officeart/2018/2/layout/IconVerticalSolidList"/>
    <dgm:cxn modelId="{7D6504AA-9E79-460C-B5DA-B83913C318D4}" type="presOf" srcId="{4D1FC569-2912-432A-9700-0AD0B6C1578D}" destId="{68BB7DC2-5E14-43FF-B1B3-B09044194ADF}" srcOrd="0" destOrd="0" presId="urn:microsoft.com/office/officeart/2018/2/layout/IconVerticalSolidList"/>
    <dgm:cxn modelId="{05CE29AE-E7D8-4DD0-8122-94080BEAE54F}" srcId="{376F50CA-F4B6-4037-BC1A-903040BD41F3}" destId="{9FD46991-D812-418D-97C9-BA06D75EA30F}" srcOrd="4" destOrd="0" parTransId="{7B756D63-230C-4B9E-BB1F-3A6E84DDF858}" sibTransId="{3968ADBC-9CC0-4408-942D-07EB5076F8A9}"/>
    <dgm:cxn modelId="{40EBBDB0-9B9D-4443-AB50-2F4F0259F0B5}" type="presOf" srcId="{376F50CA-F4B6-4037-BC1A-903040BD41F3}" destId="{A6F012B3-AEEF-4EC7-ABF8-86A240836043}" srcOrd="0" destOrd="0" presId="urn:microsoft.com/office/officeart/2018/2/layout/IconVerticalSolidList"/>
    <dgm:cxn modelId="{1F7521BB-B54A-43B3-A393-FB5619D86BEB}" srcId="{376F50CA-F4B6-4037-BC1A-903040BD41F3}" destId="{23D5AB54-2DFA-4CA3-BD38-3700D06FD2F7}" srcOrd="3" destOrd="0" parTransId="{CFD7C3B4-4930-4E06-B88A-1D4CD6C67EFF}" sibTransId="{1B816023-C161-44A7-BCB1-0FF28822D9D7}"/>
    <dgm:cxn modelId="{4B379DCE-83A0-400A-A76E-EC1D8A88C4BA}" srcId="{376F50CA-F4B6-4037-BC1A-903040BD41F3}" destId="{4D1FC569-2912-432A-9700-0AD0B6C1578D}" srcOrd="0" destOrd="0" parTransId="{630E59F9-CFEC-4334-A10D-7E31DE1FAD56}" sibTransId="{55CFC541-5EA8-488C-8919-255604572754}"/>
    <dgm:cxn modelId="{D111B7DD-97C0-4836-AC7D-ED0347D2A468}" srcId="{376F50CA-F4B6-4037-BC1A-903040BD41F3}" destId="{A691E389-C4FA-45B4-A539-57AD6D32B93A}" srcOrd="1" destOrd="0" parTransId="{B97FD68E-3F9D-4B03-84F7-8625FE803E94}" sibTransId="{438FB085-C677-4FF3-B922-CDAE2C83CB24}"/>
    <dgm:cxn modelId="{B918CE11-2E01-44F6-9B9E-4ED55E64D061}" type="presParOf" srcId="{A6F012B3-AEEF-4EC7-ABF8-86A240836043}" destId="{3AC5607B-867E-4380-A96C-BDFA8B2EB2A1}" srcOrd="0" destOrd="0" presId="urn:microsoft.com/office/officeart/2018/2/layout/IconVerticalSolidList"/>
    <dgm:cxn modelId="{D1ED7850-B1D6-42A9-9DC1-C5FBAB8E2F07}" type="presParOf" srcId="{3AC5607B-867E-4380-A96C-BDFA8B2EB2A1}" destId="{08EB7E10-4925-4744-B402-7E0347D98EDC}" srcOrd="0" destOrd="0" presId="urn:microsoft.com/office/officeart/2018/2/layout/IconVerticalSolidList"/>
    <dgm:cxn modelId="{019178EE-B442-4A04-823F-1DABF9FC363B}" type="presParOf" srcId="{3AC5607B-867E-4380-A96C-BDFA8B2EB2A1}" destId="{DEA31932-075D-4FA9-B64A-97F5797C2F25}" srcOrd="1" destOrd="0" presId="urn:microsoft.com/office/officeart/2018/2/layout/IconVerticalSolidList"/>
    <dgm:cxn modelId="{5514C066-64CC-4B43-B10A-6A15BD70A1B6}" type="presParOf" srcId="{3AC5607B-867E-4380-A96C-BDFA8B2EB2A1}" destId="{06D0578B-2BA9-4D5A-958E-19F17BBA4890}" srcOrd="2" destOrd="0" presId="urn:microsoft.com/office/officeart/2018/2/layout/IconVerticalSolidList"/>
    <dgm:cxn modelId="{F98A8873-1FCD-4E86-9A6F-118D670618A7}" type="presParOf" srcId="{3AC5607B-867E-4380-A96C-BDFA8B2EB2A1}" destId="{68BB7DC2-5E14-43FF-B1B3-B09044194ADF}" srcOrd="3" destOrd="0" presId="urn:microsoft.com/office/officeart/2018/2/layout/IconVerticalSolidList"/>
    <dgm:cxn modelId="{D93D7026-DBA8-4902-A880-5CA119581994}" type="presParOf" srcId="{A6F012B3-AEEF-4EC7-ABF8-86A240836043}" destId="{28957935-8200-4A6B-A220-992401886D7B}" srcOrd="1" destOrd="0" presId="urn:microsoft.com/office/officeart/2018/2/layout/IconVerticalSolidList"/>
    <dgm:cxn modelId="{CCB35E94-E45C-4C86-A751-606879EA92DD}" type="presParOf" srcId="{A6F012B3-AEEF-4EC7-ABF8-86A240836043}" destId="{44AF39FC-BFE4-41C4-9679-941B35783441}" srcOrd="2" destOrd="0" presId="urn:microsoft.com/office/officeart/2018/2/layout/IconVerticalSolidList"/>
    <dgm:cxn modelId="{A19F0560-C82A-4969-9B26-E09EB536833A}" type="presParOf" srcId="{44AF39FC-BFE4-41C4-9679-941B35783441}" destId="{7163DE29-B686-4F7F-8938-2B81CBA347B1}" srcOrd="0" destOrd="0" presId="urn:microsoft.com/office/officeart/2018/2/layout/IconVerticalSolidList"/>
    <dgm:cxn modelId="{E14D4A9C-E368-4E0C-B163-6C685CFF255C}" type="presParOf" srcId="{44AF39FC-BFE4-41C4-9679-941B35783441}" destId="{3FF7F4F0-4D52-42CB-A94D-51BA2173F9C3}" srcOrd="1" destOrd="0" presId="urn:microsoft.com/office/officeart/2018/2/layout/IconVerticalSolidList"/>
    <dgm:cxn modelId="{D58F722F-748E-4E57-88B0-1B5FBD27E6E9}" type="presParOf" srcId="{44AF39FC-BFE4-41C4-9679-941B35783441}" destId="{5B97A6DE-4D74-47EE-87AE-89FC7564DD0C}" srcOrd="2" destOrd="0" presId="urn:microsoft.com/office/officeart/2018/2/layout/IconVerticalSolidList"/>
    <dgm:cxn modelId="{1B3853B7-7B92-43CB-8CBB-CBE4834EA773}" type="presParOf" srcId="{44AF39FC-BFE4-41C4-9679-941B35783441}" destId="{FB67AD8B-0C83-4C4F-881E-A32453D61027}" srcOrd="3" destOrd="0" presId="urn:microsoft.com/office/officeart/2018/2/layout/IconVerticalSolidList"/>
    <dgm:cxn modelId="{98772BEB-856C-4043-8A21-C1B6A84C69CF}" type="presParOf" srcId="{A6F012B3-AEEF-4EC7-ABF8-86A240836043}" destId="{78E5EF34-E561-4EB2-A4DE-C95D3034A3DC}" srcOrd="3" destOrd="0" presId="urn:microsoft.com/office/officeart/2018/2/layout/IconVerticalSolidList"/>
    <dgm:cxn modelId="{3E86C41A-7048-4FDF-B594-C6AF4A3A22A6}" type="presParOf" srcId="{A6F012B3-AEEF-4EC7-ABF8-86A240836043}" destId="{2DFF713C-7DEA-403B-BA80-BA2EA1B8CF77}" srcOrd="4" destOrd="0" presId="urn:microsoft.com/office/officeart/2018/2/layout/IconVerticalSolidList"/>
    <dgm:cxn modelId="{9531C97F-FD57-49D4-8147-1DD7939F7AE8}" type="presParOf" srcId="{2DFF713C-7DEA-403B-BA80-BA2EA1B8CF77}" destId="{A996DA97-8BF5-4985-AF8D-93EB469374E9}" srcOrd="0" destOrd="0" presId="urn:microsoft.com/office/officeart/2018/2/layout/IconVerticalSolidList"/>
    <dgm:cxn modelId="{B9AE79B6-394D-47E2-8C8F-9227D456D655}" type="presParOf" srcId="{2DFF713C-7DEA-403B-BA80-BA2EA1B8CF77}" destId="{9AFCACB6-77ED-461D-9C99-EFF10EF39499}" srcOrd="1" destOrd="0" presId="urn:microsoft.com/office/officeart/2018/2/layout/IconVerticalSolidList"/>
    <dgm:cxn modelId="{C1F137DA-4D4F-48BE-9686-4526E896AF13}" type="presParOf" srcId="{2DFF713C-7DEA-403B-BA80-BA2EA1B8CF77}" destId="{D89C2BCF-4E02-4D64-BA9E-29F22673CD15}" srcOrd="2" destOrd="0" presId="urn:microsoft.com/office/officeart/2018/2/layout/IconVerticalSolidList"/>
    <dgm:cxn modelId="{9228F98F-E3C2-4FF1-991C-05FDF7BABB47}" type="presParOf" srcId="{2DFF713C-7DEA-403B-BA80-BA2EA1B8CF77}" destId="{FBFA4826-A2E1-49CB-A104-8AAA37E6702D}" srcOrd="3" destOrd="0" presId="urn:microsoft.com/office/officeart/2018/2/layout/IconVerticalSolidList"/>
    <dgm:cxn modelId="{6BA25123-7913-4C06-B77C-9CCD5D9D9119}" type="presParOf" srcId="{A6F012B3-AEEF-4EC7-ABF8-86A240836043}" destId="{7E1E2A57-3E85-47A9-A32F-228FF01CD768}" srcOrd="5" destOrd="0" presId="urn:microsoft.com/office/officeart/2018/2/layout/IconVerticalSolidList"/>
    <dgm:cxn modelId="{318C3094-123C-40D3-937A-B8AFA57270FD}" type="presParOf" srcId="{A6F012B3-AEEF-4EC7-ABF8-86A240836043}" destId="{EB370F01-E907-43C0-86B4-83C1B2801303}" srcOrd="6" destOrd="0" presId="urn:microsoft.com/office/officeart/2018/2/layout/IconVerticalSolidList"/>
    <dgm:cxn modelId="{4D8FA87D-FE0E-4F03-A144-9FD015E324C6}" type="presParOf" srcId="{EB370F01-E907-43C0-86B4-83C1B2801303}" destId="{AF744F0F-FC0F-4559-8C71-8D187E3AFEAE}" srcOrd="0" destOrd="0" presId="urn:microsoft.com/office/officeart/2018/2/layout/IconVerticalSolidList"/>
    <dgm:cxn modelId="{6E653534-249F-4978-8291-841C0CCE5361}" type="presParOf" srcId="{EB370F01-E907-43C0-86B4-83C1B2801303}" destId="{EE4C293D-BCB1-437C-A4E3-4356E24B7463}" srcOrd="1" destOrd="0" presId="urn:microsoft.com/office/officeart/2018/2/layout/IconVerticalSolidList"/>
    <dgm:cxn modelId="{631741E0-BD82-4D37-8337-01087E059F4D}" type="presParOf" srcId="{EB370F01-E907-43C0-86B4-83C1B2801303}" destId="{46BAB933-3F7D-4999-9507-ACF7776D9163}" srcOrd="2" destOrd="0" presId="urn:microsoft.com/office/officeart/2018/2/layout/IconVerticalSolidList"/>
    <dgm:cxn modelId="{700CFFB4-5268-44BC-B652-DA0DBDB5E0F5}" type="presParOf" srcId="{EB370F01-E907-43C0-86B4-83C1B2801303}" destId="{360D6E11-EAC8-4BD2-9937-C0A92D8349FF}" srcOrd="3" destOrd="0" presId="urn:microsoft.com/office/officeart/2018/2/layout/IconVerticalSolidList"/>
    <dgm:cxn modelId="{BA848A7A-4FC7-4438-8102-B7D1BB62A0CE}" type="presParOf" srcId="{A6F012B3-AEEF-4EC7-ABF8-86A240836043}" destId="{D8D2B73E-5FDB-493F-BF58-F4091FF1EAAD}" srcOrd="7" destOrd="0" presId="urn:microsoft.com/office/officeart/2018/2/layout/IconVerticalSolidList"/>
    <dgm:cxn modelId="{CF9A80E2-67F8-410A-ADB4-36CF9A0B5CF5}" type="presParOf" srcId="{A6F012B3-AEEF-4EC7-ABF8-86A240836043}" destId="{A5173DDD-F465-4CEE-82D8-0A709D241D28}" srcOrd="8" destOrd="0" presId="urn:microsoft.com/office/officeart/2018/2/layout/IconVerticalSolidList"/>
    <dgm:cxn modelId="{DE474C16-DFCE-48AF-922F-D01E4239A1A0}" type="presParOf" srcId="{A5173DDD-F465-4CEE-82D8-0A709D241D28}" destId="{2E966C27-A561-414A-8B60-02C4FB6142CF}" srcOrd="0" destOrd="0" presId="urn:microsoft.com/office/officeart/2018/2/layout/IconVerticalSolidList"/>
    <dgm:cxn modelId="{29248978-1E02-4C48-A860-C9DB9399F61B}" type="presParOf" srcId="{A5173DDD-F465-4CEE-82D8-0A709D241D28}" destId="{9AFF28E3-4CDB-4095-BD69-A213CC65FEAA}" srcOrd="1" destOrd="0" presId="urn:microsoft.com/office/officeart/2018/2/layout/IconVerticalSolidList"/>
    <dgm:cxn modelId="{6A0FB879-5FB5-4E35-A0FD-6BBA14AB2BF0}" type="presParOf" srcId="{A5173DDD-F465-4CEE-82D8-0A709D241D28}" destId="{A773B53E-9544-47B0-A595-E26D61D21133}" srcOrd="2" destOrd="0" presId="urn:microsoft.com/office/officeart/2018/2/layout/IconVerticalSolidList"/>
    <dgm:cxn modelId="{6D9B9224-2657-4226-B6B4-957A35066045}" type="presParOf" srcId="{A5173DDD-F465-4CEE-82D8-0A709D241D28}" destId="{A6E27B33-B15F-402C-AF2D-9A466087BE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791343-5CB1-4CD7-9D86-B30895F96675}"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844372EA-3019-4675-97CD-1E0C59FDC2AF}">
      <dgm:prSet/>
      <dgm:spPr/>
      <dgm:t>
        <a:bodyPr/>
        <a:lstStyle/>
        <a:p>
          <a:r>
            <a:rPr lang="en-GB"/>
            <a:t>My name is Leticia Cunha, and I am the founder of Casa Borgato, a Brazilian – inspired restaurant concept designed for the heart of Central London. With passion for hospitality and authentic cuisine, I aim to bring a modern and vibrant interpretation of Brazilian food culture to the UK dining scene.</a:t>
          </a:r>
          <a:endParaRPr lang="en-US"/>
        </a:p>
      </dgm:t>
    </dgm:pt>
    <dgm:pt modelId="{EC28D9C5-3355-45D5-9E44-25EF536FEAB9}" type="parTrans" cxnId="{6CF9936E-F2BB-44D8-A704-22B86504F40B}">
      <dgm:prSet/>
      <dgm:spPr/>
      <dgm:t>
        <a:bodyPr/>
        <a:lstStyle/>
        <a:p>
          <a:endParaRPr lang="en-US"/>
        </a:p>
      </dgm:t>
    </dgm:pt>
    <dgm:pt modelId="{A3909A2C-BB95-4CF3-A84E-52C56B2B71DE}" type="sibTrans" cxnId="{6CF9936E-F2BB-44D8-A704-22B86504F40B}">
      <dgm:prSet/>
      <dgm:spPr/>
      <dgm:t>
        <a:bodyPr/>
        <a:lstStyle/>
        <a:p>
          <a:endParaRPr lang="en-US"/>
        </a:p>
      </dgm:t>
    </dgm:pt>
    <dgm:pt modelId="{48CED3D2-D7F4-47B8-A8FA-1D4DA1D9A3C5}">
      <dgm:prSet/>
      <dgm:spPr/>
      <dgm:t>
        <a:bodyPr/>
        <a:lstStyle/>
        <a:p>
          <a:r>
            <a:rPr lang="en-GB"/>
            <a:t>The purpose of this presentation is to introduce the business concept , outline the strategic foundations behind Casa Borgato, and demonstrate its potential for long-term growth and sustainability. Throughout the presentation, I will explain the market opportunity, operational strategy, financial planning, and the value this business brings to both customers and investors. My aim is to clearly communicate how Casa Borgato can become a successful and competitive player within the London food industry.</a:t>
          </a:r>
          <a:endParaRPr lang="en-US"/>
        </a:p>
      </dgm:t>
    </dgm:pt>
    <dgm:pt modelId="{C78C0742-4768-4DD5-AE47-3D16546D7F45}" type="parTrans" cxnId="{C7AA9AD9-2CC2-488B-8123-5E08AF12472D}">
      <dgm:prSet/>
      <dgm:spPr/>
      <dgm:t>
        <a:bodyPr/>
        <a:lstStyle/>
        <a:p>
          <a:endParaRPr lang="en-US"/>
        </a:p>
      </dgm:t>
    </dgm:pt>
    <dgm:pt modelId="{E5E61436-3B7E-4A24-8FDF-C67AA879A383}" type="sibTrans" cxnId="{C7AA9AD9-2CC2-488B-8123-5E08AF12472D}">
      <dgm:prSet/>
      <dgm:spPr/>
      <dgm:t>
        <a:bodyPr/>
        <a:lstStyle/>
        <a:p>
          <a:endParaRPr lang="en-US"/>
        </a:p>
      </dgm:t>
    </dgm:pt>
    <dgm:pt modelId="{60ECF6E1-3BE0-4073-9457-34411C38AA1F}" type="pres">
      <dgm:prSet presAssocID="{07791343-5CB1-4CD7-9D86-B30895F96675}" presName="Name0" presStyleCnt="0">
        <dgm:presLayoutVars>
          <dgm:dir/>
          <dgm:resizeHandles val="exact"/>
        </dgm:presLayoutVars>
      </dgm:prSet>
      <dgm:spPr/>
    </dgm:pt>
    <dgm:pt modelId="{0C35C9E1-10B2-456B-B226-E9A1BD60600C}" type="pres">
      <dgm:prSet presAssocID="{844372EA-3019-4675-97CD-1E0C59FDC2AF}" presName="node" presStyleLbl="node1" presStyleIdx="0" presStyleCnt="2">
        <dgm:presLayoutVars>
          <dgm:bulletEnabled val="1"/>
        </dgm:presLayoutVars>
      </dgm:prSet>
      <dgm:spPr/>
    </dgm:pt>
    <dgm:pt modelId="{541BA075-601F-42FA-B256-6894D4874786}" type="pres">
      <dgm:prSet presAssocID="{A3909A2C-BB95-4CF3-A84E-52C56B2B71DE}" presName="sibTrans" presStyleLbl="sibTrans2D1" presStyleIdx="0" presStyleCnt="1"/>
      <dgm:spPr/>
    </dgm:pt>
    <dgm:pt modelId="{F952B8F6-150E-4FE9-ABA4-1FA76F08A917}" type="pres">
      <dgm:prSet presAssocID="{A3909A2C-BB95-4CF3-A84E-52C56B2B71DE}" presName="connectorText" presStyleLbl="sibTrans2D1" presStyleIdx="0" presStyleCnt="1"/>
      <dgm:spPr/>
    </dgm:pt>
    <dgm:pt modelId="{57F04D56-ED78-418E-A1CD-07AAB92D08C8}" type="pres">
      <dgm:prSet presAssocID="{48CED3D2-D7F4-47B8-A8FA-1D4DA1D9A3C5}" presName="node" presStyleLbl="node1" presStyleIdx="1" presStyleCnt="2">
        <dgm:presLayoutVars>
          <dgm:bulletEnabled val="1"/>
        </dgm:presLayoutVars>
      </dgm:prSet>
      <dgm:spPr/>
    </dgm:pt>
  </dgm:ptLst>
  <dgm:cxnLst>
    <dgm:cxn modelId="{8AC64926-53DE-4619-B931-6BF23B82C434}" type="presOf" srcId="{48CED3D2-D7F4-47B8-A8FA-1D4DA1D9A3C5}" destId="{57F04D56-ED78-418E-A1CD-07AAB92D08C8}" srcOrd="0" destOrd="0" presId="urn:microsoft.com/office/officeart/2005/8/layout/process1"/>
    <dgm:cxn modelId="{6CF9936E-F2BB-44D8-A704-22B86504F40B}" srcId="{07791343-5CB1-4CD7-9D86-B30895F96675}" destId="{844372EA-3019-4675-97CD-1E0C59FDC2AF}" srcOrd="0" destOrd="0" parTransId="{EC28D9C5-3355-45D5-9E44-25EF536FEAB9}" sibTransId="{A3909A2C-BB95-4CF3-A84E-52C56B2B71DE}"/>
    <dgm:cxn modelId="{DA44487C-C045-421A-9E5C-3E57D149A12A}" type="presOf" srcId="{844372EA-3019-4675-97CD-1E0C59FDC2AF}" destId="{0C35C9E1-10B2-456B-B226-E9A1BD60600C}" srcOrd="0" destOrd="0" presId="urn:microsoft.com/office/officeart/2005/8/layout/process1"/>
    <dgm:cxn modelId="{424C2AB7-BA86-4C52-B65F-0DF0CCD49A3A}" type="presOf" srcId="{A3909A2C-BB95-4CF3-A84E-52C56B2B71DE}" destId="{541BA075-601F-42FA-B256-6894D4874786}" srcOrd="0" destOrd="0" presId="urn:microsoft.com/office/officeart/2005/8/layout/process1"/>
    <dgm:cxn modelId="{C7AA9AD9-2CC2-488B-8123-5E08AF12472D}" srcId="{07791343-5CB1-4CD7-9D86-B30895F96675}" destId="{48CED3D2-D7F4-47B8-A8FA-1D4DA1D9A3C5}" srcOrd="1" destOrd="0" parTransId="{C78C0742-4768-4DD5-AE47-3D16546D7F45}" sibTransId="{E5E61436-3B7E-4A24-8FDF-C67AA879A383}"/>
    <dgm:cxn modelId="{2A8979E0-FA8A-4FA7-B8A3-240DE1244A81}" type="presOf" srcId="{07791343-5CB1-4CD7-9D86-B30895F96675}" destId="{60ECF6E1-3BE0-4073-9457-34411C38AA1F}" srcOrd="0" destOrd="0" presId="urn:microsoft.com/office/officeart/2005/8/layout/process1"/>
    <dgm:cxn modelId="{19AACDE5-AF28-4376-99B0-476EC2EBD7AA}" type="presOf" srcId="{A3909A2C-BB95-4CF3-A84E-52C56B2B71DE}" destId="{F952B8F6-150E-4FE9-ABA4-1FA76F08A917}" srcOrd="1" destOrd="0" presId="urn:microsoft.com/office/officeart/2005/8/layout/process1"/>
    <dgm:cxn modelId="{111B06DA-C48E-42D1-8465-96218810C642}" type="presParOf" srcId="{60ECF6E1-3BE0-4073-9457-34411C38AA1F}" destId="{0C35C9E1-10B2-456B-B226-E9A1BD60600C}" srcOrd="0" destOrd="0" presId="urn:microsoft.com/office/officeart/2005/8/layout/process1"/>
    <dgm:cxn modelId="{28E1C53A-3A75-4AB6-8F1A-43AABE9E9671}" type="presParOf" srcId="{60ECF6E1-3BE0-4073-9457-34411C38AA1F}" destId="{541BA075-601F-42FA-B256-6894D4874786}" srcOrd="1" destOrd="0" presId="urn:microsoft.com/office/officeart/2005/8/layout/process1"/>
    <dgm:cxn modelId="{F419BA91-B2C4-40AD-8C26-6371EC6C2B57}" type="presParOf" srcId="{541BA075-601F-42FA-B256-6894D4874786}" destId="{F952B8F6-150E-4FE9-ABA4-1FA76F08A917}" srcOrd="0" destOrd="0" presId="urn:microsoft.com/office/officeart/2005/8/layout/process1"/>
    <dgm:cxn modelId="{20C493B1-C5E4-48AC-97C6-3E127A142FDF}" type="presParOf" srcId="{60ECF6E1-3BE0-4073-9457-34411C38AA1F}" destId="{57F04D56-ED78-418E-A1CD-07AAB92D08C8}"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4ABA79-6225-4123-8CEB-2C5E68F6337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CE603D7-38F4-4D49-9259-562C5BB2698D}">
      <dgm:prSet/>
      <dgm:spPr/>
      <dgm:t>
        <a:bodyPr/>
        <a:lstStyle/>
        <a:p>
          <a:r>
            <a:rPr lang="en-GB"/>
            <a:t>Casa Borgato is a Brazilian restaurant  concept that blends traditional flavours with a modern dining experience, bringing an authentic taste of Brazil to Central London. The business will offer a full dine-in service alongside delivery, featuring signature Brazilian dishes, premium cuts, and innovate fusion options inspired by Brazil’s diverse culinary heritage. The restaurant aims to provide  high-quality food , a welcoming atmosphere</a:t>
          </a:r>
          <a:endParaRPr lang="en-US"/>
        </a:p>
      </dgm:t>
    </dgm:pt>
    <dgm:pt modelId="{434A4E3C-F394-4CAF-BB2A-7D33B8CBC3D5}" type="parTrans" cxnId="{EFB09E57-48B3-46F8-992D-E37597325097}">
      <dgm:prSet/>
      <dgm:spPr/>
      <dgm:t>
        <a:bodyPr/>
        <a:lstStyle/>
        <a:p>
          <a:endParaRPr lang="en-US"/>
        </a:p>
      </dgm:t>
    </dgm:pt>
    <dgm:pt modelId="{BB226BD8-1EB6-4739-AA4A-13FABA7E7A3F}" type="sibTrans" cxnId="{EFB09E57-48B3-46F8-992D-E37597325097}">
      <dgm:prSet/>
      <dgm:spPr/>
      <dgm:t>
        <a:bodyPr/>
        <a:lstStyle/>
        <a:p>
          <a:endParaRPr lang="en-US"/>
        </a:p>
      </dgm:t>
    </dgm:pt>
    <dgm:pt modelId="{34B0E9D8-1927-4316-BB5E-106AE2898DA9}">
      <dgm:prSet/>
      <dgm:spPr/>
      <dgm:t>
        <a:bodyPr/>
        <a:lstStyle/>
        <a:p>
          <a:r>
            <a:rPr lang="en-GB"/>
            <a:t>There is a growing demand in London for authentic international cuisine, especially concepts that offer both quality food and cultural immersion. Casa Borgato fill the gaps by offering more diverse and contemporary Brazilian menu, appealing to both London residents and tourists seeking new gastronomic experiences. By combining authenticity, affordability, and a unique customer experience , the business meets a clear market opportunity while differentiating itself within London’s competitive hospitality sector.</a:t>
          </a:r>
          <a:endParaRPr lang="en-US"/>
        </a:p>
      </dgm:t>
    </dgm:pt>
    <dgm:pt modelId="{878655EF-5AE1-4280-866A-5EDB6BB27F61}" type="parTrans" cxnId="{D3FF5C7F-A5BE-4501-9041-DF90FC21C657}">
      <dgm:prSet/>
      <dgm:spPr/>
      <dgm:t>
        <a:bodyPr/>
        <a:lstStyle/>
        <a:p>
          <a:endParaRPr lang="en-US"/>
        </a:p>
      </dgm:t>
    </dgm:pt>
    <dgm:pt modelId="{F7FEFFD7-E18C-4414-A00B-9F5FD5B27100}" type="sibTrans" cxnId="{D3FF5C7F-A5BE-4501-9041-DF90FC21C657}">
      <dgm:prSet/>
      <dgm:spPr/>
      <dgm:t>
        <a:bodyPr/>
        <a:lstStyle/>
        <a:p>
          <a:endParaRPr lang="en-US"/>
        </a:p>
      </dgm:t>
    </dgm:pt>
    <dgm:pt modelId="{6D7CACD7-2DD9-4402-B6BC-B461C0AEE4FA}" type="pres">
      <dgm:prSet presAssocID="{284ABA79-6225-4123-8CEB-2C5E68F6337B}" presName="outerComposite" presStyleCnt="0">
        <dgm:presLayoutVars>
          <dgm:chMax val="5"/>
          <dgm:dir/>
          <dgm:resizeHandles val="exact"/>
        </dgm:presLayoutVars>
      </dgm:prSet>
      <dgm:spPr/>
    </dgm:pt>
    <dgm:pt modelId="{73BE9EE8-028F-4568-8B43-DAE66A63D05F}" type="pres">
      <dgm:prSet presAssocID="{284ABA79-6225-4123-8CEB-2C5E68F6337B}" presName="dummyMaxCanvas" presStyleCnt="0">
        <dgm:presLayoutVars/>
      </dgm:prSet>
      <dgm:spPr/>
    </dgm:pt>
    <dgm:pt modelId="{49A91881-2B14-431A-91D7-3D99EA554912}" type="pres">
      <dgm:prSet presAssocID="{284ABA79-6225-4123-8CEB-2C5E68F6337B}" presName="TwoNodes_1" presStyleLbl="node1" presStyleIdx="0" presStyleCnt="2">
        <dgm:presLayoutVars>
          <dgm:bulletEnabled val="1"/>
        </dgm:presLayoutVars>
      </dgm:prSet>
      <dgm:spPr/>
    </dgm:pt>
    <dgm:pt modelId="{AA8F9F70-5179-4F74-ACF0-2CAE83D74DBF}" type="pres">
      <dgm:prSet presAssocID="{284ABA79-6225-4123-8CEB-2C5E68F6337B}" presName="TwoNodes_2" presStyleLbl="node1" presStyleIdx="1" presStyleCnt="2">
        <dgm:presLayoutVars>
          <dgm:bulletEnabled val="1"/>
        </dgm:presLayoutVars>
      </dgm:prSet>
      <dgm:spPr/>
    </dgm:pt>
    <dgm:pt modelId="{238C09DB-ABA7-446F-B790-47B90544C563}" type="pres">
      <dgm:prSet presAssocID="{284ABA79-6225-4123-8CEB-2C5E68F6337B}" presName="TwoConn_1-2" presStyleLbl="fgAccFollowNode1" presStyleIdx="0" presStyleCnt="1">
        <dgm:presLayoutVars>
          <dgm:bulletEnabled val="1"/>
        </dgm:presLayoutVars>
      </dgm:prSet>
      <dgm:spPr/>
    </dgm:pt>
    <dgm:pt modelId="{AB91DDE4-BC0E-40BA-AC75-EEDFCD0D614F}" type="pres">
      <dgm:prSet presAssocID="{284ABA79-6225-4123-8CEB-2C5E68F6337B}" presName="TwoNodes_1_text" presStyleLbl="node1" presStyleIdx="1" presStyleCnt="2">
        <dgm:presLayoutVars>
          <dgm:bulletEnabled val="1"/>
        </dgm:presLayoutVars>
      </dgm:prSet>
      <dgm:spPr/>
    </dgm:pt>
    <dgm:pt modelId="{CA380F3C-6F4B-4208-AADF-DD6268968EE7}" type="pres">
      <dgm:prSet presAssocID="{284ABA79-6225-4123-8CEB-2C5E68F6337B}" presName="TwoNodes_2_text" presStyleLbl="node1" presStyleIdx="1" presStyleCnt="2">
        <dgm:presLayoutVars>
          <dgm:bulletEnabled val="1"/>
        </dgm:presLayoutVars>
      </dgm:prSet>
      <dgm:spPr/>
    </dgm:pt>
  </dgm:ptLst>
  <dgm:cxnLst>
    <dgm:cxn modelId="{BD47BF2B-9435-4B1E-B79E-FEF141D5883E}" type="presOf" srcId="{6CE603D7-38F4-4D49-9259-562C5BB2698D}" destId="{AB91DDE4-BC0E-40BA-AC75-EEDFCD0D614F}" srcOrd="1" destOrd="0" presId="urn:microsoft.com/office/officeart/2005/8/layout/vProcess5"/>
    <dgm:cxn modelId="{6B624761-87F7-4D53-82D9-EC6924EA372D}" type="presOf" srcId="{6CE603D7-38F4-4D49-9259-562C5BB2698D}" destId="{49A91881-2B14-431A-91D7-3D99EA554912}" srcOrd="0" destOrd="0" presId="urn:microsoft.com/office/officeart/2005/8/layout/vProcess5"/>
    <dgm:cxn modelId="{474FB16F-B3C1-4684-93A0-77E158748887}" type="presOf" srcId="{284ABA79-6225-4123-8CEB-2C5E68F6337B}" destId="{6D7CACD7-2DD9-4402-B6BC-B461C0AEE4FA}" srcOrd="0" destOrd="0" presId="urn:microsoft.com/office/officeart/2005/8/layout/vProcess5"/>
    <dgm:cxn modelId="{EFB09E57-48B3-46F8-992D-E37597325097}" srcId="{284ABA79-6225-4123-8CEB-2C5E68F6337B}" destId="{6CE603D7-38F4-4D49-9259-562C5BB2698D}" srcOrd="0" destOrd="0" parTransId="{434A4E3C-F394-4CAF-BB2A-7D33B8CBC3D5}" sibTransId="{BB226BD8-1EB6-4739-AA4A-13FABA7E7A3F}"/>
    <dgm:cxn modelId="{D3FF5C7F-A5BE-4501-9041-DF90FC21C657}" srcId="{284ABA79-6225-4123-8CEB-2C5E68F6337B}" destId="{34B0E9D8-1927-4316-BB5E-106AE2898DA9}" srcOrd="1" destOrd="0" parTransId="{878655EF-5AE1-4280-866A-5EDB6BB27F61}" sibTransId="{F7FEFFD7-E18C-4414-A00B-9F5FD5B27100}"/>
    <dgm:cxn modelId="{CF195393-D0DF-4312-98E4-F4D28C650082}" type="presOf" srcId="{34B0E9D8-1927-4316-BB5E-106AE2898DA9}" destId="{CA380F3C-6F4B-4208-AADF-DD6268968EE7}" srcOrd="1" destOrd="0" presId="urn:microsoft.com/office/officeart/2005/8/layout/vProcess5"/>
    <dgm:cxn modelId="{7B0B1CF9-AA27-4681-93C8-1DD9C74E8A73}" type="presOf" srcId="{34B0E9D8-1927-4316-BB5E-106AE2898DA9}" destId="{AA8F9F70-5179-4F74-ACF0-2CAE83D74DBF}" srcOrd="0" destOrd="0" presId="urn:microsoft.com/office/officeart/2005/8/layout/vProcess5"/>
    <dgm:cxn modelId="{3CFF22FD-801C-4A6E-88F7-C4656C9C3612}" type="presOf" srcId="{BB226BD8-1EB6-4739-AA4A-13FABA7E7A3F}" destId="{238C09DB-ABA7-446F-B790-47B90544C563}" srcOrd="0" destOrd="0" presId="urn:microsoft.com/office/officeart/2005/8/layout/vProcess5"/>
    <dgm:cxn modelId="{4D7B68C3-DD70-414D-AEAB-E001BE6C2523}" type="presParOf" srcId="{6D7CACD7-2DD9-4402-B6BC-B461C0AEE4FA}" destId="{73BE9EE8-028F-4568-8B43-DAE66A63D05F}" srcOrd="0" destOrd="0" presId="urn:microsoft.com/office/officeart/2005/8/layout/vProcess5"/>
    <dgm:cxn modelId="{03509CCF-D374-457F-B3CE-415DD4755FCE}" type="presParOf" srcId="{6D7CACD7-2DD9-4402-B6BC-B461C0AEE4FA}" destId="{49A91881-2B14-431A-91D7-3D99EA554912}" srcOrd="1" destOrd="0" presId="urn:microsoft.com/office/officeart/2005/8/layout/vProcess5"/>
    <dgm:cxn modelId="{70B3E0AA-9FFC-46B0-BE66-89ACAE62E731}" type="presParOf" srcId="{6D7CACD7-2DD9-4402-B6BC-B461C0AEE4FA}" destId="{AA8F9F70-5179-4F74-ACF0-2CAE83D74DBF}" srcOrd="2" destOrd="0" presId="urn:microsoft.com/office/officeart/2005/8/layout/vProcess5"/>
    <dgm:cxn modelId="{C009ECE2-A2BE-42DF-A5EA-0268672C8F2D}" type="presParOf" srcId="{6D7CACD7-2DD9-4402-B6BC-B461C0AEE4FA}" destId="{238C09DB-ABA7-446F-B790-47B90544C563}" srcOrd="3" destOrd="0" presId="urn:microsoft.com/office/officeart/2005/8/layout/vProcess5"/>
    <dgm:cxn modelId="{3EC8F72B-3A5D-44B4-9C01-90CCA1A2C33D}" type="presParOf" srcId="{6D7CACD7-2DD9-4402-B6BC-B461C0AEE4FA}" destId="{AB91DDE4-BC0E-40BA-AC75-EEDFCD0D614F}" srcOrd="4" destOrd="0" presId="urn:microsoft.com/office/officeart/2005/8/layout/vProcess5"/>
    <dgm:cxn modelId="{8FE1461C-977D-4474-84F3-B46CF9F04DCA}" type="presParOf" srcId="{6D7CACD7-2DD9-4402-B6BC-B461C0AEE4FA}" destId="{CA380F3C-6F4B-4208-AADF-DD6268968EE7}"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EB7E10-4925-4744-B402-7E0347D98EDC}">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31932-075D-4FA9-B64A-97F5797C2F25}">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BB7DC2-5E14-43FF-B1B3-B09044194ADF}">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pt-BR" sz="1900" b="1" kern="1200"/>
            <a:t>Student Name: Leticia da Cunha Souza</a:t>
          </a:r>
          <a:endParaRPr lang="en-US" sz="1900" kern="1200"/>
        </a:p>
      </dsp:txBody>
      <dsp:txXfrm>
        <a:off x="1074268" y="4366"/>
        <a:ext cx="5170996" cy="930102"/>
      </dsp:txXfrm>
    </dsp:sp>
    <dsp:sp modelId="{7163DE29-B686-4F7F-8938-2B81CBA347B1}">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F7F4F0-4D52-42CB-A94D-51BA2173F9C3}">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67AD8B-0C83-4C4F-881E-A32453D61027}">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b="1" kern="1200"/>
            <a:t>Student ID: 2429783</a:t>
          </a:r>
          <a:endParaRPr lang="en-US" sz="1900" kern="1200"/>
        </a:p>
      </dsp:txBody>
      <dsp:txXfrm>
        <a:off x="1074268" y="1166994"/>
        <a:ext cx="5170996" cy="930102"/>
      </dsp:txXfrm>
    </dsp:sp>
    <dsp:sp modelId="{A996DA97-8BF5-4985-AF8D-93EB469374E9}">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CACB6-77ED-461D-9C99-EFF10EF39499}">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FA4826-A2E1-49CB-A104-8AAA37E6702D}">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b="1" kern="1200"/>
            <a:t>Module Code: LCLM4006</a:t>
          </a:r>
          <a:endParaRPr lang="en-US" sz="1900" kern="1200"/>
        </a:p>
      </dsp:txBody>
      <dsp:txXfrm>
        <a:off x="1074268" y="2329622"/>
        <a:ext cx="5170996" cy="930102"/>
      </dsp:txXfrm>
    </dsp:sp>
    <dsp:sp modelId="{AF744F0F-FC0F-4559-8C71-8D187E3AFEAE}">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4C293D-BCB1-437C-A4E3-4356E24B7463}">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0D6E11-EAC8-4BD2-9937-C0A92D8349FF}">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b="1" kern="1200"/>
            <a:t>Module Name: Enterprise and Entrepreneurship</a:t>
          </a:r>
          <a:endParaRPr lang="en-US" sz="1900" kern="1200"/>
        </a:p>
      </dsp:txBody>
      <dsp:txXfrm>
        <a:off x="1074268" y="3492250"/>
        <a:ext cx="5170996" cy="930102"/>
      </dsp:txXfrm>
    </dsp:sp>
    <dsp:sp modelId="{2E966C27-A561-414A-8B60-02C4FB6142CF}">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F28E3-4CDB-4095-BD69-A213CC65FEAA}">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E27B33-B15F-402C-AF2D-9A466087BEB5}">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b="1" kern="1200"/>
            <a:t>Lecturer Name: Thomas Adayemi </a:t>
          </a:r>
          <a:endParaRPr lang="en-US" sz="1900" kern="120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35C9E1-10B2-456B-B226-E9A1BD60600C}">
      <dsp:nvSpPr>
        <dsp:cNvPr id="0" name=""/>
        <dsp:cNvSpPr/>
      </dsp:nvSpPr>
      <dsp:spPr>
        <a:xfrm>
          <a:off x="2053" y="307415"/>
          <a:ext cx="4379788" cy="373650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My name is Leticia Cunha, and I am the founder of Casa Borgato, a Brazilian – inspired restaurant concept designed for the heart of Central London. With passion for hospitality and authentic cuisine, I aim to bring a modern and vibrant interpretation of Brazilian food culture to the UK dining scene.</a:t>
          </a:r>
          <a:endParaRPr lang="en-US" sz="1800" kern="1200"/>
        </a:p>
      </dsp:txBody>
      <dsp:txXfrm>
        <a:off x="111492" y="416854"/>
        <a:ext cx="4160910" cy="3517629"/>
      </dsp:txXfrm>
    </dsp:sp>
    <dsp:sp modelId="{541BA075-601F-42FA-B256-6894D4874786}">
      <dsp:nvSpPr>
        <dsp:cNvPr id="0" name=""/>
        <dsp:cNvSpPr/>
      </dsp:nvSpPr>
      <dsp:spPr>
        <a:xfrm>
          <a:off x="4819821" y="1632575"/>
          <a:ext cx="928515" cy="108618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849812"/>
        <a:ext cx="649961" cy="651713"/>
      </dsp:txXfrm>
    </dsp:sp>
    <dsp:sp modelId="{57F04D56-ED78-418E-A1CD-07AAB92D08C8}">
      <dsp:nvSpPr>
        <dsp:cNvPr id="0" name=""/>
        <dsp:cNvSpPr/>
      </dsp:nvSpPr>
      <dsp:spPr>
        <a:xfrm>
          <a:off x="6133757" y="307415"/>
          <a:ext cx="4379788" cy="373650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purpose of this presentation is to introduce the business concept , outline the strategic foundations behind Casa Borgato, and demonstrate its potential for long-term growth and sustainability. Throughout the presentation, I will explain the market opportunity, operational strategy, financial planning, and the value this business brings to both customers and investors. My aim is to clearly communicate how Casa Borgato can become a successful and competitive player within the London food industry.</a:t>
          </a:r>
          <a:endParaRPr lang="en-US" sz="1800" kern="1200"/>
        </a:p>
      </dsp:txBody>
      <dsp:txXfrm>
        <a:off x="6243196" y="416854"/>
        <a:ext cx="4160910" cy="35176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91881-2B14-431A-91D7-3D99EA554912}">
      <dsp:nvSpPr>
        <dsp:cNvPr id="0" name=""/>
        <dsp:cNvSpPr/>
      </dsp:nvSpPr>
      <dsp:spPr>
        <a:xfrm>
          <a:off x="0" y="0"/>
          <a:ext cx="8938260" cy="19581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Casa Borgato is a Brazilian restaurant  concept that blends traditional flavours with a modern dining experience, bringing an authentic taste of Brazil to Central London. The business will offer a full dine-in service alongside delivery, featuring signature Brazilian dishes, premium cuts, and innovate fusion options inspired by Brazil’s diverse culinary heritage. The restaurant aims to provide  high-quality food , a welcoming atmosphere</a:t>
          </a:r>
          <a:endParaRPr lang="en-US" sz="1500" kern="1200"/>
        </a:p>
      </dsp:txBody>
      <dsp:txXfrm>
        <a:off x="57351" y="57351"/>
        <a:ext cx="6914408" cy="1843400"/>
      </dsp:txXfrm>
    </dsp:sp>
    <dsp:sp modelId="{AA8F9F70-5179-4F74-ACF0-2CAE83D74DBF}">
      <dsp:nvSpPr>
        <dsp:cNvPr id="0" name=""/>
        <dsp:cNvSpPr/>
      </dsp:nvSpPr>
      <dsp:spPr>
        <a:xfrm>
          <a:off x="1577339" y="2393235"/>
          <a:ext cx="8938260" cy="195810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There is a growing demand in London for authentic international cuisine, especially concepts that offer both quality food and cultural immersion. Casa Borgato fill the gaps by offering more diverse and contemporary Brazilian menu, appealing to both London residents and tourists seeking new gastronomic experiences. By combining authenticity, affordability, and a unique customer experience , the business meets a clear market opportunity while differentiating itself within London’s competitive hospitality sector.</a:t>
          </a:r>
          <a:endParaRPr lang="en-US" sz="1500" kern="1200"/>
        </a:p>
      </dsp:txBody>
      <dsp:txXfrm>
        <a:off x="1634690" y="2450586"/>
        <a:ext cx="5973451" cy="1843400"/>
      </dsp:txXfrm>
    </dsp:sp>
    <dsp:sp modelId="{238C09DB-ABA7-446F-B790-47B90544C563}">
      <dsp:nvSpPr>
        <dsp:cNvPr id="0" name=""/>
        <dsp:cNvSpPr/>
      </dsp:nvSpPr>
      <dsp:spPr>
        <a:xfrm>
          <a:off x="7665493" y="1539285"/>
          <a:ext cx="1272766" cy="12727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1865" y="1539285"/>
        <a:ext cx="700022" cy="9577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22/11/2025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971898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D5B1E-A27D-E2CC-F18A-9D48A11D17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424B37-2F81-D169-4FC5-ED17B65C19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D4F637-5FBA-6D6B-AD3C-3DE6BC761CEA}"/>
              </a:ext>
            </a:extLst>
          </p:cNvPr>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a:extLst>
              <a:ext uri="{FF2B5EF4-FFF2-40B4-BE49-F238E27FC236}">
                <a16:creationId xmlns:a16="http://schemas.microsoft.com/office/drawing/2014/main" id="{244CC65F-C376-BEF3-C5D3-54C462241E13}"/>
              </a:ext>
            </a:extLst>
          </p:cNvPr>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878305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2141706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22/11/2025</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22/11/2025</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logo for a restaurant&#10;&#10;AI-generated content may be incorrect.">
            <a:extLst>
              <a:ext uri="{FF2B5EF4-FFF2-40B4-BE49-F238E27FC236}">
                <a16:creationId xmlns:a16="http://schemas.microsoft.com/office/drawing/2014/main" id="{1B068A62-88FD-67B7-42BF-A9B726CD1F0E}"/>
              </a:ext>
            </a:extLst>
          </p:cNvPr>
          <p:cNvPicPr>
            <a:picLocks noChangeAspect="1"/>
          </p:cNvPicPr>
          <p:nvPr/>
        </p:nvPicPr>
        <p:blipFill>
          <a:blip r:embed="rId3" cstate="print">
            <a:extLst>
              <a:ext uri="{28A0092B-C50C-407E-A947-70E740481C1C}">
                <a14:useLocalDpi xmlns:a14="http://schemas.microsoft.com/office/drawing/2010/main" val="0"/>
              </a:ext>
            </a:extLst>
          </a:blip>
          <a:srcRect t="15746"/>
          <a:stretch>
            <a:fillRect/>
          </a:stretch>
        </p:blipFill>
        <p:spPr>
          <a:xfrm>
            <a:off x="20" y="1282"/>
            <a:ext cx="12191980" cy="6856718"/>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479394" y="1070800"/>
            <a:ext cx="3939688" cy="5583126"/>
          </a:xfrm>
        </p:spPr>
        <p:txBody>
          <a:bodyPr>
            <a:normAutofit/>
          </a:bodyPr>
          <a:lstStyle/>
          <a:p>
            <a:pPr algn="r"/>
            <a:r>
              <a:rPr lang="en-GB" sz="8000" b="1"/>
              <a:t>Business</a:t>
            </a:r>
            <a:r>
              <a:rPr lang="en-GB" sz="8000"/>
              <a:t> </a:t>
            </a:r>
            <a:r>
              <a:rPr lang="en-GB" sz="8000" b="1"/>
              <a:t>Plan</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9BAEA36-0821-6038-9E18-4CCB0DB7F30C}"/>
              </a:ext>
            </a:extLst>
          </p:cNvPr>
          <p:cNvGraphicFramePr>
            <a:graphicFrameLocks noGrp="1"/>
          </p:cNvGraphicFramePr>
          <p:nvPr>
            <p:ph idx="1"/>
            <p:extLst>
              <p:ext uri="{D42A27DB-BD31-4B8C-83A1-F6EECF244321}">
                <p14:modId xmlns:p14="http://schemas.microsoft.com/office/powerpoint/2010/main" val="384273771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Picture 5" descr="Desk with productivity items">
            <a:extLst>
              <a:ext uri="{FF2B5EF4-FFF2-40B4-BE49-F238E27FC236}">
                <a16:creationId xmlns:a16="http://schemas.microsoft.com/office/drawing/2014/main" id="{7CF2B260-B7ED-34FA-47FB-390D0E019561}"/>
              </a:ext>
            </a:extLst>
          </p:cNvPr>
          <p:cNvPicPr>
            <a:picLocks noChangeAspect="1"/>
          </p:cNvPicPr>
          <p:nvPr/>
        </p:nvPicPr>
        <p:blipFill>
          <a:blip r:embed="rId2"/>
          <a:srcRect l="3184" r="-1" b="-1"/>
          <a:stretch>
            <a:fillRect/>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TextBox 3">
            <a:extLst>
              <a:ext uri="{FF2B5EF4-FFF2-40B4-BE49-F238E27FC236}">
                <a16:creationId xmlns:a16="http://schemas.microsoft.com/office/drawing/2014/main" id="{FC814FB2-2CDA-1252-EC0E-5A2D8190D60E}"/>
              </a:ext>
            </a:extLst>
          </p:cNvPr>
          <p:cNvSpPr txBox="1"/>
          <p:nvPr/>
        </p:nvSpPr>
        <p:spPr>
          <a:xfrm>
            <a:off x="8046720" y="1045597"/>
            <a:ext cx="3633746" cy="158842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a:latin typeface="+mj-lt"/>
                <a:ea typeface="+mj-ea"/>
                <a:cs typeface="+mj-cs"/>
              </a:rPr>
              <a:t> </a:t>
            </a:r>
            <a:r>
              <a:rPr lang="en-US" sz="3600" b="1" i="0">
                <a:effectLst/>
                <a:latin typeface="+mj-lt"/>
                <a:ea typeface="+mj-ea"/>
                <a:cs typeface="+mj-cs"/>
              </a:rPr>
              <a:t>Table of Contents</a:t>
            </a:r>
            <a:endParaRPr lang="en-US" sz="3600">
              <a:latin typeface="+mj-lt"/>
              <a:ea typeface="+mj-ea"/>
              <a:cs typeface="+mj-cs"/>
            </a:endParaRPr>
          </a:p>
          <a:p>
            <a:pPr>
              <a:lnSpc>
                <a:spcPct val="90000"/>
              </a:lnSpc>
              <a:spcBef>
                <a:spcPct val="0"/>
              </a:spcBef>
              <a:spcAft>
                <a:spcPts val="600"/>
              </a:spcAft>
            </a:pPr>
            <a:endParaRPr lang="en-US" sz="3600" b="1">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046719" y="2722729"/>
            <a:ext cx="4144976" cy="2700062"/>
          </a:xfrm>
        </p:spPr>
        <p:txBody>
          <a:bodyPr vert="horz" lIns="91440" tIns="45720" rIns="91440" bIns="45720" rtlCol="0">
            <a:normAutofit/>
          </a:bodyPr>
          <a:lstStyle/>
          <a:p>
            <a:r>
              <a:rPr lang="en-US" sz="1400" dirty="0"/>
              <a:t>Introduction    - 4</a:t>
            </a:r>
          </a:p>
          <a:p>
            <a:r>
              <a:rPr lang="en-US" sz="1400" dirty="0"/>
              <a:t>Overview of the Business Idea – 5  </a:t>
            </a:r>
          </a:p>
          <a:p>
            <a:r>
              <a:rPr lang="en-US" sz="1400" dirty="0"/>
              <a:t>Legal Format and Management Structure - 6</a:t>
            </a:r>
          </a:p>
          <a:p>
            <a:r>
              <a:rPr lang="en-US" sz="1400" dirty="0"/>
              <a:t>An organizational chart of a restaurant - 7</a:t>
            </a:r>
          </a:p>
          <a:p>
            <a:r>
              <a:rPr lang="en-US" sz="1400" dirty="0"/>
              <a:t>PESTEL Analysis  - 8 </a:t>
            </a:r>
          </a:p>
          <a:p>
            <a:r>
              <a:rPr lang="en-US" sz="1400" dirty="0"/>
              <a:t>Marketing Strategies - 9</a:t>
            </a:r>
          </a:p>
          <a:p>
            <a:r>
              <a:rPr lang="en-US" sz="1400" dirty="0"/>
              <a:t>Funding Requirements and Allocation - 10</a:t>
            </a:r>
          </a:p>
          <a:p>
            <a:r>
              <a:rPr lang="en-US" sz="1400"/>
              <a:t>Questions - 11</a:t>
            </a:r>
            <a:endParaRPr lang="en-US" sz="1400"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838200" y="459863"/>
            <a:ext cx="10515600" cy="100459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i="0" kern="1200">
                <a:solidFill>
                  <a:srgbClr val="FFFFFF"/>
                </a:solidFill>
                <a:effectLst/>
                <a:latin typeface="+mj-lt"/>
                <a:ea typeface="+mj-ea"/>
                <a:cs typeface="+mj-cs"/>
              </a:rPr>
              <a:t>Introduction</a:t>
            </a:r>
            <a:endParaRPr lang="en-US" sz="4400" kern="1200">
              <a:solidFill>
                <a:srgbClr val="FFFFFF"/>
              </a:solidFill>
              <a:latin typeface="+mj-lt"/>
              <a:ea typeface="+mj-ea"/>
              <a:cs typeface="+mj-cs"/>
            </a:endParaRPr>
          </a:p>
          <a:p>
            <a:pPr algn="ctr">
              <a:lnSpc>
                <a:spcPct val="90000"/>
              </a:lnSpc>
              <a:spcBef>
                <a:spcPct val="0"/>
              </a:spcBef>
              <a:spcAft>
                <a:spcPts val="600"/>
              </a:spcAft>
            </a:pPr>
            <a:endParaRPr lang="en-US" sz="4400" b="1" kern="1200">
              <a:solidFill>
                <a:srgbClr val="FFFFFF"/>
              </a:solidFill>
              <a:latin typeface="+mj-lt"/>
              <a:ea typeface="+mj-ea"/>
              <a:cs typeface="+mj-cs"/>
            </a:endParaRP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F06A7D41-57CA-D50A-D978-0F19C520240E}"/>
              </a:ext>
            </a:extLst>
          </p:cNvPr>
          <p:cNvGraphicFramePr>
            <a:graphicFrameLocks noGrp="1"/>
          </p:cNvGraphicFramePr>
          <p:nvPr>
            <p:ph idx="1"/>
            <p:extLst>
              <p:ext uri="{D42A27DB-BD31-4B8C-83A1-F6EECF244321}">
                <p14:modId xmlns:p14="http://schemas.microsoft.com/office/powerpoint/2010/main" val="33408112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838200" y="459863"/>
            <a:ext cx="10515600" cy="100459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kern="1200">
                <a:solidFill>
                  <a:srgbClr val="FFFFFF"/>
                </a:solidFill>
                <a:latin typeface="+mj-lt"/>
                <a:ea typeface="+mj-ea"/>
                <a:cs typeface="+mj-cs"/>
              </a:rPr>
              <a:t>Section 1 - </a:t>
            </a:r>
            <a:r>
              <a:rPr lang="en-US" sz="4400" b="1" i="0" kern="1200">
                <a:solidFill>
                  <a:srgbClr val="FFFFFF"/>
                </a:solidFill>
                <a:effectLst/>
                <a:latin typeface="+mj-lt"/>
                <a:ea typeface="+mj-ea"/>
                <a:cs typeface="+mj-cs"/>
              </a:rPr>
              <a:t>Overview of the Business Idea</a:t>
            </a:r>
            <a:endParaRPr lang="en-US" sz="4400" b="1" kern="1200">
              <a:solidFill>
                <a:srgbClr val="FFFFFF"/>
              </a:solidFill>
              <a:latin typeface="+mj-lt"/>
              <a:ea typeface="+mj-ea"/>
              <a:cs typeface="+mj-cs"/>
            </a:endParaRP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A531DF52-6061-9A37-FB09-F3A84D9E0681}"/>
              </a:ext>
            </a:extLst>
          </p:cNvPr>
          <p:cNvGraphicFramePr>
            <a:graphicFrameLocks noGrp="1"/>
          </p:cNvGraphicFramePr>
          <p:nvPr>
            <p:ph idx="1"/>
            <p:extLst>
              <p:ext uri="{D42A27DB-BD31-4B8C-83A1-F6EECF244321}">
                <p14:modId xmlns:p14="http://schemas.microsoft.com/office/powerpoint/2010/main" val="426704130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1A33E6-51DF-A7B4-461F-56C89F6F146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4A4A2DC-B983-1C6B-2656-BE83321C1674}"/>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Section 2 - Legal Format and Management Structure</a:t>
            </a:r>
          </a:p>
          <a:p>
            <a:pPr>
              <a:lnSpc>
                <a:spcPct val="90000"/>
              </a:lnSpc>
              <a:spcBef>
                <a:spcPct val="0"/>
              </a:spcBef>
              <a:spcAft>
                <a:spcPts val="600"/>
              </a:spcAft>
            </a:pPr>
            <a:endParaRPr lang="en-US" sz="4400" b="1" kern="1200">
              <a:solidFill>
                <a:srgbClr val="FFFFFF"/>
              </a:solidFill>
              <a:latin typeface="+mj-lt"/>
              <a:ea typeface="+mj-ea"/>
              <a:cs typeface="+mj-cs"/>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466047D-336D-64F9-8253-5EB8F5CFA8AD}"/>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US" sz="2000"/>
          </a:p>
          <a:p>
            <a:pPr marL="514350"/>
            <a:r>
              <a:rPr lang="en-US" sz="2000"/>
              <a:t>Casa Borgato will operate as a Limited Company (LTD) registered in the United Kingdom. This structure has been chosen because it offers legal protection by separating personal and business liabilities, which is essential when operating in the hospitality sector due to higher financial and operational risks. Additionally, the ltd structure enhances credibility when dealing with suppliers , landlords, and investors , supporting the long-term growth goals of the business.</a:t>
            </a:r>
            <a:br>
              <a:rPr lang="en-US" sz="2000"/>
            </a:br>
            <a:endParaRPr lang="en-US" sz="2000"/>
          </a:p>
          <a:p>
            <a:pPr marL="514350"/>
            <a:r>
              <a:rPr lang="en-US" sz="2000" b="1"/>
              <a:t>MANAGEMENT STRUCTURE</a:t>
            </a:r>
          </a:p>
          <a:p>
            <a:r>
              <a:rPr lang="en-US" sz="2000"/>
              <a:t>- Founder/Managing Director: Leticia da Cunha Souza – strategic management and finance.</a:t>
            </a:r>
            <a:br>
              <a:rPr lang="en-US" sz="2000"/>
            </a:br>
            <a:r>
              <a:rPr lang="en-US" sz="2000"/>
              <a:t>- Head Chef: Experienced Brazilian chef.</a:t>
            </a:r>
            <a:br>
              <a:rPr lang="en-US" sz="2000"/>
            </a:br>
            <a:r>
              <a:rPr lang="en-US" sz="2000"/>
              <a:t>- Marketing Manager: Oversees campaigns and partnerships.</a:t>
            </a:r>
            <a:br>
              <a:rPr lang="en-US" sz="2000"/>
            </a:br>
            <a:r>
              <a:rPr lang="en-US" sz="2000"/>
              <a:t>- Service Manager: Ensures quality and training.</a:t>
            </a:r>
          </a:p>
          <a:p>
            <a:pPr marL="0"/>
            <a:endParaRPr lang="en-US" sz="2000"/>
          </a:p>
          <a:p>
            <a:endParaRPr lang="en-US" sz="2000"/>
          </a:p>
        </p:txBody>
      </p:sp>
    </p:spTree>
    <p:extLst>
      <p:ext uri="{BB962C8B-B14F-4D97-AF65-F5344CB8AC3E}">
        <p14:creationId xmlns:p14="http://schemas.microsoft.com/office/powerpoint/2010/main" val="1737401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3600" b="1" dirty="0"/>
              <a:t> An organisational chart of a restaurant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5" name="Rectangle 4">
            <a:extLst>
              <a:ext uri="{FF2B5EF4-FFF2-40B4-BE49-F238E27FC236}">
                <a16:creationId xmlns:a16="http://schemas.microsoft.com/office/drawing/2014/main" id="{2AC871D5-F5D2-38FA-1EFD-20914E714776}"/>
              </a:ext>
            </a:extLst>
          </p:cNvPr>
          <p:cNvSpPr/>
          <p:nvPr/>
        </p:nvSpPr>
        <p:spPr>
          <a:xfrm>
            <a:off x="4731025" y="1690688"/>
            <a:ext cx="2504661" cy="674825"/>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dirty="0"/>
              <a:t>MANAGER DIRECTOR</a:t>
            </a:r>
          </a:p>
          <a:p>
            <a:pPr algn="ctr"/>
            <a:r>
              <a:rPr lang="en-GB" dirty="0"/>
              <a:t>LETICIA CUNHA</a:t>
            </a:r>
          </a:p>
        </p:txBody>
      </p:sp>
      <p:cxnSp>
        <p:nvCxnSpPr>
          <p:cNvPr id="7" name="Straight Arrow Connector 6">
            <a:extLst>
              <a:ext uri="{FF2B5EF4-FFF2-40B4-BE49-F238E27FC236}">
                <a16:creationId xmlns:a16="http://schemas.microsoft.com/office/drawing/2014/main" id="{CB72732B-9832-795C-21BC-2E77570C52C1}"/>
              </a:ext>
            </a:extLst>
          </p:cNvPr>
          <p:cNvCxnSpPr>
            <a:cxnSpLocks/>
          </p:cNvCxnSpPr>
          <p:nvPr/>
        </p:nvCxnSpPr>
        <p:spPr>
          <a:xfrm>
            <a:off x="5983355" y="2365513"/>
            <a:ext cx="0" cy="6726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B9E2A583-7709-D9A6-3918-265B9931C7B9}"/>
              </a:ext>
            </a:extLst>
          </p:cNvPr>
          <p:cNvSpPr/>
          <p:nvPr/>
        </p:nvSpPr>
        <p:spPr>
          <a:xfrm>
            <a:off x="1592826" y="4250740"/>
            <a:ext cx="1356851" cy="672654"/>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dirty="0"/>
              <a:t>HEAD CHEF</a:t>
            </a:r>
          </a:p>
        </p:txBody>
      </p:sp>
      <p:sp>
        <p:nvSpPr>
          <p:cNvPr id="12" name="Rectangle: Rounded Corners 11">
            <a:extLst>
              <a:ext uri="{FF2B5EF4-FFF2-40B4-BE49-F238E27FC236}">
                <a16:creationId xmlns:a16="http://schemas.microsoft.com/office/drawing/2014/main" id="{2E7C8288-BC08-6111-44E0-03EB6AF9D16B}"/>
              </a:ext>
            </a:extLst>
          </p:cNvPr>
          <p:cNvSpPr/>
          <p:nvPr/>
        </p:nvSpPr>
        <p:spPr>
          <a:xfrm>
            <a:off x="5166851" y="4101654"/>
            <a:ext cx="1858297" cy="672655"/>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dirty="0"/>
              <a:t>MARKETING MANAGER</a:t>
            </a:r>
          </a:p>
        </p:txBody>
      </p:sp>
      <p:sp>
        <p:nvSpPr>
          <p:cNvPr id="13" name="Rectangle 12">
            <a:extLst>
              <a:ext uri="{FF2B5EF4-FFF2-40B4-BE49-F238E27FC236}">
                <a16:creationId xmlns:a16="http://schemas.microsoft.com/office/drawing/2014/main" id="{F557007B-29C0-8767-9651-491DBA669C1F}"/>
              </a:ext>
            </a:extLst>
          </p:cNvPr>
          <p:cNvSpPr/>
          <p:nvPr/>
        </p:nvSpPr>
        <p:spPr>
          <a:xfrm>
            <a:off x="8967019" y="4024605"/>
            <a:ext cx="2743200" cy="672654"/>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dirty="0"/>
              <a:t>SERVICE MANAGER</a:t>
            </a:r>
          </a:p>
        </p:txBody>
      </p:sp>
      <p:cxnSp>
        <p:nvCxnSpPr>
          <p:cNvPr id="15" name="Straight Connector 14">
            <a:extLst>
              <a:ext uri="{FF2B5EF4-FFF2-40B4-BE49-F238E27FC236}">
                <a16:creationId xmlns:a16="http://schemas.microsoft.com/office/drawing/2014/main" id="{C7D8A623-48AB-68F4-A497-432BD4DF21EF}"/>
              </a:ext>
            </a:extLst>
          </p:cNvPr>
          <p:cNvCxnSpPr/>
          <p:nvPr/>
        </p:nvCxnSpPr>
        <p:spPr>
          <a:xfrm>
            <a:off x="2271251" y="3038168"/>
            <a:ext cx="867205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7257439-0D9A-12A6-3FF8-CA1A8A65508B}"/>
              </a:ext>
            </a:extLst>
          </p:cNvPr>
          <p:cNvCxnSpPr>
            <a:cxnSpLocks/>
          </p:cNvCxnSpPr>
          <p:nvPr/>
        </p:nvCxnSpPr>
        <p:spPr>
          <a:xfrm>
            <a:off x="2271251" y="3038168"/>
            <a:ext cx="0" cy="10142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AB05B8E-E28A-A864-3AA3-B9AA48A6983B}"/>
              </a:ext>
            </a:extLst>
          </p:cNvPr>
          <p:cNvCxnSpPr>
            <a:cxnSpLocks/>
          </p:cNvCxnSpPr>
          <p:nvPr/>
        </p:nvCxnSpPr>
        <p:spPr>
          <a:xfrm>
            <a:off x="5983355" y="3038168"/>
            <a:ext cx="0" cy="9864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03BAA34B-29F7-2704-1403-4A7F606BDC64}"/>
              </a:ext>
            </a:extLst>
          </p:cNvPr>
          <p:cNvCxnSpPr>
            <a:cxnSpLocks/>
          </p:cNvCxnSpPr>
          <p:nvPr/>
        </p:nvCxnSpPr>
        <p:spPr>
          <a:xfrm>
            <a:off x="10943302" y="3038168"/>
            <a:ext cx="0" cy="7487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19FB4DE-DBB1-0BF2-DBFA-00D692BAF33E}"/>
              </a:ext>
            </a:extLst>
          </p:cNvPr>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Section 3 – PESTEL Analysis</a:t>
            </a:r>
          </a:p>
        </p:txBody>
      </p:sp>
      <p:sp>
        <p:nvSpPr>
          <p:cNvPr id="5" name="TextBox 4">
            <a:extLst>
              <a:ext uri="{FF2B5EF4-FFF2-40B4-BE49-F238E27FC236}">
                <a16:creationId xmlns:a16="http://schemas.microsoft.com/office/drawing/2014/main" id="{5E4E329D-FE0C-E23A-A014-AC08F8C41135}"/>
              </a:ext>
            </a:extLst>
          </p:cNvPr>
          <p:cNvSpPr txBox="1"/>
          <p:nvPr/>
        </p:nvSpPr>
        <p:spPr>
          <a:xfrm>
            <a:off x="838201" y="1984443"/>
            <a:ext cx="5257800" cy="4192520"/>
          </a:xfrm>
          <a:prstGeom prst="rect">
            <a:avLst/>
          </a:prstGeom>
        </p:spPr>
        <p:txBody>
          <a:bodyPr vert="horz" lIns="91440" tIns="45720" rIns="91440" bIns="45720" rtlCol="0">
            <a:normAutofit/>
          </a:bodyPr>
          <a:lstStyle/>
          <a:p>
            <a:pPr lvl="0" indent="-228600">
              <a:lnSpc>
                <a:spcPct val="90000"/>
              </a:lnSpc>
              <a:spcAft>
                <a:spcPts val="600"/>
              </a:spcAft>
              <a:buFont typeface="Arial" panose="020B0604020202020204" pitchFamily="34" charset="0"/>
              <a:buChar char="•"/>
              <a:defRPr/>
            </a:pPr>
            <a:r>
              <a:rPr lang="en-US" altLang="en-US"/>
              <a:t>Casa Borgato uses the PESTEL analysis to adapt  its strategy and reduce risks. Political and Legal factors ensure strict compliance with UK regulations. Economic pressures are managed through affordable menu options. Social trends support the demand for international cuisine. Technology is leveraged through online ordering and digital marketing. Environmental actions, such as sustainable packing , enhance the brand’s image</a:t>
            </a:r>
            <a:endParaRPr lang="en-US"/>
          </a:p>
        </p:txBody>
      </p:sp>
      <p:graphicFrame>
        <p:nvGraphicFramePr>
          <p:cNvPr id="2" name="Table 1">
            <a:extLst>
              <a:ext uri="{FF2B5EF4-FFF2-40B4-BE49-F238E27FC236}">
                <a16:creationId xmlns:a16="http://schemas.microsoft.com/office/drawing/2014/main" id="{E18F32C9-E9AA-36C5-CEEA-8424C800885C}"/>
              </a:ext>
            </a:extLst>
          </p:cNvPr>
          <p:cNvGraphicFramePr>
            <a:graphicFrameLocks noGrp="1"/>
          </p:cNvGraphicFramePr>
          <p:nvPr>
            <p:extLst>
              <p:ext uri="{D42A27DB-BD31-4B8C-83A1-F6EECF244321}">
                <p14:modId xmlns:p14="http://schemas.microsoft.com/office/powerpoint/2010/main" val="373705727"/>
              </p:ext>
            </p:extLst>
          </p:nvPr>
        </p:nvGraphicFramePr>
        <p:xfrm>
          <a:off x="6541053" y="1822048"/>
          <a:ext cx="4777382" cy="3067531"/>
        </p:xfrm>
        <a:graphic>
          <a:graphicData uri="http://schemas.openxmlformats.org/drawingml/2006/table">
            <a:tbl>
              <a:tblPr firstRow="1" firstCol="1" bandRow="1">
                <a:tableStyleId>{5C22544A-7EE6-4342-B048-85BDC9FD1C3A}</a:tableStyleId>
              </a:tblPr>
              <a:tblGrid>
                <a:gridCol w="1217545">
                  <a:extLst>
                    <a:ext uri="{9D8B030D-6E8A-4147-A177-3AD203B41FA5}">
                      <a16:colId xmlns:a16="http://schemas.microsoft.com/office/drawing/2014/main" val="1513945902"/>
                    </a:ext>
                  </a:extLst>
                </a:gridCol>
                <a:gridCol w="3559837">
                  <a:extLst>
                    <a:ext uri="{9D8B030D-6E8A-4147-A177-3AD203B41FA5}">
                      <a16:colId xmlns:a16="http://schemas.microsoft.com/office/drawing/2014/main" val="2690255377"/>
                    </a:ext>
                  </a:extLst>
                </a:gridCol>
              </a:tblGrid>
              <a:tr h="635370">
                <a:tc>
                  <a:txBody>
                    <a:bodyPr/>
                    <a:lstStyle/>
                    <a:p>
                      <a:pPr algn="l">
                        <a:lnSpc>
                          <a:spcPct val="107000"/>
                        </a:lnSpc>
                        <a:spcAft>
                          <a:spcPts val="800"/>
                        </a:spcAft>
                        <a:buNone/>
                      </a:pPr>
                      <a:r>
                        <a:rPr lang="en-GB" sz="1300">
                          <a:effectLst/>
                        </a:rPr>
                        <a:t>Political</a:t>
                      </a:r>
                      <a:endParaRPr lang="en-GB" sz="1300">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tc>
                  <a:txBody>
                    <a:bodyPr/>
                    <a:lstStyle/>
                    <a:p>
                      <a:pPr algn="l">
                        <a:lnSpc>
                          <a:spcPct val="107000"/>
                        </a:lnSpc>
                        <a:spcAft>
                          <a:spcPts val="800"/>
                        </a:spcAft>
                        <a:buNone/>
                      </a:pPr>
                      <a:r>
                        <a:rPr lang="en-GB" sz="1300" b="0">
                          <a:solidFill>
                            <a:schemeClr val="tx1"/>
                          </a:solidFill>
                          <a:effectLst/>
                        </a:rPr>
                        <a:t>Compliance with UK hygiene and safety regulations. Local sourcing will minimise Brexit-related import issues.</a:t>
                      </a:r>
                      <a:endParaRPr lang="en-GB" sz="1300" b="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extLst>
                  <a:ext uri="{0D108BD9-81ED-4DB2-BD59-A6C34878D82A}">
                    <a16:rowId xmlns:a16="http://schemas.microsoft.com/office/drawing/2014/main" val="157257930"/>
                  </a:ext>
                </a:extLst>
              </a:tr>
              <a:tr h="426335">
                <a:tc>
                  <a:txBody>
                    <a:bodyPr/>
                    <a:lstStyle/>
                    <a:p>
                      <a:pPr algn="l">
                        <a:lnSpc>
                          <a:spcPct val="107000"/>
                        </a:lnSpc>
                        <a:spcAft>
                          <a:spcPts val="800"/>
                        </a:spcAft>
                        <a:buNone/>
                      </a:pPr>
                      <a:r>
                        <a:rPr lang="en-GB" sz="1300">
                          <a:effectLst/>
                        </a:rPr>
                        <a:t>Economic</a:t>
                      </a:r>
                      <a:endParaRPr lang="en-GB" sz="1300">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tc>
                  <a:txBody>
                    <a:bodyPr/>
                    <a:lstStyle/>
                    <a:p>
                      <a:pPr algn="l">
                        <a:lnSpc>
                          <a:spcPct val="107000"/>
                        </a:lnSpc>
                        <a:spcAft>
                          <a:spcPts val="800"/>
                        </a:spcAft>
                        <a:buNone/>
                      </a:pPr>
                      <a:r>
                        <a:rPr lang="en-GB" sz="1300" b="0">
                          <a:solidFill>
                            <a:schemeClr val="tx1"/>
                          </a:solidFill>
                          <a:effectLst/>
                        </a:rPr>
                        <a:t>Inflation affects spending, but affordable dining demand in London remains stable.</a:t>
                      </a:r>
                      <a:endParaRPr lang="en-GB" sz="1300" b="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extLst>
                  <a:ext uri="{0D108BD9-81ED-4DB2-BD59-A6C34878D82A}">
                    <a16:rowId xmlns:a16="http://schemas.microsoft.com/office/drawing/2014/main" val="1570882443"/>
                  </a:ext>
                </a:extLst>
              </a:tr>
              <a:tr h="426335">
                <a:tc>
                  <a:txBody>
                    <a:bodyPr/>
                    <a:lstStyle/>
                    <a:p>
                      <a:pPr algn="l">
                        <a:lnSpc>
                          <a:spcPct val="107000"/>
                        </a:lnSpc>
                        <a:spcAft>
                          <a:spcPts val="800"/>
                        </a:spcAft>
                        <a:buNone/>
                      </a:pPr>
                      <a:r>
                        <a:rPr lang="en-GB" sz="1300">
                          <a:effectLst/>
                        </a:rPr>
                        <a:t>Social</a:t>
                      </a:r>
                      <a:endParaRPr lang="en-GB" sz="1300">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tc>
                  <a:txBody>
                    <a:bodyPr/>
                    <a:lstStyle/>
                    <a:p>
                      <a:pPr algn="l">
                        <a:lnSpc>
                          <a:spcPct val="107000"/>
                        </a:lnSpc>
                        <a:spcAft>
                          <a:spcPts val="800"/>
                        </a:spcAft>
                        <a:buNone/>
                      </a:pPr>
                      <a:r>
                        <a:rPr lang="en-GB" sz="1300" b="0">
                          <a:solidFill>
                            <a:schemeClr val="tx1"/>
                          </a:solidFill>
                          <a:effectLst/>
                        </a:rPr>
                        <a:t>Cultural diversity and popularity of international cuisines support the business.</a:t>
                      </a:r>
                      <a:endParaRPr lang="en-GB" sz="1300" b="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extLst>
                  <a:ext uri="{0D108BD9-81ED-4DB2-BD59-A6C34878D82A}">
                    <a16:rowId xmlns:a16="http://schemas.microsoft.com/office/drawing/2014/main" val="134505680"/>
                  </a:ext>
                </a:extLst>
              </a:tr>
              <a:tr h="700491">
                <a:tc>
                  <a:txBody>
                    <a:bodyPr/>
                    <a:lstStyle/>
                    <a:p>
                      <a:pPr algn="l">
                        <a:lnSpc>
                          <a:spcPct val="107000"/>
                        </a:lnSpc>
                        <a:spcAft>
                          <a:spcPts val="800"/>
                        </a:spcAft>
                        <a:buNone/>
                      </a:pPr>
                      <a:r>
                        <a:rPr lang="en-GB" sz="1300">
                          <a:effectLst/>
                        </a:rPr>
                        <a:t>Technological</a:t>
                      </a:r>
                    </a:p>
                    <a:p>
                      <a:pPr algn="l">
                        <a:lnSpc>
                          <a:spcPct val="107000"/>
                        </a:lnSpc>
                        <a:spcAft>
                          <a:spcPts val="800"/>
                        </a:spcAft>
                        <a:buNone/>
                      </a:pPr>
                      <a:r>
                        <a:rPr lang="en-GB" sz="1300">
                          <a:effectLst/>
                        </a:rPr>
                        <a:t>	</a:t>
                      </a:r>
                      <a:endParaRPr lang="en-GB" sz="1300">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tc>
                  <a:txBody>
                    <a:bodyPr/>
                    <a:lstStyle/>
                    <a:p>
                      <a:pPr algn="l">
                        <a:lnSpc>
                          <a:spcPct val="107000"/>
                        </a:lnSpc>
                        <a:spcAft>
                          <a:spcPts val="800"/>
                        </a:spcAft>
                        <a:buNone/>
                      </a:pPr>
                      <a:r>
                        <a:rPr lang="en-GB" sz="1300" b="0">
                          <a:solidFill>
                            <a:schemeClr val="tx1"/>
                          </a:solidFill>
                          <a:effectLst/>
                        </a:rPr>
                        <a:t>Online ordering, reservations, and digital marketing are key tools.</a:t>
                      </a:r>
                    </a:p>
                    <a:p>
                      <a:pPr algn="l">
                        <a:lnSpc>
                          <a:spcPct val="107000"/>
                        </a:lnSpc>
                        <a:spcAft>
                          <a:spcPts val="800"/>
                        </a:spcAft>
                        <a:buNone/>
                      </a:pPr>
                      <a:r>
                        <a:rPr lang="en-GB" sz="1300" b="0">
                          <a:solidFill>
                            <a:schemeClr val="tx1"/>
                          </a:solidFill>
                          <a:effectLst/>
                        </a:rPr>
                        <a:t> </a:t>
                      </a:r>
                      <a:endParaRPr lang="en-GB" sz="1300" b="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extLst>
                  <a:ext uri="{0D108BD9-81ED-4DB2-BD59-A6C34878D82A}">
                    <a16:rowId xmlns:a16="http://schemas.microsoft.com/office/drawing/2014/main" val="1455508853"/>
                  </a:ext>
                </a:extLst>
              </a:tr>
              <a:tr h="426335">
                <a:tc>
                  <a:txBody>
                    <a:bodyPr/>
                    <a:lstStyle/>
                    <a:p>
                      <a:pPr algn="l">
                        <a:lnSpc>
                          <a:spcPct val="107000"/>
                        </a:lnSpc>
                        <a:spcAft>
                          <a:spcPts val="800"/>
                        </a:spcAft>
                        <a:buNone/>
                      </a:pPr>
                      <a:r>
                        <a:rPr lang="en-GB" sz="1300">
                          <a:effectLst/>
                        </a:rPr>
                        <a:t>Environmental</a:t>
                      </a:r>
                      <a:endParaRPr lang="en-GB" sz="1300">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tc>
                  <a:txBody>
                    <a:bodyPr/>
                    <a:lstStyle/>
                    <a:p>
                      <a:pPr algn="l">
                        <a:lnSpc>
                          <a:spcPct val="107000"/>
                        </a:lnSpc>
                        <a:spcAft>
                          <a:spcPts val="800"/>
                        </a:spcAft>
                        <a:buNone/>
                      </a:pPr>
                      <a:r>
                        <a:rPr lang="en-GB" sz="1300" b="0">
                          <a:solidFill>
                            <a:schemeClr val="tx1"/>
                          </a:solidFill>
                          <a:effectLst/>
                        </a:rPr>
                        <a:t>Commitment to biodegradable packaging and minimal food waste.</a:t>
                      </a:r>
                      <a:endParaRPr lang="en-GB" sz="1300" b="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extLst>
                  <a:ext uri="{0D108BD9-81ED-4DB2-BD59-A6C34878D82A}">
                    <a16:rowId xmlns:a16="http://schemas.microsoft.com/office/drawing/2014/main" val="2590523221"/>
                  </a:ext>
                </a:extLst>
              </a:tr>
              <a:tr h="426335">
                <a:tc>
                  <a:txBody>
                    <a:bodyPr/>
                    <a:lstStyle/>
                    <a:p>
                      <a:pPr algn="l">
                        <a:lnSpc>
                          <a:spcPct val="107000"/>
                        </a:lnSpc>
                        <a:spcAft>
                          <a:spcPts val="800"/>
                        </a:spcAft>
                        <a:buNone/>
                      </a:pPr>
                      <a:r>
                        <a:rPr lang="en-GB" sz="1300">
                          <a:effectLst/>
                        </a:rPr>
                        <a:t>Legal</a:t>
                      </a:r>
                      <a:endParaRPr lang="en-GB" sz="1300">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tc>
                  <a:txBody>
                    <a:bodyPr/>
                    <a:lstStyle/>
                    <a:p>
                      <a:pPr algn="l">
                        <a:lnSpc>
                          <a:spcPct val="107000"/>
                        </a:lnSpc>
                        <a:spcAft>
                          <a:spcPts val="800"/>
                        </a:spcAft>
                        <a:buNone/>
                      </a:pPr>
                      <a:r>
                        <a:rPr lang="en-GB" sz="1300" b="0">
                          <a:solidFill>
                            <a:schemeClr val="tx1"/>
                          </a:solidFill>
                          <a:effectLst/>
                        </a:rPr>
                        <a:t>Compliance with UK employment, health, and food hygiene laws (FSA).</a:t>
                      </a:r>
                      <a:endParaRPr lang="en-GB" sz="1300" b="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43956" marR="43956" marT="0" marB="0"/>
                </a:tc>
                <a:extLst>
                  <a:ext uri="{0D108BD9-81ED-4DB2-BD59-A6C34878D82A}">
                    <a16:rowId xmlns:a16="http://schemas.microsoft.com/office/drawing/2014/main" val="968747549"/>
                  </a:ext>
                </a:extLst>
              </a:tr>
            </a:tbl>
          </a:graphicData>
        </a:graphic>
      </p:graphicFrame>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7" name="Arc 26">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365125"/>
            <a:ext cx="10515599"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Section 4 - Marketing Strategies</a:t>
            </a:r>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825625"/>
            <a:ext cx="5393361" cy="4351338"/>
          </a:xfrm>
        </p:spPr>
        <p:txBody>
          <a:bodyPr vert="horz" lIns="91440" tIns="45720" rIns="91440" bIns="45720" rtlCol="0">
            <a:normAutofit/>
          </a:bodyPr>
          <a:lstStyle/>
          <a:p>
            <a:pPr marL="0"/>
            <a:r>
              <a:rPr lang="en-US" sz="1300" b="1"/>
              <a:t>Target Market</a:t>
            </a:r>
          </a:p>
          <a:p>
            <a:r>
              <a:rPr lang="en-US" sz="1300"/>
              <a:t>Young professionals, locals, tourists.</a:t>
            </a:r>
          </a:p>
          <a:p>
            <a:r>
              <a:rPr lang="en-US" sz="1300"/>
              <a:t>People who enjoy international &amp; Brazilian cuisine   </a:t>
            </a:r>
          </a:p>
          <a:p>
            <a:pPr marL="0"/>
            <a:endParaRPr lang="en-US" sz="1300"/>
          </a:p>
          <a:p>
            <a:pPr marL="0"/>
            <a:r>
              <a:rPr lang="en-US" sz="1300" b="1"/>
              <a:t>Customer Segments</a:t>
            </a:r>
          </a:p>
          <a:p>
            <a:r>
              <a:rPr lang="en-US" sz="1300"/>
              <a:t>Dine-in clients</a:t>
            </a:r>
          </a:p>
          <a:p>
            <a:r>
              <a:rPr lang="en-US" sz="1300"/>
              <a:t>Delivery customers</a:t>
            </a:r>
          </a:p>
          <a:p>
            <a:r>
              <a:rPr lang="en-US" sz="1300"/>
              <a:t>Students &amp; Young adults                                 </a:t>
            </a:r>
          </a:p>
          <a:p>
            <a:endParaRPr lang="en-US" sz="1300"/>
          </a:p>
          <a:p>
            <a:pPr marL="0"/>
            <a:r>
              <a:rPr lang="en-US" sz="1300" b="1"/>
              <a:t>Unique Selling Points</a:t>
            </a:r>
          </a:p>
          <a:p>
            <a:r>
              <a:rPr lang="en-US" sz="1300"/>
              <a:t>Modern Brazilian fusion</a:t>
            </a:r>
          </a:p>
          <a:p>
            <a:r>
              <a:rPr lang="en-US" sz="1300"/>
              <a:t>Affordable quality</a:t>
            </a:r>
          </a:p>
          <a:p>
            <a:r>
              <a:rPr lang="en-US" sz="1300"/>
              <a:t>Strong cultural identity</a:t>
            </a:r>
          </a:p>
          <a:p>
            <a:r>
              <a:rPr lang="en-US" sz="1300"/>
              <a:t>Eco-friendly approach</a:t>
            </a:r>
          </a:p>
          <a:p>
            <a:pPr marL="0"/>
            <a:endParaRPr lang="en-US" sz="1300"/>
          </a:p>
          <a:p>
            <a:endParaRPr lang="en-US" sz="1300"/>
          </a:p>
          <a:p>
            <a:pPr marL="0"/>
            <a:endParaRPr lang="en-US" sz="1300"/>
          </a:p>
          <a:p>
            <a:endParaRPr lang="en-US" sz="1300"/>
          </a:p>
        </p:txBody>
      </p:sp>
      <p:sp>
        <p:nvSpPr>
          <p:cNvPr id="28" name="Oval 2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2824906-D5F8-5361-8D9D-C96661109514}"/>
              </a:ext>
            </a:extLst>
          </p:cNvPr>
          <p:cNvPicPr>
            <a:picLocks noChangeAspect="1"/>
          </p:cNvPicPr>
          <p:nvPr/>
        </p:nvPicPr>
        <p:blipFill>
          <a:blip r:embed="rId3"/>
          <a:stretch>
            <a:fillRect/>
          </a:stretch>
        </p:blipFill>
        <p:spPr>
          <a:xfrm>
            <a:off x="7109962" y="3945070"/>
            <a:ext cx="4221597" cy="2206348"/>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088BB7-3F9E-6D74-6077-0A34CDDDE233}"/>
              </a:ext>
            </a:extLst>
          </p:cNvPr>
          <p:cNvSpPr txBox="1"/>
          <p:nvPr/>
        </p:nvSpPr>
        <p:spPr>
          <a:xfrm>
            <a:off x="1389278" y="1233241"/>
            <a:ext cx="3240506" cy="406462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Section 5 - </a:t>
            </a:r>
            <a:r>
              <a:rPr lang="en-US" sz="4400" b="1" i="0" kern="1200">
                <a:solidFill>
                  <a:srgbClr val="FFFFFF"/>
                </a:solidFill>
                <a:effectLst/>
                <a:latin typeface="+mj-lt"/>
                <a:ea typeface="+mj-ea"/>
                <a:cs typeface="+mj-cs"/>
              </a:rPr>
              <a:t>Funding Requirements and Allocation</a:t>
            </a:r>
            <a:endParaRPr lang="en-US" sz="4400" b="1" kern="1200">
              <a:solidFill>
                <a:srgbClr val="FFFFFF"/>
              </a:solidFill>
              <a:latin typeface="+mj-lt"/>
              <a:ea typeface="+mj-ea"/>
              <a:cs typeface="+mj-cs"/>
            </a:endParaRPr>
          </a:p>
        </p:txBody>
      </p:sp>
      <p:sp>
        <p:nvSpPr>
          <p:cNvPr id="25" name="Freeform: Shape 1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US" sz="900" b="1"/>
              <a:t>Casa Borgato is seeking £75,000 to launch and operate the business during the first months.</a:t>
            </a:r>
          </a:p>
          <a:p>
            <a:r>
              <a:rPr lang="en-US" sz="900" b="1"/>
              <a:t>allocation of funds</a:t>
            </a:r>
            <a:r>
              <a:rPr lang="en-US" sz="900"/>
              <a:t> </a:t>
            </a:r>
          </a:p>
          <a:p>
            <a:pPr marL="742950" lvl="1"/>
            <a:r>
              <a:rPr lang="en-US" sz="900" b="1"/>
              <a:t>Startup Costs: £28,000</a:t>
            </a:r>
          </a:p>
          <a:p>
            <a:pPr lvl="1"/>
            <a:r>
              <a:rPr lang="en-US" sz="900"/>
              <a:t>Furniture, accessories, toiletries, renovation</a:t>
            </a:r>
          </a:p>
          <a:p>
            <a:pPr marL="742950" lvl="1"/>
            <a:r>
              <a:rPr lang="en-US" sz="900" b="1"/>
              <a:t>Fixed Costs – Initial Reserve: £30,000</a:t>
            </a:r>
          </a:p>
          <a:p>
            <a:pPr lvl="1"/>
            <a:r>
              <a:rPr lang="en-US" sz="900"/>
              <a:t>Rent, salaries, utilities, accountant for first months</a:t>
            </a:r>
          </a:p>
          <a:p>
            <a:pPr marL="742950" lvl="1"/>
            <a:r>
              <a:rPr lang="en-US" sz="900" b="1"/>
              <a:t>Variable Costs: £17,000</a:t>
            </a:r>
          </a:p>
          <a:p>
            <a:pPr lvl="1"/>
            <a:r>
              <a:rPr lang="en-US" sz="900"/>
              <a:t>Raw materials, electricity, hourly staff, packaging.</a:t>
            </a:r>
          </a:p>
          <a:p>
            <a:pPr marL="457200" lvl="1"/>
            <a:endParaRPr lang="en-US" sz="900"/>
          </a:p>
          <a:p>
            <a:r>
              <a:rPr lang="en-US" sz="900" b="1"/>
              <a:t>Monthly financial forecast</a:t>
            </a:r>
            <a:r>
              <a:rPr lang="en-US" sz="900"/>
              <a:t> ( </a:t>
            </a:r>
            <a:r>
              <a:rPr lang="en-US" sz="900" b="1"/>
              <a:t>First 6 months</a:t>
            </a:r>
            <a:r>
              <a:rPr lang="en-US" sz="900"/>
              <a:t>)</a:t>
            </a:r>
          </a:p>
          <a:p>
            <a:pPr marL="0"/>
            <a:r>
              <a:rPr lang="en-US" sz="900"/>
              <a:t>Based on projected cash inflow and outflow, the business shows losses in the first three months and begins generating positive cashflow from  month 4 onward.</a:t>
            </a:r>
          </a:p>
          <a:p>
            <a:pPr marL="0"/>
            <a:r>
              <a:rPr lang="en-US" sz="900"/>
              <a:t>Month 1: - £10,000  Month 2: - £4,000  Month 3: - £1000</a:t>
            </a:r>
          </a:p>
          <a:p>
            <a:pPr marL="0"/>
            <a:r>
              <a:rPr lang="en-US" sz="900"/>
              <a:t>Month 4: + £4,000    Month 5: + £7,000 Month 6: + £8,000</a:t>
            </a:r>
          </a:p>
          <a:p>
            <a:pPr marL="0"/>
            <a:r>
              <a:rPr lang="en-US" sz="900" b="1"/>
              <a:t>Breakeven Analysis</a:t>
            </a:r>
          </a:p>
          <a:p>
            <a:pPr marL="0"/>
            <a:r>
              <a:rPr lang="en-US" sz="900"/>
              <a:t>Casa Borgato is expected to reach breakeven between Month 4 and Month 5 , when revenue begins to consistently exceed total costs.</a:t>
            </a:r>
          </a:p>
          <a:p>
            <a:pPr marL="0"/>
            <a:endParaRPr lang="en-US" sz="900"/>
          </a:p>
          <a:p>
            <a:pPr marL="0"/>
            <a:endParaRPr lang="en-US" sz="900"/>
          </a:p>
          <a:p>
            <a:pPr marL="0"/>
            <a:endParaRPr lang="en-US" sz="900"/>
          </a:p>
          <a:p>
            <a:endParaRPr lang="en-US" sz="900"/>
          </a:p>
        </p:txBody>
      </p:sp>
      <p:sp>
        <p:nvSpPr>
          <p:cNvPr id="26" name="Freeform: Shape 1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6" name="Content Placeholder 5">
            <a:extLst>
              <a:ext uri="{FF2B5EF4-FFF2-40B4-BE49-F238E27FC236}">
                <a16:creationId xmlns:a16="http://schemas.microsoft.com/office/drawing/2014/main" id="{8AB48B20-C456-B6B6-D87A-501D543B66BF}"/>
              </a:ext>
            </a:extLst>
          </p:cNvPr>
          <p:cNvGraphicFramePr>
            <a:graphicFrameLocks noGrp="1"/>
          </p:cNvGraphicFramePr>
          <p:nvPr>
            <p:ph idx="1"/>
            <p:extLst>
              <p:ext uri="{D42A27DB-BD31-4B8C-83A1-F6EECF244321}">
                <p14:modId xmlns:p14="http://schemas.microsoft.com/office/powerpoint/2010/main" val="775185721"/>
              </p:ext>
            </p:extLst>
          </p:nvPr>
        </p:nvGraphicFramePr>
        <p:xfrm>
          <a:off x="260710" y="450433"/>
          <a:ext cx="4551361" cy="5570532"/>
        </p:xfrm>
        <a:graphic>
          <a:graphicData uri="http://schemas.openxmlformats.org/drawingml/2006/table">
            <a:tbl>
              <a:tblPr firstRow="1">
                <a:tableStyleId>{5C22544A-7EE6-4342-B048-85BDC9FD1C3A}</a:tableStyleId>
              </a:tblPr>
              <a:tblGrid>
                <a:gridCol w="2671229">
                  <a:extLst>
                    <a:ext uri="{9D8B030D-6E8A-4147-A177-3AD203B41FA5}">
                      <a16:colId xmlns:a16="http://schemas.microsoft.com/office/drawing/2014/main" val="898490966"/>
                    </a:ext>
                  </a:extLst>
                </a:gridCol>
                <a:gridCol w="1880132">
                  <a:extLst>
                    <a:ext uri="{9D8B030D-6E8A-4147-A177-3AD203B41FA5}">
                      <a16:colId xmlns:a16="http://schemas.microsoft.com/office/drawing/2014/main" val="193501024"/>
                    </a:ext>
                  </a:extLst>
                </a:gridCol>
              </a:tblGrid>
              <a:tr h="928422">
                <a:tc>
                  <a:txBody>
                    <a:bodyPr/>
                    <a:lstStyle/>
                    <a:p>
                      <a:pPr algn="l" fontAlgn="ctr">
                        <a:lnSpc>
                          <a:spcPct val="107000"/>
                        </a:lnSpc>
                        <a:spcAft>
                          <a:spcPts val="800"/>
                        </a:spcAft>
                        <a:buNone/>
                      </a:pPr>
                      <a:r>
                        <a:rPr lang="en-GB" sz="2800" kern="1200" dirty="0">
                          <a:effectLst/>
                          <a:highlight>
                            <a:srgbClr val="00FFFF"/>
                          </a:highlight>
                        </a:rPr>
                        <a:t>Startup Cost</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tc>
                  <a:txBody>
                    <a:bodyPr/>
                    <a:lstStyle/>
                    <a:p>
                      <a:pPr algn="l" fontAlgn="ctr">
                        <a:lnSpc>
                          <a:spcPct val="107000"/>
                        </a:lnSpc>
                        <a:spcAft>
                          <a:spcPts val="800"/>
                        </a:spcAft>
                        <a:buNone/>
                      </a:pPr>
                      <a:r>
                        <a:rPr lang="en-GB" sz="2800" kern="1200">
                          <a:effectLst/>
                          <a:highlight>
                            <a:srgbClr val="00FFFF"/>
                          </a:highlight>
                        </a:rPr>
                        <a:t> </a:t>
                      </a:r>
                      <a:r>
                        <a:rPr lang="en-GB" sz="2800" kern="1200">
                          <a:effectLst/>
                        </a:rPr>
                        <a:t> (£)</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extLst>
                  <a:ext uri="{0D108BD9-81ED-4DB2-BD59-A6C34878D82A}">
                    <a16:rowId xmlns:a16="http://schemas.microsoft.com/office/drawing/2014/main" val="1009836674"/>
                  </a:ext>
                </a:extLst>
              </a:tr>
              <a:tr h="928422">
                <a:tc>
                  <a:txBody>
                    <a:bodyPr/>
                    <a:lstStyle/>
                    <a:p>
                      <a:pPr algn="l" fontAlgn="ctr">
                        <a:lnSpc>
                          <a:spcPct val="107000"/>
                        </a:lnSpc>
                        <a:spcAft>
                          <a:spcPts val="800"/>
                        </a:spcAft>
                        <a:buNone/>
                      </a:pPr>
                      <a:r>
                        <a:rPr lang="en-GB" sz="2800" kern="1200" dirty="0">
                          <a:effectLst/>
                          <a:highlight>
                            <a:srgbClr val="00FFFF"/>
                          </a:highlight>
                        </a:rPr>
                        <a:t>Furniture</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tc>
                  <a:txBody>
                    <a:bodyPr/>
                    <a:lstStyle/>
                    <a:p>
                      <a:pPr algn="r" fontAlgn="ctr">
                        <a:lnSpc>
                          <a:spcPct val="107000"/>
                        </a:lnSpc>
                        <a:spcAft>
                          <a:spcPts val="800"/>
                        </a:spcAft>
                        <a:buNone/>
                      </a:pPr>
                      <a:r>
                        <a:rPr lang="en-GB" sz="2800">
                          <a:effectLst/>
                        </a:rPr>
                        <a:t>12,000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extLst>
                  <a:ext uri="{0D108BD9-81ED-4DB2-BD59-A6C34878D82A}">
                    <a16:rowId xmlns:a16="http://schemas.microsoft.com/office/drawing/2014/main" val="1532532241"/>
                  </a:ext>
                </a:extLst>
              </a:tr>
              <a:tr h="928422">
                <a:tc>
                  <a:txBody>
                    <a:bodyPr/>
                    <a:lstStyle/>
                    <a:p>
                      <a:pPr algn="l" fontAlgn="ctr">
                        <a:lnSpc>
                          <a:spcPct val="107000"/>
                        </a:lnSpc>
                        <a:spcAft>
                          <a:spcPts val="800"/>
                        </a:spcAft>
                        <a:buNone/>
                      </a:pPr>
                      <a:r>
                        <a:rPr lang="en-GB" sz="2800" kern="1200" dirty="0">
                          <a:effectLst/>
                          <a:highlight>
                            <a:srgbClr val="00FFFF"/>
                          </a:highlight>
                        </a:rPr>
                        <a:t>Accessories</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tc>
                  <a:txBody>
                    <a:bodyPr/>
                    <a:lstStyle/>
                    <a:p>
                      <a:pPr algn="r" fontAlgn="ctr">
                        <a:lnSpc>
                          <a:spcPct val="107000"/>
                        </a:lnSpc>
                        <a:spcAft>
                          <a:spcPts val="800"/>
                        </a:spcAft>
                        <a:buNone/>
                      </a:pPr>
                      <a:r>
                        <a:rPr lang="en-GB" sz="2800">
                          <a:effectLst/>
                        </a:rPr>
                        <a:t>5,000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extLst>
                  <a:ext uri="{0D108BD9-81ED-4DB2-BD59-A6C34878D82A}">
                    <a16:rowId xmlns:a16="http://schemas.microsoft.com/office/drawing/2014/main" val="4005051311"/>
                  </a:ext>
                </a:extLst>
              </a:tr>
              <a:tr h="928422">
                <a:tc>
                  <a:txBody>
                    <a:bodyPr/>
                    <a:lstStyle/>
                    <a:p>
                      <a:pPr algn="l" fontAlgn="ctr">
                        <a:lnSpc>
                          <a:spcPct val="107000"/>
                        </a:lnSpc>
                        <a:spcAft>
                          <a:spcPts val="800"/>
                        </a:spcAft>
                        <a:buNone/>
                      </a:pPr>
                      <a:r>
                        <a:rPr lang="en-GB" sz="2800" kern="1200" dirty="0" err="1">
                          <a:effectLst/>
                          <a:highlight>
                            <a:srgbClr val="00FFFF"/>
                          </a:highlight>
                        </a:rPr>
                        <a:t>Toileteries</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tc>
                  <a:txBody>
                    <a:bodyPr/>
                    <a:lstStyle/>
                    <a:p>
                      <a:pPr algn="r" fontAlgn="ctr">
                        <a:lnSpc>
                          <a:spcPct val="107000"/>
                        </a:lnSpc>
                        <a:spcAft>
                          <a:spcPts val="800"/>
                        </a:spcAft>
                        <a:buNone/>
                      </a:pPr>
                      <a:r>
                        <a:rPr lang="en-GB" sz="2800">
                          <a:effectLst/>
                        </a:rPr>
                        <a:t>1,000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extLst>
                  <a:ext uri="{0D108BD9-81ED-4DB2-BD59-A6C34878D82A}">
                    <a16:rowId xmlns:a16="http://schemas.microsoft.com/office/drawing/2014/main" val="795440769"/>
                  </a:ext>
                </a:extLst>
              </a:tr>
              <a:tr h="928422">
                <a:tc>
                  <a:txBody>
                    <a:bodyPr/>
                    <a:lstStyle/>
                    <a:p>
                      <a:pPr algn="l" fontAlgn="ctr">
                        <a:lnSpc>
                          <a:spcPct val="107000"/>
                        </a:lnSpc>
                        <a:spcAft>
                          <a:spcPts val="800"/>
                        </a:spcAft>
                        <a:buNone/>
                      </a:pPr>
                      <a:r>
                        <a:rPr lang="en-GB" sz="2800" kern="1200" dirty="0">
                          <a:effectLst/>
                          <a:highlight>
                            <a:srgbClr val="00FFFF"/>
                          </a:highlight>
                        </a:rPr>
                        <a:t>Renovation</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tc>
                  <a:txBody>
                    <a:bodyPr/>
                    <a:lstStyle/>
                    <a:p>
                      <a:pPr algn="r" fontAlgn="ctr">
                        <a:lnSpc>
                          <a:spcPct val="107000"/>
                        </a:lnSpc>
                        <a:spcAft>
                          <a:spcPts val="800"/>
                        </a:spcAft>
                        <a:buNone/>
                      </a:pPr>
                      <a:r>
                        <a:rPr lang="en-GB" sz="2800">
                          <a:effectLst/>
                        </a:rPr>
                        <a:t>10,000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extLst>
                  <a:ext uri="{0D108BD9-81ED-4DB2-BD59-A6C34878D82A}">
                    <a16:rowId xmlns:a16="http://schemas.microsoft.com/office/drawing/2014/main" val="2248353082"/>
                  </a:ext>
                </a:extLst>
              </a:tr>
              <a:tr h="928422">
                <a:tc>
                  <a:txBody>
                    <a:bodyPr/>
                    <a:lstStyle/>
                    <a:p>
                      <a:pPr algn="l" fontAlgn="ctr">
                        <a:lnSpc>
                          <a:spcPct val="107000"/>
                        </a:lnSpc>
                        <a:spcAft>
                          <a:spcPts val="800"/>
                        </a:spcAft>
                        <a:buNone/>
                      </a:pPr>
                      <a:r>
                        <a:rPr lang="en-GB" sz="2800" kern="1200" dirty="0">
                          <a:effectLst/>
                          <a:highlight>
                            <a:srgbClr val="FFFF00"/>
                          </a:highlight>
                        </a:rPr>
                        <a:t>Total</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tc>
                  <a:txBody>
                    <a:bodyPr/>
                    <a:lstStyle/>
                    <a:p>
                      <a:pPr algn="r" fontAlgn="ctr">
                        <a:lnSpc>
                          <a:spcPct val="107000"/>
                        </a:lnSpc>
                        <a:spcAft>
                          <a:spcPts val="800"/>
                        </a:spcAft>
                        <a:buNone/>
                      </a:pPr>
                      <a:r>
                        <a:rPr lang="en-GB" sz="2800" dirty="0">
                          <a:effectLst/>
                        </a:rPr>
                        <a:t>28,000</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3335" marR="13335" marT="13335" marB="0" anchor="ctr"/>
                </a:tc>
                <a:extLst>
                  <a:ext uri="{0D108BD9-81ED-4DB2-BD59-A6C34878D82A}">
                    <a16:rowId xmlns:a16="http://schemas.microsoft.com/office/drawing/2014/main" val="3605366585"/>
                  </a:ext>
                </a:extLst>
              </a:tr>
            </a:tbl>
          </a:graphicData>
        </a:graphic>
      </p:graphicFrame>
      <p:graphicFrame>
        <p:nvGraphicFramePr>
          <p:cNvPr id="8" name="Table 7">
            <a:extLst>
              <a:ext uri="{FF2B5EF4-FFF2-40B4-BE49-F238E27FC236}">
                <a16:creationId xmlns:a16="http://schemas.microsoft.com/office/drawing/2014/main" id="{DD0364C4-F346-7F32-D9E3-0ADF1FCF5B11}"/>
              </a:ext>
            </a:extLst>
          </p:cNvPr>
          <p:cNvGraphicFramePr>
            <a:graphicFrameLocks noGrp="1"/>
          </p:cNvGraphicFramePr>
          <p:nvPr>
            <p:extLst>
              <p:ext uri="{D42A27DB-BD31-4B8C-83A1-F6EECF244321}">
                <p14:modId xmlns:p14="http://schemas.microsoft.com/office/powerpoint/2010/main" val="2447130203"/>
              </p:ext>
            </p:extLst>
          </p:nvPr>
        </p:nvGraphicFramePr>
        <p:xfrm>
          <a:off x="6096001" y="697832"/>
          <a:ext cx="5646820" cy="5323132"/>
        </p:xfrm>
        <a:graphic>
          <a:graphicData uri="http://schemas.openxmlformats.org/drawingml/2006/table">
            <a:tbl>
              <a:tblPr bandRow="1"/>
              <a:tblGrid>
                <a:gridCol w="3854574">
                  <a:extLst>
                    <a:ext uri="{9D8B030D-6E8A-4147-A177-3AD203B41FA5}">
                      <a16:colId xmlns:a16="http://schemas.microsoft.com/office/drawing/2014/main" val="2644091781"/>
                    </a:ext>
                  </a:extLst>
                </a:gridCol>
                <a:gridCol w="1792246">
                  <a:extLst>
                    <a:ext uri="{9D8B030D-6E8A-4147-A177-3AD203B41FA5}">
                      <a16:colId xmlns:a16="http://schemas.microsoft.com/office/drawing/2014/main" val="2609940171"/>
                    </a:ext>
                  </a:extLst>
                </a:gridCol>
              </a:tblGrid>
              <a:tr h="1141276">
                <a:tc>
                  <a:txBody>
                    <a:bodyPr/>
                    <a:lstStyle/>
                    <a:p>
                      <a:pPr algn="l" fontAlgn="ctr">
                        <a:lnSpc>
                          <a:spcPct val="107000"/>
                        </a:lnSpc>
                        <a:spcAft>
                          <a:spcPts val="800"/>
                        </a:spcAft>
                        <a:buNone/>
                      </a:pP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Fixed Costs (£)</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9D18E"/>
                    </a:solidFill>
                  </a:tcPr>
                </a:tc>
                <a:tc>
                  <a:txBody>
                    <a:bodyPr/>
                    <a:lstStyle/>
                    <a:p>
                      <a:pPr algn="l" fontAlgn="ctr">
                        <a:lnSpc>
                          <a:spcPct val="107000"/>
                        </a:lnSpc>
                        <a:spcAft>
                          <a:spcPts val="800"/>
                        </a:spcAft>
                        <a:buNone/>
                      </a:pPr>
                      <a:r>
                        <a:rPr lang="en-GB" sz="28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per month</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9D18E"/>
                    </a:solidFill>
                  </a:tcPr>
                </a:tc>
                <a:extLst>
                  <a:ext uri="{0D108BD9-81ED-4DB2-BD59-A6C34878D82A}">
                    <a16:rowId xmlns:a16="http://schemas.microsoft.com/office/drawing/2014/main" val="3848469790"/>
                  </a:ext>
                </a:extLst>
              </a:tr>
              <a:tr h="608116">
                <a:tc>
                  <a:txBody>
                    <a:bodyPr/>
                    <a:lstStyle/>
                    <a:p>
                      <a:pPr algn="l" fontAlgn="ctr">
                        <a:lnSpc>
                          <a:spcPct val="107000"/>
                        </a:lnSpc>
                        <a:spcAft>
                          <a:spcPts val="800"/>
                        </a:spcAft>
                        <a:buNone/>
                      </a:pP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Rent</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6,000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858197652"/>
                  </a:ext>
                </a:extLst>
              </a:tr>
              <a:tr h="608116">
                <a:tc>
                  <a:txBody>
                    <a:bodyPr/>
                    <a:lstStyle/>
                    <a:p>
                      <a:pPr algn="l" fontAlgn="ctr">
                        <a:lnSpc>
                          <a:spcPct val="107000"/>
                        </a:lnSpc>
                        <a:spcAft>
                          <a:spcPts val="800"/>
                        </a:spcAft>
                        <a:buNone/>
                      </a:pP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Bus. Rate</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800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645894559"/>
                  </a:ext>
                </a:extLst>
              </a:tr>
              <a:tr h="608116">
                <a:tc>
                  <a:txBody>
                    <a:bodyPr/>
                    <a:lstStyle/>
                    <a:p>
                      <a:pPr algn="l" fontAlgn="ctr">
                        <a:lnSpc>
                          <a:spcPct val="107000"/>
                        </a:lnSpc>
                        <a:spcAft>
                          <a:spcPts val="800"/>
                        </a:spcAft>
                        <a:buNone/>
                      </a:pPr>
                      <a:r>
                        <a:rPr lang="en-GB" sz="28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Gas bill</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400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141638105"/>
                  </a:ext>
                </a:extLst>
              </a:tr>
              <a:tr h="1141276">
                <a:tc>
                  <a:txBody>
                    <a:bodyPr/>
                    <a:lstStyle/>
                    <a:p>
                      <a:pPr algn="l" fontAlgn="ctr">
                        <a:lnSpc>
                          <a:spcPct val="107000"/>
                        </a:lnSpc>
                        <a:spcAft>
                          <a:spcPts val="800"/>
                        </a:spcAft>
                        <a:buNone/>
                      </a:pP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Two Emp Salary</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4,000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350298500"/>
                  </a:ext>
                </a:extLst>
              </a:tr>
              <a:tr h="608116">
                <a:tc>
                  <a:txBody>
                    <a:bodyPr/>
                    <a:lstStyle/>
                    <a:p>
                      <a:pPr algn="l" fontAlgn="ctr">
                        <a:lnSpc>
                          <a:spcPct val="107000"/>
                        </a:lnSpc>
                        <a:spcAft>
                          <a:spcPts val="800"/>
                        </a:spcAft>
                        <a:buNone/>
                      </a:pP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Accountant</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844492221"/>
                  </a:ext>
                </a:extLst>
              </a:tr>
              <a:tr h="608116">
                <a:tc>
                  <a:txBody>
                    <a:bodyPr/>
                    <a:lstStyle/>
                    <a:p>
                      <a:pPr algn="l" fontAlgn="ctr">
                        <a:lnSpc>
                          <a:spcPct val="107000"/>
                        </a:lnSpc>
                        <a:spcAft>
                          <a:spcPts val="800"/>
                        </a:spcAft>
                        <a:buNone/>
                      </a:pP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Total cost</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2CC"/>
                    </a:solidFill>
                  </a:tcPr>
                </a:tc>
                <a:tc>
                  <a:txBody>
                    <a:bodyPr/>
                    <a:lstStyle/>
                    <a:p>
                      <a:pPr algn="r" fontAlgn="ctr">
                        <a:lnSpc>
                          <a:spcPct val="107000"/>
                        </a:lnSpc>
                        <a:spcAft>
                          <a:spcPts val="800"/>
                        </a:spcAft>
                        <a:buNone/>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11,500</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5875" marR="15875" marT="1587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239243068"/>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3" name="Table 2">
            <a:extLst>
              <a:ext uri="{FF2B5EF4-FFF2-40B4-BE49-F238E27FC236}">
                <a16:creationId xmlns:a16="http://schemas.microsoft.com/office/drawing/2014/main" id="{78704DD6-440A-7C3E-6123-F12DD7301409}"/>
              </a:ext>
            </a:extLst>
          </p:cNvPr>
          <p:cNvGraphicFramePr>
            <a:graphicFrameLocks noGrp="1"/>
          </p:cNvGraphicFramePr>
          <p:nvPr>
            <p:extLst>
              <p:ext uri="{D42A27DB-BD31-4B8C-83A1-F6EECF244321}">
                <p14:modId xmlns:p14="http://schemas.microsoft.com/office/powerpoint/2010/main" val="3999044160"/>
              </p:ext>
            </p:extLst>
          </p:nvPr>
        </p:nvGraphicFramePr>
        <p:xfrm>
          <a:off x="907575" y="1155031"/>
          <a:ext cx="9800529" cy="4410564"/>
        </p:xfrm>
        <a:graphic>
          <a:graphicData uri="http://schemas.openxmlformats.org/drawingml/2006/table">
            <a:tbl>
              <a:tblPr firstRow="1" bandRow="1"/>
              <a:tblGrid>
                <a:gridCol w="2009836">
                  <a:extLst>
                    <a:ext uri="{9D8B030D-6E8A-4147-A177-3AD203B41FA5}">
                      <a16:colId xmlns:a16="http://schemas.microsoft.com/office/drawing/2014/main" val="1317644986"/>
                    </a:ext>
                  </a:extLst>
                </a:gridCol>
                <a:gridCol w="1219521">
                  <a:extLst>
                    <a:ext uri="{9D8B030D-6E8A-4147-A177-3AD203B41FA5}">
                      <a16:colId xmlns:a16="http://schemas.microsoft.com/office/drawing/2014/main" val="2704443439"/>
                    </a:ext>
                  </a:extLst>
                </a:gridCol>
                <a:gridCol w="1271108">
                  <a:extLst>
                    <a:ext uri="{9D8B030D-6E8A-4147-A177-3AD203B41FA5}">
                      <a16:colId xmlns:a16="http://schemas.microsoft.com/office/drawing/2014/main" val="4274157256"/>
                    </a:ext>
                  </a:extLst>
                </a:gridCol>
                <a:gridCol w="1324758">
                  <a:extLst>
                    <a:ext uri="{9D8B030D-6E8A-4147-A177-3AD203B41FA5}">
                      <a16:colId xmlns:a16="http://schemas.microsoft.com/office/drawing/2014/main" val="1521561397"/>
                    </a:ext>
                  </a:extLst>
                </a:gridCol>
                <a:gridCol w="1324758">
                  <a:extLst>
                    <a:ext uri="{9D8B030D-6E8A-4147-A177-3AD203B41FA5}">
                      <a16:colId xmlns:a16="http://schemas.microsoft.com/office/drawing/2014/main" val="2861545944"/>
                    </a:ext>
                  </a:extLst>
                </a:gridCol>
                <a:gridCol w="1324758">
                  <a:extLst>
                    <a:ext uri="{9D8B030D-6E8A-4147-A177-3AD203B41FA5}">
                      <a16:colId xmlns:a16="http://schemas.microsoft.com/office/drawing/2014/main" val="1738958021"/>
                    </a:ext>
                  </a:extLst>
                </a:gridCol>
                <a:gridCol w="1325790">
                  <a:extLst>
                    <a:ext uri="{9D8B030D-6E8A-4147-A177-3AD203B41FA5}">
                      <a16:colId xmlns:a16="http://schemas.microsoft.com/office/drawing/2014/main" val="345000975"/>
                    </a:ext>
                  </a:extLst>
                </a:gridCol>
              </a:tblGrid>
              <a:tr h="1212060">
                <a:tc>
                  <a:txBody>
                    <a:bodyPr/>
                    <a:lstStyle/>
                    <a:p>
                      <a:pPr algn="l" fontAlgn="ctr">
                        <a:lnSpc>
                          <a:spcPct val="107000"/>
                        </a:lnSpc>
                        <a:spcAft>
                          <a:spcPts val="800"/>
                        </a:spcAft>
                        <a:buNone/>
                      </a:pPr>
                      <a:r>
                        <a:rPr lang="en-GB" sz="2800" b="1" kern="1200">
                          <a:solidFill>
                            <a:srgbClr val="000000"/>
                          </a:solidFill>
                          <a:effectLst/>
                          <a:highlight>
                            <a:srgbClr val="00FFFF"/>
                          </a:highlight>
                          <a:latin typeface="Calibri" panose="020F0502020204030204" pitchFamily="34" charset="0"/>
                          <a:ea typeface="Times New Roman" panose="02020603050405020304" pitchFamily="18" charset="0"/>
                          <a:cs typeface="Times New Roman" panose="02020603050405020304" pitchFamily="18" charset="0"/>
                        </a:rPr>
                        <a:t>Variable Costs</a:t>
                      </a:r>
                      <a:r>
                        <a:rPr lang="en-GB" sz="2800" b="1"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6C9EC"/>
                    </a:solidFill>
                  </a:tcPr>
                </a:tc>
                <a:tc>
                  <a:txBody>
                    <a:bodyPr/>
                    <a:lstStyle/>
                    <a:p>
                      <a:pPr algn="l" fontAlgn="ctr">
                        <a:lnSpc>
                          <a:spcPct val="107000"/>
                        </a:lnSpc>
                        <a:spcAft>
                          <a:spcPts val="800"/>
                        </a:spcAft>
                        <a:buNone/>
                      </a:pPr>
                      <a:r>
                        <a:rPr lang="en-GB" sz="2800" b="1" kern="1200">
                          <a:solidFill>
                            <a:srgbClr val="000000"/>
                          </a:solidFill>
                          <a:effectLst/>
                          <a:highlight>
                            <a:srgbClr val="00FFFF"/>
                          </a:highlight>
                          <a:latin typeface="Calibri" panose="020F0502020204030204" pitchFamily="34" charset="0"/>
                          <a:ea typeface="Times New Roman" panose="02020603050405020304" pitchFamily="18" charset="0"/>
                          <a:cs typeface="Times New Roman" panose="02020603050405020304" pitchFamily="18" charset="0"/>
                        </a:rPr>
                        <a:t>Jan</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6C9EC"/>
                    </a:solidFill>
                  </a:tcPr>
                </a:tc>
                <a:tc>
                  <a:txBody>
                    <a:bodyPr/>
                    <a:lstStyle/>
                    <a:p>
                      <a:pPr algn="l" fontAlgn="ctr">
                        <a:lnSpc>
                          <a:spcPct val="107000"/>
                        </a:lnSpc>
                        <a:spcAft>
                          <a:spcPts val="800"/>
                        </a:spcAft>
                        <a:buNone/>
                      </a:pPr>
                      <a:r>
                        <a:rPr lang="en-GB" sz="2800" b="1" kern="1200">
                          <a:solidFill>
                            <a:srgbClr val="000000"/>
                          </a:solidFill>
                          <a:effectLst/>
                          <a:highlight>
                            <a:srgbClr val="00FFFF"/>
                          </a:highlight>
                          <a:latin typeface="Calibri" panose="020F0502020204030204" pitchFamily="34" charset="0"/>
                          <a:ea typeface="Times New Roman" panose="02020603050405020304" pitchFamily="18" charset="0"/>
                          <a:cs typeface="Times New Roman" panose="02020603050405020304" pitchFamily="18" charset="0"/>
                        </a:rPr>
                        <a:t>Feb</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6C9EC"/>
                    </a:solidFill>
                  </a:tcPr>
                </a:tc>
                <a:tc>
                  <a:txBody>
                    <a:bodyPr/>
                    <a:lstStyle/>
                    <a:p>
                      <a:pPr algn="l" fontAlgn="ctr">
                        <a:lnSpc>
                          <a:spcPct val="107000"/>
                        </a:lnSpc>
                        <a:spcAft>
                          <a:spcPts val="800"/>
                        </a:spcAft>
                        <a:buNone/>
                      </a:pPr>
                      <a:r>
                        <a:rPr lang="en-GB" sz="2800" b="1" kern="1200">
                          <a:solidFill>
                            <a:srgbClr val="000000"/>
                          </a:solidFill>
                          <a:effectLst/>
                          <a:highlight>
                            <a:srgbClr val="00FFFF"/>
                          </a:highlight>
                          <a:latin typeface="Calibri" panose="020F0502020204030204" pitchFamily="34" charset="0"/>
                          <a:ea typeface="Times New Roman" panose="02020603050405020304" pitchFamily="18" charset="0"/>
                          <a:cs typeface="Times New Roman" panose="02020603050405020304" pitchFamily="18" charset="0"/>
                        </a:rPr>
                        <a:t>Mar</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6C9EC"/>
                    </a:solidFill>
                  </a:tcPr>
                </a:tc>
                <a:tc>
                  <a:txBody>
                    <a:bodyPr/>
                    <a:lstStyle/>
                    <a:p>
                      <a:pPr algn="l" fontAlgn="ctr">
                        <a:lnSpc>
                          <a:spcPct val="107000"/>
                        </a:lnSpc>
                        <a:spcAft>
                          <a:spcPts val="800"/>
                        </a:spcAft>
                        <a:buNone/>
                      </a:pPr>
                      <a:r>
                        <a:rPr lang="en-GB" sz="2800" b="1" kern="1200">
                          <a:solidFill>
                            <a:srgbClr val="000000"/>
                          </a:solidFill>
                          <a:effectLst/>
                          <a:highlight>
                            <a:srgbClr val="00FFFF"/>
                          </a:highlight>
                          <a:latin typeface="Calibri" panose="020F0502020204030204" pitchFamily="34" charset="0"/>
                          <a:ea typeface="Times New Roman" panose="02020603050405020304" pitchFamily="18" charset="0"/>
                          <a:cs typeface="Times New Roman" panose="02020603050405020304" pitchFamily="18" charset="0"/>
                        </a:rPr>
                        <a:t>Apr</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6C9EC"/>
                    </a:solidFill>
                  </a:tcPr>
                </a:tc>
                <a:tc>
                  <a:txBody>
                    <a:bodyPr/>
                    <a:lstStyle/>
                    <a:p>
                      <a:pPr algn="l" fontAlgn="ctr">
                        <a:lnSpc>
                          <a:spcPct val="107000"/>
                        </a:lnSpc>
                        <a:spcAft>
                          <a:spcPts val="800"/>
                        </a:spcAft>
                        <a:buNone/>
                      </a:pPr>
                      <a:r>
                        <a:rPr lang="en-GB" sz="2800" b="1" kern="1200">
                          <a:solidFill>
                            <a:srgbClr val="000000"/>
                          </a:solidFill>
                          <a:effectLst/>
                          <a:highlight>
                            <a:srgbClr val="00FFFF"/>
                          </a:highlight>
                          <a:latin typeface="Calibri" panose="020F0502020204030204" pitchFamily="34" charset="0"/>
                          <a:ea typeface="Times New Roman" panose="02020603050405020304" pitchFamily="18" charset="0"/>
                          <a:cs typeface="Times New Roman" panose="02020603050405020304" pitchFamily="18" charset="0"/>
                        </a:rPr>
                        <a:t>May</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6C9EC"/>
                    </a:solidFill>
                  </a:tcPr>
                </a:tc>
                <a:tc>
                  <a:txBody>
                    <a:bodyPr/>
                    <a:lstStyle/>
                    <a:p>
                      <a:pPr algn="l" fontAlgn="ctr">
                        <a:lnSpc>
                          <a:spcPct val="107000"/>
                        </a:lnSpc>
                        <a:spcAft>
                          <a:spcPts val="800"/>
                        </a:spcAft>
                        <a:buNone/>
                      </a:pPr>
                      <a:r>
                        <a:rPr lang="en-GB" sz="2800" b="1" kern="1200">
                          <a:solidFill>
                            <a:srgbClr val="000000"/>
                          </a:solidFill>
                          <a:effectLst/>
                          <a:highlight>
                            <a:srgbClr val="00FFFF"/>
                          </a:highlight>
                          <a:latin typeface="Calibri" panose="020F0502020204030204" pitchFamily="34" charset="0"/>
                          <a:ea typeface="Times New Roman" panose="02020603050405020304" pitchFamily="18" charset="0"/>
                          <a:cs typeface="Times New Roman" panose="02020603050405020304" pitchFamily="18" charset="0"/>
                        </a:rPr>
                        <a:t>June</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4184456467"/>
                  </a:ext>
                </a:extLst>
              </a:tr>
              <a:tr h="620833">
                <a:tc>
                  <a:txBody>
                    <a:bodyPr/>
                    <a:lstStyle/>
                    <a:p>
                      <a:pPr algn="l" fontAlgn="ctr">
                        <a:lnSpc>
                          <a:spcPct val="107000"/>
                        </a:lnSpc>
                        <a:spcAft>
                          <a:spcPts val="800"/>
                        </a:spcAft>
                        <a:buNone/>
                      </a:pPr>
                      <a:r>
                        <a:rPr lang="en-GB" sz="2800" kern="1200">
                          <a:solidFill>
                            <a:srgbClr val="000000"/>
                          </a:solidFill>
                          <a:effectLst/>
                          <a:highlight>
                            <a:srgbClr val="00FFFF"/>
                          </a:highlight>
                          <a:latin typeface="Calibri" panose="020F0502020204030204" pitchFamily="34" charset="0"/>
                          <a:ea typeface="Times New Roman" panose="02020603050405020304" pitchFamily="18" charset="0"/>
                          <a:cs typeface="Times New Roman" panose="02020603050405020304" pitchFamily="18" charset="0"/>
                        </a:rPr>
                        <a:t>Electricity</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AEDFB"/>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250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400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509026038"/>
                  </a:ext>
                </a:extLst>
              </a:tr>
              <a:tr h="728551">
                <a:tc>
                  <a:txBody>
                    <a:bodyPr/>
                    <a:lstStyle/>
                    <a:p>
                      <a:pPr algn="l" fontAlgn="ctr">
                        <a:lnSpc>
                          <a:spcPct val="107000"/>
                        </a:lnSpc>
                        <a:spcAft>
                          <a:spcPts val="800"/>
                        </a:spcAft>
                        <a:buNone/>
                      </a:pPr>
                      <a:r>
                        <a:rPr lang="en-GB" sz="2800" kern="1200">
                          <a:solidFill>
                            <a:srgbClr val="000000"/>
                          </a:solidFill>
                          <a:effectLst/>
                          <a:highlight>
                            <a:srgbClr val="00FFFF"/>
                          </a:highlight>
                          <a:latin typeface="Calibri" panose="020F0502020204030204" pitchFamily="34" charset="0"/>
                          <a:ea typeface="Times New Roman" panose="02020603050405020304" pitchFamily="18" charset="0"/>
                          <a:cs typeface="Times New Roman" panose="02020603050405020304" pitchFamily="18" charset="0"/>
                        </a:rPr>
                        <a:t>Raw materials</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AEDFB"/>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2500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1,800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2,400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4,500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419325423"/>
                  </a:ext>
                </a:extLst>
              </a:tr>
              <a:tr h="728551">
                <a:tc>
                  <a:txBody>
                    <a:bodyPr/>
                    <a:lstStyle/>
                    <a:p>
                      <a:pPr algn="l" fontAlgn="ctr">
                        <a:lnSpc>
                          <a:spcPct val="107000"/>
                        </a:lnSpc>
                        <a:spcAft>
                          <a:spcPts val="800"/>
                        </a:spcAft>
                        <a:buNone/>
                      </a:pPr>
                      <a:r>
                        <a:rPr lang="en-GB" sz="2800" kern="1200">
                          <a:solidFill>
                            <a:srgbClr val="000000"/>
                          </a:solidFill>
                          <a:effectLst/>
                          <a:highlight>
                            <a:srgbClr val="00FFFF"/>
                          </a:highlight>
                          <a:latin typeface="Calibri" panose="020F0502020204030204" pitchFamily="34" charset="0"/>
                          <a:ea typeface="Times New Roman" panose="02020603050405020304" pitchFamily="18" charset="0"/>
                          <a:cs typeface="Times New Roman" panose="02020603050405020304" pitchFamily="18" charset="0"/>
                        </a:rPr>
                        <a:t>hourly paid Emp</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AEDFB"/>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700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450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800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600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726483867"/>
                  </a:ext>
                </a:extLst>
              </a:tr>
              <a:tr h="728551">
                <a:tc>
                  <a:txBody>
                    <a:bodyPr/>
                    <a:lstStyle/>
                    <a:p>
                      <a:pPr algn="l" fontAlgn="ctr">
                        <a:lnSpc>
                          <a:spcPct val="107000"/>
                        </a:lnSpc>
                        <a:spcAft>
                          <a:spcPts val="800"/>
                        </a:spcAft>
                        <a:buNone/>
                      </a:pPr>
                      <a:r>
                        <a:rPr lang="en-GB" sz="2800" kern="1200">
                          <a:solidFill>
                            <a:srgbClr val="000000"/>
                          </a:solidFill>
                          <a:effectLst/>
                          <a:highlight>
                            <a:srgbClr val="FFFF00"/>
                          </a:highlight>
                          <a:latin typeface="Calibri" panose="020F0502020204030204" pitchFamily="34" charset="0"/>
                          <a:ea typeface="Times New Roman" panose="02020603050405020304" pitchFamily="18" charset="0"/>
                          <a:cs typeface="Times New Roman" panose="02020603050405020304" pitchFamily="18" charset="0"/>
                        </a:rPr>
                        <a:t>Total Var cost</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3,500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500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1,500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2,500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3,500</a:t>
                      </a:r>
                      <a:endParaRPr lang="en-GB" sz="280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tc>
                  <a:txBody>
                    <a:bodyPr/>
                    <a:lstStyle/>
                    <a:p>
                      <a:pPr algn="r" fontAlgn="ctr">
                        <a:lnSpc>
                          <a:spcPct val="107000"/>
                        </a:lnSpc>
                        <a:spcAft>
                          <a:spcPts val="800"/>
                        </a:spcAft>
                        <a:buNone/>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5,500</a:t>
                      </a:r>
                      <a:endParaRPr lang="en-GB" sz="2800" dirty="0">
                        <a:effectLst/>
                        <a:latin typeface="Arial" panose="020B0604020202020204" pitchFamily="34" charset="0"/>
                        <a:ea typeface="DengXian" panose="02010600030101010101" pitchFamily="2" charset="-122"/>
                        <a:cs typeface="Times New Roman" panose="02020603050405020304" pitchFamily="18" charset="0"/>
                      </a:endParaRPr>
                    </a:p>
                  </a:txBody>
                  <a:tcPr marL="11430" marR="11430" marT="1143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441953518"/>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42F15676-6E84-E8CB-0714-46B2341C11FA}"/>
              </a:ext>
            </a:extLst>
          </p:cNvPr>
          <p:cNvGraphicFramePr>
            <a:graphicFrameLocks noGrp="1"/>
          </p:cNvGraphicFramePr>
          <p:nvPr>
            <p:extLst>
              <p:ext uri="{D42A27DB-BD31-4B8C-83A1-F6EECF244321}">
                <p14:modId xmlns:p14="http://schemas.microsoft.com/office/powerpoint/2010/main" val="1268735717"/>
              </p:ext>
            </p:extLst>
          </p:nvPr>
        </p:nvGraphicFramePr>
        <p:xfrm>
          <a:off x="1036320" y="1299412"/>
          <a:ext cx="10135877" cy="3488164"/>
        </p:xfrm>
        <a:graphic>
          <a:graphicData uri="http://schemas.openxmlformats.org/drawingml/2006/table">
            <a:tbl>
              <a:tblPr/>
              <a:tblGrid>
                <a:gridCol w="1870605">
                  <a:extLst>
                    <a:ext uri="{9D8B030D-6E8A-4147-A177-3AD203B41FA5}">
                      <a16:colId xmlns:a16="http://schemas.microsoft.com/office/drawing/2014/main" val="2608980131"/>
                    </a:ext>
                  </a:extLst>
                </a:gridCol>
                <a:gridCol w="1356600">
                  <a:extLst>
                    <a:ext uri="{9D8B030D-6E8A-4147-A177-3AD203B41FA5}">
                      <a16:colId xmlns:a16="http://schemas.microsoft.com/office/drawing/2014/main" val="840804703"/>
                    </a:ext>
                  </a:extLst>
                </a:gridCol>
                <a:gridCol w="1234023">
                  <a:extLst>
                    <a:ext uri="{9D8B030D-6E8A-4147-A177-3AD203B41FA5}">
                      <a16:colId xmlns:a16="http://schemas.microsoft.com/office/drawing/2014/main" val="161846145"/>
                    </a:ext>
                  </a:extLst>
                </a:gridCol>
                <a:gridCol w="1356600">
                  <a:extLst>
                    <a:ext uri="{9D8B030D-6E8A-4147-A177-3AD203B41FA5}">
                      <a16:colId xmlns:a16="http://schemas.microsoft.com/office/drawing/2014/main" val="225529167"/>
                    </a:ext>
                  </a:extLst>
                </a:gridCol>
                <a:gridCol w="1337029">
                  <a:extLst>
                    <a:ext uri="{9D8B030D-6E8A-4147-A177-3AD203B41FA5}">
                      <a16:colId xmlns:a16="http://schemas.microsoft.com/office/drawing/2014/main" val="294639850"/>
                    </a:ext>
                  </a:extLst>
                </a:gridCol>
                <a:gridCol w="1314368">
                  <a:extLst>
                    <a:ext uri="{9D8B030D-6E8A-4147-A177-3AD203B41FA5}">
                      <a16:colId xmlns:a16="http://schemas.microsoft.com/office/drawing/2014/main" val="1288537029"/>
                    </a:ext>
                  </a:extLst>
                </a:gridCol>
                <a:gridCol w="1666652">
                  <a:extLst>
                    <a:ext uri="{9D8B030D-6E8A-4147-A177-3AD203B41FA5}">
                      <a16:colId xmlns:a16="http://schemas.microsoft.com/office/drawing/2014/main" val="398603616"/>
                    </a:ext>
                  </a:extLst>
                </a:gridCol>
              </a:tblGrid>
              <a:tr h="549919">
                <a:tc>
                  <a:txBody>
                    <a:bodyPr/>
                    <a:lstStyle/>
                    <a:p>
                      <a:pPr algn="l">
                        <a:lnSpc>
                          <a:spcPct val="107000"/>
                        </a:lnSpc>
                        <a:buNone/>
                      </a:pPr>
                      <a:endParaRPr lang="en-GB" sz="2400">
                        <a:effectLst/>
                        <a:latin typeface="Calibri" panose="020F0502020204030204" pitchFamily="34" charset="0"/>
                        <a:cs typeface="Times New Roman" panose="02020603050405020304" pitchFamily="18" charset="0"/>
                      </a:endParaRPr>
                    </a:p>
                  </a:txBody>
                  <a:tcPr marL="12065" marR="12065" marT="12065"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Aft>
                          <a:spcPts val="800"/>
                        </a:spcAft>
                        <a:buNone/>
                      </a:pPr>
                      <a:r>
                        <a:rPr lang="en-GB" sz="2400" b="1" kern="1200">
                          <a:solidFill>
                            <a:srgbClr val="000000"/>
                          </a:solidFill>
                          <a:effectLst/>
                          <a:highlight>
                            <a:srgbClr val="00FFFF"/>
                          </a:highlight>
                          <a:latin typeface="Aptos Narrow" panose="020B0004020202020204" pitchFamily="34" charset="0"/>
                          <a:ea typeface="Times New Roman" panose="02020603050405020304" pitchFamily="18" charset="0"/>
                          <a:cs typeface="Arial" panose="020B0604020202020204" pitchFamily="34" charset="0"/>
                        </a:rPr>
                        <a:t>Jan</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D93D9"/>
                    </a:solidFill>
                  </a:tcPr>
                </a:tc>
                <a:tc>
                  <a:txBody>
                    <a:bodyPr/>
                    <a:lstStyle/>
                    <a:p>
                      <a:pPr algn="l" fontAlgn="b">
                        <a:lnSpc>
                          <a:spcPct val="107000"/>
                        </a:lnSpc>
                        <a:spcAft>
                          <a:spcPts val="800"/>
                        </a:spcAft>
                        <a:buNone/>
                      </a:pPr>
                      <a:r>
                        <a:rPr lang="en-GB" sz="2400" b="1" kern="1200">
                          <a:solidFill>
                            <a:srgbClr val="000000"/>
                          </a:solidFill>
                          <a:effectLst/>
                          <a:highlight>
                            <a:srgbClr val="00FFFF"/>
                          </a:highlight>
                          <a:latin typeface="Aptos Narrow" panose="020B0004020202020204" pitchFamily="34" charset="0"/>
                          <a:ea typeface="Times New Roman" panose="02020603050405020304" pitchFamily="18" charset="0"/>
                          <a:cs typeface="Arial" panose="020B0604020202020204" pitchFamily="34" charset="0"/>
                        </a:rPr>
                        <a:t>Feb</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D93D9"/>
                    </a:solidFill>
                  </a:tcPr>
                </a:tc>
                <a:tc>
                  <a:txBody>
                    <a:bodyPr/>
                    <a:lstStyle/>
                    <a:p>
                      <a:pPr algn="l" fontAlgn="b">
                        <a:lnSpc>
                          <a:spcPct val="107000"/>
                        </a:lnSpc>
                        <a:spcAft>
                          <a:spcPts val="800"/>
                        </a:spcAft>
                        <a:buNone/>
                      </a:pPr>
                      <a:r>
                        <a:rPr lang="en-GB" sz="2400" b="1" kern="1200">
                          <a:solidFill>
                            <a:srgbClr val="000000"/>
                          </a:solidFill>
                          <a:effectLst/>
                          <a:highlight>
                            <a:srgbClr val="00FFFF"/>
                          </a:highlight>
                          <a:latin typeface="Aptos Narrow" panose="020B0004020202020204" pitchFamily="34" charset="0"/>
                          <a:ea typeface="Times New Roman" panose="02020603050405020304" pitchFamily="18" charset="0"/>
                          <a:cs typeface="Arial" panose="020B0604020202020204" pitchFamily="34" charset="0"/>
                        </a:rPr>
                        <a:t>Mar</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D93D9"/>
                    </a:solidFill>
                  </a:tcPr>
                </a:tc>
                <a:tc>
                  <a:txBody>
                    <a:bodyPr/>
                    <a:lstStyle/>
                    <a:p>
                      <a:pPr algn="l" fontAlgn="b">
                        <a:lnSpc>
                          <a:spcPct val="107000"/>
                        </a:lnSpc>
                        <a:spcAft>
                          <a:spcPts val="800"/>
                        </a:spcAft>
                        <a:buNone/>
                      </a:pPr>
                      <a:r>
                        <a:rPr lang="en-GB" sz="2400" b="1" kern="1200">
                          <a:solidFill>
                            <a:srgbClr val="000000"/>
                          </a:solidFill>
                          <a:effectLst/>
                          <a:highlight>
                            <a:srgbClr val="00FFFF"/>
                          </a:highlight>
                          <a:latin typeface="Aptos Narrow" panose="020B0004020202020204" pitchFamily="34" charset="0"/>
                          <a:ea typeface="Times New Roman" panose="02020603050405020304" pitchFamily="18" charset="0"/>
                          <a:cs typeface="Arial" panose="020B0604020202020204" pitchFamily="34" charset="0"/>
                        </a:rPr>
                        <a:t>Apr</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D93D9"/>
                    </a:solidFill>
                  </a:tcPr>
                </a:tc>
                <a:tc>
                  <a:txBody>
                    <a:bodyPr/>
                    <a:lstStyle/>
                    <a:p>
                      <a:pPr algn="l" fontAlgn="b">
                        <a:lnSpc>
                          <a:spcPct val="107000"/>
                        </a:lnSpc>
                        <a:spcAft>
                          <a:spcPts val="800"/>
                        </a:spcAft>
                        <a:buNone/>
                      </a:pPr>
                      <a:r>
                        <a:rPr lang="en-GB" sz="2400" b="1" kern="1200">
                          <a:solidFill>
                            <a:srgbClr val="000000"/>
                          </a:solidFill>
                          <a:effectLst/>
                          <a:highlight>
                            <a:srgbClr val="00FFFF"/>
                          </a:highlight>
                          <a:latin typeface="Aptos Narrow" panose="020B0004020202020204" pitchFamily="34" charset="0"/>
                          <a:ea typeface="Times New Roman" panose="02020603050405020304" pitchFamily="18" charset="0"/>
                          <a:cs typeface="Arial" panose="020B0604020202020204" pitchFamily="34" charset="0"/>
                        </a:rPr>
                        <a:t>May</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D93D9"/>
                    </a:solidFill>
                  </a:tcPr>
                </a:tc>
                <a:tc>
                  <a:txBody>
                    <a:bodyPr/>
                    <a:lstStyle/>
                    <a:p>
                      <a:pPr algn="l" fontAlgn="b">
                        <a:lnSpc>
                          <a:spcPct val="107000"/>
                        </a:lnSpc>
                        <a:spcAft>
                          <a:spcPts val="800"/>
                        </a:spcAft>
                        <a:buNone/>
                      </a:pPr>
                      <a:r>
                        <a:rPr lang="en-GB" sz="2400" b="1" kern="1200">
                          <a:solidFill>
                            <a:srgbClr val="000000"/>
                          </a:solidFill>
                          <a:effectLst/>
                          <a:highlight>
                            <a:srgbClr val="00FFFF"/>
                          </a:highlight>
                          <a:latin typeface="Aptos Narrow" panose="020B0004020202020204" pitchFamily="34" charset="0"/>
                          <a:ea typeface="Times New Roman" panose="02020603050405020304" pitchFamily="18" charset="0"/>
                          <a:cs typeface="Arial" panose="020B0604020202020204" pitchFamily="34" charset="0"/>
                        </a:rPr>
                        <a:t>Jun</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1864109224"/>
                  </a:ext>
                </a:extLst>
              </a:tr>
              <a:tr h="549919">
                <a:tc>
                  <a:txBody>
                    <a:bodyPr/>
                    <a:lstStyle/>
                    <a:p>
                      <a:pPr algn="l" fontAlgn="b">
                        <a:lnSpc>
                          <a:spcPct val="107000"/>
                        </a:lnSpc>
                        <a:spcAft>
                          <a:spcPts val="800"/>
                        </a:spcAft>
                        <a:buNone/>
                      </a:pPr>
                      <a:r>
                        <a:rPr lang="en-GB" sz="2400" b="1" kern="1200">
                          <a:solidFill>
                            <a:srgbClr val="000000"/>
                          </a:solidFill>
                          <a:effectLst/>
                          <a:highlight>
                            <a:srgbClr val="00FFFF"/>
                          </a:highlight>
                          <a:latin typeface="Aptos Narrow" panose="020B0004020202020204" pitchFamily="34" charset="0"/>
                          <a:ea typeface="Times New Roman" panose="02020603050405020304" pitchFamily="18" charset="0"/>
                          <a:cs typeface="Arial" panose="020B0604020202020204" pitchFamily="34" charset="0"/>
                        </a:rPr>
                        <a:t>Fixed</a:t>
                      </a:r>
                      <a:r>
                        <a:rPr lang="en-GB" sz="2400" b="1" kern="1200">
                          <a:solidFill>
                            <a:srgbClr val="000000"/>
                          </a:solidFill>
                          <a:effectLst/>
                          <a:latin typeface="Aptos Narrow" panose="020B0004020202020204" pitchFamily="34" charset="0"/>
                          <a:ea typeface="Times New Roman" panose="02020603050405020304" pitchFamily="18" charset="0"/>
                          <a:cs typeface="Arial" panose="020B0604020202020204" pitchFamily="34" charset="0"/>
                        </a:rPr>
                        <a:t> (£)</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AEDFB"/>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AEDFB"/>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AEDFB"/>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AEDFB"/>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AEDFB"/>
                    </a:solidFill>
                  </a:tcPr>
                </a:tc>
                <a:tc>
                  <a:txBody>
                    <a:bodyPr/>
                    <a:lstStyle/>
                    <a:p>
                      <a:pPr algn="r"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AEDFB"/>
                    </a:solidFill>
                  </a:tcPr>
                </a:tc>
                <a:tc>
                  <a:txBody>
                    <a:bodyPr/>
                    <a:lstStyle/>
                    <a:p>
                      <a:pPr algn="r"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52215162"/>
                  </a:ext>
                </a:extLst>
              </a:tr>
              <a:tr h="697716">
                <a:tc>
                  <a:txBody>
                    <a:bodyPr/>
                    <a:lstStyle/>
                    <a:p>
                      <a:pPr algn="l" fontAlgn="b">
                        <a:lnSpc>
                          <a:spcPct val="107000"/>
                        </a:lnSpc>
                        <a:spcAft>
                          <a:spcPts val="800"/>
                        </a:spcAft>
                        <a:buNone/>
                      </a:pPr>
                      <a:r>
                        <a:rPr lang="en-GB" sz="2400" b="1" kern="1200">
                          <a:solidFill>
                            <a:srgbClr val="000000"/>
                          </a:solidFill>
                          <a:effectLst/>
                          <a:highlight>
                            <a:srgbClr val="FF0000"/>
                          </a:highlight>
                          <a:latin typeface="Aptos Narrow" panose="020B0004020202020204" pitchFamily="34" charset="0"/>
                          <a:ea typeface="Times New Roman" panose="02020603050405020304" pitchFamily="18" charset="0"/>
                          <a:cs typeface="Arial" panose="020B0604020202020204" pitchFamily="34" charset="0"/>
                        </a:rPr>
                        <a:t>Variable cost</a:t>
                      </a:r>
                      <a:r>
                        <a:rPr lang="en-GB" sz="2400" b="1" kern="1200">
                          <a:solidFill>
                            <a:srgbClr val="000000"/>
                          </a:solidFill>
                          <a:effectLst/>
                          <a:latin typeface="Aptos Narrow" panose="020B0004020202020204" pitchFamily="34" charset="0"/>
                          <a:ea typeface="Times New Roman" panose="02020603050405020304" pitchFamily="18" charset="0"/>
                          <a:cs typeface="Arial" panose="020B0604020202020204" pitchFamily="34" charset="0"/>
                        </a:rPr>
                        <a:t> (£)</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2D5"/>
                    </a:solidFill>
                  </a:tcPr>
                </a:tc>
                <a:tc>
                  <a:txBody>
                    <a:bodyPr/>
                    <a:lstStyle/>
                    <a:p>
                      <a:pPr algn="l" fontAlgn="b">
                        <a:lnSpc>
                          <a:spcPct val="107000"/>
                        </a:lnSpc>
                        <a:spcAft>
                          <a:spcPts val="800"/>
                        </a:spcAft>
                        <a:buNone/>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3,500</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2D5"/>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2D5"/>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2D5"/>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2D5"/>
                    </a:solidFill>
                  </a:tcPr>
                </a:tc>
                <a:tc>
                  <a:txBody>
                    <a:bodyPr/>
                    <a:lstStyle/>
                    <a:p>
                      <a:pPr algn="r"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2D5"/>
                    </a:solidFill>
                  </a:tcPr>
                </a:tc>
                <a:tc>
                  <a:txBody>
                    <a:bodyPr/>
                    <a:lstStyle/>
                    <a:p>
                      <a:pPr algn="r"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5,500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3454677229"/>
                  </a:ext>
                </a:extLst>
              </a:tr>
              <a:tr h="549919">
                <a:tc>
                  <a:txBody>
                    <a:bodyPr/>
                    <a:lstStyle/>
                    <a:p>
                      <a:pPr algn="l" fontAlgn="b">
                        <a:lnSpc>
                          <a:spcPct val="107000"/>
                        </a:lnSpc>
                        <a:spcAft>
                          <a:spcPts val="800"/>
                        </a:spcAft>
                        <a:buNone/>
                      </a:pPr>
                      <a:r>
                        <a:rPr lang="en-GB" sz="2400" kern="1200">
                          <a:solidFill>
                            <a:srgbClr val="FF0000"/>
                          </a:solidFill>
                          <a:effectLst/>
                          <a:highlight>
                            <a:srgbClr val="FF00FF"/>
                          </a:highlight>
                          <a:latin typeface="Aptos Narrow" panose="020B0004020202020204" pitchFamily="34" charset="0"/>
                          <a:ea typeface="Times New Roman" panose="02020603050405020304" pitchFamily="18" charset="0"/>
                          <a:cs typeface="Arial" panose="020B0604020202020204" pitchFamily="34" charset="0"/>
                        </a:rPr>
                        <a:t>Total cost</a:t>
                      </a:r>
                      <a:r>
                        <a:rPr lang="en-GB" sz="2400" kern="1200">
                          <a:solidFill>
                            <a:srgbClr val="FF0000"/>
                          </a:solidFill>
                          <a:effectLst/>
                          <a:latin typeface="Aptos Narrow" panose="020B0004020202020204" pitchFamily="34" charset="0"/>
                          <a:ea typeface="Times New Roman" panose="02020603050405020304" pitchFamily="18" charset="0"/>
                          <a:cs typeface="Arial" panose="020B0604020202020204" pitchFamily="34" charset="0"/>
                        </a:rPr>
                        <a:t> (£)</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CEEF"/>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15,000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CEEF"/>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12,000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CEEF"/>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13,000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CEEF"/>
                    </a:solidFill>
                  </a:tcPr>
                </a:tc>
                <a:tc>
                  <a:txBody>
                    <a:bodyPr/>
                    <a:lstStyle/>
                    <a:p>
                      <a:pPr algn="l"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14,000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CEEF"/>
                    </a:solidFill>
                  </a:tcPr>
                </a:tc>
                <a:tc>
                  <a:txBody>
                    <a:bodyPr/>
                    <a:lstStyle/>
                    <a:p>
                      <a:pPr algn="r"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15,000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CEEF"/>
                    </a:solidFill>
                  </a:tcPr>
                </a:tc>
                <a:tc>
                  <a:txBody>
                    <a:bodyPr/>
                    <a:lstStyle/>
                    <a:p>
                      <a:pPr algn="r" fontAlgn="b">
                        <a:lnSpc>
                          <a:spcPct val="107000"/>
                        </a:lnSpc>
                        <a:spcAft>
                          <a:spcPts val="800"/>
                        </a:spcAft>
                        <a:buNone/>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17,000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3385802949"/>
                  </a:ext>
                </a:extLst>
              </a:tr>
              <a:tr h="549919">
                <a:tc>
                  <a:txBody>
                    <a:bodyPr/>
                    <a:lstStyle/>
                    <a:p>
                      <a:pPr algn="l" fontAlgn="b">
                        <a:lnSpc>
                          <a:spcPct val="107000"/>
                        </a:lnSpc>
                        <a:spcAft>
                          <a:spcPts val="800"/>
                        </a:spcAft>
                        <a:buNone/>
                      </a:pPr>
                      <a:r>
                        <a:rPr lang="en-GB" sz="2400" kern="1200">
                          <a:solidFill>
                            <a:srgbClr val="000000"/>
                          </a:solidFill>
                          <a:effectLst/>
                          <a:latin typeface="Aptos Narrow" panose="020B0004020202020204" pitchFamily="34" charset="0"/>
                          <a:ea typeface="Times New Roman" panose="02020603050405020304" pitchFamily="18" charset="0"/>
                          <a:cs typeface="Arial" panose="020B0604020202020204" pitchFamily="34" charset="0"/>
                        </a:rPr>
                        <a:t>Revenue (£)</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Aft>
                          <a:spcPts val="800"/>
                        </a:spcAft>
                        <a:buNone/>
                      </a:pPr>
                      <a:r>
                        <a:rPr lang="en-GB" sz="2400">
                          <a:effectLst/>
                          <a:latin typeface="Arial" panose="020B0604020202020204" pitchFamily="34" charset="0"/>
                          <a:ea typeface="Times New Roman" panose="02020603050405020304" pitchFamily="18" charset="0"/>
                          <a:cs typeface="Arial" panose="020B0604020202020204" pitchFamily="34" charset="0"/>
                        </a:rPr>
                        <a:t>5,000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Aft>
                          <a:spcPts val="800"/>
                        </a:spcAft>
                        <a:buNone/>
                      </a:pPr>
                      <a:r>
                        <a:rPr lang="en-GB" sz="2400">
                          <a:effectLst/>
                          <a:latin typeface="Arial" panose="020B0604020202020204" pitchFamily="34" charset="0"/>
                          <a:ea typeface="Times New Roman" panose="02020603050405020304" pitchFamily="18" charset="0"/>
                          <a:cs typeface="Arial" panose="020B0604020202020204" pitchFamily="34" charset="0"/>
                        </a:rPr>
                        <a:t>8,000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Aft>
                          <a:spcPts val="800"/>
                        </a:spcAft>
                        <a:buNone/>
                      </a:pPr>
                      <a:r>
                        <a:rPr lang="en-GB" sz="2400">
                          <a:effectLst/>
                          <a:latin typeface="Arial" panose="020B0604020202020204" pitchFamily="34" charset="0"/>
                          <a:ea typeface="Times New Roman" panose="02020603050405020304" pitchFamily="18" charset="0"/>
                          <a:cs typeface="Arial" panose="020B0604020202020204" pitchFamily="34" charset="0"/>
                        </a:rPr>
                        <a:t>12,000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Aft>
                          <a:spcPts val="800"/>
                        </a:spcAft>
                        <a:buNone/>
                      </a:pPr>
                      <a:r>
                        <a:rPr lang="en-GB" sz="2400">
                          <a:effectLst/>
                          <a:latin typeface="Arial" panose="020B0604020202020204" pitchFamily="34" charset="0"/>
                          <a:ea typeface="Times New Roman" panose="02020603050405020304" pitchFamily="18" charset="0"/>
                          <a:cs typeface="Arial" panose="020B0604020202020204" pitchFamily="34" charset="0"/>
                        </a:rPr>
                        <a:t>18,000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lnSpc>
                          <a:spcPct val="107000"/>
                        </a:lnSpc>
                        <a:spcAft>
                          <a:spcPts val="800"/>
                        </a:spcAft>
                        <a:buNone/>
                      </a:pPr>
                      <a:r>
                        <a:rPr lang="en-GB" sz="2400">
                          <a:effectLst/>
                          <a:latin typeface="Arial" panose="020B0604020202020204" pitchFamily="34" charset="0"/>
                          <a:ea typeface="Times New Roman" panose="02020603050405020304" pitchFamily="18" charset="0"/>
                          <a:cs typeface="Arial" panose="020B0604020202020204" pitchFamily="34" charset="0"/>
                        </a:rPr>
                        <a:t>22,000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b">
                        <a:lnSpc>
                          <a:spcPct val="107000"/>
                        </a:lnSpc>
                        <a:spcAft>
                          <a:spcPts val="800"/>
                        </a:spcAft>
                        <a:buNone/>
                      </a:pPr>
                      <a:r>
                        <a:rPr lang="en-GB" sz="2400">
                          <a:effectLst/>
                          <a:latin typeface="Arial" panose="020B0604020202020204" pitchFamily="34" charset="0"/>
                          <a:ea typeface="Times New Roman" panose="02020603050405020304" pitchFamily="18" charset="0"/>
                          <a:cs typeface="Arial" panose="020B0604020202020204" pitchFamily="34" charset="0"/>
                        </a:rPr>
                        <a:t>25,000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86825963"/>
                  </a:ext>
                </a:extLst>
              </a:tr>
              <a:tr h="549919">
                <a:tc>
                  <a:txBody>
                    <a:bodyPr/>
                    <a:lstStyle/>
                    <a:p>
                      <a:pPr algn="l" fontAlgn="b">
                        <a:lnSpc>
                          <a:spcPct val="107000"/>
                        </a:lnSpc>
                        <a:spcAft>
                          <a:spcPts val="800"/>
                        </a:spcAft>
                        <a:buNone/>
                      </a:pPr>
                      <a:r>
                        <a:rPr lang="en-GB" sz="2400" b="1" kern="1200">
                          <a:solidFill>
                            <a:srgbClr val="000000"/>
                          </a:solidFill>
                          <a:effectLst/>
                          <a:highlight>
                            <a:srgbClr val="FFFF00"/>
                          </a:highlight>
                          <a:latin typeface="Aptos Narrow" panose="020B0004020202020204" pitchFamily="34" charset="0"/>
                          <a:ea typeface="Times New Roman" panose="02020603050405020304" pitchFamily="18" charset="0"/>
                          <a:cs typeface="Arial" panose="020B0604020202020204" pitchFamily="34" charset="0"/>
                        </a:rPr>
                        <a:t>Profit/loss</a:t>
                      </a:r>
                      <a:r>
                        <a:rPr lang="en-GB" sz="2400" b="1" kern="1200">
                          <a:solidFill>
                            <a:srgbClr val="000000"/>
                          </a:solidFill>
                          <a:effectLst/>
                          <a:latin typeface="Aptos Narrow" panose="020B0004020202020204" pitchFamily="34" charset="0"/>
                          <a:ea typeface="Times New Roman" panose="02020603050405020304" pitchFamily="18" charset="0"/>
                          <a:cs typeface="Arial" panose="020B0604020202020204" pitchFamily="34" charset="0"/>
                        </a:rPr>
                        <a:t> (£)</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fontAlgn="b">
                        <a:lnSpc>
                          <a:spcPct val="107000"/>
                        </a:lnSpc>
                        <a:spcAft>
                          <a:spcPts val="800"/>
                        </a:spcAft>
                        <a:buNone/>
                      </a:pPr>
                      <a:r>
                        <a:rPr lang="en-GB" sz="2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 -10,000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l" fontAlgn="b">
                        <a:lnSpc>
                          <a:spcPct val="107000"/>
                        </a:lnSpc>
                        <a:spcAft>
                          <a:spcPts val="800"/>
                        </a:spcAft>
                        <a:buNone/>
                      </a:pPr>
                      <a:r>
                        <a:rPr lang="en-GB" sz="2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-4,000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l" fontAlgn="b">
                        <a:lnSpc>
                          <a:spcPct val="107000"/>
                        </a:lnSpc>
                        <a:spcAft>
                          <a:spcPts val="800"/>
                        </a:spcAft>
                        <a:buNone/>
                      </a:pPr>
                      <a:r>
                        <a:rPr lang="en-GB" sz="2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-1,000</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l" fontAlgn="b">
                        <a:lnSpc>
                          <a:spcPct val="107000"/>
                        </a:lnSpc>
                        <a:spcAft>
                          <a:spcPts val="800"/>
                        </a:spcAft>
                        <a:buNone/>
                      </a:pPr>
                      <a:r>
                        <a:rPr lang="en-GB" sz="2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+4,000</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r" fontAlgn="b">
                        <a:lnSpc>
                          <a:spcPct val="107000"/>
                        </a:lnSpc>
                        <a:spcAft>
                          <a:spcPts val="800"/>
                        </a:spcAft>
                        <a:buNone/>
                      </a:pPr>
                      <a:r>
                        <a:rPr lang="en-GB" sz="2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+7,000</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r" fontAlgn="b">
                        <a:lnSpc>
                          <a:spcPct val="107000"/>
                        </a:lnSpc>
                        <a:spcAft>
                          <a:spcPts val="800"/>
                        </a:spcAft>
                        <a:buNone/>
                      </a:pPr>
                      <a:r>
                        <a:rPr lang="en-GB" sz="2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+8,000</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12065" marR="12065" marT="1206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753634376"/>
                  </a:ext>
                </a:extLst>
              </a:tr>
            </a:tbl>
          </a:graphicData>
        </a:graphic>
      </p:graphicFrame>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20236</TotalTime>
  <Words>1798</Words>
  <Application>Microsoft Office PowerPoint</Application>
  <PresentationFormat>Widescreen</PresentationFormat>
  <Paragraphs>250</Paragraphs>
  <Slides>14</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Meiryo</vt:lpstr>
      <vt:lpstr>Aptos</vt:lpstr>
      <vt:lpstr>Aptos Narrow</vt:lpstr>
      <vt:lpstr>Arial</vt:lpstr>
      <vt:lpstr>Calibri</vt:lpstr>
      <vt:lpstr>Calibri Light</vt:lpstr>
      <vt:lpstr>Söhne</vt:lpstr>
      <vt:lpstr>Office Theme</vt:lpstr>
      <vt:lpstr>PowerPoint Presentation</vt:lpstr>
      <vt:lpstr>Business Plan</vt:lpstr>
      <vt:lpstr>PowerPoint Presentation</vt:lpstr>
      <vt:lpstr>PowerPoint Presentation</vt:lpstr>
      <vt:lpstr>PowerPoint Presentation</vt:lpstr>
      <vt:lpstr>PowerPoint Presentation</vt:lpstr>
      <vt:lpstr> An organisational chart of a restaurant</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LETICIA DA CUNHA SOUZA</cp:lastModifiedBy>
  <cp:revision>53</cp:revision>
  <dcterms:created xsi:type="dcterms:W3CDTF">2023-07-31T07:37:43Z</dcterms:created>
  <dcterms:modified xsi:type="dcterms:W3CDTF">2025-12-06T11:17:23Z</dcterms:modified>
</cp:coreProperties>
</file>