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2" d="100"/>
          <a:sy n="62" d="100"/>
        </p:scale>
        <p:origin x="82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98DE1-98DA-4E0C-B48A-7053C1BB52B7}" type="datetimeFigureOut">
              <a:rPr lang="en-GB" smtClean="0"/>
              <a:t>20/05/2019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DF4B11-0573-402A-B3EA-F751F135B5D6}" type="slidenum">
              <a:rPr lang="en-GB" smtClean="0"/>
              <a:t>‹#›</a:t>
            </a:fld>
            <a:endParaRPr lang="en-GB"/>
          </a:p>
        </p:txBody>
      </p:sp>
    </p:spTree>
    <p:extLst>
      <p:ext uri="{BB962C8B-B14F-4D97-AF65-F5344CB8AC3E}">
        <p14:creationId xmlns:p14="http://schemas.microsoft.com/office/powerpoint/2010/main" val="2943344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15C44-2882-4928-9218-52E09DCE3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6ED96D-4D7E-4044-8A5F-9BD1D40AF65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9CDE7E5-35E0-4626-AE4B-2FB42F0D83E6}"/>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5" name="Footer Placeholder 4">
            <a:extLst>
              <a:ext uri="{FF2B5EF4-FFF2-40B4-BE49-F238E27FC236}">
                <a16:creationId xmlns:a16="http://schemas.microsoft.com/office/drawing/2014/main" id="{DA035D83-4C65-49E4-8CF0-7E8D592156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38F759-844B-48EB-8A58-BA87713CF19E}"/>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39337500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7C9C-E236-49A0-885A-C5CBEA7240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42B81E9-2ECC-42BD-A8C7-A9C3CAAA65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3A05F8-2878-491A-82E5-A98ECED2561E}"/>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5" name="Footer Placeholder 4">
            <a:extLst>
              <a:ext uri="{FF2B5EF4-FFF2-40B4-BE49-F238E27FC236}">
                <a16:creationId xmlns:a16="http://schemas.microsoft.com/office/drawing/2014/main" id="{3747E245-A63D-4378-BB15-39D6A97A4A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55970D-E89B-46A0-9B00-9B773A3534CB}"/>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16472271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3EC14-761D-4D19-B690-05AE3AEE3A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DD640C1-A7B5-49C9-A574-F9C3374A33F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D7E733D-94B3-4047-AB0E-734F733F0E82}"/>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5" name="Footer Placeholder 4">
            <a:extLst>
              <a:ext uri="{FF2B5EF4-FFF2-40B4-BE49-F238E27FC236}">
                <a16:creationId xmlns:a16="http://schemas.microsoft.com/office/drawing/2014/main" id="{8E9C126F-058F-4B76-8A18-BAEE473224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50E34E-6E65-4E7C-9F79-E867AD4881D6}"/>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22709362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F5281-B606-4AF0-A390-9222ABD9F4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6A91936-1C88-462F-A47C-4A060ADA562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613729F-311C-48D3-BE6B-6D4993EBEA9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48A1F79-4C6A-4427-97C3-CC8DEF11337A}"/>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6" name="Footer Placeholder 5">
            <a:extLst>
              <a:ext uri="{FF2B5EF4-FFF2-40B4-BE49-F238E27FC236}">
                <a16:creationId xmlns:a16="http://schemas.microsoft.com/office/drawing/2014/main" id="{3C21D1C9-4379-4B63-BC23-8C6639CAB3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7E6980-E2AD-46DB-A94F-C97135D66E19}"/>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2109104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CAB3E-71B9-40A9-A02E-7784BF8F3B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5D8ACE0-5335-4AD1-A385-C73CC528AA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5266D3-E43D-4C33-BC98-3CCC6BEDA3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77319B-7058-495C-A816-25519C634E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D305D2-8E67-4365-AA77-559C78FAA6F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CD8C6B8-2D6D-424A-ACB7-218BD6D6B27E}"/>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8" name="Footer Placeholder 7">
            <a:extLst>
              <a:ext uri="{FF2B5EF4-FFF2-40B4-BE49-F238E27FC236}">
                <a16:creationId xmlns:a16="http://schemas.microsoft.com/office/drawing/2014/main" id="{C3DDD899-C76A-4614-B32D-A2A10B655BF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8652C04-79A0-4E77-AEB6-BA8AACD0D1E6}"/>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4113229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65FF2-6D41-49C8-8725-BEA0B2FC5E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CF58347-D9C8-42D2-8DAF-C1A0C3942138}"/>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4" name="Footer Placeholder 3">
            <a:extLst>
              <a:ext uri="{FF2B5EF4-FFF2-40B4-BE49-F238E27FC236}">
                <a16:creationId xmlns:a16="http://schemas.microsoft.com/office/drawing/2014/main" id="{F2536F4D-857F-4215-A3B4-382F34F51C9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1063A96-2CE5-4100-AD79-E9075DD8C8D6}"/>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919954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4A2E46-9E98-4F79-8D09-5D635D7E258D}"/>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3" name="Footer Placeholder 2">
            <a:extLst>
              <a:ext uri="{FF2B5EF4-FFF2-40B4-BE49-F238E27FC236}">
                <a16:creationId xmlns:a16="http://schemas.microsoft.com/office/drawing/2014/main" id="{F4734EAF-75C4-4EA9-A4CF-8FF6FFA32B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26FE14C-8A07-4CCF-B8EB-377967190B65}"/>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1796597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32F06-4776-473E-BA04-EA6F3C8ACF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1A18D0B-6596-4082-9D51-20C14901D1E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004766D-2447-4390-8B0B-58D353007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B16331-BE94-466E-8672-CCE7FF8FFC23}"/>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6" name="Footer Placeholder 5">
            <a:extLst>
              <a:ext uri="{FF2B5EF4-FFF2-40B4-BE49-F238E27FC236}">
                <a16:creationId xmlns:a16="http://schemas.microsoft.com/office/drawing/2014/main" id="{A85E0CF2-731A-4DFD-86CA-403CE388E9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B73C58-C15D-4672-8C4F-10889DFD4922}"/>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3163552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22C49-D3C8-43FF-95EA-4132069459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51AC8E-7689-4CB2-914B-6099956534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CFB6D80-4DDD-485F-9B38-BCF7024A60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64118D-3DAE-4822-A171-4A2E69B70796}"/>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6" name="Footer Placeholder 5">
            <a:extLst>
              <a:ext uri="{FF2B5EF4-FFF2-40B4-BE49-F238E27FC236}">
                <a16:creationId xmlns:a16="http://schemas.microsoft.com/office/drawing/2014/main" id="{9FB0BDE1-8646-47CC-AC58-AADB4F8192B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241233-3556-4DDD-A2FE-9617689CF892}"/>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534722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46A3-CBAA-4147-B0E3-C3A49C856C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A9A3F6-9249-4CF5-B40C-2765184EAB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4A06A9-07A3-44D1-8B94-84859BE977DB}"/>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5" name="Footer Placeholder 4">
            <a:extLst>
              <a:ext uri="{FF2B5EF4-FFF2-40B4-BE49-F238E27FC236}">
                <a16:creationId xmlns:a16="http://schemas.microsoft.com/office/drawing/2014/main" id="{9F0EE8E1-5209-4FAD-86FC-267B84152A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A60BDB-D53F-4E45-A818-05FBCBD7BB5F}"/>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9866500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46BAE8-0EDA-404F-9AF1-7CEBE2488AB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9996E6-D29C-4FEC-8BB4-C4A5158241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9662B5-29E9-4841-BC7E-6B917FE30D35}"/>
              </a:ext>
            </a:extLst>
          </p:cNvPr>
          <p:cNvSpPr>
            <a:spLocks noGrp="1"/>
          </p:cNvSpPr>
          <p:nvPr>
            <p:ph type="dt" sz="half" idx="10"/>
          </p:nvPr>
        </p:nvSpPr>
        <p:spPr/>
        <p:txBody>
          <a:bodyPr/>
          <a:lstStyle/>
          <a:p>
            <a:fld id="{BF1FB026-B081-4882-9902-1943ACA6C157}" type="datetimeFigureOut">
              <a:rPr lang="en-GB" smtClean="0"/>
              <a:t>20/05/2019</a:t>
            </a:fld>
            <a:endParaRPr lang="en-GB"/>
          </a:p>
        </p:txBody>
      </p:sp>
      <p:sp>
        <p:nvSpPr>
          <p:cNvPr id="5" name="Footer Placeholder 4">
            <a:extLst>
              <a:ext uri="{FF2B5EF4-FFF2-40B4-BE49-F238E27FC236}">
                <a16:creationId xmlns:a16="http://schemas.microsoft.com/office/drawing/2014/main" id="{17B6A17A-99DB-4D41-8309-D33AB17533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C9D623-4757-4A63-A84F-57DEC18F3CE6}"/>
              </a:ext>
            </a:extLst>
          </p:cNvPr>
          <p:cNvSpPr>
            <a:spLocks noGrp="1"/>
          </p:cNvSpPr>
          <p:nvPr>
            <p:ph type="sldNum" sz="quarter" idx="12"/>
          </p:nvPr>
        </p:nvSpPr>
        <p:spPr/>
        <p:txBody>
          <a:bodyPr/>
          <a:lstStyle/>
          <a:p>
            <a:fld id="{6D5B9F88-B323-4A0C-8811-87C108B63712}" type="slidenum">
              <a:rPr lang="en-GB" smtClean="0"/>
              <a:t>‹#›</a:t>
            </a:fld>
            <a:endParaRPr lang="en-GB"/>
          </a:p>
        </p:txBody>
      </p:sp>
    </p:spTree>
    <p:extLst>
      <p:ext uri="{BB962C8B-B14F-4D97-AF65-F5344CB8AC3E}">
        <p14:creationId xmlns:p14="http://schemas.microsoft.com/office/powerpoint/2010/main" val="2738055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DE18EA-024C-4369-AE10-5DB3ACF836B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E36949-6A50-4D71-86CC-FF84231913F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4403F5-58C5-4169-AE7F-BCDA6C29E6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1FB026-B081-4882-9902-1943ACA6C157}" type="datetimeFigureOut">
              <a:rPr lang="en-GB" smtClean="0"/>
              <a:t>20/05/2019</a:t>
            </a:fld>
            <a:endParaRPr lang="en-GB"/>
          </a:p>
        </p:txBody>
      </p:sp>
      <p:sp>
        <p:nvSpPr>
          <p:cNvPr id="5" name="Footer Placeholder 4">
            <a:extLst>
              <a:ext uri="{FF2B5EF4-FFF2-40B4-BE49-F238E27FC236}">
                <a16:creationId xmlns:a16="http://schemas.microsoft.com/office/drawing/2014/main" id="{CC2CAA6E-F966-4BBE-93AD-EF3FF1BD95C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036415-B1F6-4798-8B4F-3E236B664CF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5B9F88-B323-4A0C-8811-87C108B63712}" type="slidenum">
              <a:rPr lang="en-GB" smtClean="0"/>
              <a:t>‹#›</a:t>
            </a:fld>
            <a:endParaRPr lang="en-GB"/>
          </a:p>
        </p:txBody>
      </p:sp>
    </p:spTree>
    <p:extLst>
      <p:ext uri="{BB962C8B-B14F-4D97-AF65-F5344CB8AC3E}">
        <p14:creationId xmlns:p14="http://schemas.microsoft.com/office/powerpoint/2010/main" val="6377998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hyperlink" Target="https://gov.wales/sites/default/files/publications/2018-03/succesful-futures-a-summary-of-professor-graham-donaldsons-report.pdf" TargetMode="External"/><Relationship Id="rId7" Type="http://schemas.openxmlformats.org/officeDocument/2006/relationships/hyperlink" Target="https://www.walesonline.co.uk/news/education/wales-new-curriculum-does-not-15650862" TargetMode="External"/><Relationship Id="rId2" Type="http://schemas.openxmlformats.org/officeDocument/2006/relationships/hyperlink" Target="https://learning.gov.wales/docs/learningwales/news/151021-professor-graham-donaldson-beyond-improvement-en.pptx" TargetMode="External"/><Relationship Id="rId1" Type="http://schemas.openxmlformats.org/officeDocument/2006/relationships/slideLayout" Target="../slideLayouts/slideLayout2.xml"/><Relationship Id="rId6" Type="http://schemas.openxmlformats.org/officeDocument/2006/relationships/hyperlink" Target="http://lchc.ucsd.edu/mca/Mail/xmcamail.2010_08.dir/pdfMJiQyOan8C.pdf" TargetMode="External"/><Relationship Id="rId5" Type="http://schemas.openxmlformats.org/officeDocument/2006/relationships/hyperlink" Target="https://www.helptoheal.co.uk/method/play-therapy" TargetMode="External"/><Relationship Id="rId4" Type="http://schemas.openxmlformats.org/officeDocument/2006/relationships/hyperlink" Target="https://pdfs.semanticscholar.org/ba0c/ca00e40ec0461192d36ff1b6d7522b496d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18E529C-7002-4322-9677-BF02EA149731}"/>
              </a:ext>
            </a:extLst>
          </p:cNvPr>
          <p:cNvSpPr/>
          <p:nvPr/>
        </p:nvSpPr>
        <p:spPr>
          <a:xfrm>
            <a:off x="113122" y="131975"/>
            <a:ext cx="11981468" cy="1300899"/>
          </a:xfrm>
          <a:prstGeom prst="rect">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486A3044-CF5B-4813-B47F-ED7823F2BEBF}"/>
              </a:ext>
            </a:extLst>
          </p:cNvPr>
          <p:cNvSpPr/>
          <p:nvPr/>
        </p:nvSpPr>
        <p:spPr>
          <a:xfrm>
            <a:off x="132340" y="1492610"/>
            <a:ext cx="3590172" cy="122231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Rectangle 5">
            <a:extLst>
              <a:ext uri="{FF2B5EF4-FFF2-40B4-BE49-F238E27FC236}">
                <a16:creationId xmlns:a16="http://schemas.microsoft.com/office/drawing/2014/main" id="{26C7944A-6593-4A07-B1EF-33BA024F9549}"/>
              </a:ext>
            </a:extLst>
          </p:cNvPr>
          <p:cNvSpPr/>
          <p:nvPr/>
        </p:nvSpPr>
        <p:spPr>
          <a:xfrm>
            <a:off x="96319" y="2795265"/>
            <a:ext cx="3590172" cy="4035711"/>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33A0DE7B-C3C8-4959-993E-8E5FC60B7DB1}"/>
              </a:ext>
            </a:extLst>
          </p:cNvPr>
          <p:cNvSpPr/>
          <p:nvPr/>
        </p:nvSpPr>
        <p:spPr>
          <a:xfrm>
            <a:off x="6730179" y="1492610"/>
            <a:ext cx="2903456" cy="5338367"/>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100" dirty="0">
              <a:solidFill>
                <a:schemeClr val="tx1"/>
              </a:solidFill>
              <a:latin typeface="Arial" panose="020B0604020202020204" pitchFamily="34" charset="0"/>
              <a:cs typeface="Arial" panose="020B0604020202020204" pitchFamily="34" charset="0"/>
            </a:endParaRPr>
          </a:p>
        </p:txBody>
      </p:sp>
      <p:sp>
        <p:nvSpPr>
          <p:cNvPr id="8" name="Rectangle 7">
            <a:extLst>
              <a:ext uri="{FF2B5EF4-FFF2-40B4-BE49-F238E27FC236}">
                <a16:creationId xmlns:a16="http://schemas.microsoft.com/office/drawing/2014/main" id="{BB9F515D-A285-41FD-BB1C-D573F3941F00}"/>
              </a:ext>
            </a:extLst>
          </p:cNvPr>
          <p:cNvSpPr/>
          <p:nvPr/>
        </p:nvSpPr>
        <p:spPr>
          <a:xfrm>
            <a:off x="3772423" y="1479377"/>
            <a:ext cx="2868891" cy="5351600"/>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sz="1000" dirty="0">
              <a:solidFill>
                <a:prstClr val="black"/>
              </a:solidFill>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44518C6E-724F-4DE6-AD41-8A6D3BD70C12}"/>
              </a:ext>
            </a:extLst>
          </p:cNvPr>
          <p:cNvSpPr/>
          <p:nvPr/>
        </p:nvSpPr>
        <p:spPr>
          <a:xfrm>
            <a:off x="9728461" y="1456443"/>
            <a:ext cx="2386303" cy="5351600"/>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7E41FBF-E2BB-455A-A558-224090380F67}"/>
              </a:ext>
            </a:extLst>
          </p:cNvPr>
          <p:cNvSpPr/>
          <p:nvPr/>
        </p:nvSpPr>
        <p:spPr>
          <a:xfrm>
            <a:off x="407585" y="346604"/>
            <a:ext cx="9407950" cy="895547"/>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93D4E624-0D4C-4E33-AF71-A68ACCFC0756}"/>
              </a:ext>
            </a:extLst>
          </p:cNvPr>
          <p:cNvSpPr txBox="1"/>
          <p:nvPr/>
        </p:nvSpPr>
        <p:spPr>
          <a:xfrm>
            <a:off x="525420" y="449771"/>
            <a:ext cx="9172280" cy="369332"/>
          </a:xfrm>
          <a:prstGeom prst="rect">
            <a:avLst/>
          </a:prstGeom>
          <a:noFill/>
        </p:spPr>
        <p:txBody>
          <a:bodyPr wrap="square" rtlCol="0">
            <a:spAutoFit/>
          </a:bodyPr>
          <a:lstStyle/>
          <a:p>
            <a:pPr algn="ctr"/>
            <a:r>
              <a:rPr lang="en-GB" b="1" u="sng" dirty="0"/>
              <a:t>Different contemporary and classical perspectives of the creative approach in education.</a:t>
            </a:r>
          </a:p>
        </p:txBody>
      </p:sp>
      <p:sp>
        <p:nvSpPr>
          <p:cNvPr id="13" name="TextBox 12">
            <a:extLst>
              <a:ext uri="{FF2B5EF4-FFF2-40B4-BE49-F238E27FC236}">
                <a16:creationId xmlns:a16="http://schemas.microsoft.com/office/drawing/2014/main" id="{B012E2CA-9470-43BD-A7E4-13C9649BB40B}"/>
              </a:ext>
            </a:extLst>
          </p:cNvPr>
          <p:cNvSpPr txBox="1"/>
          <p:nvPr/>
        </p:nvSpPr>
        <p:spPr>
          <a:xfrm>
            <a:off x="4158118" y="797511"/>
            <a:ext cx="5033913" cy="307777"/>
          </a:xfrm>
          <a:prstGeom prst="rect">
            <a:avLst/>
          </a:prstGeom>
          <a:noFill/>
        </p:spPr>
        <p:txBody>
          <a:bodyPr wrap="square" rtlCol="0">
            <a:spAutoFit/>
          </a:bodyPr>
          <a:lstStyle/>
          <a:p>
            <a:r>
              <a:rPr lang="en-GB" sz="1400" dirty="0"/>
              <a:t>Naima Nazmin (1600909)</a:t>
            </a:r>
          </a:p>
        </p:txBody>
      </p:sp>
      <p:pic>
        <p:nvPicPr>
          <p:cNvPr id="1026" name="Picture 2" descr="Image result for creativity in education">
            <a:extLst>
              <a:ext uri="{FF2B5EF4-FFF2-40B4-BE49-F238E27FC236}">
                <a16:creationId xmlns:a16="http://schemas.microsoft.com/office/drawing/2014/main" id="{3C5A9DAC-BF76-4334-AAB8-18B41381E7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48973" y="298632"/>
            <a:ext cx="1791093" cy="96758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AF0FF244-450E-482F-849C-3D2FC6E87678}"/>
              </a:ext>
            </a:extLst>
          </p:cNvPr>
          <p:cNvSpPr txBox="1"/>
          <p:nvPr/>
        </p:nvSpPr>
        <p:spPr>
          <a:xfrm>
            <a:off x="77235" y="1456437"/>
            <a:ext cx="3702053" cy="1338828"/>
          </a:xfrm>
          <a:prstGeom prst="rect">
            <a:avLst/>
          </a:prstGeom>
          <a:noFill/>
        </p:spPr>
        <p:txBody>
          <a:bodyPr wrap="square" rtlCol="0">
            <a:spAutoFit/>
          </a:bodyPr>
          <a:lstStyle/>
          <a:p>
            <a:pPr algn="ctr"/>
            <a:r>
              <a:rPr lang="en-GB" sz="900" u="sng" dirty="0">
                <a:latin typeface="Arial" panose="020B0604020202020204" pitchFamily="34" charset="0"/>
                <a:cs typeface="Arial" panose="020B0604020202020204" pitchFamily="34" charset="0"/>
              </a:rPr>
              <a:t>Introduction</a:t>
            </a:r>
          </a:p>
          <a:p>
            <a:r>
              <a:rPr lang="en-GB" sz="900" dirty="0">
                <a:latin typeface="Arial" panose="020B0604020202020204" pitchFamily="34" charset="0"/>
                <a:cs typeface="Arial" panose="020B0604020202020204" pitchFamily="34" charset="0"/>
              </a:rPr>
              <a:t>The purpose of education for the longest time was for economical benefits. However, in the 21</a:t>
            </a:r>
            <a:r>
              <a:rPr lang="en-GB" sz="900" baseline="30000" dirty="0">
                <a:latin typeface="Arial" panose="020B0604020202020204" pitchFamily="34" charset="0"/>
                <a:cs typeface="Arial" panose="020B0604020202020204" pitchFamily="34" charset="0"/>
              </a:rPr>
              <a:t>st</a:t>
            </a:r>
            <a:r>
              <a:rPr lang="en-GB" sz="900" dirty="0">
                <a:latin typeface="Arial" panose="020B0604020202020204" pitchFamily="34" charset="0"/>
                <a:cs typeface="Arial" panose="020B0604020202020204" pitchFamily="34" charset="0"/>
              </a:rPr>
              <a:t> century education has seen more purpose such as helping adapt to social changes and live life with meaning and cultural values (Craft, A. 2001). This is being achieves through creativity in education. Creativity within education has been around for some time. It brings along classical and contemporary approaches with will be discuss within this poster. The poster will also discuss the difference between the approaches.</a:t>
            </a:r>
          </a:p>
        </p:txBody>
      </p:sp>
      <p:pic>
        <p:nvPicPr>
          <p:cNvPr id="1028" name="Picture 4" descr="https://www.researchgate.net/profile/Pamela_Burnard/publication/42797985/figure/fig3/AS:650509341958165@1532104921367/figure-fig3.png">
            <a:extLst>
              <a:ext uri="{FF2B5EF4-FFF2-40B4-BE49-F238E27FC236}">
                <a16:creationId xmlns:a16="http://schemas.microsoft.com/office/drawing/2014/main" id="{BE7E4E38-D108-450F-A50F-93D633D454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43" t="9396" r="21263" b="12410"/>
          <a:stretch/>
        </p:blipFill>
        <p:spPr bwMode="auto">
          <a:xfrm>
            <a:off x="2347274" y="5769204"/>
            <a:ext cx="1294387" cy="950312"/>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vygotsky's theory of creativity">
            <a:extLst>
              <a:ext uri="{FF2B5EF4-FFF2-40B4-BE49-F238E27FC236}">
                <a16:creationId xmlns:a16="http://schemas.microsoft.com/office/drawing/2014/main" id="{256D7267-C846-4ADD-98A1-328B06BDBB7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3324" t="540" r="-33324" b="-540"/>
          <a:stretch/>
        </p:blipFill>
        <p:spPr bwMode="auto">
          <a:xfrm>
            <a:off x="6485859" y="3871772"/>
            <a:ext cx="1735710" cy="1300898"/>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A765685D-5D01-48F7-A8EF-0AD1F5EB3F13}"/>
              </a:ext>
            </a:extLst>
          </p:cNvPr>
          <p:cNvSpPr txBox="1"/>
          <p:nvPr/>
        </p:nvSpPr>
        <p:spPr>
          <a:xfrm>
            <a:off x="100753" y="2795265"/>
            <a:ext cx="3671670" cy="3000821"/>
          </a:xfrm>
          <a:prstGeom prst="rect">
            <a:avLst/>
          </a:prstGeom>
          <a:noFill/>
        </p:spPr>
        <p:txBody>
          <a:bodyPr wrap="square" rtlCol="0">
            <a:spAutoFit/>
          </a:bodyPr>
          <a:lstStyle/>
          <a:p>
            <a:pPr algn="ctr"/>
            <a:r>
              <a:rPr lang="en-GB" sz="900" u="sng" dirty="0">
                <a:latin typeface="Arial" panose="020B0604020202020204" pitchFamily="34" charset="0"/>
                <a:cs typeface="Arial" panose="020B0604020202020204" pitchFamily="34" charset="0"/>
              </a:rPr>
              <a:t>Contemporary</a:t>
            </a:r>
          </a:p>
          <a:p>
            <a:r>
              <a:rPr lang="en-GB" sz="900" dirty="0">
                <a:latin typeface="Arial" panose="020B0604020202020204" pitchFamily="34" charset="0"/>
                <a:cs typeface="Arial" panose="020B0604020202020204" pitchFamily="34" charset="0"/>
              </a:rPr>
              <a:t>A contemporary perspective towards the creative approach in education would be Anna Craft. Craft founded the term ‘possibility thinking’. It allows children to explore the possibilities that come to mind when playing in areas such as play, music and scientific enquiry. They are able to explore these by using their imaginations and curiosity. It encourages young people to learn and develop. During the 21</a:t>
            </a:r>
            <a:r>
              <a:rPr lang="en-GB" sz="900" baseline="30000" dirty="0">
                <a:latin typeface="Arial" panose="020B0604020202020204" pitchFamily="34" charset="0"/>
                <a:cs typeface="Arial" panose="020B0604020202020204" pitchFamily="34" charset="0"/>
              </a:rPr>
              <a:t>st</a:t>
            </a:r>
            <a:r>
              <a:rPr lang="en-GB" sz="900" dirty="0">
                <a:latin typeface="Arial" panose="020B0604020202020204" pitchFamily="34" charset="0"/>
                <a:cs typeface="Arial" panose="020B0604020202020204" pitchFamily="34" charset="0"/>
              </a:rPr>
              <a:t> century Ken Robinson led a change in the curriculum which was not child orientated and bought it forward to the</a:t>
            </a:r>
            <a:r>
              <a:rPr lang="en-GB" sz="900" dirty="0">
                <a:solidFill>
                  <a:prstClr val="black"/>
                </a:solidFill>
                <a:latin typeface="Arial" panose="020B0604020202020204" pitchFamily="34" charset="0"/>
                <a:cs typeface="Arial" panose="020B0604020202020204" pitchFamily="34" charset="0"/>
              </a:rPr>
              <a:t> National Advisory Committee on creative and cultural education (NACCCE). Research from Craft was bought forward as supporting evidence. ‘Possibility thinking’ is combining intelligence, self-creation and know-how to solve a problem to find a problem from an arising question.</a:t>
            </a:r>
            <a:r>
              <a:rPr lang="en-GB" sz="900" dirty="0">
                <a:latin typeface="Arial" panose="020B0604020202020204" pitchFamily="34" charset="0"/>
                <a:cs typeface="Arial" panose="020B0604020202020204" pitchFamily="34" charset="0"/>
              </a:rPr>
              <a:t> </a:t>
            </a:r>
            <a:r>
              <a:rPr lang="en-GB" sz="900" dirty="0">
                <a:solidFill>
                  <a:prstClr val="black"/>
                </a:solidFill>
                <a:latin typeface="Arial" panose="020B0604020202020204" pitchFamily="34" charset="0"/>
                <a:cs typeface="Arial" panose="020B0604020202020204" pitchFamily="34" charset="0"/>
              </a:rPr>
              <a:t>Through encouraging creativity Craft states that children must be pushed to ask the question ‘what if?’, they should be posed with as many creative options resulting in them asking this question. Through encouraging creativity Craft states that children must be pushed to ask the question ‘what if?’, they should be posed with as many creative options resulting in them asking this question.</a:t>
            </a:r>
          </a:p>
          <a:p>
            <a:r>
              <a:rPr lang="en-GB" sz="900" dirty="0">
                <a:solidFill>
                  <a:prstClr val="black"/>
                </a:solidFill>
                <a:latin typeface="Arial" panose="020B0604020202020204" pitchFamily="34" charset="0"/>
                <a:cs typeface="Arial" panose="020B0604020202020204" pitchFamily="34" charset="0"/>
              </a:rPr>
              <a:t> By starting with this question it allows</a:t>
            </a:r>
          </a:p>
          <a:p>
            <a:r>
              <a:rPr lang="en-GB" sz="900" dirty="0">
                <a:solidFill>
                  <a:prstClr val="black"/>
                </a:solidFill>
                <a:latin typeface="Arial" panose="020B0604020202020204" pitchFamily="34" charset="0"/>
                <a:cs typeface="Arial" panose="020B0604020202020204" pitchFamily="34" charset="0"/>
              </a:rPr>
              <a:t> children to explore and investigate with</a:t>
            </a:r>
            <a:endParaRPr lang="en-GB" sz="900" u="sng"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E8D2AD51-5DD2-4EEF-A78B-72E2B0DA0B4F}"/>
              </a:ext>
            </a:extLst>
          </p:cNvPr>
          <p:cNvSpPr txBox="1"/>
          <p:nvPr/>
        </p:nvSpPr>
        <p:spPr>
          <a:xfrm>
            <a:off x="3732608" y="1466924"/>
            <a:ext cx="2792587" cy="3924151"/>
          </a:xfrm>
          <a:prstGeom prst="rect">
            <a:avLst/>
          </a:prstGeom>
          <a:noFill/>
        </p:spPr>
        <p:txBody>
          <a:bodyPr wrap="square" rtlCol="0">
            <a:spAutoFit/>
          </a:bodyPr>
          <a:lstStyle/>
          <a:p>
            <a:pPr lvl="0"/>
            <a:r>
              <a:rPr lang="en-GB" sz="800" dirty="0">
                <a:solidFill>
                  <a:prstClr val="black"/>
                </a:solidFill>
                <a:latin typeface="Arial" panose="020B0604020202020204" pitchFamily="34" charset="0"/>
                <a:cs typeface="Arial" panose="020B0604020202020204" pitchFamily="34" charset="0"/>
              </a:rPr>
              <a:t>The most common types known are ‘Little c’ and ‘Big C’. The little c regard to those who can resolve a complex problem and engage in purposeful practice in their discipline. It is said that the little c can use practice and be developed over time. The big C describes those who are elite in what they do. They use their discipline and turn it into an invention, their work is often seen as ground breaking (Craft, A. 2005). </a:t>
            </a:r>
          </a:p>
          <a:p>
            <a:r>
              <a:rPr lang="en-GB" sz="800" dirty="0">
                <a:solidFill>
                  <a:schemeClr val="tx1"/>
                </a:solidFill>
                <a:latin typeface="Arial" panose="020B0604020202020204" pitchFamily="34" charset="0"/>
                <a:cs typeface="Arial" panose="020B0604020202020204" pitchFamily="34" charset="0"/>
              </a:rPr>
              <a:t>Another contemporary perspective of the creative approach is education is through the curriculum. Professor Graham Donaldson brought forward the ‘new curriculum’. The ‘new curriculum’ does not use the normal main stream subjects but focuses on ‘six areas of learning and experience. It uses three cross-curriculum areas for teachers which are literacy, numeracy and digital competence. Donaldson states that within the educational aspect of the ‘new curriculum’ it is essential to use creativity, team work and problem solving (Donaldson, G. </a:t>
            </a:r>
            <a:r>
              <a:rPr lang="en-GB" sz="800" dirty="0" err="1">
                <a:solidFill>
                  <a:schemeClr val="tx1"/>
                </a:solidFill>
                <a:latin typeface="Arial" panose="020B0604020202020204" pitchFamily="34" charset="0"/>
                <a:cs typeface="Arial" panose="020B0604020202020204" pitchFamily="34" charset="0"/>
              </a:rPr>
              <a:t>n.d</a:t>
            </a:r>
            <a:r>
              <a:rPr lang="en-GB" sz="800" dirty="0">
                <a:solidFill>
                  <a:schemeClr val="tx1"/>
                </a:solidFill>
                <a:latin typeface="Arial" panose="020B0604020202020204" pitchFamily="34" charset="0"/>
                <a:cs typeface="Arial" panose="020B0604020202020204" pitchFamily="34" charset="0"/>
              </a:rPr>
              <a:t>). This aspect was put into the curriculum as when Donaldson was conducting his research he was told by teachers they would like more power in how and what they teach. Also, students stated the curriculum was outdate in terms of technology and software. Furthermore, students also wanted lessons to be fun, interesting and teach life skills. In the new curriculum teachers are given the opportunity to challenge the children to be the best they can. It gives children the chance to problem solve, include creativity and critical thinking within their education (Donaldson, 2015).</a:t>
            </a:r>
          </a:p>
          <a:p>
            <a:pPr lvl="0"/>
            <a:endParaRPr lang="en-GB" sz="900" dirty="0">
              <a:solidFill>
                <a:prstClr val="black"/>
              </a:solidFill>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217DA4D9-6E8B-45BE-BAFC-0AEEE4328CD4}"/>
              </a:ext>
            </a:extLst>
          </p:cNvPr>
          <p:cNvSpPr txBox="1"/>
          <p:nvPr/>
        </p:nvSpPr>
        <p:spPr>
          <a:xfrm>
            <a:off x="3779289" y="5109198"/>
            <a:ext cx="2664542" cy="230832"/>
          </a:xfrm>
          <a:prstGeom prst="rect">
            <a:avLst/>
          </a:prstGeom>
          <a:noFill/>
        </p:spPr>
        <p:txBody>
          <a:bodyPr wrap="square" rtlCol="0">
            <a:spAutoFit/>
          </a:bodyPr>
          <a:lstStyle/>
          <a:p>
            <a:pPr algn="ctr"/>
            <a:r>
              <a:rPr lang="en-GB" sz="900" u="sng" dirty="0">
                <a:latin typeface="Arial" panose="020B0604020202020204" pitchFamily="34" charset="0"/>
                <a:cs typeface="Arial" panose="020B0604020202020204" pitchFamily="34" charset="0"/>
              </a:rPr>
              <a:t>Classical </a:t>
            </a:r>
          </a:p>
        </p:txBody>
      </p:sp>
      <p:sp>
        <p:nvSpPr>
          <p:cNvPr id="2" name="TextBox 1">
            <a:extLst>
              <a:ext uri="{FF2B5EF4-FFF2-40B4-BE49-F238E27FC236}">
                <a16:creationId xmlns:a16="http://schemas.microsoft.com/office/drawing/2014/main" id="{ABDB874B-77E5-4FDF-8F12-CA97B0E220F0}"/>
              </a:ext>
            </a:extLst>
          </p:cNvPr>
          <p:cNvSpPr txBox="1"/>
          <p:nvPr/>
        </p:nvSpPr>
        <p:spPr>
          <a:xfrm>
            <a:off x="6675075" y="1545779"/>
            <a:ext cx="2932059" cy="2169825"/>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Also, understanding the symbols within the art and the readers interpretation and combining all. Furthermore, he stated that art reflected the developments within society (Lindqvist, G. 2003).</a:t>
            </a:r>
          </a:p>
          <a:p>
            <a:r>
              <a:rPr lang="en-GB" sz="900" dirty="0">
                <a:latin typeface="Arial" panose="020B0604020202020204" pitchFamily="34" charset="0"/>
                <a:cs typeface="Arial" panose="020B0604020202020204" pitchFamily="34" charset="0"/>
              </a:rPr>
              <a:t>Vygotsky states that there is not difference between reality and the imagination as the imagination is part of conscious. He states imagination is partially based what reality is. Therefore, an individual’s creativity and imagination will be limited based on their experiences. Also, Vygotsky states that when interacting in play a child is acting out their imagination (Lindqvist, G. 2003). In his theory of play he states that a child is not always guided with meaning but spontaneous and disregards rules. The psychologist also uses his ‘zone of proximal </a:t>
            </a:r>
            <a:r>
              <a:rPr lang="en-GB" sz="900" dirty="0">
                <a:solidFill>
                  <a:prstClr val="black"/>
                </a:solidFill>
                <a:latin typeface="Arial" panose="020B0604020202020204" pitchFamily="34" charset="0"/>
                <a:cs typeface="Arial" panose="020B0604020202020204" pitchFamily="34" charset="0"/>
              </a:rPr>
              <a:t>development’ when talking about play.</a:t>
            </a:r>
            <a:endParaRPr lang="en-GB" sz="9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760CA100-726E-449A-BCE3-E0163BFA1867}"/>
              </a:ext>
            </a:extLst>
          </p:cNvPr>
          <p:cNvSpPr txBox="1"/>
          <p:nvPr/>
        </p:nvSpPr>
        <p:spPr>
          <a:xfrm>
            <a:off x="7596744" y="3678065"/>
            <a:ext cx="2111856" cy="1615827"/>
          </a:xfrm>
          <a:prstGeom prst="rect">
            <a:avLst/>
          </a:prstGeom>
          <a:noFill/>
        </p:spPr>
        <p:txBody>
          <a:bodyPr wrap="square" rtlCol="0">
            <a:spAutoFit/>
          </a:bodyPr>
          <a:lstStyle/>
          <a:p>
            <a:r>
              <a:rPr lang="en-GB" sz="900" dirty="0">
                <a:solidFill>
                  <a:prstClr val="black"/>
                </a:solidFill>
                <a:latin typeface="Arial" panose="020B0604020202020204" pitchFamily="34" charset="0"/>
                <a:cs typeface="Arial" panose="020B0604020202020204" pitchFamily="34" charset="0"/>
              </a:rPr>
              <a:t>The concept states that an adult or facilitator can help a child go from what they already know to achieving what would have been past their range. In play this is done as the adult can help the child develop the play by helping them solve problems, develop their play and they will feel like their play can reach a new level of possibility (</a:t>
            </a:r>
            <a:r>
              <a:rPr lang="en-GB" sz="900" dirty="0" err="1">
                <a:solidFill>
                  <a:prstClr val="black"/>
                </a:solidFill>
                <a:latin typeface="Arial" panose="020B0604020202020204" pitchFamily="34" charset="0"/>
                <a:cs typeface="Arial" panose="020B0604020202020204" pitchFamily="34" charset="0"/>
              </a:rPr>
              <a:t>Ferholt</a:t>
            </a:r>
            <a:r>
              <a:rPr lang="en-GB" sz="900" dirty="0">
                <a:solidFill>
                  <a:prstClr val="black"/>
                </a:solidFill>
                <a:latin typeface="Arial" panose="020B0604020202020204" pitchFamily="34" charset="0"/>
                <a:cs typeface="Arial" panose="020B0604020202020204" pitchFamily="34" charset="0"/>
              </a:rPr>
              <a:t>, B and Nilsson, M. 2014).</a:t>
            </a:r>
            <a:endParaRPr lang="en-GB" dirty="0"/>
          </a:p>
        </p:txBody>
      </p:sp>
      <p:sp>
        <p:nvSpPr>
          <p:cNvPr id="16" name="TextBox 15">
            <a:extLst>
              <a:ext uri="{FF2B5EF4-FFF2-40B4-BE49-F238E27FC236}">
                <a16:creationId xmlns:a16="http://schemas.microsoft.com/office/drawing/2014/main" id="{745CFC9B-805D-4CE8-A324-C53C4641E232}"/>
              </a:ext>
            </a:extLst>
          </p:cNvPr>
          <p:cNvSpPr txBox="1"/>
          <p:nvPr/>
        </p:nvSpPr>
        <p:spPr>
          <a:xfrm>
            <a:off x="6675075" y="5293892"/>
            <a:ext cx="2240071" cy="1615827"/>
          </a:xfrm>
          <a:prstGeom prst="rect">
            <a:avLst/>
          </a:prstGeom>
          <a:noFill/>
        </p:spPr>
        <p:txBody>
          <a:bodyPr wrap="square" rtlCol="0">
            <a:spAutoFit/>
          </a:bodyPr>
          <a:lstStyle/>
          <a:p>
            <a:pPr algn="just"/>
            <a:r>
              <a:rPr lang="en-GB" sz="900" dirty="0">
                <a:latin typeface="Arial" panose="020B0604020202020204" pitchFamily="34" charset="0"/>
                <a:cs typeface="Arial" panose="020B0604020202020204" pitchFamily="34" charset="0"/>
              </a:rPr>
              <a:t>The ‘rhetoric’s of creativity’ is how people view creativity. Another classical perspective of creativity in education would be writer Florence </a:t>
            </a:r>
            <a:r>
              <a:rPr lang="en-GB" sz="900" dirty="0" err="1">
                <a:latin typeface="Arial" panose="020B0604020202020204" pitchFamily="34" charset="0"/>
                <a:cs typeface="Arial" panose="020B0604020202020204" pitchFamily="34" charset="0"/>
              </a:rPr>
              <a:t>Beetlestone</a:t>
            </a:r>
            <a:r>
              <a:rPr lang="en-GB" sz="900" dirty="0">
                <a:latin typeface="Arial" panose="020B0604020202020204" pitchFamily="34" charset="0"/>
                <a:cs typeface="Arial" panose="020B0604020202020204" pitchFamily="34" charset="0"/>
              </a:rPr>
              <a:t> who would have the view of creative classroom. The rhetoric of the creative classroom would be understood as engaging with children’s imaginations and emotions. </a:t>
            </a:r>
            <a:r>
              <a:rPr lang="en-GB" sz="900" dirty="0" err="1">
                <a:latin typeface="Arial" panose="020B0604020202020204" pitchFamily="34" charset="0"/>
                <a:cs typeface="Arial" panose="020B0604020202020204" pitchFamily="34" charset="0"/>
              </a:rPr>
              <a:t>Beetlestones</a:t>
            </a:r>
            <a:r>
              <a:rPr lang="en-GB" sz="900" dirty="0">
                <a:latin typeface="Arial" panose="020B0604020202020204" pitchFamily="34" charset="0"/>
                <a:cs typeface="Arial" panose="020B0604020202020204" pitchFamily="34" charset="0"/>
              </a:rPr>
              <a:t> perspective on creativity draws on psychological and sociological aspects. </a:t>
            </a:r>
          </a:p>
        </p:txBody>
      </p:sp>
      <p:sp>
        <p:nvSpPr>
          <p:cNvPr id="20" name="TextBox 19">
            <a:extLst>
              <a:ext uri="{FF2B5EF4-FFF2-40B4-BE49-F238E27FC236}">
                <a16:creationId xmlns:a16="http://schemas.microsoft.com/office/drawing/2014/main" id="{CEADD9FC-4EC8-454E-9B9E-6DCC72187A4C}"/>
              </a:ext>
            </a:extLst>
          </p:cNvPr>
          <p:cNvSpPr txBox="1"/>
          <p:nvPr/>
        </p:nvSpPr>
        <p:spPr>
          <a:xfrm>
            <a:off x="9688739" y="1588186"/>
            <a:ext cx="2503261" cy="3416320"/>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It can be seen from the classical and contemporary perspectives on a creative approach in education that they still have a running theme. The creative approach is always for the individual for them to be able to express, explore and investigate. Through the contemporary perspectives it can be seen that the creative approach is highly based on learning through play and also learning through exploring with problem solving. It encourages enquiry and allows children to question. However, there are some who would disagree with the ‘new curriculum’ by Donaldson. An newspaper article stated that teachers and parents are unsure how the new curriculum will unfold as they believe students will be taught insignificant knowledge and not gaining knowledge through the typical subjects. The article also stated that teachers feel like they will have less control over what they teach the children (</a:t>
            </a:r>
            <a:r>
              <a:rPr lang="en-GB" sz="900" dirty="0" err="1">
                <a:latin typeface="Arial" panose="020B0604020202020204" pitchFamily="34" charset="0"/>
                <a:cs typeface="Arial" panose="020B0604020202020204" pitchFamily="34" charset="0"/>
              </a:rPr>
              <a:t>Wightwick</a:t>
            </a:r>
            <a:r>
              <a:rPr lang="en-GB" sz="900" dirty="0">
                <a:latin typeface="Arial" panose="020B0604020202020204" pitchFamily="34" charset="0"/>
                <a:cs typeface="Arial" panose="020B0604020202020204" pitchFamily="34" charset="0"/>
              </a:rPr>
              <a:t>, A 2019). Despite this the contemporary and classical perspectives do have some benefits in</a:t>
            </a:r>
          </a:p>
        </p:txBody>
      </p:sp>
      <p:sp>
        <p:nvSpPr>
          <p:cNvPr id="21" name="TextBox 20">
            <a:extLst>
              <a:ext uri="{FF2B5EF4-FFF2-40B4-BE49-F238E27FC236}">
                <a16:creationId xmlns:a16="http://schemas.microsoft.com/office/drawing/2014/main" id="{9DDA59FD-E349-44CB-A44B-018A8E85B336}"/>
              </a:ext>
            </a:extLst>
          </p:cNvPr>
          <p:cNvSpPr txBox="1"/>
          <p:nvPr/>
        </p:nvSpPr>
        <p:spPr>
          <a:xfrm>
            <a:off x="28551" y="5782695"/>
            <a:ext cx="2453776" cy="923330"/>
          </a:xfrm>
          <a:prstGeom prst="rect">
            <a:avLst/>
          </a:prstGeom>
          <a:noFill/>
        </p:spPr>
        <p:txBody>
          <a:bodyPr wrap="square" rtlCol="0">
            <a:spAutoFit/>
          </a:bodyPr>
          <a:lstStyle/>
          <a:p>
            <a:pPr lvl="0"/>
            <a:r>
              <a:rPr lang="en-GB" sz="900" dirty="0">
                <a:solidFill>
                  <a:prstClr val="black"/>
                </a:solidFill>
                <a:latin typeface="Arial" panose="020B0604020202020204" pitchFamily="34" charset="0"/>
                <a:cs typeface="Arial" panose="020B0604020202020204" pitchFamily="34" charset="0"/>
              </a:rPr>
              <a:t>following questions such as what can I do with this and where will this lead me (Craft, A. n/d). </a:t>
            </a:r>
          </a:p>
          <a:p>
            <a:pPr lvl="0"/>
            <a:r>
              <a:rPr lang="en-GB" sz="900" dirty="0">
                <a:solidFill>
                  <a:prstClr val="black"/>
                </a:solidFill>
                <a:latin typeface="Arial" panose="020B0604020202020204" pitchFamily="34" charset="0"/>
                <a:cs typeface="Arial" panose="020B0604020202020204" pitchFamily="34" charset="0"/>
              </a:rPr>
              <a:t>Furthermore, Craft also founded a way to differentiate between types of creativity and how they can be conducted in everyday life.</a:t>
            </a:r>
            <a:endParaRPr lang="en-GB" dirty="0"/>
          </a:p>
        </p:txBody>
      </p:sp>
      <p:sp>
        <p:nvSpPr>
          <p:cNvPr id="22" name="TextBox 21">
            <a:extLst>
              <a:ext uri="{FF2B5EF4-FFF2-40B4-BE49-F238E27FC236}">
                <a16:creationId xmlns:a16="http://schemas.microsoft.com/office/drawing/2014/main" id="{106D89A1-B6D2-4D66-8761-5A7BE56F7114}"/>
              </a:ext>
            </a:extLst>
          </p:cNvPr>
          <p:cNvSpPr txBox="1"/>
          <p:nvPr/>
        </p:nvSpPr>
        <p:spPr>
          <a:xfrm>
            <a:off x="3731939" y="5293892"/>
            <a:ext cx="2868890" cy="1615827"/>
          </a:xfrm>
          <a:prstGeom prst="rect">
            <a:avLst/>
          </a:prstGeom>
          <a:noFill/>
        </p:spPr>
        <p:txBody>
          <a:bodyPr wrap="square" rtlCol="0">
            <a:spAutoFit/>
          </a:bodyPr>
          <a:lstStyle/>
          <a:p>
            <a:pPr lvl="0"/>
            <a:r>
              <a:rPr lang="en-GB" sz="900" dirty="0">
                <a:solidFill>
                  <a:prstClr val="black"/>
                </a:solidFill>
                <a:latin typeface="Arial" panose="020B0604020202020204" pitchFamily="34" charset="0"/>
                <a:cs typeface="Arial" panose="020B0604020202020204" pitchFamily="34" charset="0"/>
              </a:rPr>
              <a:t>A classical perspective to the creative approach in education is by psychologist Vygotsky. Vygotsky looks at the links between thoughts, emotions and imagination. The psychologist perspective of the creative approach in education was portrayed by imagination within books. He stated that within stories children must understand reality, art was not seen as just a morality but means to real life. Vygotsky values  emotions and art being linked with the fairy tales. His theory regarding art revolved around understanding the writers intentions and era. </a:t>
            </a:r>
          </a:p>
        </p:txBody>
      </p:sp>
      <p:sp>
        <p:nvSpPr>
          <p:cNvPr id="23" name="TextBox 22">
            <a:extLst>
              <a:ext uri="{FF2B5EF4-FFF2-40B4-BE49-F238E27FC236}">
                <a16:creationId xmlns:a16="http://schemas.microsoft.com/office/drawing/2014/main" id="{04DA7FF3-C1C8-4D73-BACC-BD432AA4D588}"/>
              </a:ext>
            </a:extLst>
          </p:cNvPr>
          <p:cNvSpPr txBox="1"/>
          <p:nvPr/>
        </p:nvSpPr>
        <p:spPr>
          <a:xfrm>
            <a:off x="10463753" y="1446807"/>
            <a:ext cx="2281287" cy="230832"/>
          </a:xfrm>
          <a:prstGeom prst="rect">
            <a:avLst/>
          </a:prstGeom>
          <a:noFill/>
        </p:spPr>
        <p:txBody>
          <a:bodyPr wrap="square" rtlCol="0">
            <a:spAutoFit/>
          </a:bodyPr>
          <a:lstStyle/>
          <a:p>
            <a:r>
              <a:rPr lang="en-GB" sz="900" u="sng" dirty="0">
                <a:latin typeface="Arial" panose="020B0604020202020204" pitchFamily="34" charset="0"/>
                <a:cs typeface="Arial" panose="020B0604020202020204" pitchFamily="34" charset="0"/>
              </a:rPr>
              <a:t>Conclusion</a:t>
            </a:r>
          </a:p>
        </p:txBody>
      </p:sp>
      <p:sp>
        <p:nvSpPr>
          <p:cNvPr id="24" name="TextBox 23">
            <a:extLst>
              <a:ext uri="{FF2B5EF4-FFF2-40B4-BE49-F238E27FC236}">
                <a16:creationId xmlns:a16="http://schemas.microsoft.com/office/drawing/2014/main" id="{7867232B-50DB-4C4E-B2AA-2C001FA29975}"/>
              </a:ext>
            </a:extLst>
          </p:cNvPr>
          <p:cNvSpPr txBox="1"/>
          <p:nvPr/>
        </p:nvSpPr>
        <p:spPr>
          <a:xfrm>
            <a:off x="10207396" y="4826675"/>
            <a:ext cx="1950365" cy="2031325"/>
          </a:xfrm>
          <a:prstGeom prst="rect">
            <a:avLst/>
          </a:prstGeom>
          <a:noFill/>
        </p:spPr>
        <p:txBody>
          <a:bodyPr wrap="square" rtlCol="0">
            <a:spAutoFit/>
          </a:bodyPr>
          <a:lstStyle/>
          <a:p>
            <a:pPr algn="just"/>
            <a:r>
              <a:rPr lang="en-GB" sz="900" dirty="0">
                <a:solidFill>
                  <a:prstClr val="black"/>
                </a:solidFill>
                <a:latin typeface="Arial" panose="020B0604020202020204" pitchFamily="34" charset="0"/>
                <a:cs typeface="Arial" panose="020B0604020202020204" pitchFamily="34" charset="0"/>
              </a:rPr>
              <a:t>common. Both Craft and Vygotsky emphasis on play and imagination which is used to help children through play therapy. This allows therapist to analysis children’s feelings and thoughts while they play in their natural state by using imagination. Furthermore, both the perspective also has common themes with psychologist Freud. Freud believes play and imagination can help resolve issues for children (Help to heal, 2006).</a:t>
            </a:r>
            <a:endParaRPr lang="en-GB" dirty="0"/>
          </a:p>
        </p:txBody>
      </p:sp>
      <p:pic>
        <p:nvPicPr>
          <p:cNvPr id="26" name="Picture 25" descr="A close up of text on a white background&#10;&#10;Description automatically generated">
            <a:extLst>
              <a:ext uri="{FF2B5EF4-FFF2-40B4-BE49-F238E27FC236}">
                <a16:creationId xmlns:a16="http://schemas.microsoft.com/office/drawing/2014/main" id="{F95E3369-695D-48C1-87BC-CEE76EC8B7C4}"/>
              </a:ext>
            </a:extLst>
          </p:cNvPr>
          <p:cNvPicPr>
            <a:picLocks noChangeAspect="1"/>
          </p:cNvPicPr>
          <p:nvPr/>
        </p:nvPicPr>
        <p:blipFill rotWithShape="1">
          <a:blip r:embed="rId5">
            <a:extLst>
              <a:ext uri="{28A0092B-C50C-407E-A947-70E740481C1C}">
                <a14:useLocalDpi xmlns:a14="http://schemas.microsoft.com/office/drawing/2010/main" val="0"/>
              </a:ext>
            </a:extLst>
          </a:blip>
          <a:srcRect l="12671" t="12157" r="10939" b="10408"/>
          <a:stretch/>
        </p:blipFill>
        <p:spPr>
          <a:xfrm>
            <a:off x="8858049" y="5107542"/>
            <a:ext cx="1374635" cy="1501395"/>
          </a:xfrm>
          <a:prstGeom prst="rect">
            <a:avLst/>
          </a:prstGeom>
        </p:spPr>
      </p:pic>
    </p:spTree>
    <p:extLst>
      <p:ext uri="{BB962C8B-B14F-4D97-AF65-F5344CB8AC3E}">
        <p14:creationId xmlns:p14="http://schemas.microsoft.com/office/powerpoint/2010/main" val="1255904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E966D7D-C778-4D36-B64E-0FD0543326C6}"/>
              </a:ext>
            </a:extLst>
          </p:cNvPr>
          <p:cNvSpPr txBox="1"/>
          <p:nvPr/>
        </p:nvSpPr>
        <p:spPr>
          <a:xfrm>
            <a:off x="113016" y="318499"/>
            <a:ext cx="11979667" cy="5909310"/>
          </a:xfrm>
          <a:prstGeom prst="rect">
            <a:avLst/>
          </a:prstGeom>
          <a:noFill/>
        </p:spPr>
        <p:txBody>
          <a:bodyPr wrap="square" rtlCol="0">
            <a:spAutoFit/>
          </a:bodyPr>
          <a:lstStyle/>
          <a:p>
            <a:r>
              <a:rPr lang="en-GB" u="sng"/>
              <a:t>References </a:t>
            </a:r>
            <a:endParaRPr lang="en-GB"/>
          </a:p>
          <a:p>
            <a:r>
              <a:rPr lang="en-GB"/>
              <a:t>Craft, A. (no date) </a:t>
            </a:r>
            <a:r>
              <a:rPr lang="en-GB" i="1"/>
              <a:t>Creativity and Possibillity in the Early Years</a:t>
            </a:r>
            <a:r>
              <a:rPr lang="en-GB"/>
              <a:t>.[Online] Available at :http://www.tactyc.org.uk/pdfs/Reflection_craft.pdf (Accessed 14.05.2019).</a:t>
            </a:r>
          </a:p>
          <a:p>
            <a:r>
              <a:rPr lang="en-GB"/>
              <a:t>Craft, A (2005) </a:t>
            </a:r>
            <a:r>
              <a:rPr lang="en-GB" i="1"/>
              <a:t>Creativity in schools: tensions and dilemmas</a:t>
            </a:r>
            <a:r>
              <a:rPr lang="en-GB"/>
              <a:t>. Oxon: Routledge. </a:t>
            </a:r>
          </a:p>
          <a:p>
            <a:r>
              <a:rPr lang="en-GB"/>
              <a:t>Donaldson, G. (no date) Beyond Improvement. Cardiff: Welsh Government. [Online] Available at: </a:t>
            </a:r>
            <a:r>
              <a:rPr lang="en-GB" u="sng">
                <a:hlinkClick r:id="rId2"/>
              </a:rPr>
              <a:t>https://learning.gov.wales/docs/learningwales/news/151021-professor-graham-donaldson-beyond-improvement-en.pptx</a:t>
            </a:r>
            <a:r>
              <a:rPr lang="en-GB"/>
              <a:t> (Accessed 14.05.2019).</a:t>
            </a:r>
          </a:p>
          <a:p>
            <a:r>
              <a:rPr lang="en-GB"/>
              <a:t>Donaldson, G (2015) </a:t>
            </a:r>
            <a:r>
              <a:rPr lang="en-GB" i="1"/>
              <a:t>Successful futures: looking at the curriculum and assessment arrangements in Wales</a:t>
            </a:r>
            <a:r>
              <a:rPr lang="en-GB"/>
              <a:t>. Cardiff: Welsh Government. [Online] Available at: </a:t>
            </a:r>
            <a:r>
              <a:rPr lang="en-GB" u="sng">
                <a:hlinkClick r:id="rId3"/>
              </a:rPr>
              <a:t>https://gov.wales/sites/default/files/publications/2018-03/succesful-futures-a-summary-of-professor-graham-donaldsons-report.pdf</a:t>
            </a:r>
            <a:r>
              <a:rPr lang="en-GB"/>
              <a:t> (Accessed: 14.05.2019). </a:t>
            </a:r>
          </a:p>
          <a:p>
            <a:r>
              <a:rPr lang="en-GB"/>
              <a:t>Ferholt, B and Nilsson M (2014) ‘Vygotsky's theories of play, imagination and creativity in current practice: Gunilla Lindqvist's “creative pedagogy of play” in U. S. kindergartens and Swedish Reggio-Emilia inspired preschools’, </a:t>
            </a:r>
            <a:r>
              <a:rPr lang="en-GB" i="1"/>
              <a:t>Perspectiva</a:t>
            </a:r>
            <a:r>
              <a:rPr lang="en-GB"/>
              <a:t>, 32 (3), 919 -950. [Online] Available at: </a:t>
            </a:r>
            <a:r>
              <a:rPr lang="en-GB" u="sng">
                <a:hlinkClick r:id="rId4"/>
              </a:rPr>
              <a:t>https://pdfs.semanticscholar.org/ba0c/ca00e40ec0461192d36ff1b6d7522b496d15.pdf</a:t>
            </a:r>
            <a:r>
              <a:rPr lang="en-GB"/>
              <a:t> (Accessed 17.05.2019).</a:t>
            </a:r>
          </a:p>
          <a:p>
            <a:r>
              <a:rPr lang="en-GB"/>
              <a:t>Help to heal (2006) Play therapy. [online] Available at: </a:t>
            </a:r>
            <a:r>
              <a:rPr lang="en-GB" u="sng">
                <a:hlinkClick r:id="rId5"/>
              </a:rPr>
              <a:t>https://www.helptoheal.co.uk/method/play-therapy</a:t>
            </a:r>
            <a:r>
              <a:rPr lang="en-GB"/>
              <a:t> (Accessed: 17.05.2019). </a:t>
            </a:r>
          </a:p>
          <a:p>
            <a:r>
              <a:rPr lang="en-GB"/>
              <a:t>Lindqvist, G (2003) 'Vygotsky's Theory of Creativity', </a:t>
            </a:r>
            <a:r>
              <a:rPr lang="en-GB" i="1"/>
              <a:t>Creativity Research Journal</a:t>
            </a:r>
            <a:r>
              <a:rPr lang="en-GB"/>
              <a:t>, 15 (2),245 — 251. [Online] Available at: </a:t>
            </a:r>
            <a:r>
              <a:rPr lang="en-GB" u="sng">
                <a:hlinkClick r:id="rId6"/>
              </a:rPr>
              <a:t>http://lchc.ucsd.edu/mca/Mail/xmcamail.2010_08.dir/pdfMJiQyOan8C.pdf</a:t>
            </a:r>
            <a:r>
              <a:rPr lang="en-GB"/>
              <a:t> (Accessed 17.05.2019).</a:t>
            </a:r>
          </a:p>
          <a:p>
            <a:r>
              <a:rPr lang="en-GB"/>
              <a:t>Wightwick, A (2019). </a:t>
            </a:r>
            <a:r>
              <a:rPr lang="en-GB" i="1"/>
              <a:t>Wales' new curriculum ‘does not have enough of what actually matters’, say school leaders. </a:t>
            </a:r>
            <a:r>
              <a:rPr lang="en-GB"/>
              <a:t>Wales Online [Online] Available at: </a:t>
            </a:r>
            <a:r>
              <a:rPr lang="en-GB" u="sng">
                <a:hlinkClick r:id="rId7"/>
              </a:rPr>
              <a:t>https://www.walesonline.co.uk/news/education/wales-new-curriculum-does-not-15650862</a:t>
            </a:r>
            <a:r>
              <a:rPr lang="en-GB"/>
              <a:t> (Accessed: 17.05.2019). </a:t>
            </a:r>
          </a:p>
        </p:txBody>
      </p:sp>
    </p:spTree>
    <p:extLst>
      <p:ext uri="{BB962C8B-B14F-4D97-AF65-F5344CB8AC3E}">
        <p14:creationId xmlns:p14="http://schemas.microsoft.com/office/powerpoint/2010/main" val="17037375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1654</Words>
  <Application>Microsoft Office PowerPoint</Application>
  <PresentationFormat>Widescreen</PresentationFormat>
  <Paragraphs>30</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Naima Nazmin (1600909)</dc:creator>
  <cp:lastModifiedBy>Naima Nazmin (1600909)</cp:lastModifiedBy>
  <cp:revision>19</cp:revision>
  <dcterms:created xsi:type="dcterms:W3CDTF">2019-05-14T11:35:44Z</dcterms:created>
  <dcterms:modified xsi:type="dcterms:W3CDTF">2019-05-20T15:19:41Z</dcterms:modified>
</cp:coreProperties>
</file>