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21"/>
  </p:notesMasterIdLst>
  <p:sldIdLst>
    <p:sldId id="256" r:id="rId2"/>
    <p:sldId id="257" r:id="rId3"/>
    <p:sldId id="258" r:id="rId4"/>
    <p:sldId id="263" r:id="rId5"/>
    <p:sldId id="275" r:id="rId6"/>
    <p:sldId id="262" r:id="rId7"/>
    <p:sldId id="264" r:id="rId8"/>
    <p:sldId id="265" r:id="rId9"/>
    <p:sldId id="266" r:id="rId10"/>
    <p:sldId id="267" r:id="rId11"/>
    <p:sldId id="268" r:id="rId12"/>
    <p:sldId id="269" r:id="rId13"/>
    <p:sldId id="270" r:id="rId14"/>
    <p:sldId id="274" r:id="rId15"/>
    <p:sldId id="271" r:id="rId16"/>
    <p:sldId id="272" r:id="rId17"/>
    <p:sldId id="261" r:id="rId18"/>
    <p:sldId id="277" r:id="rId19"/>
    <p:sldId id="27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C15A0E-6D25-4142-A6ED-196DC54C2EF8}" v="32" dt="2023-11-27T20:32:29.8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45" autoAdjust="0"/>
    <p:restoredTop sz="82361" autoAdjust="0"/>
  </p:normalViewPr>
  <p:slideViewPr>
    <p:cSldViewPr snapToGrid="0">
      <p:cViewPr varScale="1">
        <p:scale>
          <a:sx n="52" d="100"/>
          <a:sy n="52" d="100"/>
        </p:scale>
        <p:origin x="120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BD34D9-F023-4C6B-B071-AD279B0D18C2}" type="datetimeFigureOut">
              <a:rPr lang="en-GB" smtClean="0"/>
              <a:t>29/11/2023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8FAB57-5D25-4DF2-AE98-3214620FE570}" type="slidenum">
              <a:rPr lang="en-GB" smtClean="0"/>
              <a:t>‹#›</a:t>
            </a:fld>
            <a:endParaRPr lang="en-GB"/>
          </a:p>
        </p:txBody>
      </p:sp>
    </p:spTree>
    <p:extLst>
      <p:ext uri="{BB962C8B-B14F-4D97-AF65-F5344CB8AC3E}">
        <p14:creationId xmlns:p14="http://schemas.microsoft.com/office/powerpoint/2010/main" val="32376940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58FAB57-5D25-4DF2-AE98-3214620FE570}" type="slidenum">
              <a:rPr lang="en-GB" smtClean="0"/>
              <a:t>1</a:t>
            </a:fld>
            <a:endParaRPr lang="en-GB"/>
          </a:p>
        </p:txBody>
      </p:sp>
    </p:spTree>
    <p:extLst>
      <p:ext uri="{BB962C8B-B14F-4D97-AF65-F5344CB8AC3E}">
        <p14:creationId xmlns:p14="http://schemas.microsoft.com/office/powerpoint/2010/main" val="38685760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Homeless women make up </a:t>
            </a:r>
            <a:r>
              <a:rPr lang="en-GB" dirty="0" err="1"/>
              <a:t>up</a:t>
            </a:r>
            <a:r>
              <a:rPr lang="en-GB" dirty="0"/>
              <a:t> to a third of the homeless population, yet are underrepresented in literature. </a:t>
            </a:r>
          </a:p>
          <a:p>
            <a:r>
              <a:rPr lang="en-GB" dirty="0"/>
              <a:t>This may be because women are more likely to be hidden homeless which may refe</a:t>
            </a:r>
            <a:r>
              <a:rPr lang="en-GB" sz="1800" dirty="0">
                <a:effectLst/>
                <a:latin typeface="Calibri" panose="020F0502020204030204" pitchFamily="34" charset="0"/>
              </a:rPr>
              <a:t>r to doubled up households, housing in cramped conditions, living in hotels/motels or not telling anyone about your homelessness due to safety concerns or avoiding stigma</a:t>
            </a:r>
          </a:p>
          <a:p>
            <a:r>
              <a:rPr lang="en-GB" sz="1800" dirty="0">
                <a:effectLst/>
                <a:latin typeface="Calibri" panose="020F0502020204030204" pitchFamily="34" charset="0"/>
              </a:rPr>
              <a:t>This presentation will explore feminism, social exclusion and </a:t>
            </a:r>
            <a:r>
              <a:rPr lang="en-GB" sz="1800" dirty="0" err="1">
                <a:effectLst/>
                <a:latin typeface="Calibri" panose="020F0502020204030204" pitchFamily="34" charset="0"/>
              </a:rPr>
              <a:t>homelessnessness</a:t>
            </a:r>
            <a:r>
              <a:rPr lang="en-GB" sz="1800" dirty="0">
                <a:effectLst/>
                <a:latin typeface="Calibri" panose="020F0502020204030204" pitchFamily="34" charset="0"/>
              </a:rPr>
              <a:t> and look at feminist perspectives of the homelessness many women face</a:t>
            </a:r>
            <a:endParaRPr lang="en-GB" dirty="0"/>
          </a:p>
        </p:txBody>
      </p:sp>
      <p:sp>
        <p:nvSpPr>
          <p:cNvPr id="4" name="Slide Number Placeholder 3"/>
          <p:cNvSpPr>
            <a:spLocks noGrp="1"/>
          </p:cNvSpPr>
          <p:nvPr>
            <p:ph type="sldNum" sz="quarter" idx="5"/>
          </p:nvPr>
        </p:nvSpPr>
        <p:spPr/>
        <p:txBody>
          <a:bodyPr/>
          <a:lstStyle/>
          <a:p>
            <a:fld id="{558FAB57-5D25-4DF2-AE98-3214620FE570}" type="slidenum">
              <a:rPr lang="en-GB" smtClean="0"/>
              <a:t>2</a:t>
            </a:fld>
            <a:endParaRPr lang="en-GB"/>
          </a:p>
        </p:txBody>
      </p:sp>
    </p:spTree>
    <p:extLst>
      <p:ext uri="{BB962C8B-B14F-4D97-AF65-F5344CB8AC3E}">
        <p14:creationId xmlns:p14="http://schemas.microsoft.com/office/powerpoint/2010/main" val="35092389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Feminists believe that women are oppressed by men and society serves the needs and wishes of men</a:t>
            </a:r>
          </a:p>
          <a:p>
            <a:r>
              <a:rPr lang="en-GB" dirty="0"/>
              <a:t>There are different branches of feminism such as liberal and radical feminists</a:t>
            </a:r>
          </a:p>
          <a:p>
            <a:r>
              <a:rPr lang="en-GB" dirty="0"/>
              <a:t>Liberal feminists argue that more opportunities should be created for women within existing societal structures, however radical feminists argue that society itself must change </a:t>
            </a:r>
          </a:p>
          <a:p>
            <a:r>
              <a:rPr lang="en-GB" dirty="0"/>
              <a:t>Feminists argue that women hold less privilege than men and are discriminated against both </a:t>
            </a:r>
            <a:r>
              <a:rPr lang="en-GB" dirty="0" err="1"/>
              <a:t>publically</a:t>
            </a:r>
            <a:r>
              <a:rPr lang="en-GB" dirty="0"/>
              <a:t> and privately</a:t>
            </a:r>
          </a:p>
          <a:p>
            <a:r>
              <a:rPr lang="en-GB" dirty="0"/>
              <a:t>These inequalities must be acknowledged and challenged, for change and advocacy to occur  </a:t>
            </a:r>
          </a:p>
          <a:p>
            <a:r>
              <a:rPr lang="en-GB" dirty="0"/>
              <a:t>Feminists believe that society is </a:t>
            </a:r>
            <a:r>
              <a:rPr lang="en-GB" dirty="0" err="1"/>
              <a:t>permiated</a:t>
            </a:r>
            <a:r>
              <a:rPr lang="en-GB" dirty="0"/>
              <a:t> by the </a:t>
            </a:r>
            <a:r>
              <a:rPr lang="en-GB" dirty="0" err="1"/>
              <a:t>patriachy</a:t>
            </a:r>
            <a:endParaRPr lang="en-GB" dirty="0"/>
          </a:p>
        </p:txBody>
      </p:sp>
      <p:sp>
        <p:nvSpPr>
          <p:cNvPr id="4" name="Slide Number Placeholder 3"/>
          <p:cNvSpPr>
            <a:spLocks noGrp="1"/>
          </p:cNvSpPr>
          <p:nvPr>
            <p:ph type="sldNum" sz="quarter" idx="5"/>
          </p:nvPr>
        </p:nvSpPr>
        <p:spPr/>
        <p:txBody>
          <a:bodyPr/>
          <a:lstStyle/>
          <a:p>
            <a:fld id="{558FAB57-5D25-4DF2-AE98-3214620FE570}" type="slidenum">
              <a:rPr lang="en-GB" smtClean="0"/>
              <a:t>4</a:t>
            </a:fld>
            <a:endParaRPr lang="en-GB"/>
          </a:p>
        </p:txBody>
      </p:sp>
    </p:spTree>
    <p:extLst>
      <p:ext uri="{BB962C8B-B14F-4D97-AF65-F5344CB8AC3E}">
        <p14:creationId xmlns:p14="http://schemas.microsoft.com/office/powerpoint/2010/main" val="18157637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But what is the patriarchy </a:t>
            </a:r>
          </a:p>
          <a:p>
            <a:r>
              <a:rPr lang="en-GB" dirty="0"/>
              <a:t>Well max weber first used the term in 1978 to mean a household where all the members are subordinate to the oldest male</a:t>
            </a:r>
          </a:p>
          <a:p>
            <a:r>
              <a:rPr lang="en-GB" dirty="0"/>
              <a:t>But since then the term has evolved to refer to society in general and the fact that men’s wishes and interests are held most highly in society and that women are marginalised and discriminated against (for example as they are paid less on average than men, and often do unpaid and unacknowledged housework that benefits men</a:t>
            </a:r>
          </a:p>
          <a:p>
            <a:r>
              <a:rPr lang="en-GB" dirty="0"/>
              <a:t>Radical feminists believe that for women to be treated fairly, the patriarchy must be overthrown, and this can happen through the rejection of traditional gender roles, reimagination of typical female sexuality including banning pornography and achieving reproductive freedom</a:t>
            </a:r>
          </a:p>
        </p:txBody>
      </p:sp>
      <p:sp>
        <p:nvSpPr>
          <p:cNvPr id="4" name="Slide Number Placeholder 3"/>
          <p:cNvSpPr>
            <a:spLocks noGrp="1"/>
          </p:cNvSpPr>
          <p:nvPr>
            <p:ph type="sldNum" sz="quarter" idx="5"/>
          </p:nvPr>
        </p:nvSpPr>
        <p:spPr/>
        <p:txBody>
          <a:bodyPr/>
          <a:lstStyle/>
          <a:p>
            <a:fld id="{558FAB57-5D25-4DF2-AE98-3214620FE570}" type="slidenum">
              <a:rPr lang="en-GB" smtClean="0"/>
              <a:t>5</a:t>
            </a:fld>
            <a:endParaRPr lang="en-GB"/>
          </a:p>
        </p:txBody>
      </p:sp>
    </p:spTree>
    <p:extLst>
      <p:ext uri="{BB962C8B-B14F-4D97-AF65-F5344CB8AC3E}">
        <p14:creationId xmlns:p14="http://schemas.microsoft.com/office/powerpoint/2010/main" val="16067620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now were moving on to social exclusion</a:t>
            </a:r>
          </a:p>
          <a:p>
            <a:r>
              <a:rPr lang="en-GB" dirty="0"/>
              <a:t>So what does social exclusion mean</a:t>
            </a:r>
          </a:p>
          <a:p>
            <a:r>
              <a:rPr lang="en-GB" dirty="0"/>
              <a:t>Well a person or social group is socially excluded when they are unable to fully engage in life</a:t>
            </a:r>
          </a:p>
          <a:p>
            <a:r>
              <a:rPr lang="en-GB" dirty="0"/>
              <a:t>They may not have the same rights as other people and may not be part of normal, everyday exchanges</a:t>
            </a:r>
          </a:p>
          <a:p>
            <a:r>
              <a:rPr lang="en-GB" dirty="0"/>
              <a:t>They may not have the same relationships as other people do, may not be able to consume the same products and may not be able to access employment</a:t>
            </a:r>
          </a:p>
          <a:p>
            <a:r>
              <a:rPr lang="en-GB" dirty="0"/>
              <a:t>And the factors of social exclusion can become a vicious cycle</a:t>
            </a:r>
          </a:p>
          <a:p>
            <a:r>
              <a:rPr lang="en-GB" dirty="0"/>
              <a:t>For example if someone has children and is in poverty, they may not be able to pay for child care which may mean they are unable to work which may then push them further into poverty</a:t>
            </a:r>
          </a:p>
        </p:txBody>
      </p:sp>
      <p:sp>
        <p:nvSpPr>
          <p:cNvPr id="4" name="Slide Number Placeholder 3"/>
          <p:cNvSpPr>
            <a:spLocks noGrp="1"/>
          </p:cNvSpPr>
          <p:nvPr>
            <p:ph type="sldNum" sz="quarter" idx="5"/>
          </p:nvPr>
        </p:nvSpPr>
        <p:spPr/>
        <p:txBody>
          <a:bodyPr/>
          <a:lstStyle/>
          <a:p>
            <a:fld id="{558FAB57-5D25-4DF2-AE98-3214620FE570}" type="slidenum">
              <a:rPr lang="en-GB" smtClean="0"/>
              <a:t>6</a:t>
            </a:fld>
            <a:endParaRPr lang="en-GB"/>
          </a:p>
        </p:txBody>
      </p:sp>
    </p:spTree>
    <p:extLst>
      <p:ext uri="{BB962C8B-B14F-4D97-AF65-F5344CB8AC3E}">
        <p14:creationId xmlns:p14="http://schemas.microsoft.com/office/powerpoint/2010/main" val="13383185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Moving onto the definition of homelessness</a:t>
            </a:r>
          </a:p>
          <a:p>
            <a:r>
              <a:rPr lang="en-GB" dirty="0"/>
              <a:t>Now homelessness can mean a lot of things</a:t>
            </a:r>
          </a:p>
          <a:p>
            <a:r>
              <a:rPr lang="en-GB" dirty="0"/>
              <a:t>It can mean that the person does not have somewhere safe or permanent to live </a:t>
            </a:r>
          </a:p>
          <a:p>
            <a:r>
              <a:rPr lang="en-GB" dirty="0"/>
              <a:t>It can mean they are rough sleeping, so sleeping on benches or </a:t>
            </a:r>
            <a:r>
              <a:rPr lang="en-GB" dirty="0" err="1"/>
              <a:t>derlict</a:t>
            </a:r>
            <a:r>
              <a:rPr lang="en-GB" dirty="0"/>
              <a:t> buildings</a:t>
            </a:r>
          </a:p>
          <a:p>
            <a:r>
              <a:rPr lang="en-GB" dirty="0"/>
              <a:t>It can mean that their accommodation is inadequate for their needs</a:t>
            </a:r>
          </a:p>
          <a:p>
            <a:r>
              <a:rPr lang="en-GB" dirty="0"/>
              <a:t>And it could mean that they are homeless at home so for example if they are facing domestic abuse they may find that their house is no longer a place where they can exercise control and feel safe</a:t>
            </a:r>
          </a:p>
        </p:txBody>
      </p:sp>
      <p:sp>
        <p:nvSpPr>
          <p:cNvPr id="4" name="Slide Number Placeholder 3"/>
          <p:cNvSpPr>
            <a:spLocks noGrp="1"/>
          </p:cNvSpPr>
          <p:nvPr>
            <p:ph type="sldNum" sz="quarter" idx="5"/>
          </p:nvPr>
        </p:nvSpPr>
        <p:spPr/>
        <p:txBody>
          <a:bodyPr/>
          <a:lstStyle/>
          <a:p>
            <a:fld id="{558FAB57-5D25-4DF2-AE98-3214620FE570}" type="slidenum">
              <a:rPr lang="en-GB" smtClean="0"/>
              <a:t>7</a:t>
            </a:fld>
            <a:endParaRPr lang="en-GB"/>
          </a:p>
        </p:txBody>
      </p:sp>
    </p:spTree>
    <p:extLst>
      <p:ext uri="{BB962C8B-B14F-4D97-AF65-F5344CB8AC3E}">
        <p14:creationId xmlns:p14="http://schemas.microsoft.com/office/powerpoint/2010/main" val="31542113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Housing Homeless Person’s Act of 1977 was the first piece of legislation about homelessness</a:t>
            </a:r>
          </a:p>
          <a:p>
            <a:r>
              <a:rPr lang="en-GB" dirty="0"/>
              <a:t>It meant that Las had to provide housing for families with a local connection to the area, who are not intentionally homeless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Homelessness Reduction Act 2017  is the most recent act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LAs must now properly assess the causes of homelessness for that household and develop a personalised plan of steps to relieve or prevent homelessness of the household (Homelessness Reduction Act, 2017)</a:t>
            </a:r>
          </a:p>
          <a:p>
            <a:endParaRPr lang="en-GB" dirty="0"/>
          </a:p>
        </p:txBody>
      </p:sp>
      <p:sp>
        <p:nvSpPr>
          <p:cNvPr id="4" name="Slide Number Placeholder 3"/>
          <p:cNvSpPr>
            <a:spLocks noGrp="1"/>
          </p:cNvSpPr>
          <p:nvPr>
            <p:ph type="sldNum" sz="quarter" idx="5"/>
          </p:nvPr>
        </p:nvSpPr>
        <p:spPr/>
        <p:txBody>
          <a:bodyPr/>
          <a:lstStyle/>
          <a:p>
            <a:fld id="{558FAB57-5D25-4DF2-AE98-3214620FE570}" type="slidenum">
              <a:rPr lang="en-GB" smtClean="0"/>
              <a:t>8</a:t>
            </a:fld>
            <a:endParaRPr lang="en-GB"/>
          </a:p>
        </p:txBody>
      </p:sp>
    </p:spTree>
    <p:extLst>
      <p:ext uri="{BB962C8B-B14F-4D97-AF65-F5344CB8AC3E}">
        <p14:creationId xmlns:p14="http://schemas.microsoft.com/office/powerpoint/2010/main" val="13833105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 homelessness can lead to social exclusion for homeless women</a:t>
            </a:r>
          </a:p>
          <a:p>
            <a:r>
              <a:rPr lang="en-GB" dirty="0"/>
              <a:t>It can mean that they struggle to access the same services as others such as banks and educational facilities as they do not have a fixed address</a:t>
            </a:r>
          </a:p>
          <a:p>
            <a:r>
              <a:rPr lang="en-GB" dirty="0"/>
              <a:t>They might struggle to become employed due to the address issue and also because they have no money for smart clothes or washing facilities</a:t>
            </a:r>
          </a:p>
          <a:p>
            <a:r>
              <a:rPr lang="en-GB" dirty="0"/>
              <a:t>It may mean that they are not given the same legal protections as others as they will be discriminated against and may become unwell due to stress or physical factors</a:t>
            </a:r>
          </a:p>
          <a:p>
            <a:r>
              <a:rPr lang="en-GB" dirty="0"/>
              <a:t>Their lack of fixed address may also prevent them from being able to vote</a:t>
            </a:r>
          </a:p>
          <a:p>
            <a:r>
              <a:rPr lang="en-GB" dirty="0"/>
              <a:t>And if they are rough sleeping, because of their appearance and the way that people discriminate against homeless populations, they may not be allowed in certain buildings</a:t>
            </a:r>
          </a:p>
        </p:txBody>
      </p:sp>
      <p:sp>
        <p:nvSpPr>
          <p:cNvPr id="4" name="Slide Number Placeholder 3"/>
          <p:cNvSpPr>
            <a:spLocks noGrp="1"/>
          </p:cNvSpPr>
          <p:nvPr>
            <p:ph type="sldNum" sz="quarter" idx="5"/>
          </p:nvPr>
        </p:nvSpPr>
        <p:spPr/>
        <p:txBody>
          <a:bodyPr/>
          <a:lstStyle/>
          <a:p>
            <a:fld id="{558FAB57-5D25-4DF2-AE98-3214620FE570}" type="slidenum">
              <a:rPr lang="en-GB" smtClean="0"/>
              <a:t>9</a:t>
            </a:fld>
            <a:endParaRPr lang="en-GB"/>
          </a:p>
        </p:txBody>
      </p:sp>
    </p:spTree>
    <p:extLst>
      <p:ext uri="{BB962C8B-B14F-4D97-AF65-F5344CB8AC3E}">
        <p14:creationId xmlns:p14="http://schemas.microsoft.com/office/powerpoint/2010/main" val="4939326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 homelessness and social exclusion can have a number of negative effects on a person</a:t>
            </a:r>
          </a:p>
          <a:p>
            <a:r>
              <a:rPr lang="en-GB" dirty="0"/>
              <a:t>It may lead the woman to self harm, may increase their risk of early death and their risk of suicide</a:t>
            </a:r>
          </a:p>
          <a:p>
            <a:r>
              <a:rPr lang="en-GB" dirty="0"/>
              <a:t>It might mean that their children cannot access school places, or may even mean that their children are taken away from them – and losing children has been linked to a woman staying homeless for longer due to the impact of the trauma of the event</a:t>
            </a:r>
          </a:p>
          <a:p>
            <a:r>
              <a:rPr lang="en-GB" dirty="0"/>
              <a:t>It might lead to health issues such as skin conditions, mental health issues or dementia, which may then further compound the SE the person faces as they may find it harder to access employment or public spaces because their condition is stigmatised</a:t>
            </a:r>
          </a:p>
          <a:p>
            <a:r>
              <a:rPr lang="en-GB" dirty="0"/>
              <a:t>Furthermore people who are homeless are 17 more likely to experience violence which may impact on their mortality and also on their mental and physical health</a:t>
            </a:r>
          </a:p>
          <a:p>
            <a:r>
              <a:rPr lang="en-GB" dirty="0"/>
              <a:t>And a lack of water and showering facilities can lead to health issues as well as lowering self image and self esteem</a:t>
            </a:r>
          </a:p>
          <a:p>
            <a:endParaRPr lang="en-GB" dirty="0"/>
          </a:p>
        </p:txBody>
      </p:sp>
      <p:sp>
        <p:nvSpPr>
          <p:cNvPr id="4" name="Slide Number Placeholder 3"/>
          <p:cNvSpPr>
            <a:spLocks noGrp="1"/>
          </p:cNvSpPr>
          <p:nvPr>
            <p:ph type="sldNum" sz="quarter" idx="5"/>
          </p:nvPr>
        </p:nvSpPr>
        <p:spPr/>
        <p:txBody>
          <a:bodyPr/>
          <a:lstStyle/>
          <a:p>
            <a:fld id="{558FAB57-5D25-4DF2-AE98-3214620FE570}" type="slidenum">
              <a:rPr lang="en-GB" smtClean="0"/>
              <a:t>10</a:t>
            </a:fld>
            <a:endParaRPr lang="en-GB"/>
          </a:p>
        </p:txBody>
      </p:sp>
    </p:spTree>
    <p:extLst>
      <p:ext uri="{BB962C8B-B14F-4D97-AF65-F5344CB8AC3E}">
        <p14:creationId xmlns:p14="http://schemas.microsoft.com/office/powerpoint/2010/main" val="25528197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now moving onto feminist perspectives of homelessness</a:t>
            </a:r>
          </a:p>
          <a:p>
            <a:r>
              <a:rPr lang="en-GB" dirty="0"/>
              <a:t>So homelessness itself is stigmatised, but many scholars argue that to be homeless as a woman has further stigma attached to it</a:t>
            </a:r>
          </a:p>
          <a:p>
            <a:r>
              <a:rPr lang="en-GB" dirty="0"/>
              <a:t>Women are traditionally seen as homemakers and carers and when they do not conform to this role they may be viewed as failing in their role, and may be seen as eccentric and strange</a:t>
            </a:r>
          </a:p>
          <a:p>
            <a:r>
              <a:rPr lang="en-GB" dirty="0"/>
              <a:t>People may be more likely to attach labels to them, assuming that they must be drug addicts or insane</a:t>
            </a:r>
          </a:p>
          <a:p>
            <a:r>
              <a:rPr lang="en-GB" dirty="0"/>
              <a:t>And on occasions where children are removed from homeless women they may feel judged and that they are powerless in looking after their children </a:t>
            </a:r>
          </a:p>
        </p:txBody>
      </p:sp>
      <p:sp>
        <p:nvSpPr>
          <p:cNvPr id="4" name="Slide Number Placeholder 3"/>
          <p:cNvSpPr>
            <a:spLocks noGrp="1"/>
          </p:cNvSpPr>
          <p:nvPr>
            <p:ph type="sldNum" sz="quarter" idx="5"/>
          </p:nvPr>
        </p:nvSpPr>
        <p:spPr/>
        <p:txBody>
          <a:bodyPr/>
          <a:lstStyle/>
          <a:p>
            <a:fld id="{558FAB57-5D25-4DF2-AE98-3214620FE570}" type="slidenum">
              <a:rPr lang="en-GB" smtClean="0"/>
              <a:t>11</a:t>
            </a:fld>
            <a:endParaRPr lang="en-GB"/>
          </a:p>
        </p:txBody>
      </p:sp>
    </p:spTree>
    <p:extLst>
      <p:ext uri="{BB962C8B-B14F-4D97-AF65-F5344CB8AC3E}">
        <p14:creationId xmlns:p14="http://schemas.microsoft.com/office/powerpoint/2010/main" val="38868678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traditionally when people think of rough sleeping they think of men but in a study of homeless women Reeve and Batty found that 66 percent of the women they interviewed had slept rough at least once – and this was only slightly less than the figure for men</a:t>
            </a:r>
          </a:p>
          <a:p>
            <a:r>
              <a:rPr lang="en-GB" dirty="0"/>
              <a:t>However women are more likely to experience violence when visible on the streets, so for this reason may practice concealment, sleeping in spaces where others are less likely to see them such as public toilets, garages, and bin bays</a:t>
            </a:r>
          </a:p>
          <a:p>
            <a:r>
              <a:rPr lang="en-GB" dirty="0"/>
              <a:t>This may mean they are less likely to be able to access support from rough sleeper teams</a:t>
            </a:r>
          </a:p>
          <a:p>
            <a:r>
              <a:rPr lang="en-GB" dirty="0"/>
              <a:t>Talk about study reeve 2006 at the bottom  </a:t>
            </a:r>
          </a:p>
        </p:txBody>
      </p:sp>
      <p:sp>
        <p:nvSpPr>
          <p:cNvPr id="4" name="Slide Number Placeholder 3"/>
          <p:cNvSpPr>
            <a:spLocks noGrp="1"/>
          </p:cNvSpPr>
          <p:nvPr>
            <p:ph type="sldNum" sz="quarter" idx="5"/>
          </p:nvPr>
        </p:nvSpPr>
        <p:spPr/>
        <p:txBody>
          <a:bodyPr/>
          <a:lstStyle/>
          <a:p>
            <a:fld id="{558FAB57-5D25-4DF2-AE98-3214620FE570}" type="slidenum">
              <a:rPr lang="en-GB" smtClean="0"/>
              <a:t>12</a:t>
            </a:fld>
            <a:endParaRPr lang="en-GB"/>
          </a:p>
        </p:txBody>
      </p:sp>
    </p:spTree>
    <p:extLst>
      <p:ext uri="{BB962C8B-B14F-4D97-AF65-F5344CB8AC3E}">
        <p14:creationId xmlns:p14="http://schemas.microsoft.com/office/powerpoint/2010/main" val="5615753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Furthermore causes of homelessness can be different for woman than for men</a:t>
            </a:r>
          </a:p>
          <a:p>
            <a:r>
              <a:rPr lang="en-GB" dirty="0"/>
              <a:t>For example many homeless women experienced CSA</a:t>
            </a:r>
          </a:p>
          <a:p>
            <a:r>
              <a:rPr lang="en-GB" dirty="0"/>
              <a:t>And sexual crimes can be considered to be motivated by the desire of men to exercise control and superiority over women </a:t>
            </a:r>
          </a:p>
          <a:p>
            <a:r>
              <a:rPr lang="en-GB" dirty="0"/>
              <a:t>Because of the trauma or to escape from the abuse women may enter further violent relationships or may turn to drugs, and this may then lead them to homelessness</a:t>
            </a:r>
          </a:p>
        </p:txBody>
      </p:sp>
      <p:sp>
        <p:nvSpPr>
          <p:cNvPr id="4" name="Slide Number Placeholder 3"/>
          <p:cNvSpPr>
            <a:spLocks noGrp="1"/>
          </p:cNvSpPr>
          <p:nvPr>
            <p:ph type="sldNum" sz="quarter" idx="5"/>
          </p:nvPr>
        </p:nvSpPr>
        <p:spPr/>
        <p:txBody>
          <a:bodyPr/>
          <a:lstStyle/>
          <a:p>
            <a:fld id="{558FAB57-5D25-4DF2-AE98-3214620FE570}" type="slidenum">
              <a:rPr lang="en-GB" smtClean="0"/>
              <a:t>13</a:t>
            </a:fld>
            <a:endParaRPr lang="en-GB"/>
          </a:p>
        </p:txBody>
      </p:sp>
    </p:spTree>
    <p:extLst>
      <p:ext uri="{BB962C8B-B14F-4D97-AF65-F5344CB8AC3E}">
        <p14:creationId xmlns:p14="http://schemas.microsoft.com/office/powerpoint/2010/main" val="28748029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Women may also be more likely to be dependent on men for income as they may spend time looking after children so not work or be on a lower wage than men because of the gender pay gap so may become homeless if they decide to or need to leave the household</a:t>
            </a:r>
          </a:p>
          <a:p>
            <a:r>
              <a:rPr lang="en-GB" dirty="0"/>
              <a:t>Furthermore woman are more likely to claim benefits than men, so may struggle to be accepted for rental properties</a:t>
            </a:r>
          </a:p>
          <a:p>
            <a:r>
              <a:rPr lang="en-GB" dirty="0"/>
              <a:t>They may also face DV and have to choose between becoming homeless or staying with a violent partner</a:t>
            </a:r>
          </a:p>
        </p:txBody>
      </p:sp>
      <p:sp>
        <p:nvSpPr>
          <p:cNvPr id="4" name="Slide Number Placeholder 3"/>
          <p:cNvSpPr>
            <a:spLocks noGrp="1"/>
          </p:cNvSpPr>
          <p:nvPr>
            <p:ph type="sldNum" sz="quarter" idx="5"/>
          </p:nvPr>
        </p:nvSpPr>
        <p:spPr/>
        <p:txBody>
          <a:bodyPr/>
          <a:lstStyle/>
          <a:p>
            <a:fld id="{558FAB57-5D25-4DF2-AE98-3214620FE570}" type="slidenum">
              <a:rPr lang="en-GB" smtClean="0"/>
              <a:t>14</a:t>
            </a:fld>
            <a:endParaRPr lang="en-GB"/>
          </a:p>
        </p:txBody>
      </p:sp>
    </p:spTree>
    <p:extLst>
      <p:ext uri="{BB962C8B-B14F-4D97-AF65-F5344CB8AC3E}">
        <p14:creationId xmlns:p14="http://schemas.microsoft.com/office/powerpoint/2010/main" val="15559208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Finally, women are more likely to engage in sex work when homeless then men are and are more likely to operate under a pimp which may lead to further exploitation</a:t>
            </a:r>
          </a:p>
          <a:p>
            <a:r>
              <a:rPr lang="en-GB" dirty="0"/>
              <a:t>They may be forced to start a relationship with a housed man to have a place to sleep</a:t>
            </a:r>
          </a:p>
          <a:p>
            <a:r>
              <a:rPr lang="en-GB" dirty="0"/>
              <a:t>So as you can see from the table below women are more likely than men to engage in sex work to pay for a hotel or to spend the night somewhere warm, and because of the stigma and physical safety issue of this may face further social exclusion and harm</a:t>
            </a:r>
          </a:p>
          <a:p>
            <a:endParaRPr lang="en-GB" dirty="0"/>
          </a:p>
        </p:txBody>
      </p:sp>
      <p:sp>
        <p:nvSpPr>
          <p:cNvPr id="4" name="Slide Number Placeholder 3"/>
          <p:cNvSpPr>
            <a:spLocks noGrp="1"/>
          </p:cNvSpPr>
          <p:nvPr>
            <p:ph type="sldNum" sz="quarter" idx="5"/>
          </p:nvPr>
        </p:nvSpPr>
        <p:spPr/>
        <p:txBody>
          <a:bodyPr/>
          <a:lstStyle/>
          <a:p>
            <a:fld id="{558FAB57-5D25-4DF2-AE98-3214620FE570}" type="slidenum">
              <a:rPr lang="en-GB" smtClean="0"/>
              <a:t>15</a:t>
            </a:fld>
            <a:endParaRPr lang="en-GB"/>
          </a:p>
        </p:txBody>
      </p:sp>
    </p:spTree>
    <p:extLst>
      <p:ext uri="{BB962C8B-B14F-4D97-AF65-F5344CB8AC3E}">
        <p14:creationId xmlns:p14="http://schemas.microsoft.com/office/powerpoint/2010/main" val="26786433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Feminism is an ideology that states that women are oppressed by men under the patriarchy</a:t>
            </a:r>
          </a:p>
          <a:p>
            <a:r>
              <a:rPr lang="en-GB" dirty="0"/>
              <a:t>Social exclusion is where people are lose the rights and experiences associated with everyday life and can have a number of negative consequences such as health issues and a lack of experiences </a:t>
            </a:r>
          </a:p>
          <a:p>
            <a:r>
              <a:rPr lang="en-GB" dirty="0"/>
              <a:t>Women may become homeless for a number of reasons such as CSA, DV or economic disadvantages</a:t>
            </a:r>
          </a:p>
          <a:p>
            <a:r>
              <a:rPr lang="en-GB" dirty="0"/>
              <a:t>Women are more likely to engage in sex work when homeless, and may practice concealment – leading to further social exclusion</a:t>
            </a:r>
          </a:p>
          <a:p>
            <a:r>
              <a:rPr lang="en-GB" dirty="0"/>
              <a:t>Homeless women may face more stigma than homeless men because of the gender roles assigned to women</a:t>
            </a:r>
          </a:p>
          <a:p>
            <a:endParaRPr lang="en-GB" dirty="0"/>
          </a:p>
        </p:txBody>
      </p:sp>
      <p:sp>
        <p:nvSpPr>
          <p:cNvPr id="4" name="Slide Number Placeholder 3"/>
          <p:cNvSpPr>
            <a:spLocks noGrp="1"/>
          </p:cNvSpPr>
          <p:nvPr>
            <p:ph type="sldNum" sz="quarter" idx="5"/>
          </p:nvPr>
        </p:nvSpPr>
        <p:spPr/>
        <p:txBody>
          <a:bodyPr/>
          <a:lstStyle/>
          <a:p>
            <a:fld id="{558FAB57-5D25-4DF2-AE98-3214620FE570}" type="slidenum">
              <a:rPr lang="en-GB" smtClean="0"/>
              <a:t>16</a:t>
            </a:fld>
            <a:endParaRPr lang="en-GB"/>
          </a:p>
        </p:txBody>
      </p:sp>
    </p:spTree>
    <p:extLst>
      <p:ext uri="{BB962C8B-B14F-4D97-AF65-F5344CB8AC3E}">
        <p14:creationId xmlns:p14="http://schemas.microsoft.com/office/powerpoint/2010/main" val="15441523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999A8DD2-C443-44AD-85B3-4CE72B962C5F}" type="datetimeFigureOut">
              <a:rPr lang="en-US" smtClean="0"/>
              <a:t>11/29/2023</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75767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99A8DD2-C443-44AD-85B3-4CE72B962C5F}" type="datetimeFigureOut">
              <a:rPr lang="en-US" smtClean="0"/>
              <a:t>11/29/2023</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450134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999A8DD2-C443-44AD-85B3-4CE72B962C5F}" type="datetimeFigureOut">
              <a:rPr lang="en-US" smtClean="0"/>
              <a:t>11/29/2023</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7901384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999A8DD2-C443-44AD-85B3-4CE72B962C5F}" type="datetimeFigureOut">
              <a:rPr lang="en-US" smtClean="0"/>
              <a:t>11/29/2023</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869355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999A8DD2-C443-44AD-85B3-4CE72B962C5F}" type="datetimeFigureOut">
              <a:rPr lang="en-US" smtClean="0"/>
              <a:t>11/29/2023</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734083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999A8DD2-C443-44AD-85B3-4CE72B962C5F}" type="datetimeFigureOut">
              <a:rPr lang="en-US" smtClean="0"/>
              <a:t>11/29/2023</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810017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999A8DD2-C443-44AD-85B3-4CE72B962C5F}" type="datetimeFigureOut">
              <a:rPr lang="en-US" smtClean="0"/>
              <a:t>11/29/2023</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6388817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999A8DD2-C443-44AD-85B3-4CE72B962C5F}" type="datetimeFigureOut">
              <a:rPr lang="en-US" smtClean="0"/>
              <a:t>11/29/2023</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9971862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99A8DD2-C443-44AD-85B3-4CE72B962C5F}" type="datetimeFigureOut">
              <a:rPr lang="en-US" smtClean="0"/>
              <a:t>11/29/2023</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906383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999A8DD2-C443-44AD-85B3-4CE72B962C5F}" type="datetimeFigureOut">
              <a:rPr lang="en-US" smtClean="0"/>
              <a:t>11/29/2023</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0249902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99A8DD2-C443-44AD-85B3-4CE72B962C5F}" type="datetimeFigureOut">
              <a:rPr lang="en-US" smtClean="0"/>
              <a:t>11/29/2023</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985753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999A8DD2-C443-44AD-85B3-4CE72B962C5F}" type="datetimeFigureOut">
              <a:rPr lang="en-US" smtClean="0"/>
              <a:t>11/29/2023</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FA4FCA09-A334-4A38-8A78-E51DCD588AB3}" type="slidenum">
              <a:rPr lang="en-US" smtClean="0"/>
              <a:t>‹#›</a:t>
            </a:fld>
            <a:endParaRPr lang="en-US"/>
          </a:p>
        </p:txBody>
      </p:sp>
    </p:spTree>
    <p:extLst>
      <p:ext uri="{BB962C8B-B14F-4D97-AF65-F5344CB8AC3E}">
        <p14:creationId xmlns:p14="http://schemas.microsoft.com/office/powerpoint/2010/main" val="650805792"/>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66" r:id="rId6"/>
    <p:sldLayoutId id="2147483662" r:id="rId7"/>
    <p:sldLayoutId id="2147483663" r:id="rId8"/>
    <p:sldLayoutId id="2147483664" r:id="rId9"/>
    <p:sldLayoutId id="2147483665" r:id="rId10"/>
    <p:sldLayoutId id="2147483667" r:id="rId11"/>
  </p:sldLayoutIdLst>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scholar.google.com/scholar?q=Commission+of+the+European+Communities+(1993)+Background+Report:+Social+Exclusion+%E2%80%93+Poverty+and+Other+Social+Problems+in+the+European+Community,+ISEC/B11/93.+Office+for+Official+Publications+of+the+European+Communities." TargetMode="External"/><Relationship Id="rId2" Type="http://schemas.openxmlformats.org/officeDocument/2006/relationships/hyperlink" Target="https://doi.org/10.1080/10911359.2012.707941"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doi.org/10.1080/08164649.2023.2173140" TargetMode="External"/><Relationship Id="rId2" Type="http://schemas.openxmlformats.org/officeDocument/2006/relationships/hyperlink" Target="https://www.jrf.org.uk/report/tackling-homelessness-and-exclusion-understanding-complex-lives"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scholar.google.com/scholar?q=Scottish+Office+(1999)+Social+Inclusion:+Opening+the+Door+to+a+Better+Scotland.+Scottish+Offic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875D55-4A80-43E9-38F6-27E366493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D572980-FB84-8C29-1FAC-FAC5ECE29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ut-out symbol of transgender">
            <a:extLst>
              <a:ext uri="{FF2B5EF4-FFF2-40B4-BE49-F238E27FC236}">
                <a16:creationId xmlns:a16="http://schemas.microsoft.com/office/drawing/2014/main" id="{D0743A17-18E0-8E23-82F4-01C09F6101B4}"/>
              </a:ext>
            </a:extLst>
          </p:cNvPr>
          <p:cNvPicPr>
            <a:picLocks noChangeAspect="1"/>
          </p:cNvPicPr>
          <p:nvPr/>
        </p:nvPicPr>
        <p:blipFill rotWithShape="1">
          <a:blip r:embed="rId3">
            <a:alphaModFix amt="60000"/>
          </a:blip>
          <a:srcRect t="10283" b="5447"/>
          <a:stretch/>
        </p:blipFill>
        <p:spPr>
          <a:xfrm>
            <a:off x="1" y="1"/>
            <a:ext cx="12192000" cy="6857999"/>
          </a:xfrm>
          <a:prstGeom prst="rect">
            <a:avLst/>
          </a:prstGeom>
        </p:spPr>
      </p:pic>
      <p:sp>
        <p:nvSpPr>
          <p:cNvPr id="2" name="Title 1">
            <a:extLst>
              <a:ext uri="{FF2B5EF4-FFF2-40B4-BE49-F238E27FC236}">
                <a16:creationId xmlns:a16="http://schemas.microsoft.com/office/drawing/2014/main" id="{B40447A7-B0BF-4018-E316-928CBFE62098}"/>
              </a:ext>
            </a:extLst>
          </p:cNvPr>
          <p:cNvSpPr>
            <a:spLocks noGrp="1"/>
          </p:cNvSpPr>
          <p:nvPr>
            <p:ph type="ctrTitle"/>
          </p:nvPr>
        </p:nvSpPr>
        <p:spPr>
          <a:xfrm>
            <a:off x="2301923" y="1622807"/>
            <a:ext cx="7588155" cy="2236264"/>
          </a:xfrm>
        </p:spPr>
        <p:txBody>
          <a:bodyPr>
            <a:normAutofit/>
          </a:bodyPr>
          <a:lstStyle/>
          <a:p>
            <a:r>
              <a:rPr lang="en-GB" dirty="0">
                <a:solidFill>
                  <a:srgbClr val="FFFFFF"/>
                </a:solidFill>
              </a:rPr>
              <a:t>The Social Exclusion of Homeless Women:</a:t>
            </a:r>
            <a:br>
              <a:rPr lang="en-GB" dirty="0">
                <a:solidFill>
                  <a:srgbClr val="FFFFFF"/>
                </a:solidFill>
              </a:rPr>
            </a:br>
            <a:r>
              <a:rPr lang="en-GB" dirty="0">
                <a:solidFill>
                  <a:srgbClr val="FFFFFF"/>
                </a:solidFill>
              </a:rPr>
              <a:t>A Feminist Perspective</a:t>
            </a:r>
          </a:p>
        </p:txBody>
      </p:sp>
      <p:sp>
        <p:nvSpPr>
          <p:cNvPr id="3" name="Subtitle 2">
            <a:extLst>
              <a:ext uri="{FF2B5EF4-FFF2-40B4-BE49-F238E27FC236}">
                <a16:creationId xmlns:a16="http://schemas.microsoft.com/office/drawing/2014/main" id="{38DB61DB-6F14-3880-393C-5399E9CD9F73}"/>
              </a:ext>
            </a:extLst>
          </p:cNvPr>
          <p:cNvSpPr>
            <a:spLocks noGrp="1"/>
          </p:cNvSpPr>
          <p:nvPr>
            <p:ph type="subTitle" idx="1"/>
          </p:nvPr>
        </p:nvSpPr>
        <p:spPr>
          <a:xfrm>
            <a:off x="2301923" y="3934142"/>
            <a:ext cx="7588155" cy="1414091"/>
          </a:xfrm>
        </p:spPr>
        <p:txBody>
          <a:bodyPr>
            <a:normAutofit/>
          </a:bodyPr>
          <a:lstStyle/>
          <a:p>
            <a:r>
              <a:rPr lang="en-GB" sz="2000">
                <a:solidFill>
                  <a:srgbClr val="FFFFFF"/>
                </a:solidFill>
              </a:rPr>
              <a:t>By Emily Baker</a:t>
            </a:r>
          </a:p>
        </p:txBody>
      </p:sp>
    </p:spTree>
    <p:extLst>
      <p:ext uri="{BB962C8B-B14F-4D97-AF65-F5344CB8AC3E}">
        <p14:creationId xmlns:p14="http://schemas.microsoft.com/office/powerpoint/2010/main" val="1039855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CB091-50E3-6CC0-D594-64468D53115E}"/>
              </a:ext>
            </a:extLst>
          </p:cNvPr>
          <p:cNvSpPr>
            <a:spLocks noGrp="1"/>
          </p:cNvSpPr>
          <p:nvPr>
            <p:ph type="title"/>
          </p:nvPr>
        </p:nvSpPr>
        <p:spPr/>
        <p:txBody>
          <a:bodyPr/>
          <a:lstStyle/>
          <a:p>
            <a:r>
              <a:rPr lang="en-GB" dirty="0"/>
              <a:t>Introduction </a:t>
            </a:r>
          </a:p>
        </p:txBody>
      </p:sp>
      <p:sp>
        <p:nvSpPr>
          <p:cNvPr id="3" name="Content Placeholder 2">
            <a:extLst>
              <a:ext uri="{FF2B5EF4-FFF2-40B4-BE49-F238E27FC236}">
                <a16:creationId xmlns:a16="http://schemas.microsoft.com/office/drawing/2014/main" id="{28399C0E-65C9-3A4B-E8B5-3AD9253087D9}"/>
              </a:ext>
            </a:extLst>
          </p:cNvPr>
          <p:cNvSpPr>
            <a:spLocks noGrp="1"/>
          </p:cNvSpPr>
          <p:nvPr>
            <p:ph idx="1"/>
          </p:nvPr>
        </p:nvSpPr>
        <p:spPr/>
        <p:txBody>
          <a:bodyPr/>
          <a:lstStyle/>
          <a:p>
            <a:r>
              <a:rPr lang="en-GB" dirty="0"/>
              <a:t>Homeless women = up to a 1/3 of homeless population (Mayock and Sheridan, 2020)</a:t>
            </a:r>
          </a:p>
          <a:p>
            <a:r>
              <a:rPr lang="en-GB" dirty="0"/>
              <a:t>‘Hidden homelessness’ = less likely to appear in literature (Mayock and Sheridan, 2020; Savage, 2016; O’Brien, 2023)</a:t>
            </a:r>
          </a:p>
          <a:p>
            <a:r>
              <a:rPr lang="en-GB" dirty="0"/>
              <a:t>This essay will:</a:t>
            </a:r>
          </a:p>
          <a:p>
            <a:pPr marL="457200" indent="-457200">
              <a:buFont typeface="+mj-lt"/>
              <a:buAutoNum type="arabicPeriod"/>
            </a:pPr>
            <a:r>
              <a:rPr lang="en-GB" dirty="0"/>
              <a:t>Define feminism, the patriarchy and the waves of feminism</a:t>
            </a:r>
          </a:p>
          <a:p>
            <a:pPr marL="457200" indent="-457200">
              <a:buFont typeface="+mj-lt"/>
              <a:buAutoNum type="arabicPeriod"/>
            </a:pPr>
            <a:r>
              <a:rPr lang="en-GB" dirty="0"/>
              <a:t>Define social exclusion, homelessness and key legislation</a:t>
            </a:r>
          </a:p>
          <a:p>
            <a:pPr marL="457200" indent="-457200">
              <a:buFont typeface="+mj-lt"/>
              <a:buAutoNum type="arabicPeriod"/>
            </a:pPr>
            <a:r>
              <a:rPr lang="en-GB" dirty="0"/>
              <a:t>Talk about the forms and impact of social exclusion</a:t>
            </a:r>
          </a:p>
          <a:p>
            <a:pPr marL="457200" indent="-457200">
              <a:buFont typeface="+mj-lt"/>
              <a:buAutoNum type="arabicPeriod"/>
            </a:pPr>
            <a:r>
              <a:rPr lang="en-GB" dirty="0"/>
              <a:t>Look at feminist perspectives of homelessness</a:t>
            </a:r>
          </a:p>
          <a:p>
            <a:pPr marL="457200" indent="-457200">
              <a:buFont typeface="+mj-lt"/>
              <a:buAutoNum type="arabicPeriod"/>
            </a:pPr>
            <a:r>
              <a:rPr lang="en-GB" dirty="0"/>
              <a:t>Conclude</a:t>
            </a:r>
          </a:p>
          <a:p>
            <a:pPr marL="457200" indent="-457200">
              <a:buFont typeface="+mj-lt"/>
              <a:buAutoNum type="arabicPeriod"/>
            </a:pPr>
            <a:endParaRPr lang="en-GB" dirty="0"/>
          </a:p>
        </p:txBody>
      </p:sp>
    </p:spTree>
    <p:extLst>
      <p:ext uri="{BB962C8B-B14F-4D97-AF65-F5344CB8AC3E}">
        <p14:creationId xmlns:p14="http://schemas.microsoft.com/office/powerpoint/2010/main" val="40882424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36405-EC01-96FA-6A10-75C74A87DC8D}"/>
              </a:ext>
            </a:extLst>
          </p:cNvPr>
          <p:cNvSpPr>
            <a:spLocks noGrp="1"/>
          </p:cNvSpPr>
          <p:nvPr>
            <p:ph type="title"/>
          </p:nvPr>
        </p:nvSpPr>
        <p:spPr/>
        <p:txBody>
          <a:bodyPr/>
          <a:lstStyle/>
          <a:p>
            <a:r>
              <a:rPr lang="en-GB" dirty="0"/>
              <a:t>Presentation Map</a:t>
            </a:r>
          </a:p>
        </p:txBody>
      </p:sp>
      <p:sp>
        <p:nvSpPr>
          <p:cNvPr id="4" name="Rectangle 3">
            <a:extLst>
              <a:ext uri="{FF2B5EF4-FFF2-40B4-BE49-F238E27FC236}">
                <a16:creationId xmlns:a16="http://schemas.microsoft.com/office/drawing/2014/main" id="{AD9B1DC5-BA40-59C0-9100-C70C3822AF5D}"/>
              </a:ext>
            </a:extLst>
          </p:cNvPr>
          <p:cNvSpPr/>
          <p:nvPr/>
        </p:nvSpPr>
        <p:spPr>
          <a:xfrm>
            <a:off x="605536" y="1940560"/>
            <a:ext cx="2387600" cy="914400"/>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mj-lt"/>
                <a:ea typeface="ADLaM Display" panose="020F0502020204030204" pitchFamily="2" charset="0"/>
                <a:cs typeface="ADLaM Display" panose="020F0502020204030204" pitchFamily="2" charset="0"/>
              </a:rPr>
              <a:t>1. Definitions</a:t>
            </a:r>
          </a:p>
        </p:txBody>
      </p:sp>
      <p:sp>
        <p:nvSpPr>
          <p:cNvPr id="5" name="Rectangle 4">
            <a:extLst>
              <a:ext uri="{FF2B5EF4-FFF2-40B4-BE49-F238E27FC236}">
                <a16:creationId xmlns:a16="http://schemas.microsoft.com/office/drawing/2014/main" id="{93034A1D-40D8-E48A-7D8F-A3769E963465}"/>
              </a:ext>
            </a:extLst>
          </p:cNvPr>
          <p:cNvSpPr/>
          <p:nvPr/>
        </p:nvSpPr>
        <p:spPr>
          <a:xfrm>
            <a:off x="3329433" y="1940560"/>
            <a:ext cx="2387600" cy="914400"/>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mj-lt"/>
              </a:rPr>
              <a:t>2. How does SE Happen?</a:t>
            </a:r>
          </a:p>
        </p:txBody>
      </p:sp>
      <p:sp>
        <p:nvSpPr>
          <p:cNvPr id="6" name="Rectangle 5">
            <a:extLst>
              <a:ext uri="{FF2B5EF4-FFF2-40B4-BE49-F238E27FC236}">
                <a16:creationId xmlns:a16="http://schemas.microsoft.com/office/drawing/2014/main" id="{9EA0D7BE-EC10-84ED-63E0-92322B8B360F}"/>
              </a:ext>
            </a:extLst>
          </p:cNvPr>
          <p:cNvSpPr/>
          <p:nvPr/>
        </p:nvSpPr>
        <p:spPr>
          <a:xfrm>
            <a:off x="6190488" y="1940560"/>
            <a:ext cx="2387600" cy="914400"/>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mj-lt"/>
              </a:rPr>
              <a:t>3. Feminist Perspectives</a:t>
            </a:r>
          </a:p>
        </p:txBody>
      </p:sp>
      <p:sp>
        <p:nvSpPr>
          <p:cNvPr id="7" name="Rectangle 6">
            <a:extLst>
              <a:ext uri="{FF2B5EF4-FFF2-40B4-BE49-F238E27FC236}">
                <a16:creationId xmlns:a16="http://schemas.microsoft.com/office/drawing/2014/main" id="{BA15A132-6E1B-B482-B9D3-DB646D875EBE}"/>
              </a:ext>
            </a:extLst>
          </p:cNvPr>
          <p:cNvSpPr/>
          <p:nvPr/>
        </p:nvSpPr>
        <p:spPr>
          <a:xfrm>
            <a:off x="9051543" y="1940560"/>
            <a:ext cx="2387600" cy="914400"/>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mj-lt"/>
              </a:rPr>
              <a:t>4. Summary</a:t>
            </a:r>
          </a:p>
        </p:txBody>
      </p:sp>
      <p:sp>
        <p:nvSpPr>
          <p:cNvPr id="8" name="Rectangle 7">
            <a:extLst>
              <a:ext uri="{FF2B5EF4-FFF2-40B4-BE49-F238E27FC236}">
                <a16:creationId xmlns:a16="http://schemas.microsoft.com/office/drawing/2014/main" id="{C2477FBC-C116-FDD1-3429-50C83BB5B74E}"/>
              </a:ext>
            </a:extLst>
          </p:cNvPr>
          <p:cNvSpPr/>
          <p:nvPr/>
        </p:nvSpPr>
        <p:spPr>
          <a:xfrm>
            <a:off x="849376" y="3353885"/>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Feminism</a:t>
            </a:r>
          </a:p>
        </p:txBody>
      </p:sp>
      <p:sp>
        <p:nvSpPr>
          <p:cNvPr id="9" name="Rectangle 8">
            <a:extLst>
              <a:ext uri="{FF2B5EF4-FFF2-40B4-BE49-F238E27FC236}">
                <a16:creationId xmlns:a16="http://schemas.microsoft.com/office/drawing/2014/main" id="{D80191B4-6530-4872-D4DA-C33C9BB2AD05}"/>
              </a:ext>
            </a:extLst>
          </p:cNvPr>
          <p:cNvSpPr/>
          <p:nvPr/>
        </p:nvSpPr>
        <p:spPr>
          <a:xfrm>
            <a:off x="856488" y="4527947"/>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Social Exclusion</a:t>
            </a:r>
          </a:p>
        </p:txBody>
      </p:sp>
      <p:sp>
        <p:nvSpPr>
          <p:cNvPr id="12" name="Rectangle 11">
            <a:extLst>
              <a:ext uri="{FF2B5EF4-FFF2-40B4-BE49-F238E27FC236}">
                <a16:creationId xmlns:a16="http://schemas.microsoft.com/office/drawing/2014/main" id="{E380B543-934B-2E86-DE0A-AE01E089F3FA}"/>
              </a:ext>
            </a:extLst>
          </p:cNvPr>
          <p:cNvSpPr/>
          <p:nvPr/>
        </p:nvSpPr>
        <p:spPr>
          <a:xfrm>
            <a:off x="895096" y="5724578"/>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Homelessness + Legislation</a:t>
            </a:r>
          </a:p>
        </p:txBody>
      </p:sp>
      <p:sp>
        <p:nvSpPr>
          <p:cNvPr id="13" name="Rectangle 12">
            <a:extLst>
              <a:ext uri="{FF2B5EF4-FFF2-40B4-BE49-F238E27FC236}">
                <a16:creationId xmlns:a16="http://schemas.microsoft.com/office/drawing/2014/main" id="{D43EEAA3-D183-D253-1629-D6758111C122}"/>
              </a:ext>
            </a:extLst>
          </p:cNvPr>
          <p:cNvSpPr/>
          <p:nvPr/>
        </p:nvSpPr>
        <p:spPr>
          <a:xfrm>
            <a:off x="3629661" y="3318603"/>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Forms</a:t>
            </a:r>
          </a:p>
        </p:txBody>
      </p:sp>
      <p:sp>
        <p:nvSpPr>
          <p:cNvPr id="14" name="Rectangle 13">
            <a:extLst>
              <a:ext uri="{FF2B5EF4-FFF2-40B4-BE49-F238E27FC236}">
                <a16:creationId xmlns:a16="http://schemas.microsoft.com/office/drawing/2014/main" id="{49FD7C2A-839B-05DC-8E3A-BDD5F8574C49}"/>
              </a:ext>
            </a:extLst>
          </p:cNvPr>
          <p:cNvSpPr/>
          <p:nvPr/>
        </p:nvSpPr>
        <p:spPr>
          <a:xfrm>
            <a:off x="3629661" y="4527947"/>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Consequences</a:t>
            </a:r>
          </a:p>
        </p:txBody>
      </p:sp>
      <p:sp>
        <p:nvSpPr>
          <p:cNvPr id="16" name="Rectangle 15">
            <a:extLst>
              <a:ext uri="{FF2B5EF4-FFF2-40B4-BE49-F238E27FC236}">
                <a16:creationId xmlns:a16="http://schemas.microsoft.com/office/drawing/2014/main" id="{69055E43-CCD1-55F3-FDBC-4966E19502EA}"/>
              </a:ext>
            </a:extLst>
          </p:cNvPr>
          <p:cNvSpPr/>
          <p:nvPr/>
        </p:nvSpPr>
        <p:spPr>
          <a:xfrm>
            <a:off x="6518656" y="3343726"/>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Double Stigma</a:t>
            </a:r>
          </a:p>
        </p:txBody>
      </p:sp>
      <p:sp>
        <p:nvSpPr>
          <p:cNvPr id="17" name="Rectangle 16">
            <a:extLst>
              <a:ext uri="{FF2B5EF4-FFF2-40B4-BE49-F238E27FC236}">
                <a16:creationId xmlns:a16="http://schemas.microsoft.com/office/drawing/2014/main" id="{310BF940-8C0E-FEEC-CF01-F09EA792D7E4}"/>
              </a:ext>
            </a:extLst>
          </p:cNvPr>
          <p:cNvSpPr/>
          <p:nvPr/>
        </p:nvSpPr>
        <p:spPr>
          <a:xfrm>
            <a:off x="6525768" y="4517788"/>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Hidden Rough Sleeping</a:t>
            </a:r>
          </a:p>
        </p:txBody>
      </p:sp>
      <p:sp>
        <p:nvSpPr>
          <p:cNvPr id="18" name="Rectangle 17">
            <a:extLst>
              <a:ext uri="{FF2B5EF4-FFF2-40B4-BE49-F238E27FC236}">
                <a16:creationId xmlns:a16="http://schemas.microsoft.com/office/drawing/2014/main" id="{D5C675BA-4A48-6921-D0FC-EFE44A4D35A8}"/>
              </a:ext>
            </a:extLst>
          </p:cNvPr>
          <p:cNvSpPr/>
          <p:nvPr/>
        </p:nvSpPr>
        <p:spPr>
          <a:xfrm>
            <a:off x="6564376" y="5714419"/>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Gendered Causes</a:t>
            </a:r>
          </a:p>
        </p:txBody>
      </p:sp>
      <p:sp>
        <p:nvSpPr>
          <p:cNvPr id="19" name="Rectangle 18">
            <a:extLst>
              <a:ext uri="{FF2B5EF4-FFF2-40B4-BE49-F238E27FC236}">
                <a16:creationId xmlns:a16="http://schemas.microsoft.com/office/drawing/2014/main" id="{C2E8FCEC-B33E-F5D7-7FB0-F413C497ACC1}"/>
              </a:ext>
            </a:extLst>
          </p:cNvPr>
          <p:cNvSpPr/>
          <p:nvPr/>
        </p:nvSpPr>
        <p:spPr>
          <a:xfrm>
            <a:off x="9338056" y="3343726"/>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Conclusion</a:t>
            </a:r>
          </a:p>
        </p:txBody>
      </p:sp>
      <p:cxnSp>
        <p:nvCxnSpPr>
          <p:cNvPr id="23" name="Straight Arrow Connector 22">
            <a:extLst>
              <a:ext uri="{FF2B5EF4-FFF2-40B4-BE49-F238E27FC236}">
                <a16:creationId xmlns:a16="http://schemas.microsoft.com/office/drawing/2014/main" id="{43B9EDCA-FF3B-5857-4CC0-C26B7EA62E88}"/>
              </a:ext>
            </a:extLst>
          </p:cNvPr>
          <p:cNvCxnSpPr/>
          <p:nvPr/>
        </p:nvCxnSpPr>
        <p:spPr>
          <a:xfrm>
            <a:off x="1799336" y="30276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47D6D022-3DC3-ECD4-0781-55CD46142547}"/>
              </a:ext>
            </a:extLst>
          </p:cNvPr>
          <p:cNvCxnSpPr/>
          <p:nvPr/>
        </p:nvCxnSpPr>
        <p:spPr>
          <a:xfrm>
            <a:off x="1800352" y="421640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74B1F930-078F-F5D2-B6AB-E3079D0D5352}"/>
              </a:ext>
            </a:extLst>
          </p:cNvPr>
          <p:cNvCxnSpPr/>
          <p:nvPr/>
        </p:nvCxnSpPr>
        <p:spPr>
          <a:xfrm>
            <a:off x="1788668" y="53644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AFE691ED-9CD7-ADBA-3DAA-228AA710EFD0}"/>
              </a:ext>
            </a:extLst>
          </p:cNvPr>
          <p:cNvCxnSpPr/>
          <p:nvPr/>
        </p:nvCxnSpPr>
        <p:spPr>
          <a:xfrm>
            <a:off x="4563364" y="30276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41352E38-8327-7476-7E32-3D5A7A037472}"/>
              </a:ext>
            </a:extLst>
          </p:cNvPr>
          <p:cNvCxnSpPr/>
          <p:nvPr/>
        </p:nvCxnSpPr>
        <p:spPr>
          <a:xfrm>
            <a:off x="7411212" y="30276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DFEA76AC-3EC9-E19C-FB7A-C8B83ADDFFA1}"/>
              </a:ext>
            </a:extLst>
          </p:cNvPr>
          <p:cNvCxnSpPr/>
          <p:nvPr/>
        </p:nvCxnSpPr>
        <p:spPr>
          <a:xfrm>
            <a:off x="7430008" y="535432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7336154F-E621-3B9F-6D82-C05514E6B666}"/>
              </a:ext>
            </a:extLst>
          </p:cNvPr>
          <p:cNvCxnSpPr/>
          <p:nvPr/>
        </p:nvCxnSpPr>
        <p:spPr>
          <a:xfrm>
            <a:off x="4553712" y="420624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48378B1C-58E5-06D2-1AAE-BB44134173A7}"/>
              </a:ext>
            </a:extLst>
          </p:cNvPr>
          <p:cNvCxnSpPr/>
          <p:nvPr/>
        </p:nvCxnSpPr>
        <p:spPr>
          <a:xfrm>
            <a:off x="7384288" y="42214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9D35F675-F864-A077-D49C-5DCDBB4DB3F4}"/>
              </a:ext>
            </a:extLst>
          </p:cNvPr>
          <p:cNvCxnSpPr/>
          <p:nvPr/>
        </p:nvCxnSpPr>
        <p:spPr>
          <a:xfrm>
            <a:off x="10262616" y="30276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36" name="Rectangle 35">
            <a:extLst>
              <a:ext uri="{FF2B5EF4-FFF2-40B4-BE49-F238E27FC236}">
                <a16:creationId xmlns:a16="http://schemas.microsoft.com/office/drawing/2014/main" id="{07C86F4B-3460-E4E5-3472-0E87889B904B}"/>
              </a:ext>
            </a:extLst>
          </p:cNvPr>
          <p:cNvSpPr/>
          <p:nvPr/>
        </p:nvSpPr>
        <p:spPr>
          <a:xfrm>
            <a:off x="8848344" y="5714419"/>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Sex Work and Relationships</a:t>
            </a:r>
          </a:p>
        </p:txBody>
      </p:sp>
      <p:cxnSp>
        <p:nvCxnSpPr>
          <p:cNvPr id="37" name="Straight Arrow Connector 36">
            <a:extLst>
              <a:ext uri="{FF2B5EF4-FFF2-40B4-BE49-F238E27FC236}">
                <a16:creationId xmlns:a16="http://schemas.microsoft.com/office/drawing/2014/main" id="{DEF6B113-B337-832E-F947-37C7A30B7984}"/>
              </a:ext>
            </a:extLst>
          </p:cNvPr>
          <p:cNvCxnSpPr>
            <a:cxnSpLocks/>
          </p:cNvCxnSpPr>
          <p:nvPr/>
        </p:nvCxnSpPr>
        <p:spPr>
          <a:xfrm>
            <a:off x="8479536" y="6056638"/>
            <a:ext cx="240792"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59630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27615-864E-E31D-847E-82E21EC30D0B}"/>
              </a:ext>
            </a:extLst>
          </p:cNvPr>
          <p:cNvSpPr>
            <a:spLocks noGrp="1"/>
          </p:cNvSpPr>
          <p:nvPr>
            <p:ph type="title"/>
          </p:nvPr>
        </p:nvSpPr>
        <p:spPr>
          <a:xfrm>
            <a:off x="2773680" y="548640"/>
            <a:ext cx="8492546" cy="1132258"/>
          </a:xfrm>
        </p:spPr>
        <p:txBody>
          <a:bodyPr/>
          <a:lstStyle/>
          <a:p>
            <a:r>
              <a:rPr lang="en-GB" dirty="0"/>
              <a:t>What is Feminism?</a:t>
            </a:r>
          </a:p>
        </p:txBody>
      </p:sp>
      <p:sp>
        <p:nvSpPr>
          <p:cNvPr id="3" name="Content Placeholder 2">
            <a:extLst>
              <a:ext uri="{FF2B5EF4-FFF2-40B4-BE49-F238E27FC236}">
                <a16:creationId xmlns:a16="http://schemas.microsoft.com/office/drawing/2014/main" id="{642CCC03-982A-9AF3-9B53-AB9E0F77A455}"/>
              </a:ext>
            </a:extLst>
          </p:cNvPr>
          <p:cNvSpPr>
            <a:spLocks noGrp="1"/>
          </p:cNvSpPr>
          <p:nvPr>
            <p:ph idx="1"/>
          </p:nvPr>
        </p:nvSpPr>
        <p:spPr>
          <a:xfrm>
            <a:off x="2773680" y="1715532"/>
            <a:ext cx="8492546" cy="4593828"/>
          </a:xfrm>
        </p:spPr>
        <p:txBody>
          <a:bodyPr>
            <a:normAutofit/>
          </a:bodyPr>
          <a:lstStyle/>
          <a:p>
            <a:r>
              <a:rPr lang="en-GB" dirty="0"/>
              <a:t>Women oppressed by men + society serves men (Bonney, </a:t>
            </a:r>
            <a:r>
              <a:rPr lang="en-GB" dirty="0" err="1"/>
              <a:t>Cleasby</a:t>
            </a:r>
            <a:r>
              <a:rPr lang="en-GB" dirty="0"/>
              <a:t>, Keeley-Holden, Lakin, Simpson, and Tate, 2020, p. 4)</a:t>
            </a:r>
          </a:p>
          <a:p>
            <a:r>
              <a:rPr lang="en-GB" dirty="0"/>
              <a:t>Liberal feminists argue for adaptation, radical feminists want total change  (Bonney </a:t>
            </a:r>
            <a:r>
              <a:rPr lang="en-GB" i="1" dirty="0"/>
              <a:t>et al</a:t>
            </a:r>
            <a:r>
              <a:rPr lang="en-GB" dirty="0"/>
              <a:t>, 2020, p. 4)</a:t>
            </a:r>
          </a:p>
          <a:p>
            <a:r>
              <a:rPr lang="en-GB" dirty="0"/>
              <a:t>Less privilege and discriminated against (</a:t>
            </a:r>
            <a:r>
              <a:rPr lang="en-GB" dirty="0" err="1">
                <a:effectLst/>
              </a:rPr>
              <a:t>Vukoičić</a:t>
            </a:r>
            <a:r>
              <a:rPr lang="en-GB" dirty="0">
                <a:effectLst/>
              </a:rPr>
              <a:t>, 2013)</a:t>
            </a:r>
          </a:p>
          <a:p>
            <a:r>
              <a:rPr lang="en-GB" dirty="0"/>
              <a:t>These inequalities must be acknowledged and challenged, for change and advocacy to occur (</a:t>
            </a:r>
            <a:r>
              <a:rPr lang="en-GB" dirty="0" err="1"/>
              <a:t>Arinder</a:t>
            </a:r>
            <a:r>
              <a:rPr lang="en-GB" dirty="0"/>
              <a:t>, </a:t>
            </a:r>
            <a:r>
              <a:rPr lang="en-GB" dirty="0" err="1"/>
              <a:t>nd</a:t>
            </a:r>
            <a:r>
              <a:rPr lang="en-GB" dirty="0"/>
              <a:t>)</a:t>
            </a:r>
          </a:p>
          <a:p>
            <a:r>
              <a:rPr lang="en-GB" dirty="0"/>
              <a:t>Society functions under the patriarchy (Bonney </a:t>
            </a:r>
            <a:r>
              <a:rPr lang="en-GB" i="1" dirty="0"/>
              <a:t>et al</a:t>
            </a:r>
            <a:r>
              <a:rPr lang="en-GB" dirty="0"/>
              <a:t>, 2020, p. 4)</a:t>
            </a:r>
          </a:p>
          <a:p>
            <a:pPr marL="0" indent="0">
              <a:buNone/>
            </a:pPr>
            <a:endParaRPr lang="en-GB" dirty="0"/>
          </a:p>
        </p:txBody>
      </p:sp>
      <p:sp>
        <p:nvSpPr>
          <p:cNvPr id="4" name="Rectangle 3">
            <a:extLst>
              <a:ext uri="{FF2B5EF4-FFF2-40B4-BE49-F238E27FC236}">
                <a16:creationId xmlns:a16="http://schemas.microsoft.com/office/drawing/2014/main" id="{B1625C66-1A0E-C9BB-9070-E8ED6AE9BEFB}"/>
              </a:ext>
            </a:extLst>
          </p:cNvPr>
          <p:cNvSpPr/>
          <p:nvPr/>
        </p:nvSpPr>
        <p:spPr>
          <a:xfrm>
            <a:off x="168656" y="1361440"/>
            <a:ext cx="2387600" cy="914400"/>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mj-lt"/>
                <a:ea typeface="ADLaM Display" panose="020F0502020204030204" pitchFamily="2" charset="0"/>
                <a:cs typeface="ADLaM Display" panose="020F0502020204030204" pitchFamily="2" charset="0"/>
              </a:rPr>
              <a:t>1. Definitions</a:t>
            </a:r>
          </a:p>
        </p:txBody>
      </p:sp>
      <p:sp>
        <p:nvSpPr>
          <p:cNvPr id="5" name="Rectangle 4">
            <a:extLst>
              <a:ext uri="{FF2B5EF4-FFF2-40B4-BE49-F238E27FC236}">
                <a16:creationId xmlns:a16="http://schemas.microsoft.com/office/drawing/2014/main" id="{78962C91-8B2D-C44B-D39A-38A380C65D06}"/>
              </a:ext>
            </a:extLst>
          </p:cNvPr>
          <p:cNvSpPr/>
          <p:nvPr/>
        </p:nvSpPr>
        <p:spPr>
          <a:xfrm>
            <a:off x="412496" y="2774765"/>
            <a:ext cx="1787144" cy="684438"/>
          </a:xfrm>
          <a:prstGeom prst="rect">
            <a:avLst/>
          </a:prstGeom>
          <a:solidFill>
            <a:srgbClr val="FFC000"/>
          </a:solidFill>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Feminism</a:t>
            </a:r>
          </a:p>
        </p:txBody>
      </p:sp>
      <p:sp>
        <p:nvSpPr>
          <p:cNvPr id="6" name="Rectangle 5">
            <a:extLst>
              <a:ext uri="{FF2B5EF4-FFF2-40B4-BE49-F238E27FC236}">
                <a16:creationId xmlns:a16="http://schemas.microsoft.com/office/drawing/2014/main" id="{C0811754-EE47-F51B-1510-778F1BA8A3F6}"/>
              </a:ext>
            </a:extLst>
          </p:cNvPr>
          <p:cNvSpPr/>
          <p:nvPr/>
        </p:nvSpPr>
        <p:spPr>
          <a:xfrm>
            <a:off x="419608" y="3948827"/>
            <a:ext cx="1787144" cy="684438"/>
          </a:xfrm>
          <a:prstGeom prst="rect">
            <a:avLst/>
          </a:prstGeom>
          <a:solidFill>
            <a:schemeClr val="bg1"/>
          </a:solidFill>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Social Exclusion</a:t>
            </a:r>
          </a:p>
        </p:txBody>
      </p:sp>
      <p:sp>
        <p:nvSpPr>
          <p:cNvPr id="7" name="Rectangle 6">
            <a:extLst>
              <a:ext uri="{FF2B5EF4-FFF2-40B4-BE49-F238E27FC236}">
                <a16:creationId xmlns:a16="http://schemas.microsoft.com/office/drawing/2014/main" id="{3E0B8B20-5683-4EC6-E999-A20454E6058B}"/>
              </a:ext>
            </a:extLst>
          </p:cNvPr>
          <p:cNvSpPr/>
          <p:nvPr/>
        </p:nvSpPr>
        <p:spPr>
          <a:xfrm>
            <a:off x="458216" y="5145458"/>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Homelessness + Legislation</a:t>
            </a:r>
          </a:p>
        </p:txBody>
      </p:sp>
      <p:cxnSp>
        <p:nvCxnSpPr>
          <p:cNvPr id="8" name="Straight Arrow Connector 7">
            <a:extLst>
              <a:ext uri="{FF2B5EF4-FFF2-40B4-BE49-F238E27FC236}">
                <a16:creationId xmlns:a16="http://schemas.microsoft.com/office/drawing/2014/main" id="{4C74E7F3-DBF7-D53A-79A5-2F1007DB9FBB}"/>
              </a:ext>
            </a:extLst>
          </p:cNvPr>
          <p:cNvCxnSpPr/>
          <p:nvPr/>
        </p:nvCxnSpPr>
        <p:spPr>
          <a:xfrm>
            <a:off x="1362456" y="244856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463C30BE-14DA-424D-CD73-8FBE923516CE}"/>
              </a:ext>
            </a:extLst>
          </p:cNvPr>
          <p:cNvCxnSpPr/>
          <p:nvPr/>
        </p:nvCxnSpPr>
        <p:spPr>
          <a:xfrm>
            <a:off x="1363472" y="36372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88837362-F94A-C41A-9632-66B6DFF09B8B}"/>
              </a:ext>
            </a:extLst>
          </p:cNvPr>
          <p:cNvCxnSpPr/>
          <p:nvPr/>
        </p:nvCxnSpPr>
        <p:spPr>
          <a:xfrm>
            <a:off x="1362456" y="482600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066121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27615-864E-E31D-847E-82E21EC30D0B}"/>
              </a:ext>
            </a:extLst>
          </p:cNvPr>
          <p:cNvSpPr>
            <a:spLocks noGrp="1"/>
          </p:cNvSpPr>
          <p:nvPr>
            <p:ph type="title"/>
          </p:nvPr>
        </p:nvSpPr>
        <p:spPr>
          <a:xfrm>
            <a:off x="2773680" y="548640"/>
            <a:ext cx="8492546" cy="1132258"/>
          </a:xfrm>
        </p:spPr>
        <p:txBody>
          <a:bodyPr/>
          <a:lstStyle/>
          <a:p>
            <a:r>
              <a:rPr lang="en-GB" dirty="0"/>
              <a:t>What is the Patriarchy?</a:t>
            </a:r>
          </a:p>
        </p:txBody>
      </p:sp>
      <p:sp>
        <p:nvSpPr>
          <p:cNvPr id="3" name="Content Placeholder 2">
            <a:extLst>
              <a:ext uri="{FF2B5EF4-FFF2-40B4-BE49-F238E27FC236}">
                <a16:creationId xmlns:a16="http://schemas.microsoft.com/office/drawing/2014/main" id="{642CCC03-982A-9AF3-9B53-AB9E0F77A455}"/>
              </a:ext>
            </a:extLst>
          </p:cNvPr>
          <p:cNvSpPr>
            <a:spLocks noGrp="1"/>
          </p:cNvSpPr>
          <p:nvPr>
            <p:ph idx="1"/>
          </p:nvPr>
        </p:nvSpPr>
        <p:spPr>
          <a:xfrm>
            <a:off x="2773680" y="1519589"/>
            <a:ext cx="8492546" cy="5066268"/>
          </a:xfrm>
        </p:spPr>
        <p:txBody>
          <a:bodyPr>
            <a:normAutofit fontScale="92500" lnSpcReduction="10000"/>
          </a:bodyPr>
          <a:lstStyle/>
          <a:p>
            <a:r>
              <a:rPr lang="en-GB" dirty="0"/>
              <a:t>First use = Max Weber (1978) – household dominated by oldest man (Best 2003)</a:t>
            </a:r>
          </a:p>
          <a:p>
            <a:r>
              <a:rPr lang="en-GB" dirty="0"/>
              <a:t>Patriarchy has evolved to talk about society in general (</a:t>
            </a:r>
            <a:r>
              <a:rPr lang="en-GB" dirty="0" err="1"/>
              <a:t>Vukoičić</a:t>
            </a:r>
            <a:r>
              <a:rPr lang="en-GB" dirty="0"/>
              <a:t>, 2013)</a:t>
            </a:r>
          </a:p>
          <a:p>
            <a:r>
              <a:rPr lang="en-GB" dirty="0"/>
              <a:t>Men’s interests and priorities dominate society (</a:t>
            </a:r>
            <a:r>
              <a:rPr lang="en-GB" dirty="0" err="1"/>
              <a:t>Vukoičić</a:t>
            </a:r>
            <a:r>
              <a:rPr lang="en-GB" dirty="0"/>
              <a:t>, 2013)</a:t>
            </a:r>
          </a:p>
          <a:p>
            <a:r>
              <a:rPr lang="en-GB" dirty="0"/>
              <a:t>Women are marginalised and discriminated against (</a:t>
            </a:r>
            <a:r>
              <a:rPr lang="en-GB" dirty="0" err="1"/>
              <a:t>Vukoičić</a:t>
            </a:r>
            <a:r>
              <a:rPr lang="en-GB" dirty="0"/>
              <a:t>, 2013)</a:t>
            </a:r>
          </a:p>
          <a:p>
            <a:r>
              <a:rPr lang="en-GB" dirty="0"/>
              <a:t>E.g. unpaid housework, gender pay gap (Best, 2003)</a:t>
            </a:r>
          </a:p>
          <a:p>
            <a:r>
              <a:rPr lang="en-GB" dirty="0"/>
              <a:t>Radical feminists believe the patriarchy can be overthrown by:</a:t>
            </a:r>
          </a:p>
          <a:p>
            <a:pPr marL="457200" indent="-457200">
              <a:buFont typeface="+mj-lt"/>
              <a:buAutoNum type="arabicPeriod"/>
            </a:pPr>
            <a:r>
              <a:rPr lang="en-GB" dirty="0"/>
              <a:t>Rejection of gender roles</a:t>
            </a:r>
          </a:p>
          <a:p>
            <a:pPr marL="457200" indent="-457200">
              <a:buFont typeface="+mj-lt"/>
              <a:buAutoNum type="arabicPeriod"/>
            </a:pPr>
            <a:r>
              <a:rPr lang="en-GB" dirty="0"/>
              <a:t>Anti-patriarchal reimagination of female sexuality (inc. banning pornography)</a:t>
            </a:r>
          </a:p>
          <a:p>
            <a:pPr marL="457200" indent="-457200">
              <a:buFont typeface="+mj-lt"/>
              <a:buAutoNum type="arabicPeriod"/>
            </a:pPr>
            <a:r>
              <a:rPr lang="en-GB" dirty="0"/>
              <a:t>Achieving reproductive freedom</a:t>
            </a:r>
          </a:p>
          <a:p>
            <a:pPr marL="0" indent="0">
              <a:buNone/>
            </a:pPr>
            <a:r>
              <a:rPr lang="en-GB" dirty="0"/>
              <a:t>(</a:t>
            </a:r>
            <a:r>
              <a:rPr lang="en-GB" dirty="0" err="1"/>
              <a:t>Vukoičić</a:t>
            </a:r>
            <a:r>
              <a:rPr lang="en-GB" dirty="0"/>
              <a:t>, 2013)</a:t>
            </a:r>
          </a:p>
          <a:p>
            <a:pPr marL="0" indent="0">
              <a:buNone/>
            </a:pPr>
            <a:endParaRPr lang="en-GB" dirty="0"/>
          </a:p>
          <a:p>
            <a:pPr marL="457200" indent="-457200">
              <a:buFont typeface="+mj-lt"/>
              <a:buAutoNum type="arabicPeriod"/>
            </a:pPr>
            <a:endParaRPr lang="en-GB" dirty="0"/>
          </a:p>
          <a:p>
            <a:endParaRPr lang="en-GB" dirty="0"/>
          </a:p>
        </p:txBody>
      </p:sp>
      <p:sp>
        <p:nvSpPr>
          <p:cNvPr id="4" name="Rectangle 3">
            <a:extLst>
              <a:ext uri="{FF2B5EF4-FFF2-40B4-BE49-F238E27FC236}">
                <a16:creationId xmlns:a16="http://schemas.microsoft.com/office/drawing/2014/main" id="{B1625C66-1A0E-C9BB-9070-E8ED6AE9BEFB}"/>
              </a:ext>
            </a:extLst>
          </p:cNvPr>
          <p:cNvSpPr/>
          <p:nvPr/>
        </p:nvSpPr>
        <p:spPr>
          <a:xfrm>
            <a:off x="168656" y="1361440"/>
            <a:ext cx="2387600" cy="914400"/>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mj-lt"/>
                <a:ea typeface="ADLaM Display" panose="020F0502020204030204" pitchFamily="2" charset="0"/>
                <a:cs typeface="ADLaM Display" panose="020F0502020204030204" pitchFamily="2" charset="0"/>
              </a:rPr>
              <a:t>1. Definitions</a:t>
            </a:r>
          </a:p>
        </p:txBody>
      </p:sp>
      <p:sp>
        <p:nvSpPr>
          <p:cNvPr id="5" name="Rectangle 4">
            <a:extLst>
              <a:ext uri="{FF2B5EF4-FFF2-40B4-BE49-F238E27FC236}">
                <a16:creationId xmlns:a16="http://schemas.microsoft.com/office/drawing/2014/main" id="{78962C91-8B2D-C44B-D39A-38A380C65D06}"/>
              </a:ext>
            </a:extLst>
          </p:cNvPr>
          <p:cNvSpPr/>
          <p:nvPr/>
        </p:nvSpPr>
        <p:spPr>
          <a:xfrm>
            <a:off x="412496" y="2774765"/>
            <a:ext cx="1787144" cy="684438"/>
          </a:xfrm>
          <a:prstGeom prst="rect">
            <a:avLst/>
          </a:prstGeom>
          <a:solidFill>
            <a:srgbClr val="FFC000"/>
          </a:solidFill>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Feminism</a:t>
            </a:r>
          </a:p>
        </p:txBody>
      </p:sp>
      <p:sp>
        <p:nvSpPr>
          <p:cNvPr id="6" name="Rectangle 5">
            <a:extLst>
              <a:ext uri="{FF2B5EF4-FFF2-40B4-BE49-F238E27FC236}">
                <a16:creationId xmlns:a16="http://schemas.microsoft.com/office/drawing/2014/main" id="{C0811754-EE47-F51B-1510-778F1BA8A3F6}"/>
              </a:ext>
            </a:extLst>
          </p:cNvPr>
          <p:cNvSpPr/>
          <p:nvPr/>
        </p:nvSpPr>
        <p:spPr>
          <a:xfrm>
            <a:off x="419608" y="3948827"/>
            <a:ext cx="1787144" cy="684438"/>
          </a:xfrm>
          <a:prstGeom prst="rect">
            <a:avLst/>
          </a:prstGeom>
          <a:solidFill>
            <a:schemeClr val="bg1"/>
          </a:solidFill>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Social Exclusion</a:t>
            </a:r>
          </a:p>
        </p:txBody>
      </p:sp>
      <p:sp>
        <p:nvSpPr>
          <p:cNvPr id="7" name="Rectangle 6">
            <a:extLst>
              <a:ext uri="{FF2B5EF4-FFF2-40B4-BE49-F238E27FC236}">
                <a16:creationId xmlns:a16="http://schemas.microsoft.com/office/drawing/2014/main" id="{3E0B8B20-5683-4EC6-E999-A20454E6058B}"/>
              </a:ext>
            </a:extLst>
          </p:cNvPr>
          <p:cNvSpPr/>
          <p:nvPr/>
        </p:nvSpPr>
        <p:spPr>
          <a:xfrm>
            <a:off x="458216" y="5145458"/>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Homelessness + Legislation</a:t>
            </a:r>
          </a:p>
        </p:txBody>
      </p:sp>
      <p:cxnSp>
        <p:nvCxnSpPr>
          <p:cNvPr id="8" name="Straight Arrow Connector 7">
            <a:extLst>
              <a:ext uri="{FF2B5EF4-FFF2-40B4-BE49-F238E27FC236}">
                <a16:creationId xmlns:a16="http://schemas.microsoft.com/office/drawing/2014/main" id="{4C74E7F3-DBF7-D53A-79A5-2F1007DB9FBB}"/>
              </a:ext>
            </a:extLst>
          </p:cNvPr>
          <p:cNvCxnSpPr/>
          <p:nvPr/>
        </p:nvCxnSpPr>
        <p:spPr>
          <a:xfrm>
            <a:off x="1362456" y="244856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463C30BE-14DA-424D-CD73-8FBE923516CE}"/>
              </a:ext>
            </a:extLst>
          </p:cNvPr>
          <p:cNvCxnSpPr/>
          <p:nvPr/>
        </p:nvCxnSpPr>
        <p:spPr>
          <a:xfrm>
            <a:off x="1363472" y="36372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88837362-F94A-C41A-9632-66B6DFF09B8B}"/>
              </a:ext>
            </a:extLst>
          </p:cNvPr>
          <p:cNvCxnSpPr/>
          <p:nvPr/>
        </p:nvCxnSpPr>
        <p:spPr>
          <a:xfrm>
            <a:off x="1362456" y="482600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97178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27615-864E-E31D-847E-82E21EC30D0B}"/>
              </a:ext>
            </a:extLst>
          </p:cNvPr>
          <p:cNvSpPr>
            <a:spLocks noGrp="1"/>
          </p:cNvSpPr>
          <p:nvPr>
            <p:ph type="title"/>
          </p:nvPr>
        </p:nvSpPr>
        <p:spPr>
          <a:xfrm>
            <a:off x="2773680" y="548640"/>
            <a:ext cx="8492546" cy="1132258"/>
          </a:xfrm>
        </p:spPr>
        <p:txBody>
          <a:bodyPr/>
          <a:lstStyle/>
          <a:p>
            <a:r>
              <a:rPr lang="en-GB" dirty="0"/>
              <a:t>What is Social Exclusion?</a:t>
            </a:r>
          </a:p>
        </p:txBody>
      </p:sp>
      <p:sp>
        <p:nvSpPr>
          <p:cNvPr id="3" name="Content Placeholder 2">
            <a:extLst>
              <a:ext uri="{FF2B5EF4-FFF2-40B4-BE49-F238E27FC236}">
                <a16:creationId xmlns:a16="http://schemas.microsoft.com/office/drawing/2014/main" id="{642CCC03-982A-9AF3-9B53-AB9E0F77A455}"/>
              </a:ext>
            </a:extLst>
          </p:cNvPr>
          <p:cNvSpPr>
            <a:spLocks noGrp="1"/>
          </p:cNvSpPr>
          <p:nvPr>
            <p:ph idx="1"/>
          </p:nvPr>
        </p:nvSpPr>
        <p:spPr>
          <a:xfrm>
            <a:off x="2773680" y="1715532"/>
            <a:ext cx="8492546" cy="4593828"/>
          </a:xfrm>
        </p:spPr>
        <p:txBody>
          <a:bodyPr>
            <a:normAutofit/>
          </a:bodyPr>
          <a:lstStyle/>
          <a:p>
            <a:r>
              <a:rPr lang="en-GB" dirty="0"/>
              <a:t>When an individual or social group is unable to participate fully in life (Peace, 2001, p. 26).</a:t>
            </a:r>
          </a:p>
          <a:p>
            <a:r>
              <a:rPr lang="en-GB" dirty="0"/>
              <a:t>Exclusion rights and exchanges in society (Commission of the European Communities, 1993, p. 1)</a:t>
            </a:r>
          </a:p>
          <a:p>
            <a:r>
              <a:rPr lang="en-GB" dirty="0"/>
              <a:t>May lack social relations, legal rights, the ability to consume products and ability to access jobs (Peace, 2001, p. 28)</a:t>
            </a:r>
          </a:p>
          <a:p>
            <a:r>
              <a:rPr lang="en-GB" dirty="0"/>
              <a:t>The effects of the causes of social exclusion can then snowball into further social exclusion (Scottish Office, 1999, pp. 1–2)</a:t>
            </a:r>
          </a:p>
        </p:txBody>
      </p:sp>
      <p:sp>
        <p:nvSpPr>
          <p:cNvPr id="4" name="Rectangle 3">
            <a:extLst>
              <a:ext uri="{FF2B5EF4-FFF2-40B4-BE49-F238E27FC236}">
                <a16:creationId xmlns:a16="http://schemas.microsoft.com/office/drawing/2014/main" id="{B1625C66-1A0E-C9BB-9070-E8ED6AE9BEFB}"/>
              </a:ext>
            </a:extLst>
          </p:cNvPr>
          <p:cNvSpPr/>
          <p:nvPr/>
        </p:nvSpPr>
        <p:spPr>
          <a:xfrm>
            <a:off x="168656" y="1361440"/>
            <a:ext cx="2387600" cy="914400"/>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mj-lt"/>
                <a:ea typeface="ADLaM Display" panose="020F0502020204030204" pitchFamily="2" charset="0"/>
                <a:cs typeface="ADLaM Display" panose="020F0502020204030204" pitchFamily="2" charset="0"/>
              </a:rPr>
              <a:t>1. Definitions</a:t>
            </a:r>
          </a:p>
        </p:txBody>
      </p:sp>
      <p:sp>
        <p:nvSpPr>
          <p:cNvPr id="5" name="Rectangle 4">
            <a:extLst>
              <a:ext uri="{FF2B5EF4-FFF2-40B4-BE49-F238E27FC236}">
                <a16:creationId xmlns:a16="http://schemas.microsoft.com/office/drawing/2014/main" id="{78962C91-8B2D-C44B-D39A-38A380C65D06}"/>
              </a:ext>
            </a:extLst>
          </p:cNvPr>
          <p:cNvSpPr/>
          <p:nvPr/>
        </p:nvSpPr>
        <p:spPr>
          <a:xfrm>
            <a:off x="412496" y="2774765"/>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Feminism</a:t>
            </a:r>
          </a:p>
        </p:txBody>
      </p:sp>
      <p:sp>
        <p:nvSpPr>
          <p:cNvPr id="6" name="Rectangle 5">
            <a:extLst>
              <a:ext uri="{FF2B5EF4-FFF2-40B4-BE49-F238E27FC236}">
                <a16:creationId xmlns:a16="http://schemas.microsoft.com/office/drawing/2014/main" id="{C0811754-EE47-F51B-1510-778F1BA8A3F6}"/>
              </a:ext>
            </a:extLst>
          </p:cNvPr>
          <p:cNvSpPr/>
          <p:nvPr/>
        </p:nvSpPr>
        <p:spPr>
          <a:xfrm>
            <a:off x="419608" y="3948827"/>
            <a:ext cx="1787144" cy="684438"/>
          </a:xfrm>
          <a:prstGeom prst="rect">
            <a:avLst/>
          </a:prstGeom>
          <a:solidFill>
            <a:srgbClr val="FFFF00"/>
          </a:solidFill>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Social Exclusion</a:t>
            </a:r>
          </a:p>
        </p:txBody>
      </p:sp>
      <p:sp>
        <p:nvSpPr>
          <p:cNvPr id="7" name="Rectangle 6">
            <a:extLst>
              <a:ext uri="{FF2B5EF4-FFF2-40B4-BE49-F238E27FC236}">
                <a16:creationId xmlns:a16="http://schemas.microsoft.com/office/drawing/2014/main" id="{3E0B8B20-5683-4EC6-E999-A20454E6058B}"/>
              </a:ext>
            </a:extLst>
          </p:cNvPr>
          <p:cNvSpPr/>
          <p:nvPr/>
        </p:nvSpPr>
        <p:spPr>
          <a:xfrm>
            <a:off x="458216" y="5145458"/>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Homelessness + Legislation</a:t>
            </a:r>
          </a:p>
        </p:txBody>
      </p:sp>
      <p:cxnSp>
        <p:nvCxnSpPr>
          <p:cNvPr id="8" name="Straight Arrow Connector 7">
            <a:extLst>
              <a:ext uri="{FF2B5EF4-FFF2-40B4-BE49-F238E27FC236}">
                <a16:creationId xmlns:a16="http://schemas.microsoft.com/office/drawing/2014/main" id="{4C74E7F3-DBF7-D53A-79A5-2F1007DB9FBB}"/>
              </a:ext>
            </a:extLst>
          </p:cNvPr>
          <p:cNvCxnSpPr/>
          <p:nvPr/>
        </p:nvCxnSpPr>
        <p:spPr>
          <a:xfrm>
            <a:off x="1362456" y="244856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463C30BE-14DA-424D-CD73-8FBE923516CE}"/>
              </a:ext>
            </a:extLst>
          </p:cNvPr>
          <p:cNvCxnSpPr/>
          <p:nvPr/>
        </p:nvCxnSpPr>
        <p:spPr>
          <a:xfrm>
            <a:off x="1363472" y="36372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88837362-F94A-C41A-9632-66B6DFF09B8B}"/>
              </a:ext>
            </a:extLst>
          </p:cNvPr>
          <p:cNvCxnSpPr/>
          <p:nvPr/>
        </p:nvCxnSpPr>
        <p:spPr>
          <a:xfrm>
            <a:off x="1362456" y="482600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35130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27615-864E-E31D-847E-82E21EC30D0B}"/>
              </a:ext>
            </a:extLst>
          </p:cNvPr>
          <p:cNvSpPr>
            <a:spLocks noGrp="1"/>
          </p:cNvSpPr>
          <p:nvPr>
            <p:ph type="title"/>
          </p:nvPr>
        </p:nvSpPr>
        <p:spPr>
          <a:xfrm>
            <a:off x="2773680" y="548640"/>
            <a:ext cx="8492546" cy="1132258"/>
          </a:xfrm>
        </p:spPr>
        <p:txBody>
          <a:bodyPr/>
          <a:lstStyle/>
          <a:p>
            <a:r>
              <a:rPr lang="en-GB" dirty="0"/>
              <a:t>What is Homelessness?</a:t>
            </a:r>
          </a:p>
        </p:txBody>
      </p:sp>
      <p:sp>
        <p:nvSpPr>
          <p:cNvPr id="3" name="Content Placeholder 2">
            <a:extLst>
              <a:ext uri="{FF2B5EF4-FFF2-40B4-BE49-F238E27FC236}">
                <a16:creationId xmlns:a16="http://schemas.microsoft.com/office/drawing/2014/main" id="{642CCC03-982A-9AF3-9B53-AB9E0F77A455}"/>
              </a:ext>
            </a:extLst>
          </p:cNvPr>
          <p:cNvSpPr>
            <a:spLocks noGrp="1"/>
          </p:cNvSpPr>
          <p:nvPr>
            <p:ph idx="1"/>
          </p:nvPr>
        </p:nvSpPr>
        <p:spPr>
          <a:xfrm>
            <a:off x="2773680" y="1715532"/>
            <a:ext cx="8492546" cy="4593828"/>
          </a:xfrm>
        </p:spPr>
        <p:txBody>
          <a:bodyPr/>
          <a:lstStyle/>
          <a:p>
            <a:r>
              <a:rPr lang="en-GB" dirty="0"/>
              <a:t>When an individual or family does not have safe/permanent housing (Crisis, 2023)</a:t>
            </a:r>
          </a:p>
          <a:p>
            <a:r>
              <a:rPr lang="en-GB" dirty="0"/>
              <a:t>Includes rough sleeping – sleeping in open air or in buildings not fit for human habitation (e.g. public toilets, derelict boats) (D</a:t>
            </a:r>
            <a:r>
              <a:rPr lang="en-GB" b="0" i="0" dirty="0">
                <a:solidFill>
                  <a:srgbClr val="333333"/>
                </a:solidFill>
                <a:effectLst/>
              </a:rPr>
              <a:t>epartment of Levelling Up, Housing and Communities and Ministry of Housing, Communities and Local Government, 2018) </a:t>
            </a:r>
          </a:p>
          <a:p>
            <a:r>
              <a:rPr lang="en-GB" dirty="0"/>
              <a:t>Also includes people in inadequate or insecure accommodation (</a:t>
            </a:r>
            <a:r>
              <a:rPr lang="en-GB" b="0" i="0" dirty="0">
                <a:solidFill>
                  <a:srgbClr val="222222"/>
                </a:solidFill>
                <a:effectLst/>
                <a:latin typeface="Arial" panose="020B0604020202020204" pitchFamily="34" charset="0"/>
              </a:rPr>
              <a:t>Busch-</a:t>
            </a:r>
            <a:r>
              <a:rPr lang="en-GB" b="0" i="0" dirty="0" err="1">
                <a:solidFill>
                  <a:srgbClr val="222222"/>
                </a:solidFill>
                <a:effectLst/>
                <a:latin typeface="Arial" panose="020B0604020202020204" pitchFamily="34" charset="0"/>
              </a:rPr>
              <a:t>Geertsema</a:t>
            </a:r>
            <a:r>
              <a:rPr lang="en-GB" b="0" i="0" dirty="0">
                <a:solidFill>
                  <a:srgbClr val="222222"/>
                </a:solidFill>
                <a:effectLst/>
                <a:latin typeface="Arial" panose="020B0604020202020204" pitchFamily="34" charset="0"/>
              </a:rPr>
              <a:t>, 2010)</a:t>
            </a:r>
          </a:p>
          <a:p>
            <a:r>
              <a:rPr lang="en-GB" dirty="0"/>
              <a:t>‘Homeless at home’ (Watson and </a:t>
            </a:r>
            <a:r>
              <a:rPr lang="en-GB" dirty="0" err="1"/>
              <a:t>Austerberry</a:t>
            </a:r>
            <a:r>
              <a:rPr lang="en-GB" dirty="0"/>
              <a:t>, 1986 cited in Mayock and Sheridan, 2020)</a:t>
            </a:r>
          </a:p>
        </p:txBody>
      </p:sp>
      <p:sp>
        <p:nvSpPr>
          <p:cNvPr id="4" name="Rectangle 3">
            <a:extLst>
              <a:ext uri="{FF2B5EF4-FFF2-40B4-BE49-F238E27FC236}">
                <a16:creationId xmlns:a16="http://schemas.microsoft.com/office/drawing/2014/main" id="{B1625C66-1A0E-C9BB-9070-E8ED6AE9BEFB}"/>
              </a:ext>
            </a:extLst>
          </p:cNvPr>
          <p:cNvSpPr/>
          <p:nvPr/>
        </p:nvSpPr>
        <p:spPr>
          <a:xfrm>
            <a:off x="168656" y="1361440"/>
            <a:ext cx="2387600" cy="914400"/>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mj-lt"/>
                <a:ea typeface="ADLaM Display" panose="020F0502020204030204" pitchFamily="2" charset="0"/>
                <a:cs typeface="ADLaM Display" panose="020F0502020204030204" pitchFamily="2" charset="0"/>
              </a:rPr>
              <a:t>1. Definitions</a:t>
            </a:r>
          </a:p>
        </p:txBody>
      </p:sp>
      <p:sp>
        <p:nvSpPr>
          <p:cNvPr id="5" name="Rectangle 4">
            <a:extLst>
              <a:ext uri="{FF2B5EF4-FFF2-40B4-BE49-F238E27FC236}">
                <a16:creationId xmlns:a16="http://schemas.microsoft.com/office/drawing/2014/main" id="{78962C91-8B2D-C44B-D39A-38A380C65D06}"/>
              </a:ext>
            </a:extLst>
          </p:cNvPr>
          <p:cNvSpPr/>
          <p:nvPr/>
        </p:nvSpPr>
        <p:spPr>
          <a:xfrm>
            <a:off x="412496" y="2774765"/>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Feminism</a:t>
            </a:r>
          </a:p>
        </p:txBody>
      </p:sp>
      <p:sp>
        <p:nvSpPr>
          <p:cNvPr id="6" name="Rectangle 5">
            <a:extLst>
              <a:ext uri="{FF2B5EF4-FFF2-40B4-BE49-F238E27FC236}">
                <a16:creationId xmlns:a16="http://schemas.microsoft.com/office/drawing/2014/main" id="{C0811754-EE47-F51B-1510-778F1BA8A3F6}"/>
              </a:ext>
            </a:extLst>
          </p:cNvPr>
          <p:cNvSpPr/>
          <p:nvPr/>
        </p:nvSpPr>
        <p:spPr>
          <a:xfrm>
            <a:off x="419608" y="3948827"/>
            <a:ext cx="1787144" cy="684438"/>
          </a:xfrm>
          <a:prstGeom prst="rect">
            <a:avLst/>
          </a:prstGeom>
          <a:solidFill>
            <a:schemeClr val="bg1"/>
          </a:solidFill>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Social Exclusion</a:t>
            </a:r>
          </a:p>
        </p:txBody>
      </p:sp>
      <p:sp>
        <p:nvSpPr>
          <p:cNvPr id="7" name="Rectangle 6">
            <a:extLst>
              <a:ext uri="{FF2B5EF4-FFF2-40B4-BE49-F238E27FC236}">
                <a16:creationId xmlns:a16="http://schemas.microsoft.com/office/drawing/2014/main" id="{3E0B8B20-5683-4EC6-E999-A20454E6058B}"/>
              </a:ext>
            </a:extLst>
          </p:cNvPr>
          <p:cNvSpPr/>
          <p:nvPr/>
        </p:nvSpPr>
        <p:spPr>
          <a:xfrm>
            <a:off x="458216" y="5145458"/>
            <a:ext cx="1787144" cy="684438"/>
          </a:xfrm>
          <a:prstGeom prst="rect">
            <a:avLst/>
          </a:prstGeom>
          <a:solidFill>
            <a:srgbClr val="92D050"/>
          </a:solidFill>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Homelessness + Legislation</a:t>
            </a:r>
          </a:p>
        </p:txBody>
      </p:sp>
      <p:cxnSp>
        <p:nvCxnSpPr>
          <p:cNvPr id="8" name="Straight Arrow Connector 7">
            <a:extLst>
              <a:ext uri="{FF2B5EF4-FFF2-40B4-BE49-F238E27FC236}">
                <a16:creationId xmlns:a16="http://schemas.microsoft.com/office/drawing/2014/main" id="{4C74E7F3-DBF7-D53A-79A5-2F1007DB9FBB}"/>
              </a:ext>
            </a:extLst>
          </p:cNvPr>
          <p:cNvCxnSpPr/>
          <p:nvPr/>
        </p:nvCxnSpPr>
        <p:spPr>
          <a:xfrm>
            <a:off x="1362456" y="244856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463C30BE-14DA-424D-CD73-8FBE923516CE}"/>
              </a:ext>
            </a:extLst>
          </p:cNvPr>
          <p:cNvCxnSpPr/>
          <p:nvPr/>
        </p:nvCxnSpPr>
        <p:spPr>
          <a:xfrm>
            <a:off x="1363472" y="36372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88837362-F94A-C41A-9632-66B6DFF09B8B}"/>
              </a:ext>
            </a:extLst>
          </p:cNvPr>
          <p:cNvCxnSpPr/>
          <p:nvPr/>
        </p:nvCxnSpPr>
        <p:spPr>
          <a:xfrm>
            <a:off x="1362456" y="482600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00994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27615-864E-E31D-847E-82E21EC30D0B}"/>
              </a:ext>
            </a:extLst>
          </p:cNvPr>
          <p:cNvSpPr>
            <a:spLocks noGrp="1"/>
          </p:cNvSpPr>
          <p:nvPr>
            <p:ph type="title"/>
          </p:nvPr>
        </p:nvSpPr>
        <p:spPr>
          <a:xfrm>
            <a:off x="2773680" y="548640"/>
            <a:ext cx="8492546" cy="1132258"/>
          </a:xfrm>
        </p:spPr>
        <p:txBody>
          <a:bodyPr/>
          <a:lstStyle/>
          <a:p>
            <a:r>
              <a:rPr lang="en-GB" dirty="0"/>
              <a:t>Homelessness Legislation</a:t>
            </a:r>
          </a:p>
        </p:txBody>
      </p:sp>
      <p:sp>
        <p:nvSpPr>
          <p:cNvPr id="3" name="Content Placeholder 2">
            <a:extLst>
              <a:ext uri="{FF2B5EF4-FFF2-40B4-BE49-F238E27FC236}">
                <a16:creationId xmlns:a16="http://schemas.microsoft.com/office/drawing/2014/main" id="{642CCC03-982A-9AF3-9B53-AB9E0F77A455}"/>
              </a:ext>
            </a:extLst>
          </p:cNvPr>
          <p:cNvSpPr>
            <a:spLocks noGrp="1"/>
          </p:cNvSpPr>
          <p:nvPr>
            <p:ph idx="1"/>
          </p:nvPr>
        </p:nvSpPr>
        <p:spPr>
          <a:xfrm>
            <a:off x="2773680" y="1715532"/>
            <a:ext cx="8492546" cy="4593828"/>
          </a:xfrm>
        </p:spPr>
        <p:txBody>
          <a:bodyPr>
            <a:normAutofit/>
          </a:bodyPr>
          <a:lstStyle/>
          <a:p>
            <a:r>
              <a:rPr lang="en-GB" dirty="0"/>
              <a:t>Housing [Homeless Person’s] Act 1977 - first piece of legislation about homelessness (Reeve, 2018)</a:t>
            </a:r>
          </a:p>
          <a:p>
            <a:r>
              <a:rPr lang="en-GB" dirty="0"/>
              <a:t>Placed a duty on LAs to provide housing for families with a local connection to the area, who were homeless through no fault of their own (Reeve, 2018)</a:t>
            </a:r>
          </a:p>
          <a:p>
            <a:r>
              <a:rPr lang="en-GB" dirty="0"/>
              <a:t>Homelessness Reduction Act 2017 – LAs must now properly assess the causes of homelessness for that household and develop a personalised plan of steps to relieve or prevent homelessness of the household (Homelessness Reduction Act, 2017)</a:t>
            </a:r>
          </a:p>
        </p:txBody>
      </p:sp>
      <p:sp>
        <p:nvSpPr>
          <p:cNvPr id="4" name="Rectangle 3">
            <a:extLst>
              <a:ext uri="{FF2B5EF4-FFF2-40B4-BE49-F238E27FC236}">
                <a16:creationId xmlns:a16="http://schemas.microsoft.com/office/drawing/2014/main" id="{B1625C66-1A0E-C9BB-9070-E8ED6AE9BEFB}"/>
              </a:ext>
            </a:extLst>
          </p:cNvPr>
          <p:cNvSpPr/>
          <p:nvPr/>
        </p:nvSpPr>
        <p:spPr>
          <a:xfrm>
            <a:off x="168656" y="1361440"/>
            <a:ext cx="2387600" cy="914400"/>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mj-lt"/>
                <a:ea typeface="ADLaM Display" panose="020F0502020204030204" pitchFamily="2" charset="0"/>
                <a:cs typeface="ADLaM Display" panose="020F0502020204030204" pitchFamily="2" charset="0"/>
              </a:rPr>
              <a:t>1. Definitions</a:t>
            </a:r>
          </a:p>
        </p:txBody>
      </p:sp>
      <p:sp>
        <p:nvSpPr>
          <p:cNvPr id="5" name="Rectangle 4">
            <a:extLst>
              <a:ext uri="{FF2B5EF4-FFF2-40B4-BE49-F238E27FC236}">
                <a16:creationId xmlns:a16="http://schemas.microsoft.com/office/drawing/2014/main" id="{78962C91-8B2D-C44B-D39A-38A380C65D06}"/>
              </a:ext>
            </a:extLst>
          </p:cNvPr>
          <p:cNvSpPr/>
          <p:nvPr/>
        </p:nvSpPr>
        <p:spPr>
          <a:xfrm>
            <a:off x="412496" y="2774765"/>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Feminism</a:t>
            </a:r>
          </a:p>
        </p:txBody>
      </p:sp>
      <p:sp>
        <p:nvSpPr>
          <p:cNvPr id="6" name="Rectangle 5">
            <a:extLst>
              <a:ext uri="{FF2B5EF4-FFF2-40B4-BE49-F238E27FC236}">
                <a16:creationId xmlns:a16="http://schemas.microsoft.com/office/drawing/2014/main" id="{C0811754-EE47-F51B-1510-778F1BA8A3F6}"/>
              </a:ext>
            </a:extLst>
          </p:cNvPr>
          <p:cNvSpPr/>
          <p:nvPr/>
        </p:nvSpPr>
        <p:spPr>
          <a:xfrm>
            <a:off x="419608" y="3948827"/>
            <a:ext cx="1787144" cy="684438"/>
          </a:xfrm>
          <a:prstGeom prst="rect">
            <a:avLst/>
          </a:prstGeom>
          <a:solidFill>
            <a:schemeClr val="bg1"/>
          </a:solidFill>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Social Exclusion</a:t>
            </a:r>
          </a:p>
        </p:txBody>
      </p:sp>
      <p:sp>
        <p:nvSpPr>
          <p:cNvPr id="7" name="Rectangle 6">
            <a:extLst>
              <a:ext uri="{FF2B5EF4-FFF2-40B4-BE49-F238E27FC236}">
                <a16:creationId xmlns:a16="http://schemas.microsoft.com/office/drawing/2014/main" id="{3E0B8B20-5683-4EC6-E999-A20454E6058B}"/>
              </a:ext>
            </a:extLst>
          </p:cNvPr>
          <p:cNvSpPr/>
          <p:nvPr/>
        </p:nvSpPr>
        <p:spPr>
          <a:xfrm>
            <a:off x="458216" y="5145458"/>
            <a:ext cx="1787144" cy="684438"/>
          </a:xfrm>
          <a:prstGeom prst="rect">
            <a:avLst/>
          </a:prstGeom>
          <a:solidFill>
            <a:srgbClr val="92D050"/>
          </a:solidFill>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Homelessness + Legislation</a:t>
            </a:r>
          </a:p>
        </p:txBody>
      </p:sp>
      <p:cxnSp>
        <p:nvCxnSpPr>
          <p:cNvPr id="8" name="Straight Arrow Connector 7">
            <a:extLst>
              <a:ext uri="{FF2B5EF4-FFF2-40B4-BE49-F238E27FC236}">
                <a16:creationId xmlns:a16="http://schemas.microsoft.com/office/drawing/2014/main" id="{4C74E7F3-DBF7-D53A-79A5-2F1007DB9FBB}"/>
              </a:ext>
            </a:extLst>
          </p:cNvPr>
          <p:cNvCxnSpPr/>
          <p:nvPr/>
        </p:nvCxnSpPr>
        <p:spPr>
          <a:xfrm>
            <a:off x="1362456" y="244856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463C30BE-14DA-424D-CD73-8FBE923516CE}"/>
              </a:ext>
            </a:extLst>
          </p:cNvPr>
          <p:cNvCxnSpPr/>
          <p:nvPr/>
        </p:nvCxnSpPr>
        <p:spPr>
          <a:xfrm>
            <a:off x="1363472" y="36372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88837362-F94A-C41A-9632-66B6DFF09B8B}"/>
              </a:ext>
            </a:extLst>
          </p:cNvPr>
          <p:cNvCxnSpPr/>
          <p:nvPr/>
        </p:nvCxnSpPr>
        <p:spPr>
          <a:xfrm>
            <a:off x="1362456" y="482600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3888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27615-864E-E31D-847E-82E21EC30D0B}"/>
              </a:ext>
            </a:extLst>
          </p:cNvPr>
          <p:cNvSpPr>
            <a:spLocks noGrp="1"/>
          </p:cNvSpPr>
          <p:nvPr>
            <p:ph type="title"/>
          </p:nvPr>
        </p:nvSpPr>
        <p:spPr>
          <a:xfrm>
            <a:off x="2773680" y="548640"/>
            <a:ext cx="8492546" cy="1132258"/>
          </a:xfrm>
        </p:spPr>
        <p:txBody>
          <a:bodyPr/>
          <a:lstStyle/>
          <a:p>
            <a:r>
              <a:rPr lang="en-GB" dirty="0"/>
              <a:t>Forms of Social Exclusion Faced by Homeless Women</a:t>
            </a:r>
          </a:p>
        </p:txBody>
      </p:sp>
      <p:sp>
        <p:nvSpPr>
          <p:cNvPr id="3" name="Content Placeholder 2">
            <a:extLst>
              <a:ext uri="{FF2B5EF4-FFF2-40B4-BE49-F238E27FC236}">
                <a16:creationId xmlns:a16="http://schemas.microsoft.com/office/drawing/2014/main" id="{642CCC03-982A-9AF3-9B53-AB9E0F77A455}"/>
              </a:ext>
            </a:extLst>
          </p:cNvPr>
          <p:cNvSpPr>
            <a:spLocks noGrp="1"/>
          </p:cNvSpPr>
          <p:nvPr>
            <p:ph idx="1"/>
          </p:nvPr>
        </p:nvSpPr>
        <p:spPr>
          <a:xfrm>
            <a:off x="2773680" y="1715532"/>
            <a:ext cx="8492546" cy="4593828"/>
          </a:xfrm>
        </p:spPr>
        <p:txBody>
          <a:bodyPr>
            <a:normAutofit lnSpcReduction="10000"/>
          </a:bodyPr>
          <a:lstStyle/>
          <a:p>
            <a:r>
              <a:rPr lang="en-GB" dirty="0"/>
              <a:t>May struggle to access services such as banks and institutes of education (Watson and Cuervo, 2017 cited in </a:t>
            </a:r>
            <a:r>
              <a:rPr lang="en-GB" dirty="0" err="1"/>
              <a:t>Timson</a:t>
            </a:r>
            <a:r>
              <a:rPr lang="en-GB" dirty="0"/>
              <a:t> and Phuti, 2021)</a:t>
            </a:r>
          </a:p>
          <a:p>
            <a:r>
              <a:rPr lang="en-GB" dirty="0"/>
              <a:t>May not be able to particate in work (</a:t>
            </a:r>
            <a:r>
              <a:rPr lang="en-GB" dirty="0" err="1"/>
              <a:t>Soulet</a:t>
            </a:r>
            <a:r>
              <a:rPr lang="en-GB" dirty="0"/>
              <a:t>, 1999 cited in Walsh, 2016 )</a:t>
            </a:r>
          </a:p>
          <a:p>
            <a:r>
              <a:rPr lang="en-GB" dirty="0"/>
              <a:t>Lack the same rights as others (e.g. protection from discrimination and high standard of health) (Goldie, 1999, cited in Walsh, 2016)</a:t>
            </a:r>
          </a:p>
          <a:p>
            <a:r>
              <a:rPr lang="en-GB" dirty="0"/>
              <a:t>May not be able to vote due to their lack of fixed address (Walsh, 2016)</a:t>
            </a:r>
          </a:p>
          <a:p>
            <a:r>
              <a:rPr lang="en-GB" dirty="0"/>
              <a:t>Due to their appearance may not be able to physically access buildings (</a:t>
            </a:r>
            <a:r>
              <a:rPr lang="en-GB" dirty="0" err="1"/>
              <a:t>Timson</a:t>
            </a:r>
            <a:r>
              <a:rPr lang="en-GB" dirty="0"/>
              <a:t> and Phuti, 2021)</a:t>
            </a:r>
          </a:p>
        </p:txBody>
      </p:sp>
      <p:sp>
        <p:nvSpPr>
          <p:cNvPr id="11" name="Rectangle 10">
            <a:extLst>
              <a:ext uri="{FF2B5EF4-FFF2-40B4-BE49-F238E27FC236}">
                <a16:creationId xmlns:a16="http://schemas.microsoft.com/office/drawing/2014/main" id="{352DD086-7EEF-252B-7C94-C084CD439074}"/>
              </a:ext>
            </a:extLst>
          </p:cNvPr>
          <p:cNvSpPr/>
          <p:nvPr/>
        </p:nvSpPr>
        <p:spPr>
          <a:xfrm>
            <a:off x="118873" y="1889760"/>
            <a:ext cx="2387600" cy="914400"/>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mj-lt"/>
              </a:rPr>
              <a:t>2. How does SE Happen?</a:t>
            </a:r>
          </a:p>
        </p:txBody>
      </p:sp>
      <p:sp>
        <p:nvSpPr>
          <p:cNvPr id="12" name="Rectangle 11">
            <a:extLst>
              <a:ext uri="{FF2B5EF4-FFF2-40B4-BE49-F238E27FC236}">
                <a16:creationId xmlns:a16="http://schemas.microsoft.com/office/drawing/2014/main" id="{5074BDA5-2354-E54D-30FE-F4A4E4AD9021}"/>
              </a:ext>
            </a:extLst>
          </p:cNvPr>
          <p:cNvSpPr/>
          <p:nvPr/>
        </p:nvSpPr>
        <p:spPr>
          <a:xfrm>
            <a:off x="419101" y="3267803"/>
            <a:ext cx="1787144" cy="684438"/>
          </a:xfrm>
          <a:prstGeom prst="rect">
            <a:avLst/>
          </a:prstGeom>
          <a:solidFill>
            <a:srgbClr val="00B050"/>
          </a:solidFill>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Forms</a:t>
            </a:r>
          </a:p>
        </p:txBody>
      </p:sp>
      <p:sp>
        <p:nvSpPr>
          <p:cNvPr id="13" name="Rectangle 12">
            <a:extLst>
              <a:ext uri="{FF2B5EF4-FFF2-40B4-BE49-F238E27FC236}">
                <a16:creationId xmlns:a16="http://schemas.microsoft.com/office/drawing/2014/main" id="{923E0182-1664-AED0-D637-10911D193AF0}"/>
              </a:ext>
            </a:extLst>
          </p:cNvPr>
          <p:cNvSpPr/>
          <p:nvPr/>
        </p:nvSpPr>
        <p:spPr>
          <a:xfrm>
            <a:off x="419101" y="4477147"/>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Consequences</a:t>
            </a:r>
          </a:p>
        </p:txBody>
      </p:sp>
      <p:cxnSp>
        <p:nvCxnSpPr>
          <p:cNvPr id="14" name="Straight Arrow Connector 13">
            <a:extLst>
              <a:ext uri="{FF2B5EF4-FFF2-40B4-BE49-F238E27FC236}">
                <a16:creationId xmlns:a16="http://schemas.microsoft.com/office/drawing/2014/main" id="{3F3E3EC7-BA42-454E-574F-9E0194E6F84D}"/>
              </a:ext>
            </a:extLst>
          </p:cNvPr>
          <p:cNvCxnSpPr/>
          <p:nvPr/>
        </p:nvCxnSpPr>
        <p:spPr>
          <a:xfrm>
            <a:off x="1352804" y="29768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3F59E6D8-D411-018B-EBB3-0099FC390728}"/>
              </a:ext>
            </a:extLst>
          </p:cNvPr>
          <p:cNvCxnSpPr/>
          <p:nvPr/>
        </p:nvCxnSpPr>
        <p:spPr>
          <a:xfrm>
            <a:off x="1343152" y="415544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57525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27615-864E-E31D-847E-82E21EC30D0B}"/>
              </a:ext>
            </a:extLst>
          </p:cNvPr>
          <p:cNvSpPr>
            <a:spLocks noGrp="1"/>
          </p:cNvSpPr>
          <p:nvPr>
            <p:ph type="title"/>
          </p:nvPr>
        </p:nvSpPr>
        <p:spPr>
          <a:xfrm>
            <a:off x="2773680" y="548640"/>
            <a:ext cx="8492546" cy="1132258"/>
          </a:xfrm>
        </p:spPr>
        <p:txBody>
          <a:bodyPr/>
          <a:lstStyle/>
          <a:p>
            <a:r>
              <a:rPr lang="en-GB" dirty="0"/>
              <a:t>Consequences of Homelessness and Social Exclusion</a:t>
            </a:r>
          </a:p>
        </p:txBody>
      </p:sp>
      <p:sp>
        <p:nvSpPr>
          <p:cNvPr id="3" name="Content Placeholder 2">
            <a:extLst>
              <a:ext uri="{FF2B5EF4-FFF2-40B4-BE49-F238E27FC236}">
                <a16:creationId xmlns:a16="http://schemas.microsoft.com/office/drawing/2014/main" id="{642CCC03-982A-9AF3-9B53-AB9E0F77A455}"/>
              </a:ext>
            </a:extLst>
          </p:cNvPr>
          <p:cNvSpPr>
            <a:spLocks noGrp="1"/>
          </p:cNvSpPr>
          <p:nvPr>
            <p:ph idx="1"/>
          </p:nvPr>
        </p:nvSpPr>
        <p:spPr>
          <a:xfrm>
            <a:off x="2773680" y="1715532"/>
            <a:ext cx="8492546" cy="4593828"/>
          </a:xfrm>
        </p:spPr>
        <p:txBody>
          <a:bodyPr>
            <a:normAutofit fontScale="85000" lnSpcReduction="10000"/>
          </a:bodyPr>
          <a:lstStyle/>
          <a:p>
            <a:r>
              <a:rPr lang="en-GB" dirty="0"/>
              <a:t>Self-harm (McDonagh, 2011)</a:t>
            </a:r>
          </a:p>
          <a:p>
            <a:r>
              <a:rPr lang="en-GB" dirty="0"/>
              <a:t>Die at 43 on average and risk of suicide is 9x higher (Crisis, 2023)</a:t>
            </a:r>
          </a:p>
          <a:p>
            <a:r>
              <a:rPr lang="en-GB" dirty="0"/>
              <a:t>Children may struggle to access school places (Shelter, 2023, p.1) </a:t>
            </a:r>
          </a:p>
          <a:p>
            <a:r>
              <a:rPr lang="en-GB" dirty="0"/>
              <a:t>May lose access to their children and this may make them more likely to remain homeless (Savage, 2016) </a:t>
            </a:r>
          </a:p>
          <a:p>
            <a:r>
              <a:rPr lang="en-GB" dirty="0"/>
              <a:t>Ashma, pneumonia, gastrointestinal illnesses and skin conditions and mental illness (Kermode </a:t>
            </a:r>
            <a:r>
              <a:rPr lang="en-GB" i="1" dirty="0"/>
              <a:t>et</a:t>
            </a:r>
            <a:r>
              <a:rPr lang="en-GB" dirty="0"/>
              <a:t> </a:t>
            </a:r>
            <a:r>
              <a:rPr lang="en-GB" i="1" dirty="0"/>
              <a:t>al</a:t>
            </a:r>
            <a:r>
              <a:rPr lang="en-GB" dirty="0"/>
              <a:t>, 1998) which further compound social exclusion (Shelter, 2023; </a:t>
            </a:r>
            <a:r>
              <a:rPr lang="en-GB" dirty="0" err="1"/>
              <a:t>Timson</a:t>
            </a:r>
            <a:r>
              <a:rPr lang="en-GB" dirty="0"/>
              <a:t> and Phuti, 2021)</a:t>
            </a:r>
          </a:p>
          <a:p>
            <a:r>
              <a:rPr lang="en-GB" dirty="0"/>
              <a:t>Social exclusion = issues such as dementia, heart disease, depression and anxiety (NIA, 2019) </a:t>
            </a:r>
          </a:p>
          <a:p>
            <a:r>
              <a:rPr lang="en-GB" dirty="0"/>
              <a:t>Street homelessness increases risk of violence by almost 17 times (Crisis, 2023)</a:t>
            </a:r>
          </a:p>
          <a:p>
            <a:r>
              <a:rPr lang="en-GB" dirty="0"/>
              <a:t>Lack of water and showering facilities (</a:t>
            </a:r>
            <a:r>
              <a:rPr lang="en-GB" dirty="0" err="1"/>
              <a:t>Timson</a:t>
            </a:r>
            <a:r>
              <a:rPr lang="en-GB" dirty="0"/>
              <a:t> and Phuti, 2021) </a:t>
            </a:r>
          </a:p>
        </p:txBody>
      </p:sp>
      <p:sp>
        <p:nvSpPr>
          <p:cNvPr id="11" name="Rectangle 10">
            <a:extLst>
              <a:ext uri="{FF2B5EF4-FFF2-40B4-BE49-F238E27FC236}">
                <a16:creationId xmlns:a16="http://schemas.microsoft.com/office/drawing/2014/main" id="{352DD086-7EEF-252B-7C94-C084CD439074}"/>
              </a:ext>
            </a:extLst>
          </p:cNvPr>
          <p:cNvSpPr/>
          <p:nvPr/>
        </p:nvSpPr>
        <p:spPr>
          <a:xfrm>
            <a:off x="118873" y="1889760"/>
            <a:ext cx="2387600" cy="914400"/>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mj-lt"/>
              </a:rPr>
              <a:t>2. How does SE Happen?</a:t>
            </a:r>
          </a:p>
        </p:txBody>
      </p:sp>
      <p:sp>
        <p:nvSpPr>
          <p:cNvPr id="12" name="Rectangle 11">
            <a:extLst>
              <a:ext uri="{FF2B5EF4-FFF2-40B4-BE49-F238E27FC236}">
                <a16:creationId xmlns:a16="http://schemas.microsoft.com/office/drawing/2014/main" id="{5074BDA5-2354-E54D-30FE-F4A4E4AD9021}"/>
              </a:ext>
            </a:extLst>
          </p:cNvPr>
          <p:cNvSpPr/>
          <p:nvPr/>
        </p:nvSpPr>
        <p:spPr>
          <a:xfrm>
            <a:off x="419101" y="3267803"/>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Forms</a:t>
            </a:r>
          </a:p>
        </p:txBody>
      </p:sp>
      <p:sp>
        <p:nvSpPr>
          <p:cNvPr id="13" name="Rectangle 12">
            <a:extLst>
              <a:ext uri="{FF2B5EF4-FFF2-40B4-BE49-F238E27FC236}">
                <a16:creationId xmlns:a16="http://schemas.microsoft.com/office/drawing/2014/main" id="{923E0182-1664-AED0-D637-10911D193AF0}"/>
              </a:ext>
            </a:extLst>
          </p:cNvPr>
          <p:cNvSpPr/>
          <p:nvPr/>
        </p:nvSpPr>
        <p:spPr>
          <a:xfrm>
            <a:off x="419101" y="4477147"/>
            <a:ext cx="1787144" cy="684438"/>
          </a:xfrm>
          <a:prstGeom prst="rect">
            <a:avLst/>
          </a:prstGeom>
          <a:solidFill>
            <a:srgbClr val="00B0F0"/>
          </a:solidFill>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Consequences</a:t>
            </a:r>
          </a:p>
        </p:txBody>
      </p:sp>
      <p:cxnSp>
        <p:nvCxnSpPr>
          <p:cNvPr id="14" name="Straight Arrow Connector 13">
            <a:extLst>
              <a:ext uri="{FF2B5EF4-FFF2-40B4-BE49-F238E27FC236}">
                <a16:creationId xmlns:a16="http://schemas.microsoft.com/office/drawing/2014/main" id="{3F3E3EC7-BA42-454E-574F-9E0194E6F84D}"/>
              </a:ext>
            </a:extLst>
          </p:cNvPr>
          <p:cNvCxnSpPr/>
          <p:nvPr/>
        </p:nvCxnSpPr>
        <p:spPr>
          <a:xfrm>
            <a:off x="1352804" y="29768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3F59E6D8-D411-018B-EBB3-0099FC390728}"/>
              </a:ext>
            </a:extLst>
          </p:cNvPr>
          <p:cNvCxnSpPr/>
          <p:nvPr/>
        </p:nvCxnSpPr>
        <p:spPr>
          <a:xfrm>
            <a:off x="1343152" y="415544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58498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27615-864E-E31D-847E-82E21EC30D0B}"/>
              </a:ext>
            </a:extLst>
          </p:cNvPr>
          <p:cNvSpPr>
            <a:spLocks noGrp="1"/>
          </p:cNvSpPr>
          <p:nvPr>
            <p:ph type="title"/>
          </p:nvPr>
        </p:nvSpPr>
        <p:spPr>
          <a:xfrm>
            <a:off x="2773680" y="548640"/>
            <a:ext cx="8492546" cy="1132258"/>
          </a:xfrm>
        </p:spPr>
        <p:txBody>
          <a:bodyPr/>
          <a:lstStyle/>
          <a:p>
            <a:r>
              <a:rPr lang="en-GB" dirty="0"/>
              <a:t>Double Stigma Associated with Homeless Women</a:t>
            </a:r>
          </a:p>
        </p:txBody>
      </p:sp>
      <p:sp>
        <p:nvSpPr>
          <p:cNvPr id="3" name="Content Placeholder 2">
            <a:extLst>
              <a:ext uri="{FF2B5EF4-FFF2-40B4-BE49-F238E27FC236}">
                <a16:creationId xmlns:a16="http://schemas.microsoft.com/office/drawing/2014/main" id="{642CCC03-982A-9AF3-9B53-AB9E0F77A455}"/>
              </a:ext>
            </a:extLst>
          </p:cNvPr>
          <p:cNvSpPr>
            <a:spLocks noGrp="1"/>
          </p:cNvSpPr>
          <p:nvPr>
            <p:ph idx="1"/>
          </p:nvPr>
        </p:nvSpPr>
        <p:spPr>
          <a:xfrm>
            <a:off x="2773680" y="1715532"/>
            <a:ext cx="8492546" cy="4593828"/>
          </a:xfrm>
        </p:spPr>
        <p:txBody>
          <a:bodyPr>
            <a:normAutofit lnSpcReduction="10000"/>
          </a:bodyPr>
          <a:lstStyle/>
          <a:p>
            <a:r>
              <a:rPr lang="en-GB" dirty="0"/>
              <a:t>Homelessness itself is stigmatised (</a:t>
            </a:r>
            <a:r>
              <a:rPr lang="en-GB" dirty="0" err="1"/>
              <a:t>Blecher</a:t>
            </a:r>
            <a:r>
              <a:rPr lang="en-GB" dirty="0"/>
              <a:t> and DeForge, 2012)</a:t>
            </a:r>
          </a:p>
          <a:p>
            <a:r>
              <a:rPr lang="en-GB" dirty="0"/>
              <a:t>Homeless women are likely to experience further stigma due to their gender status (Reeve, 2018;  </a:t>
            </a:r>
            <a:r>
              <a:rPr lang="en-GB" dirty="0" err="1"/>
              <a:t>Timson</a:t>
            </a:r>
            <a:r>
              <a:rPr lang="en-GB" dirty="0"/>
              <a:t> and Phuti, 2021; Savage, 2016)</a:t>
            </a:r>
          </a:p>
          <a:p>
            <a:r>
              <a:rPr lang="en-GB" dirty="0"/>
              <a:t>Women are seen as belonging in the home and caring for children (Savage, 2016)</a:t>
            </a:r>
          </a:p>
          <a:p>
            <a:r>
              <a:rPr lang="en-GB" dirty="0"/>
              <a:t>Viewed as abnormal, eccentric or failures (Savage, 2016) and as deviant (Reeve, 2018)</a:t>
            </a:r>
          </a:p>
          <a:p>
            <a:r>
              <a:rPr lang="en-GB" dirty="0"/>
              <a:t>May be seen as drug addicts and mad or criminal (</a:t>
            </a:r>
            <a:r>
              <a:rPr lang="en-GB" dirty="0" err="1"/>
              <a:t>Timson</a:t>
            </a:r>
            <a:r>
              <a:rPr lang="en-GB" dirty="0"/>
              <a:t> and Phuti, 2021)</a:t>
            </a:r>
          </a:p>
          <a:p>
            <a:r>
              <a:rPr lang="en-GB" dirty="0"/>
              <a:t>Homeless women without their children may feel like they are judged and feel powerless in their parenting (Savage, 2016; Reeve, 2018)</a:t>
            </a:r>
          </a:p>
        </p:txBody>
      </p:sp>
      <p:sp>
        <p:nvSpPr>
          <p:cNvPr id="4" name="Rectangle 3">
            <a:extLst>
              <a:ext uri="{FF2B5EF4-FFF2-40B4-BE49-F238E27FC236}">
                <a16:creationId xmlns:a16="http://schemas.microsoft.com/office/drawing/2014/main" id="{CCDAEE55-29A3-3536-3662-1DD0A3C9AE93}"/>
              </a:ext>
            </a:extLst>
          </p:cNvPr>
          <p:cNvSpPr/>
          <p:nvPr/>
        </p:nvSpPr>
        <p:spPr>
          <a:xfrm>
            <a:off x="236728" y="670560"/>
            <a:ext cx="2387600" cy="914400"/>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mj-lt"/>
              </a:rPr>
              <a:t>3. Feminist Perspectives</a:t>
            </a:r>
          </a:p>
        </p:txBody>
      </p:sp>
      <p:sp>
        <p:nvSpPr>
          <p:cNvPr id="5" name="Rectangle 4">
            <a:extLst>
              <a:ext uri="{FF2B5EF4-FFF2-40B4-BE49-F238E27FC236}">
                <a16:creationId xmlns:a16="http://schemas.microsoft.com/office/drawing/2014/main" id="{E6BDC5AE-014B-1911-924D-5EB2170E84D6}"/>
              </a:ext>
            </a:extLst>
          </p:cNvPr>
          <p:cNvSpPr/>
          <p:nvPr/>
        </p:nvSpPr>
        <p:spPr>
          <a:xfrm>
            <a:off x="564896" y="2073726"/>
            <a:ext cx="1787144" cy="684438"/>
          </a:xfrm>
          <a:prstGeom prst="rect">
            <a:avLst/>
          </a:prstGeom>
          <a:solidFill>
            <a:srgbClr val="FFC000"/>
          </a:solidFill>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Double Stigma</a:t>
            </a:r>
          </a:p>
        </p:txBody>
      </p:sp>
      <p:sp>
        <p:nvSpPr>
          <p:cNvPr id="6" name="Rectangle 5">
            <a:extLst>
              <a:ext uri="{FF2B5EF4-FFF2-40B4-BE49-F238E27FC236}">
                <a16:creationId xmlns:a16="http://schemas.microsoft.com/office/drawing/2014/main" id="{6372697F-BA1A-B4E3-66B1-92F223C24F1F}"/>
              </a:ext>
            </a:extLst>
          </p:cNvPr>
          <p:cNvSpPr/>
          <p:nvPr/>
        </p:nvSpPr>
        <p:spPr>
          <a:xfrm>
            <a:off x="572008" y="3247788"/>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Hidden Rough Sleeping</a:t>
            </a:r>
          </a:p>
        </p:txBody>
      </p:sp>
      <p:sp>
        <p:nvSpPr>
          <p:cNvPr id="7" name="Rectangle 6">
            <a:extLst>
              <a:ext uri="{FF2B5EF4-FFF2-40B4-BE49-F238E27FC236}">
                <a16:creationId xmlns:a16="http://schemas.microsoft.com/office/drawing/2014/main" id="{2B442B76-7633-D5E7-D360-BB0855A847FB}"/>
              </a:ext>
            </a:extLst>
          </p:cNvPr>
          <p:cNvSpPr/>
          <p:nvPr/>
        </p:nvSpPr>
        <p:spPr>
          <a:xfrm>
            <a:off x="610616" y="4444419"/>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Gendered Causes</a:t>
            </a:r>
          </a:p>
        </p:txBody>
      </p:sp>
      <p:cxnSp>
        <p:nvCxnSpPr>
          <p:cNvPr id="8" name="Straight Arrow Connector 7">
            <a:extLst>
              <a:ext uri="{FF2B5EF4-FFF2-40B4-BE49-F238E27FC236}">
                <a16:creationId xmlns:a16="http://schemas.microsoft.com/office/drawing/2014/main" id="{F25DA67B-B6EA-8FE4-3300-8496053E4D55}"/>
              </a:ext>
            </a:extLst>
          </p:cNvPr>
          <p:cNvCxnSpPr/>
          <p:nvPr/>
        </p:nvCxnSpPr>
        <p:spPr>
          <a:xfrm>
            <a:off x="1457452" y="17576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12CE8A5B-AA2E-5F66-4E33-AB246C15D20B}"/>
              </a:ext>
            </a:extLst>
          </p:cNvPr>
          <p:cNvCxnSpPr/>
          <p:nvPr/>
        </p:nvCxnSpPr>
        <p:spPr>
          <a:xfrm>
            <a:off x="1476248" y="408432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F3DAB54E-689D-F778-DE40-2085C01242EF}"/>
              </a:ext>
            </a:extLst>
          </p:cNvPr>
          <p:cNvCxnSpPr/>
          <p:nvPr/>
        </p:nvCxnSpPr>
        <p:spPr>
          <a:xfrm>
            <a:off x="1430528" y="29514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231F90E2-643E-E1E3-AC34-1A55CB087638}"/>
              </a:ext>
            </a:extLst>
          </p:cNvPr>
          <p:cNvSpPr/>
          <p:nvPr/>
        </p:nvSpPr>
        <p:spPr>
          <a:xfrm>
            <a:off x="610616" y="5584589"/>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Sex Work and Relationships</a:t>
            </a:r>
          </a:p>
        </p:txBody>
      </p:sp>
      <p:cxnSp>
        <p:nvCxnSpPr>
          <p:cNvPr id="18" name="Straight Arrow Connector 17">
            <a:extLst>
              <a:ext uri="{FF2B5EF4-FFF2-40B4-BE49-F238E27FC236}">
                <a16:creationId xmlns:a16="http://schemas.microsoft.com/office/drawing/2014/main" id="{8272F901-E395-6558-2483-C0E534C6EBDE}"/>
              </a:ext>
            </a:extLst>
          </p:cNvPr>
          <p:cNvCxnSpPr/>
          <p:nvPr/>
        </p:nvCxnSpPr>
        <p:spPr>
          <a:xfrm>
            <a:off x="1489456" y="527304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49957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27615-864E-E31D-847E-82E21EC30D0B}"/>
              </a:ext>
            </a:extLst>
          </p:cNvPr>
          <p:cNvSpPr>
            <a:spLocks noGrp="1"/>
          </p:cNvSpPr>
          <p:nvPr>
            <p:ph type="title"/>
          </p:nvPr>
        </p:nvSpPr>
        <p:spPr>
          <a:xfrm>
            <a:off x="2773680" y="548640"/>
            <a:ext cx="8492546" cy="1132258"/>
          </a:xfrm>
        </p:spPr>
        <p:txBody>
          <a:bodyPr/>
          <a:lstStyle/>
          <a:p>
            <a:r>
              <a:rPr lang="en-GB" dirty="0"/>
              <a:t>Differences in Rough Sleeping</a:t>
            </a:r>
          </a:p>
        </p:txBody>
      </p:sp>
      <p:sp>
        <p:nvSpPr>
          <p:cNvPr id="3" name="Content Placeholder 2">
            <a:extLst>
              <a:ext uri="{FF2B5EF4-FFF2-40B4-BE49-F238E27FC236}">
                <a16:creationId xmlns:a16="http://schemas.microsoft.com/office/drawing/2014/main" id="{642CCC03-982A-9AF3-9B53-AB9E0F77A455}"/>
              </a:ext>
            </a:extLst>
          </p:cNvPr>
          <p:cNvSpPr>
            <a:spLocks noGrp="1"/>
          </p:cNvSpPr>
          <p:nvPr>
            <p:ph idx="1"/>
          </p:nvPr>
        </p:nvSpPr>
        <p:spPr>
          <a:xfrm>
            <a:off x="2773680" y="1715532"/>
            <a:ext cx="8492546" cy="4593828"/>
          </a:xfrm>
        </p:spPr>
        <p:txBody>
          <a:bodyPr>
            <a:normAutofit lnSpcReduction="10000"/>
          </a:bodyPr>
          <a:lstStyle/>
          <a:p>
            <a:r>
              <a:rPr lang="en-GB" dirty="0"/>
              <a:t>66 per cent of women (and 79 per cent of men) reported having slept rough (Reeve and Batty, 2011).</a:t>
            </a:r>
          </a:p>
          <a:p>
            <a:r>
              <a:rPr lang="en-GB" dirty="0"/>
              <a:t>Women are more likely to experience violence on the street (Savage, 2016)</a:t>
            </a:r>
          </a:p>
          <a:p>
            <a:r>
              <a:rPr lang="en-GB" dirty="0"/>
              <a:t>Therefore, practice concealment not required by men (O'Brien, 2023)</a:t>
            </a:r>
          </a:p>
          <a:p>
            <a:r>
              <a:rPr lang="en-GB" dirty="0"/>
              <a:t>These places include public toilets, garages, bin bays (Reeve, 2018)</a:t>
            </a:r>
          </a:p>
          <a:p>
            <a:r>
              <a:rPr lang="en-GB" dirty="0"/>
              <a:t>Therefore, less likely to be in contact with a rough sleeper team so less likely to receive their support (Reeve, 2006)</a:t>
            </a:r>
          </a:p>
          <a:p>
            <a:r>
              <a:rPr lang="en-GB" dirty="0"/>
              <a:t>62 per cent of women in the 2006 study had slept rough, only 12 per cent had been in contact with a rough sleeper team (Reeve, 2006)</a:t>
            </a:r>
          </a:p>
        </p:txBody>
      </p:sp>
      <p:sp>
        <p:nvSpPr>
          <p:cNvPr id="4" name="Rectangle 3">
            <a:extLst>
              <a:ext uri="{FF2B5EF4-FFF2-40B4-BE49-F238E27FC236}">
                <a16:creationId xmlns:a16="http://schemas.microsoft.com/office/drawing/2014/main" id="{CCDAEE55-29A3-3536-3662-1DD0A3C9AE93}"/>
              </a:ext>
            </a:extLst>
          </p:cNvPr>
          <p:cNvSpPr/>
          <p:nvPr/>
        </p:nvSpPr>
        <p:spPr>
          <a:xfrm>
            <a:off x="236728" y="670560"/>
            <a:ext cx="2387600" cy="914400"/>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mj-lt"/>
              </a:rPr>
              <a:t>3. Feminist Perspectives</a:t>
            </a:r>
          </a:p>
        </p:txBody>
      </p:sp>
      <p:sp>
        <p:nvSpPr>
          <p:cNvPr id="5" name="Rectangle 4">
            <a:extLst>
              <a:ext uri="{FF2B5EF4-FFF2-40B4-BE49-F238E27FC236}">
                <a16:creationId xmlns:a16="http://schemas.microsoft.com/office/drawing/2014/main" id="{E6BDC5AE-014B-1911-924D-5EB2170E84D6}"/>
              </a:ext>
            </a:extLst>
          </p:cNvPr>
          <p:cNvSpPr/>
          <p:nvPr/>
        </p:nvSpPr>
        <p:spPr>
          <a:xfrm>
            <a:off x="564896" y="2073726"/>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Double Stigma</a:t>
            </a:r>
          </a:p>
        </p:txBody>
      </p:sp>
      <p:sp>
        <p:nvSpPr>
          <p:cNvPr id="6" name="Rectangle 5">
            <a:extLst>
              <a:ext uri="{FF2B5EF4-FFF2-40B4-BE49-F238E27FC236}">
                <a16:creationId xmlns:a16="http://schemas.microsoft.com/office/drawing/2014/main" id="{6372697F-BA1A-B4E3-66B1-92F223C24F1F}"/>
              </a:ext>
            </a:extLst>
          </p:cNvPr>
          <p:cNvSpPr/>
          <p:nvPr/>
        </p:nvSpPr>
        <p:spPr>
          <a:xfrm>
            <a:off x="572008" y="3247788"/>
            <a:ext cx="1787144" cy="684438"/>
          </a:xfrm>
          <a:prstGeom prst="rect">
            <a:avLst/>
          </a:prstGeom>
          <a:solidFill>
            <a:srgbClr val="FFFF00"/>
          </a:solidFill>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Hidden Rough Sleeping</a:t>
            </a:r>
          </a:p>
        </p:txBody>
      </p:sp>
      <p:sp>
        <p:nvSpPr>
          <p:cNvPr id="7" name="Rectangle 6">
            <a:extLst>
              <a:ext uri="{FF2B5EF4-FFF2-40B4-BE49-F238E27FC236}">
                <a16:creationId xmlns:a16="http://schemas.microsoft.com/office/drawing/2014/main" id="{2B442B76-7633-D5E7-D360-BB0855A847FB}"/>
              </a:ext>
            </a:extLst>
          </p:cNvPr>
          <p:cNvSpPr/>
          <p:nvPr/>
        </p:nvSpPr>
        <p:spPr>
          <a:xfrm>
            <a:off x="610616" y="4444419"/>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Gendered Causes</a:t>
            </a:r>
          </a:p>
        </p:txBody>
      </p:sp>
      <p:cxnSp>
        <p:nvCxnSpPr>
          <p:cNvPr id="8" name="Straight Arrow Connector 7">
            <a:extLst>
              <a:ext uri="{FF2B5EF4-FFF2-40B4-BE49-F238E27FC236}">
                <a16:creationId xmlns:a16="http://schemas.microsoft.com/office/drawing/2014/main" id="{F25DA67B-B6EA-8FE4-3300-8496053E4D55}"/>
              </a:ext>
            </a:extLst>
          </p:cNvPr>
          <p:cNvCxnSpPr/>
          <p:nvPr/>
        </p:nvCxnSpPr>
        <p:spPr>
          <a:xfrm>
            <a:off x="1457452" y="17576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12CE8A5B-AA2E-5F66-4E33-AB246C15D20B}"/>
              </a:ext>
            </a:extLst>
          </p:cNvPr>
          <p:cNvCxnSpPr/>
          <p:nvPr/>
        </p:nvCxnSpPr>
        <p:spPr>
          <a:xfrm>
            <a:off x="1476248" y="408432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F3DAB54E-689D-F778-DE40-2085C01242EF}"/>
              </a:ext>
            </a:extLst>
          </p:cNvPr>
          <p:cNvCxnSpPr/>
          <p:nvPr/>
        </p:nvCxnSpPr>
        <p:spPr>
          <a:xfrm>
            <a:off x="1430528" y="29514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231F90E2-643E-E1E3-AC34-1A55CB087638}"/>
              </a:ext>
            </a:extLst>
          </p:cNvPr>
          <p:cNvSpPr/>
          <p:nvPr/>
        </p:nvSpPr>
        <p:spPr>
          <a:xfrm>
            <a:off x="610616" y="5584589"/>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Sex Work and Relationships</a:t>
            </a:r>
          </a:p>
        </p:txBody>
      </p:sp>
      <p:cxnSp>
        <p:nvCxnSpPr>
          <p:cNvPr id="18" name="Straight Arrow Connector 17">
            <a:extLst>
              <a:ext uri="{FF2B5EF4-FFF2-40B4-BE49-F238E27FC236}">
                <a16:creationId xmlns:a16="http://schemas.microsoft.com/office/drawing/2014/main" id="{8272F901-E395-6558-2483-C0E534C6EBDE}"/>
              </a:ext>
            </a:extLst>
          </p:cNvPr>
          <p:cNvCxnSpPr/>
          <p:nvPr/>
        </p:nvCxnSpPr>
        <p:spPr>
          <a:xfrm>
            <a:off x="1489456" y="527304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43286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27615-864E-E31D-847E-82E21EC30D0B}"/>
              </a:ext>
            </a:extLst>
          </p:cNvPr>
          <p:cNvSpPr>
            <a:spLocks noGrp="1"/>
          </p:cNvSpPr>
          <p:nvPr>
            <p:ph type="title"/>
          </p:nvPr>
        </p:nvSpPr>
        <p:spPr>
          <a:xfrm>
            <a:off x="2773680" y="548640"/>
            <a:ext cx="8492546" cy="1132258"/>
          </a:xfrm>
        </p:spPr>
        <p:txBody>
          <a:bodyPr/>
          <a:lstStyle/>
          <a:p>
            <a:r>
              <a:rPr lang="en-GB" dirty="0"/>
              <a:t>Gendered Causes of Homelessness –</a:t>
            </a:r>
            <a:br>
              <a:rPr lang="en-GB" dirty="0"/>
            </a:br>
            <a:r>
              <a:rPr lang="en-GB" dirty="0"/>
              <a:t>Child Sexual Abuse</a:t>
            </a:r>
          </a:p>
        </p:txBody>
      </p:sp>
      <p:sp>
        <p:nvSpPr>
          <p:cNvPr id="3" name="Content Placeholder 2">
            <a:extLst>
              <a:ext uri="{FF2B5EF4-FFF2-40B4-BE49-F238E27FC236}">
                <a16:creationId xmlns:a16="http://schemas.microsoft.com/office/drawing/2014/main" id="{642CCC03-982A-9AF3-9B53-AB9E0F77A455}"/>
              </a:ext>
            </a:extLst>
          </p:cNvPr>
          <p:cNvSpPr>
            <a:spLocks noGrp="1"/>
          </p:cNvSpPr>
          <p:nvPr>
            <p:ph idx="1"/>
          </p:nvPr>
        </p:nvSpPr>
        <p:spPr>
          <a:xfrm>
            <a:off x="2773680" y="1715532"/>
            <a:ext cx="8492546" cy="4593828"/>
          </a:xfrm>
        </p:spPr>
        <p:txBody>
          <a:bodyPr>
            <a:normAutofit lnSpcReduction="10000"/>
          </a:bodyPr>
          <a:lstStyle/>
          <a:p>
            <a:r>
              <a:rPr lang="en-GB" dirty="0"/>
              <a:t>30-50% of homeless people report experiencing child sexual abuse as a child (Cote et al, 2022)</a:t>
            </a:r>
          </a:p>
          <a:p>
            <a:r>
              <a:rPr lang="en-GB" dirty="0"/>
              <a:t>CSA/SV is considered to be motivated the desire for control and superiority over women (World Health Organization, 2017)</a:t>
            </a:r>
          </a:p>
          <a:p>
            <a:r>
              <a:rPr lang="en-GB" dirty="0"/>
              <a:t>Some women turned to drugs after not being believed by their families or during CSA which lead them to homelessness (Cote et al, 2022)</a:t>
            </a:r>
          </a:p>
          <a:p>
            <a:r>
              <a:rPr lang="en-GB" dirty="0"/>
              <a:t>Some women leave the home to protect themselves from the abuse (Cote et al, 2022)</a:t>
            </a:r>
          </a:p>
          <a:p>
            <a:r>
              <a:rPr lang="en-GB" dirty="0"/>
              <a:t>More likely to get into a DV relationship as adults and so then experience homelessness (Cote et al, 2022)</a:t>
            </a:r>
          </a:p>
          <a:p>
            <a:endParaRPr lang="en-GB" dirty="0"/>
          </a:p>
        </p:txBody>
      </p:sp>
      <p:sp>
        <p:nvSpPr>
          <p:cNvPr id="4" name="Rectangle 3">
            <a:extLst>
              <a:ext uri="{FF2B5EF4-FFF2-40B4-BE49-F238E27FC236}">
                <a16:creationId xmlns:a16="http://schemas.microsoft.com/office/drawing/2014/main" id="{CCDAEE55-29A3-3536-3662-1DD0A3C9AE93}"/>
              </a:ext>
            </a:extLst>
          </p:cNvPr>
          <p:cNvSpPr/>
          <p:nvPr/>
        </p:nvSpPr>
        <p:spPr>
          <a:xfrm>
            <a:off x="236728" y="670560"/>
            <a:ext cx="2387600" cy="914400"/>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mj-lt"/>
              </a:rPr>
              <a:t>3. Feminist Perspectives</a:t>
            </a:r>
          </a:p>
        </p:txBody>
      </p:sp>
      <p:sp>
        <p:nvSpPr>
          <p:cNvPr id="5" name="Rectangle 4">
            <a:extLst>
              <a:ext uri="{FF2B5EF4-FFF2-40B4-BE49-F238E27FC236}">
                <a16:creationId xmlns:a16="http://schemas.microsoft.com/office/drawing/2014/main" id="{E6BDC5AE-014B-1911-924D-5EB2170E84D6}"/>
              </a:ext>
            </a:extLst>
          </p:cNvPr>
          <p:cNvSpPr/>
          <p:nvPr/>
        </p:nvSpPr>
        <p:spPr>
          <a:xfrm>
            <a:off x="564896" y="2073726"/>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Double Stigma</a:t>
            </a:r>
          </a:p>
        </p:txBody>
      </p:sp>
      <p:sp>
        <p:nvSpPr>
          <p:cNvPr id="6" name="Rectangle 5">
            <a:extLst>
              <a:ext uri="{FF2B5EF4-FFF2-40B4-BE49-F238E27FC236}">
                <a16:creationId xmlns:a16="http://schemas.microsoft.com/office/drawing/2014/main" id="{6372697F-BA1A-B4E3-66B1-92F223C24F1F}"/>
              </a:ext>
            </a:extLst>
          </p:cNvPr>
          <p:cNvSpPr/>
          <p:nvPr/>
        </p:nvSpPr>
        <p:spPr>
          <a:xfrm>
            <a:off x="572008" y="3247788"/>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Hidden Rough Sleeping</a:t>
            </a:r>
          </a:p>
        </p:txBody>
      </p:sp>
      <p:sp>
        <p:nvSpPr>
          <p:cNvPr id="7" name="Rectangle 6">
            <a:extLst>
              <a:ext uri="{FF2B5EF4-FFF2-40B4-BE49-F238E27FC236}">
                <a16:creationId xmlns:a16="http://schemas.microsoft.com/office/drawing/2014/main" id="{2B442B76-7633-D5E7-D360-BB0855A847FB}"/>
              </a:ext>
            </a:extLst>
          </p:cNvPr>
          <p:cNvSpPr/>
          <p:nvPr/>
        </p:nvSpPr>
        <p:spPr>
          <a:xfrm>
            <a:off x="610616" y="4444419"/>
            <a:ext cx="1787144" cy="684438"/>
          </a:xfrm>
          <a:prstGeom prst="rect">
            <a:avLst/>
          </a:prstGeom>
          <a:solidFill>
            <a:srgbClr val="92D050"/>
          </a:solidFill>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Gendered Causes</a:t>
            </a:r>
          </a:p>
        </p:txBody>
      </p:sp>
      <p:cxnSp>
        <p:nvCxnSpPr>
          <p:cNvPr id="8" name="Straight Arrow Connector 7">
            <a:extLst>
              <a:ext uri="{FF2B5EF4-FFF2-40B4-BE49-F238E27FC236}">
                <a16:creationId xmlns:a16="http://schemas.microsoft.com/office/drawing/2014/main" id="{F25DA67B-B6EA-8FE4-3300-8496053E4D55}"/>
              </a:ext>
            </a:extLst>
          </p:cNvPr>
          <p:cNvCxnSpPr/>
          <p:nvPr/>
        </p:nvCxnSpPr>
        <p:spPr>
          <a:xfrm>
            <a:off x="1457452" y="17576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12CE8A5B-AA2E-5F66-4E33-AB246C15D20B}"/>
              </a:ext>
            </a:extLst>
          </p:cNvPr>
          <p:cNvCxnSpPr/>
          <p:nvPr/>
        </p:nvCxnSpPr>
        <p:spPr>
          <a:xfrm>
            <a:off x="1476248" y="408432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F3DAB54E-689D-F778-DE40-2085C01242EF}"/>
              </a:ext>
            </a:extLst>
          </p:cNvPr>
          <p:cNvCxnSpPr/>
          <p:nvPr/>
        </p:nvCxnSpPr>
        <p:spPr>
          <a:xfrm>
            <a:off x="1430528" y="29514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231F90E2-643E-E1E3-AC34-1A55CB087638}"/>
              </a:ext>
            </a:extLst>
          </p:cNvPr>
          <p:cNvSpPr/>
          <p:nvPr/>
        </p:nvSpPr>
        <p:spPr>
          <a:xfrm>
            <a:off x="610616" y="5584589"/>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Sex Work and Relationships</a:t>
            </a:r>
          </a:p>
        </p:txBody>
      </p:sp>
      <p:cxnSp>
        <p:nvCxnSpPr>
          <p:cNvPr id="18" name="Straight Arrow Connector 17">
            <a:extLst>
              <a:ext uri="{FF2B5EF4-FFF2-40B4-BE49-F238E27FC236}">
                <a16:creationId xmlns:a16="http://schemas.microsoft.com/office/drawing/2014/main" id="{8272F901-E395-6558-2483-C0E534C6EBDE}"/>
              </a:ext>
            </a:extLst>
          </p:cNvPr>
          <p:cNvCxnSpPr/>
          <p:nvPr/>
        </p:nvCxnSpPr>
        <p:spPr>
          <a:xfrm>
            <a:off x="1489456" y="527304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30632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27615-864E-E31D-847E-82E21EC30D0B}"/>
              </a:ext>
            </a:extLst>
          </p:cNvPr>
          <p:cNvSpPr>
            <a:spLocks noGrp="1"/>
          </p:cNvSpPr>
          <p:nvPr>
            <p:ph type="title"/>
          </p:nvPr>
        </p:nvSpPr>
        <p:spPr>
          <a:xfrm>
            <a:off x="2773680" y="548640"/>
            <a:ext cx="8492546" cy="1132258"/>
          </a:xfrm>
        </p:spPr>
        <p:txBody>
          <a:bodyPr>
            <a:normAutofit fontScale="90000"/>
          </a:bodyPr>
          <a:lstStyle/>
          <a:p>
            <a:r>
              <a:rPr lang="en-GB" dirty="0"/>
              <a:t>Gendered Causes of Homelessness –</a:t>
            </a:r>
            <a:br>
              <a:rPr lang="en-GB" dirty="0"/>
            </a:br>
            <a:r>
              <a:rPr lang="en-GB" dirty="0"/>
              <a:t>Economic Reasons and Domestic Violence</a:t>
            </a:r>
          </a:p>
        </p:txBody>
      </p:sp>
      <p:sp>
        <p:nvSpPr>
          <p:cNvPr id="3" name="Content Placeholder 2">
            <a:extLst>
              <a:ext uri="{FF2B5EF4-FFF2-40B4-BE49-F238E27FC236}">
                <a16:creationId xmlns:a16="http://schemas.microsoft.com/office/drawing/2014/main" id="{642CCC03-982A-9AF3-9B53-AB9E0F77A455}"/>
              </a:ext>
            </a:extLst>
          </p:cNvPr>
          <p:cNvSpPr>
            <a:spLocks noGrp="1"/>
          </p:cNvSpPr>
          <p:nvPr>
            <p:ph idx="1"/>
          </p:nvPr>
        </p:nvSpPr>
        <p:spPr>
          <a:xfrm>
            <a:off x="2773680" y="1965234"/>
            <a:ext cx="8492546" cy="4593828"/>
          </a:xfrm>
        </p:spPr>
        <p:txBody>
          <a:bodyPr>
            <a:normAutofit/>
          </a:bodyPr>
          <a:lstStyle/>
          <a:p>
            <a:r>
              <a:rPr lang="en-GB" dirty="0"/>
              <a:t>Women are more likely to be dependent on men as breadwinners and therefore are more likely to become homeless when if they leave the household (Reeve, 2018)</a:t>
            </a:r>
          </a:p>
          <a:p>
            <a:r>
              <a:rPr lang="en-GB" dirty="0"/>
              <a:t>Women are more likely to claim benefits meaning it is harder for them to get private rentals (Smolen, 2021)</a:t>
            </a:r>
          </a:p>
          <a:p>
            <a:endParaRPr lang="en-GB" dirty="0"/>
          </a:p>
          <a:p>
            <a:r>
              <a:rPr lang="en-GB" dirty="0" err="1"/>
              <a:t>Zufferey</a:t>
            </a:r>
            <a:r>
              <a:rPr lang="en-GB" dirty="0"/>
              <a:t> (2016, p. 239) states that the main cause of homelessness in women is gender-based violence page</a:t>
            </a:r>
          </a:p>
          <a:p>
            <a:r>
              <a:rPr lang="en-GB" dirty="0"/>
              <a:t>Sometimes women have to choose between staying with their abusive partner or becoming homeless (Smolen, 2021)</a:t>
            </a:r>
          </a:p>
          <a:p>
            <a:endParaRPr lang="en-GB" dirty="0"/>
          </a:p>
          <a:p>
            <a:pPr marL="0" indent="0">
              <a:buNone/>
            </a:pPr>
            <a:endParaRPr lang="en-GB" dirty="0"/>
          </a:p>
        </p:txBody>
      </p:sp>
      <p:sp>
        <p:nvSpPr>
          <p:cNvPr id="4" name="Rectangle 3">
            <a:extLst>
              <a:ext uri="{FF2B5EF4-FFF2-40B4-BE49-F238E27FC236}">
                <a16:creationId xmlns:a16="http://schemas.microsoft.com/office/drawing/2014/main" id="{CCDAEE55-29A3-3536-3662-1DD0A3C9AE93}"/>
              </a:ext>
            </a:extLst>
          </p:cNvPr>
          <p:cNvSpPr/>
          <p:nvPr/>
        </p:nvSpPr>
        <p:spPr>
          <a:xfrm>
            <a:off x="236728" y="670560"/>
            <a:ext cx="2387600" cy="914400"/>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mj-lt"/>
              </a:rPr>
              <a:t>3. Feminist Perspectives</a:t>
            </a:r>
          </a:p>
        </p:txBody>
      </p:sp>
      <p:sp>
        <p:nvSpPr>
          <p:cNvPr id="5" name="Rectangle 4">
            <a:extLst>
              <a:ext uri="{FF2B5EF4-FFF2-40B4-BE49-F238E27FC236}">
                <a16:creationId xmlns:a16="http://schemas.microsoft.com/office/drawing/2014/main" id="{E6BDC5AE-014B-1911-924D-5EB2170E84D6}"/>
              </a:ext>
            </a:extLst>
          </p:cNvPr>
          <p:cNvSpPr/>
          <p:nvPr/>
        </p:nvSpPr>
        <p:spPr>
          <a:xfrm>
            <a:off x="564896" y="2073726"/>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Double Stigma</a:t>
            </a:r>
          </a:p>
        </p:txBody>
      </p:sp>
      <p:sp>
        <p:nvSpPr>
          <p:cNvPr id="6" name="Rectangle 5">
            <a:extLst>
              <a:ext uri="{FF2B5EF4-FFF2-40B4-BE49-F238E27FC236}">
                <a16:creationId xmlns:a16="http://schemas.microsoft.com/office/drawing/2014/main" id="{6372697F-BA1A-B4E3-66B1-92F223C24F1F}"/>
              </a:ext>
            </a:extLst>
          </p:cNvPr>
          <p:cNvSpPr/>
          <p:nvPr/>
        </p:nvSpPr>
        <p:spPr>
          <a:xfrm>
            <a:off x="572008" y="3247788"/>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Hidden Rough Sleeping</a:t>
            </a:r>
          </a:p>
        </p:txBody>
      </p:sp>
      <p:sp>
        <p:nvSpPr>
          <p:cNvPr id="7" name="Rectangle 6">
            <a:extLst>
              <a:ext uri="{FF2B5EF4-FFF2-40B4-BE49-F238E27FC236}">
                <a16:creationId xmlns:a16="http://schemas.microsoft.com/office/drawing/2014/main" id="{2B442B76-7633-D5E7-D360-BB0855A847FB}"/>
              </a:ext>
            </a:extLst>
          </p:cNvPr>
          <p:cNvSpPr/>
          <p:nvPr/>
        </p:nvSpPr>
        <p:spPr>
          <a:xfrm>
            <a:off x="610616" y="4444419"/>
            <a:ext cx="1787144" cy="684438"/>
          </a:xfrm>
          <a:prstGeom prst="rect">
            <a:avLst/>
          </a:prstGeom>
          <a:solidFill>
            <a:srgbClr val="92D050"/>
          </a:solidFill>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Gendered Causes</a:t>
            </a:r>
          </a:p>
        </p:txBody>
      </p:sp>
      <p:cxnSp>
        <p:nvCxnSpPr>
          <p:cNvPr id="8" name="Straight Arrow Connector 7">
            <a:extLst>
              <a:ext uri="{FF2B5EF4-FFF2-40B4-BE49-F238E27FC236}">
                <a16:creationId xmlns:a16="http://schemas.microsoft.com/office/drawing/2014/main" id="{F25DA67B-B6EA-8FE4-3300-8496053E4D55}"/>
              </a:ext>
            </a:extLst>
          </p:cNvPr>
          <p:cNvCxnSpPr/>
          <p:nvPr/>
        </p:nvCxnSpPr>
        <p:spPr>
          <a:xfrm>
            <a:off x="1457452" y="17576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12CE8A5B-AA2E-5F66-4E33-AB246C15D20B}"/>
              </a:ext>
            </a:extLst>
          </p:cNvPr>
          <p:cNvCxnSpPr/>
          <p:nvPr/>
        </p:nvCxnSpPr>
        <p:spPr>
          <a:xfrm>
            <a:off x="1476248" y="408432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F3DAB54E-689D-F778-DE40-2085C01242EF}"/>
              </a:ext>
            </a:extLst>
          </p:cNvPr>
          <p:cNvCxnSpPr/>
          <p:nvPr/>
        </p:nvCxnSpPr>
        <p:spPr>
          <a:xfrm>
            <a:off x="1430528" y="29514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231F90E2-643E-E1E3-AC34-1A55CB087638}"/>
              </a:ext>
            </a:extLst>
          </p:cNvPr>
          <p:cNvSpPr/>
          <p:nvPr/>
        </p:nvSpPr>
        <p:spPr>
          <a:xfrm>
            <a:off x="610616" y="5584589"/>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Sex Work and Relationships</a:t>
            </a:r>
          </a:p>
        </p:txBody>
      </p:sp>
      <p:cxnSp>
        <p:nvCxnSpPr>
          <p:cNvPr id="18" name="Straight Arrow Connector 17">
            <a:extLst>
              <a:ext uri="{FF2B5EF4-FFF2-40B4-BE49-F238E27FC236}">
                <a16:creationId xmlns:a16="http://schemas.microsoft.com/office/drawing/2014/main" id="{8272F901-E395-6558-2483-C0E534C6EBDE}"/>
              </a:ext>
            </a:extLst>
          </p:cNvPr>
          <p:cNvCxnSpPr/>
          <p:nvPr/>
        </p:nvCxnSpPr>
        <p:spPr>
          <a:xfrm>
            <a:off x="1489456" y="527304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45294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27615-864E-E31D-847E-82E21EC30D0B}"/>
              </a:ext>
            </a:extLst>
          </p:cNvPr>
          <p:cNvSpPr>
            <a:spLocks noGrp="1"/>
          </p:cNvSpPr>
          <p:nvPr>
            <p:ph type="title"/>
          </p:nvPr>
        </p:nvSpPr>
        <p:spPr>
          <a:xfrm>
            <a:off x="2773680" y="548640"/>
            <a:ext cx="8492546" cy="1132258"/>
          </a:xfrm>
        </p:spPr>
        <p:txBody>
          <a:bodyPr/>
          <a:lstStyle/>
          <a:p>
            <a:r>
              <a:rPr lang="en-GB" dirty="0"/>
              <a:t>Sex Work and Survival Relationships</a:t>
            </a:r>
          </a:p>
        </p:txBody>
      </p:sp>
      <p:sp>
        <p:nvSpPr>
          <p:cNvPr id="3" name="Content Placeholder 2">
            <a:extLst>
              <a:ext uri="{FF2B5EF4-FFF2-40B4-BE49-F238E27FC236}">
                <a16:creationId xmlns:a16="http://schemas.microsoft.com/office/drawing/2014/main" id="{642CCC03-982A-9AF3-9B53-AB9E0F77A455}"/>
              </a:ext>
            </a:extLst>
          </p:cNvPr>
          <p:cNvSpPr>
            <a:spLocks noGrp="1"/>
          </p:cNvSpPr>
          <p:nvPr>
            <p:ph idx="1"/>
          </p:nvPr>
        </p:nvSpPr>
        <p:spPr>
          <a:xfrm>
            <a:off x="2773680" y="1537456"/>
            <a:ext cx="8492546" cy="2368788"/>
          </a:xfrm>
        </p:spPr>
        <p:txBody>
          <a:bodyPr>
            <a:normAutofit fontScale="85000" lnSpcReduction="10000"/>
          </a:bodyPr>
          <a:lstStyle/>
          <a:p>
            <a:r>
              <a:rPr lang="en-GB" dirty="0"/>
              <a:t>Lack of social support leads many to adopt survival strategies such as the exchange of sexual services for needs subsistence (Chen et al., 2004)</a:t>
            </a:r>
          </a:p>
          <a:p>
            <a:r>
              <a:rPr lang="en-GB" dirty="0"/>
              <a:t>Women are more likely to operate under a pimp however men are more likely to engage in sex work independently (Reeve, 2018)</a:t>
            </a:r>
          </a:p>
          <a:p>
            <a:r>
              <a:rPr lang="en-GB" dirty="0"/>
              <a:t>May develop relationships with housed men primarily to have a place to sleep (Cote </a:t>
            </a:r>
            <a:r>
              <a:rPr lang="en-GB" i="1" dirty="0"/>
              <a:t>et al </a:t>
            </a:r>
            <a:r>
              <a:rPr lang="en-GB" dirty="0"/>
              <a:t>(2022)</a:t>
            </a:r>
          </a:p>
        </p:txBody>
      </p:sp>
      <p:sp>
        <p:nvSpPr>
          <p:cNvPr id="4" name="Rectangle 3">
            <a:extLst>
              <a:ext uri="{FF2B5EF4-FFF2-40B4-BE49-F238E27FC236}">
                <a16:creationId xmlns:a16="http://schemas.microsoft.com/office/drawing/2014/main" id="{CCDAEE55-29A3-3536-3662-1DD0A3C9AE93}"/>
              </a:ext>
            </a:extLst>
          </p:cNvPr>
          <p:cNvSpPr/>
          <p:nvPr/>
        </p:nvSpPr>
        <p:spPr>
          <a:xfrm>
            <a:off x="236728" y="670560"/>
            <a:ext cx="2387600" cy="914400"/>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mj-lt"/>
              </a:rPr>
              <a:t>3. Feminist Perspectives</a:t>
            </a:r>
          </a:p>
        </p:txBody>
      </p:sp>
      <p:sp>
        <p:nvSpPr>
          <p:cNvPr id="5" name="Rectangle 4">
            <a:extLst>
              <a:ext uri="{FF2B5EF4-FFF2-40B4-BE49-F238E27FC236}">
                <a16:creationId xmlns:a16="http://schemas.microsoft.com/office/drawing/2014/main" id="{E6BDC5AE-014B-1911-924D-5EB2170E84D6}"/>
              </a:ext>
            </a:extLst>
          </p:cNvPr>
          <p:cNvSpPr/>
          <p:nvPr/>
        </p:nvSpPr>
        <p:spPr>
          <a:xfrm>
            <a:off x="564896" y="2073726"/>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Double Stigma</a:t>
            </a:r>
          </a:p>
        </p:txBody>
      </p:sp>
      <p:sp>
        <p:nvSpPr>
          <p:cNvPr id="6" name="Rectangle 5">
            <a:extLst>
              <a:ext uri="{FF2B5EF4-FFF2-40B4-BE49-F238E27FC236}">
                <a16:creationId xmlns:a16="http://schemas.microsoft.com/office/drawing/2014/main" id="{6372697F-BA1A-B4E3-66B1-92F223C24F1F}"/>
              </a:ext>
            </a:extLst>
          </p:cNvPr>
          <p:cNvSpPr/>
          <p:nvPr/>
        </p:nvSpPr>
        <p:spPr>
          <a:xfrm>
            <a:off x="572008" y="3247788"/>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Hidden Rough Sleeping</a:t>
            </a:r>
          </a:p>
        </p:txBody>
      </p:sp>
      <p:sp>
        <p:nvSpPr>
          <p:cNvPr id="7" name="Rectangle 6">
            <a:extLst>
              <a:ext uri="{FF2B5EF4-FFF2-40B4-BE49-F238E27FC236}">
                <a16:creationId xmlns:a16="http://schemas.microsoft.com/office/drawing/2014/main" id="{2B442B76-7633-D5E7-D360-BB0855A847FB}"/>
              </a:ext>
            </a:extLst>
          </p:cNvPr>
          <p:cNvSpPr/>
          <p:nvPr/>
        </p:nvSpPr>
        <p:spPr>
          <a:xfrm>
            <a:off x="610616" y="4444419"/>
            <a:ext cx="1787144" cy="684438"/>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Gendered Causes</a:t>
            </a:r>
          </a:p>
        </p:txBody>
      </p:sp>
      <p:cxnSp>
        <p:nvCxnSpPr>
          <p:cNvPr id="8" name="Straight Arrow Connector 7">
            <a:extLst>
              <a:ext uri="{FF2B5EF4-FFF2-40B4-BE49-F238E27FC236}">
                <a16:creationId xmlns:a16="http://schemas.microsoft.com/office/drawing/2014/main" id="{F25DA67B-B6EA-8FE4-3300-8496053E4D55}"/>
              </a:ext>
            </a:extLst>
          </p:cNvPr>
          <p:cNvCxnSpPr/>
          <p:nvPr/>
        </p:nvCxnSpPr>
        <p:spPr>
          <a:xfrm>
            <a:off x="1457452" y="17576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12CE8A5B-AA2E-5F66-4E33-AB246C15D20B}"/>
              </a:ext>
            </a:extLst>
          </p:cNvPr>
          <p:cNvCxnSpPr/>
          <p:nvPr/>
        </p:nvCxnSpPr>
        <p:spPr>
          <a:xfrm>
            <a:off x="1476248" y="408432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F3DAB54E-689D-F778-DE40-2085C01242EF}"/>
              </a:ext>
            </a:extLst>
          </p:cNvPr>
          <p:cNvCxnSpPr/>
          <p:nvPr/>
        </p:nvCxnSpPr>
        <p:spPr>
          <a:xfrm>
            <a:off x="1430528" y="295148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231F90E2-643E-E1E3-AC34-1A55CB087638}"/>
              </a:ext>
            </a:extLst>
          </p:cNvPr>
          <p:cNvSpPr/>
          <p:nvPr/>
        </p:nvSpPr>
        <p:spPr>
          <a:xfrm>
            <a:off x="610616" y="5584589"/>
            <a:ext cx="1787144" cy="684438"/>
          </a:xfrm>
          <a:prstGeom prst="rect">
            <a:avLst/>
          </a:prstGeom>
          <a:solidFill>
            <a:srgbClr val="00B050"/>
          </a:solidFill>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Sex Work and Relationships</a:t>
            </a:r>
          </a:p>
        </p:txBody>
      </p:sp>
      <p:cxnSp>
        <p:nvCxnSpPr>
          <p:cNvPr id="18" name="Straight Arrow Connector 17">
            <a:extLst>
              <a:ext uri="{FF2B5EF4-FFF2-40B4-BE49-F238E27FC236}">
                <a16:creationId xmlns:a16="http://schemas.microsoft.com/office/drawing/2014/main" id="{8272F901-E395-6558-2483-C0E534C6EBDE}"/>
              </a:ext>
            </a:extLst>
          </p:cNvPr>
          <p:cNvCxnSpPr/>
          <p:nvPr/>
        </p:nvCxnSpPr>
        <p:spPr>
          <a:xfrm>
            <a:off x="1489456" y="527304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graphicFrame>
        <p:nvGraphicFramePr>
          <p:cNvPr id="11" name="Table 10">
            <a:extLst>
              <a:ext uri="{FF2B5EF4-FFF2-40B4-BE49-F238E27FC236}">
                <a16:creationId xmlns:a16="http://schemas.microsoft.com/office/drawing/2014/main" id="{A80077AC-B27A-EE22-34A3-8AE7C9CFEBE7}"/>
              </a:ext>
            </a:extLst>
          </p:cNvPr>
          <p:cNvGraphicFramePr>
            <a:graphicFrameLocks noGrp="1"/>
          </p:cNvGraphicFramePr>
          <p:nvPr>
            <p:extLst>
              <p:ext uri="{D42A27DB-BD31-4B8C-83A1-F6EECF244321}">
                <p14:modId xmlns:p14="http://schemas.microsoft.com/office/powerpoint/2010/main" val="2258935830"/>
              </p:ext>
            </p:extLst>
          </p:nvPr>
        </p:nvGraphicFramePr>
        <p:xfrm>
          <a:off x="2955953" y="3759200"/>
          <a:ext cx="8127999" cy="257048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936670340"/>
                    </a:ext>
                  </a:extLst>
                </a:gridCol>
                <a:gridCol w="2709333">
                  <a:extLst>
                    <a:ext uri="{9D8B030D-6E8A-4147-A177-3AD203B41FA5}">
                      <a16:colId xmlns:a16="http://schemas.microsoft.com/office/drawing/2014/main" val="4214307613"/>
                    </a:ext>
                  </a:extLst>
                </a:gridCol>
                <a:gridCol w="2709333">
                  <a:extLst>
                    <a:ext uri="{9D8B030D-6E8A-4147-A177-3AD203B41FA5}">
                      <a16:colId xmlns:a16="http://schemas.microsoft.com/office/drawing/2014/main" val="107421348"/>
                    </a:ext>
                  </a:extLst>
                </a:gridCol>
              </a:tblGrid>
              <a:tr h="370840">
                <a:tc>
                  <a:txBody>
                    <a:bodyPr/>
                    <a:lstStyle/>
                    <a:p>
                      <a:r>
                        <a:rPr lang="en-GB" dirty="0"/>
                        <a:t>Activity </a:t>
                      </a:r>
                    </a:p>
                  </a:txBody>
                  <a:tcPr/>
                </a:tc>
                <a:tc>
                  <a:txBody>
                    <a:bodyPr/>
                    <a:lstStyle/>
                    <a:p>
                      <a:r>
                        <a:rPr lang="en-GB" dirty="0"/>
                        <a:t>% of Women </a:t>
                      </a:r>
                    </a:p>
                  </a:txBody>
                  <a:tcPr/>
                </a:tc>
                <a:tc>
                  <a:txBody>
                    <a:bodyPr/>
                    <a:lstStyle/>
                    <a:p>
                      <a:r>
                        <a:rPr lang="en-GB" dirty="0"/>
                        <a:t>% of Men</a:t>
                      </a:r>
                    </a:p>
                  </a:txBody>
                  <a:tcPr/>
                </a:tc>
                <a:extLst>
                  <a:ext uri="{0D108BD9-81ED-4DB2-BD59-A6C34878D82A}">
                    <a16:rowId xmlns:a16="http://schemas.microsoft.com/office/drawing/2014/main" val="1894191332"/>
                  </a:ext>
                </a:extLst>
              </a:tr>
              <a:tr h="370840">
                <a:tc>
                  <a:txBody>
                    <a:bodyPr/>
                    <a:lstStyle/>
                    <a:p>
                      <a:r>
                        <a:rPr lang="en-GB" dirty="0"/>
                        <a:t>SW to pay for a hotel </a:t>
                      </a:r>
                    </a:p>
                  </a:txBody>
                  <a:tcPr/>
                </a:tc>
                <a:tc>
                  <a:txBody>
                    <a:bodyPr/>
                    <a:lstStyle/>
                    <a:p>
                      <a:r>
                        <a:rPr lang="en-GB" dirty="0"/>
                        <a:t>20</a:t>
                      </a:r>
                    </a:p>
                  </a:txBody>
                  <a:tcPr/>
                </a:tc>
                <a:tc>
                  <a:txBody>
                    <a:bodyPr/>
                    <a:lstStyle/>
                    <a:p>
                      <a:r>
                        <a:rPr lang="en-GB" dirty="0"/>
                        <a:t>3</a:t>
                      </a:r>
                    </a:p>
                  </a:txBody>
                  <a:tcPr/>
                </a:tc>
                <a:extLst>
                  <a:ext uri="{0D108BD9-81ED-4DB2-BD59-A6C34878D82A}">
                    <a16:rowId xmlns:a16="http://schemas.microsoft.com/office/drawing/2014/main" val="1079233194"/>
                  </a:ext>
                </a:extLst>
              </a:tr>
              <a:tr h="370840">
                <a:tc>
                  <a:txBody>
                    <a:bodyPr/>
                    <a:lstStyle/>
                    <a:p>
                      <a:r>
                        <a:rPr lang="en-GB" dirty="0"/>
                        <a:t>Spent the night with someone to accommodate themselves</a:t>
                      </a:r>
                    </a:p>
                  </a:txBody>
                  <a:tcPr/>
                </a:tc>
                <a:tc>
                  <a:txBody>
                    <a:bodyPr/>
                    <a:lstStyle/>
                    <a:p>
                      <a:r>
                        <a:rPr lang="en-GB" dirty="0"/>
                        <a:t>28</a:t>
                      </a:r>
                    </a:p>
                  </a:txBody>
                  <a:tcPr/>
                </a:tc>
                <a:tc>
                  <a:txBody>
                    <a:bodyPr/>
                    <a:lstStyle/>
                    <a:p>
                      <a:r>
                        <a:rPr lang="en-GB" dirty="0"/>
                        <a:t>14</a:t>
                      </a:r>
                    </a:p>
                  </a:txBody>
                  <a:tcPr/>
                </a:tc>
                <a:extLst>
                  <a:ext uri="{0D108BD9-81ED-4DB2-BD59-A6C34878D82A}">
                    <a16:rowId xmlns:a16="http://schemas.microsoft.com/office/drawing/2014/main" val="2912296210"/>
                  </a:ext>
                </a:extLst>
              </a:tr>
              <a:tr h="370840">
                <a:tc>
                  <a:txBody>
                    <a:bodyPr/>
                    <a:lstStyle/>
                    <a:p>
                      <a:r>
                        <a:rPr lang="en-GB" dirty="0"/>
                        <a:t>SW to spend a night with a client</a:t>
                      </a:r>
                    </a:p>
                  </a:txBody>
                  <a:tcPr/>
                </a:tc>
                <a:tc>
                  <a:txBody>
                    <a:bodyPr/>
                    <a:lstStyle/>
                    <a:p>
                      <a:r>
                        <a:rPr lang="en-GB" dirty="0"/>
                        <a:t>19</a:t>
                      </a:r>
                    </a:p>
                  </a:txBody>
                  <a:tcPr/>
                </a:tc>
                <a:tc>
                  <a:txBody>
                    <a:bodyPr/>
                    <a:lstStyle/>
                    <a:p>
                      <a:r>
                        <a:rPr lang="en-GB" dirty="0"/>
                        <a:t>3</a:t>
                      </a:r>
                    </a:p>
                  </a:txBody>
                  <a:tcPr/>
                </a:tc>
                <a:extLst>
                  <a:ext uri="{0D108BD9-81ED-4DB2-BD59-A6C34878D82A}">
                    <a16:rowId xmlns:a16="http://schemas.microsoft.com/office/drawing/2014/main" val="3539639929"/>
                  </a:ext>
                </a:extLst>
              </a:tr>
            </a:tbl>
          </a:graphicData>
        </a:graphic>
      </p:graphicFrame>
      <p:sp>
        <p:nvSpPr>
          <p:cNvPr id="12" name="TextBox 11">
            <a:extLst>
              <a:ext uri="{FF2B5EF4-FFF2-40B4-BE49-F238E27FC236}">
                <a16:creationId xmlns:a16="http://schemas.microsoft.com/office/drawing/2014/main" id="{67E22D7A-6501-A6D5-8056-1AD60C1E6B82}"/>
              </a:ext>
            </a:extLst>
          </p:cNvPr>
          <p:cNvSpPr txBox="1"/>
          <p:nvPr/>
        </p:nvSpPr>
        <p:spPr>
          <a:xfrm>
            <a:off x="8524240" y="6339840"/>
            <a:ext cx="2830378" cy="369332"/>
          </a:xfrm>
          <a:prstGeom prst="rect">
            <a:avLst/>
          </a:prstGeom>
          <a:noFill/>
        </p:spPr>
        <p:txBody>
          <a:bodyPr wrap="square" rtlCol="0">
            <a:spAutoFit/>
          </a:bodyPr>
          <a:lstStyle/>
          <a:p>
            <a:r>
              <a:rPr lang="en-GB" dirty="0"/>
              <a:t>Reeve and Batty(2011)</a:t>
            </a:r>
          </a:p>
        </p:txBody>
      </p:sp>
    </p:spTree>
    <p:extLst>
      <p:ext uri="{BB962C8B-B14F-4D97-AF65-F5344CB8AC3E}">
        <p14:creationId xmlns:p14="http://schemas.microsoft.com/office/powerpoint/2010/main" val="40780658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27615-864E-E31D-847E-82E21EC30D0B}"/>
              </a:ext>
            </a:extLst>
          </p:cNvPr>
          <p:cNvSpPr>
            <a:spLocks noGrp="1"/>
          </p:cNvSpPr>
          <p:nvPr>
            <p:ph type="title"/>
          </p:nvPr>
        </p:nvSpPr>
        <p:spPr>
          <a:xfrm>
            <a:off x="2773680" y="548640"/>
            <a:ext cx="8492546" cy="1132258"/>
          </a:xfrm>
        </p:spPr>
        <p:txBody>
          <a:bodyPr/>
          <a:lstStyle/>
          <a:p>
            <a:r>
              <a:rPr lang="en-GB" dirty="0"/>
              <a:t>Conclusion</a:t>
            </a:r>
          </a:p>
        </p:txBody>
      </p:sp>
      <p:sp>
        <p:nvSpPr>
          <p:cNvPr id="3" name="Content Placeholder 2">
            <a:extLst>
              <a:ext uri="{FF2B5EF4-FFF2-40B4-BE49-F238E27FC236}">
                <a16:creationId xmlns:a16="http://schemas.microsoft.com/office/drawing/2014/main" id="{642CCC03-982A-9AF3-9B53-AB9E0F77A455}"/>
              </a:ext>
            </a:extLst>
          </p:cNvPr>
          <p:cNvSpPr>
            <a:spLocks noGrp="1"/>
          </p:cNvSpPr>
          <p:nvPr>
            <p:ph idx="1"/>
          </p:nvPr>
        </p:nvSpPr>
        <p:spPr>
          <a:xfrm>
            <a:off x="2773680" y="1715532"/>
            <a:ext cx="8492546" cy="4593828"/>
          </a:xfrm>
        </p:spPr>
        <p:txBody>
          <a:bodyPr/>
          <a:lstStyle/>
          <a:p>
            <a:r>
              <a:rPr lang="en-GB" sz="2400" dirty="0"/>
              <a:t>Feminism = women are oppressed under the patriarchy</a:t>
            </a:r>
          </a:p>
          <a:p>
            <a:r>
              <a:rPr lang="en-GB" sz="2400" dirty="0"/>
              <a:t>Social exclusion is where people are shut out of everyday life and has a number of negative consequences</a:t>
            </a:r>
          </a:p>
          <a:p>
            <a:r>
              <a:rPr lang="en-GB" sz="2400" dirty="0"/>
              <a:t>Women may become homeless due to CSA, DV or economic disadvantages</a:t>
            </a:r>
          </a:p>
          <a:p>
            <a:r>
              <a:rPr lang="en-GB" sz="2400" dirty="0"/>
              <a:t>Sex work and concealment – leading to further social exclusion</a:t>
            </a:r>
          </a:p>
          <a:p>
            <a:r>
              <a:rPr lang="en-GB" sz="2400" dirty="0"/>
              <a:t>More stigma because of traditional gender roles</a:t>
            </a:r>
          </a:p>
          <a:p>
            <a:endParaRPr lang="en-GB" dirty="0"/>
          </a:p>
        </p:txBody>
      </p:sp>
      <p:sp>
        <p:nvSpPr>
          <p:cNvPr id="11" name="Rectangle 10">
            <a:extLst>
              <a:ext uri="{FF2B5EF4-FFF2-40B4-BE49-F238E27FC236}">
                <a16:creationId xmlns:a16="http://schemas.microsoft.com/office/drawing/2014/main" id="{86F1B05F-5B61-231F-C10B-41AC8D8C36DC}"/>
              </a:ext>
            </a:extLst>
          </p:cNvPr>
          <p:cNvSpPr/>
          <p:nvPr/>
        </p:nvSpPr>
        <p:spPr>
          <a:xfrm>
            <a:off x="232663" y="2514600"/>
            <a:ext cx="2387600" cy="914400"/>
          </a:xfrm>
          <a:prstGeom prst="rect">
            <a:avLst/>
          </a:prstGeom>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mj-lt"/>
              </a:rPr>
              <a:t>4. Summary</a:t>
            </a:r>
          </a:p>
        </p:txBody>
      </p:sp>
      <p:sp>
        <p:nvSpPr>
          <p:cNvPr id="12" name="Rectangle 11">
            <a:extLst>
              <a:ext uri="{FF2B5EF4-FFF2-40B4-BE49-F238E27FC236}">
                <a16:creationId xmlns:a16="http://schemas.microsoft.com/office/drawing/2014/main" id="{4D8D7C31-25D9-0D86-746A-FDCBD1E0BDA2}"/>
              </a:ext>
            </a:extLst>
          </p:cNvPr>
          <p:cNvSpPr/>
          <p:nvPr/>
        </p:nvSpPr>
        <p:spPr>
          <a:xfrm>
            <a:off x="519176" y="3917766"/>
            <a:ext cx="1787144" cy="684438"/>
          </a:xfrm>
          <a:prstGeom prst="rect">
            <a:avLst/>
          </a:prstGeom>
          <a:solidFill>
            <a:srgbClr val="00B0F0"/>
          </a:solidFill>
          <a:ln w="381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Conclusion</a:t>
            </a:r>
          </a:p>
        </p:txBody>
      </p:sp>
      <p:cxnSp>
        <p:nvCxnSpPr>
          <p:cNvPr id="13" name="Straight Arrow Connector 12">
            <a:extLst>
              <a:ext uri="{FF2B5EF4-FFF2-40B4-BE49-F238E27FC236}">
                <a16:creationId xmlns:a16="http://schemas.microsoft.com/office/drawing/2014/main" id="{52D32102-6428-3E9A-183B-9D729BE0D531}"/>
              </a:ext>
            </a:extLst>
          </p:cNvPr>
          <p:cNvCxnSpPr/>
          <p:nvPr/>
        </p:nvCxnSpPr>
        <p:spPr>
          <a:xfrm>
            <a:off x="1443736" y="3601720"/>
            <a:ext cx="0" cy="21336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54718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8DE35-9CC1-3C19-6525-9D77AB7B39FA}"/>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B67EF8F1-9C87-A25B-A784-B6C460CF0A0B}"/>
              </a:ext>
            </a:extLst>
          </p:cNvPr>
          <p:cNvSpPr>
            <a:spLocks noGrp="1"/>
          </p:cNvSpPr>
          <p:nvPr>
            <p:ph idx="1"/>
          </p:nvPr>
        </p:nvSpPr>
        <p:spPr/>
        <p:txBody>
          <a:bodyPr>
            <a:normAutofit fontScale="55000" lnSpcReduction="20000"/>
          </a:bodyPr>
          <a:lstStyle/>
          <a:p>
            <a:r>
              <a:rPr lang="en-GB" b="0" i="0" dirty="0" err="1">
                <a:solidFill>
                  <a:srgbClr val="333333"/>
                </a:solidFill>
                <a:effectLst/>
                <a:latin typeface="Open Sans" panose="020B0606030504020204" pitchFamily="34" charset="0"/>
              </a:rPr>
              <a:t>Arinder</a:t>
            </a:r>
            <a:r>
              <a:rPr lang="en-GB" b="0" i="0" dirty="0">
                <a:solidFill>
                  <a:srgbClr val="333333"/>
                </a:solidFill>
                <a:effectLst/>
                <a:latin typeface="Open Sans" panose="020B0606030504020204" pitchFamily="34" charset="0"/>
              </a:rPr>
              <a:t>, J. A. (n.d.) Feminist Theory. Available at: https://opentext.wsu.edu/theoreticalmodelsforteachingandresearch/chapter/feminist-theory/ (Accessed 29 November 2023)</a:t>
            </a:r>
          </a:p>
          <a:p>
            <a:r>
              <a:rPr lang="en-GB" b="0" i="0" dirty="0">
                <a:solidFill>
                  <a:srgbClr val="333333"/>
                </a:solidFill>
                <a:effectLst/>
                <a:latin typeface="Open Sans" panose="020B0606030504020204" pitchFamily="34" charset="0"/>
              </a:rPr>
              <a:t>Belcher, J. R. </a:t>
            </a:r>
            <a:r>
              <a:rPr lang="en-GB" dirty="0">
                <a:solidFill>
                  <a:srgbClr val="333333"/>
                </a:solidFill>
                <a:latin typeface="Open Sans" panose="020B0606030504020204" pitchFamily="34" charset="0"/>
              </a:rPr>
              <a:t>and </a:t>
            </a:r>
            <a:r>
              <a:rPr lang="en-GB" b="0" i="0" dirty="0">
                <a:solidFill>
                  <a:srgbClr val="333333"/>
                </a:solidFill>
                <a:effectLst/>
                <a:latin typeface="Open Sans" panose="020B0606030504020204" pitchFamily="34" charset="0"/>
              </a:rPr>
              <a:t>DeForge, B. R. (2012) Social Stigma and Homelessness: The Limits of Social Change, Journal of Human </a:t>
            </a:r>
            <a:r>
              <a:rPr lang="en-GB" b="0" i="0" dirty="0" err="1">
                <a:solidFill>
                  <a:srgbClr val="333333"/>
                </a:solidFill>
                <a:effectLst/>
                <a:latin typeface="Open Sans" panose="020B0606030504020204" pitchFamily="34" charset="0"/>
              </a:rPr>
              <a:t>Behavior</a:t>
            </a:r>
            <a:r>
              <a:rPr lang="en-GB" b="0" i="0" dirty="0">
                <a:solidFill>
                  <a:srgbClr val="333333"/>
                </a:solidFill>
                <a:effectLst/>
                <a:latin typeface="Open Sans" panose="020B0606030504020204" pitchFamily="34" charset="0"/>
              </a:rPr>
              <a:t> in the Social Environment, 22:8, 929-946, DOI: </a:t>
            </a:r>
            <a:r>
              <a:rPr lang="en-GB" b="0" i="0" u="sng" dirty="0">
                <a:solidFill>
                  <a:srgbClr val="333333"/>
                </a:solidFill>
                <a:effectLst/>
                <a:latin typeface="Open Sans" panose="020B0606030504020204" pitchFamily="34" charset="0"/>
                <a:hlinkClick r:id="rId2"/>
              </a:rPr>
              <a:t>10.1080/10911359.2012.707941</a:t>
            </a:r>
            <a:endParaRPr lang="en-GB" b="0" i="0" u="sng" dirty="0">
              <a:solidFill>
                <a:srgbClr val="333333"/>
              </a:solidFill>
              <a:effectLst/>
              <a:latin typeface="Open Sans" panose="020B0606030504020204" pitchFamily="34" charset="0"/>
            </a:endParaRPr>
          </a:p>
          <a:p>
            <a:r>
              <a:rPr lang="en-GB" sz="1800" dirty="0">
                <a:solidFill>
                  <a:srgbClr val="333333"/>
                </a:solidFill>
                <a:effectLst/>
                <a:latin typeface="Open Sans" panose="020B0606030504020204" pitchFamily="34" charset="0"/>
              </a:rPr>
              <a:t>Best, S. 2003. Feminist Approaches: Theorising Patriarchy and Oppression. In: </a:t>
            </a:r>
            <a:r>
              <a:rPr lang="en-GB" sz="1800" i="1" dirty="0">
                <a:solidFill>
                  <a:srgbClr val="333333"/>
                </a:solidFill>
                <a:effectLst/>
                <a:latin typeface="Open Sans" panose="020B0606030504020204" pitchFamily="34" charset="0"/>
              </a:rPr>
              <a:t>A Beginner's Guide to Social Theory</a:t>
            </a:r>
            <a:r>
              <a:rPr lang="en-GB" sz="1800" dirty="0">
                <a:solidFill>
                  <a:srgbClr val="333333"/>
                </a:solidFill>
                <a:effectLst/>
                <a:latin typeface="Open Sans" panose="020B0606030504020204" pitchFamily="34" charset="0"/>
              </a:rPr>
              <a:t>. London: SAGE Publications Ltd</a:t>
            </a:r>
            <a:endParaRPr lang="en-GB" b="0" i="0" u="sng" dirty="0">
              <a:solidFill>
                <a:srgbClr val="333333"/>
              </a:solidFill>
              <a:effectLst/>
              <a:latin typeface="Open Sans" panose="020B0606030504020204" pitchFamily="34" charset="0"/>
            </a:endParaRPr>
          </a:p>
          <a:p>
            <a:r>
              <a:rPr lang="en-GB" b="0" i="0" dirty="0">
                <a:solidFill>
                  <a:srgbClr val="333333"/>
                </a:solidFill>
                <a:effectLst/>
                <a:latin typeface="Open Sans" panose="020B0606030504020204" pitchFamily="34" charset="0"/>
              </a:rPr>
              <a:t>Bonney, E., </a:t>
            </a:r>
            <a:r>
              <a:rPr lang="en-GB" b="0" i="0" dirty="0" err="1">
                <a:solidFill>
                  <a:srgbClr val="333333"/>
                </a:solidFill>
                <a:effectLst/>
                <a:latin typeface="Open Sans" panose="020B0606030504020204" pitchFamily="34" charset="0"/>
              </a:rPr>
              <a:t>Cleasby</a:t>
            </a:r>
            <a:r>
              <a:rPr lang="en-GB" b="0" i="0" dirty="0">
                <a:solidFill>
                  <a:srgbClr val="333333"/>
                </a:solidFill>
                <a:effectLst/>
                <a:latin typeface="Open Sans" panose="020B0606030504020204" pitchFamily="34" charset="0"/>
              </a:rPr>
              <a:t>, E., Keeley-Holden, S., Lakin, B., Simpson, C., and Tate, R. (2020) AS and A-Level Sociology. Newcastle: Coordination Group Publications Ltd.</a:t>
            </a:r>
          </a:p>
          <a:p>
            <a:r>
              <a:rPr lang="en-GB" b="0" i="0" dirty="0">
                <a:solidFill>
                  <a:srgbClr val="222222"/>
                </a:solidFill>
                <a:effectLst/>
                <a:latin typeface="Arial" panose="020B0604020202020204" pitchFamily="34" charset="0"/>
              </a:rPr>
              <a:t>Busch-</a:t>
            </a:r>
            <a:r>
              <a:rPr lang="en-GB" b="0" i="0" dirty="0" err="1">
                <a:solidFill>
                  <a:srgbClr val="222222"/>
                </a:solidFill>
                <a:effectLst/>
                <a:latin typeface="Arial" panose="020B0604020202020204" pitchFamily="34" charset="0"/>
              </a:rPr>
              <a:t>Geertsema</a:t>
            </a:r>
            <a:r>
              <a:rPr lang="en-GB" b="0" i="0" dirty="0">
                <a:solidFill>
                  <a:srgbClr val="222222"/>
                </a:solidFill>
                <a:effectLst/>
                <a:latin typeface="Arial" panose="020B0604020202020204" pitchFamily="34" charset="0"/>
              </a:rPr>
              <a:t>, V., 2010. Defining and measuring homelessness. </a:t>
            </a:r>
            <a:r>
              <a:rPr lang="en-GB" b="0" i="1" dirty="0">
                <a:solidFill>
                  <a:srgbClr val="222222"/>
                </a:solidFill>
                <a:effectLst/>
                <a:latin typeface="Arial" panose="020B0604020202020204" pitchFamily="34" charset="0"/>
              </a:rPr>
              <a:t>Homelessness Research in Europe: Festschrift for Bill Edgar and Joe Doherty</a:t>
            </a:r>
            <a:r>
              <a:rPr lang="en-GB" b="0" i="0" dirty="0">
                <a:solidFill>
                  <a:srgbClr val="222222"/>
                </a:solidFill>
                <a:effectLst/>
                <a:latin typeface="Arial" panose="020B0604020202020204" pitchFamily="34" charset="0"/>
              </a:rPr>
              <a:t>, pp.19-39.</a:t>
            </a:r>
            <a:endParaRPr lang="en-GB" dirty="0"/>
          </a:p>
          <a:p>
            <a:pPr algn="l" fontAlgn="base"/>
            <a:r>
              <a:rPr lang="en-GB" dirty="0"/>
              <a:t>Chen, X., Tyler, K. A., Whitbeck, L. B., &amp; Hoyt, D. R. (2004). Early sexual abuse, street adversity, and drug use among female homeless and runaway adolescents in the Midwest. Journal of Drug Issues, 34(1), 1–21. https://doi.org/10.1177/002204260403400101</a:t>
            </a:r>
            <a:endParaRPr lang="en-GB" b="0" i="0" dirty="0">
              <a:solidFill>
                <a:srgbClr val="333333"/>
              </a:solidFill>
              <a:effectLst/>
              <a:latin typeface="Noto Sans" panose="020B0502040504020204" pitchFamily="34" charset="0"/>
            </a:endParaRPr>
          </a:p>
          <a:p>
            <a:pPr algn="l" fontAlgn="base"/>
            <a:r>
              <a:rPr lang="en-GB" b="0" i="0" dirty="0">
                <a:solidFill>
                  <a:srgbClr val="333333"/>
                </a:solidFill>
                <a:effectLst/>
                <a:latin typeface="Noto Sans" panose="020B0502040504020204" pitchFamily="34" charset="0"/>
              </a:rPr>
              <a:t>Commission of the European Communities (1993) Background Report: Social Exclusion – Poverty and Other Social Problems in the European Community, ISEC/B11/93. Office for Official Publications of the European </a:t>
            </a:r>
            <a:r>
              <a:rPr lang="en-GB" b="0" i="0" dirty="0" err="1">
                <a:solidFill>
                  <a:srgbClr val="333333"/>
                </a:solidFill>
                <a:effectLst/>
                <a:latin typeface="Noto Sans" panose="020B0502040504020204" pitchFamily="34" charset="0"/>
              </a:rPr>
              <a:t>Communities.</a:t>
            </a:r>
            <a:r>
              <a:rPr lang="en-GB" b="0" i="0" u="sng" dirty="0" err="1">
                <a:solidFill>
                  <a:srgbClr val="333333"/>
                </a:solidFill>
                <a:effectLst/>
                <a:latin typeface="Noto Sans" panose="020B0502040504020204" pitchFamily="34" charset="0"/>
                <a:hlinkClick r:id="rId3"/>
              </a:rPr>
              <a:t>Google</a:t>
            </a:r>
            <a:r>
              <a:rPr lang="en-GB" b="0" i="0" u="sng" dirty="0">
                <a:solidFill>
                  <a:srgbClr val="333333"/>
                </a:solidFill>
                <a:effectLst/>
                <a:latin typeface="Noto Sans" panose="020B0502040504020204" pitchFamily="34" charset="0"/>
                <a:hlinkClick r:id="rId3"/>
              </a:rPr>
              <a:t> Scholar</a:t>
            </a:r>
            <a:endParaRPr lang="en-GB" b="0" i="0" u="sng" dirty="0">
              <a:solidFill>
                <a:srgbClr val="333333"/>
              </a:solidFill>
              <a:effectLst/>
              <a:latin typeface="Noto Sans" panose="020B0502040504020204" pitchFamily="34" charset="0"/>
            </a:endParaRPr>
          </a:p>
          <a:p>
            <a:pPr fontAlgn="base"/>
            <a:r>
              <a:rPr lang="en-GB" dirty="0" err="1">
                <a:effectLst/>
              </a:rPr>
              <a:t>Côté</a:t>
            </a:r>
            <a:r>
              <a:rPr lang="en-GB" dirty="0">
                <a:effectLst/>
              </a:rPr>
              <a:t>, P.-B. </a:t>
            </a:r>
            <a:r>
              <a:rPr lang="en-GB" i="1" dirty="0">
                <a:effectLst/>
              </a:rPr>
              <a:t>et al.</a:t>
            </a:r>
            <a:r>
              <a:rPr lang="en-GB" dirty="0">
                <a:effectLst/>
              </a:rPr>
              <a:t> (2022) ‘“it made me so vulnerable”: Victim-blaming and disbelief of child sexual abuse as triggers of social exclusion leading women to homelessness’, </a:t>
            </a:r>
            <a:r>
              <a:rPr lang="en-GB" i="1" dirty="0">
                <a:effectLst/>
              </a:rPr>
              <a:t>Journal of Child Sexual Abuse</a:t>
            </a:r>
            <a:r>
              <a:rPr lang="en-GB" dirty="0">
                <a:effectLst/>
              </a:rPr>
              <a:t>, 31(2), pp. 177–195. doi:10.1080/10538712.2022.2037804. </a:t>
            </a:r>
            <a:endParaRPr lang="en-GB" b="0" i="0" u="sng" dirty="0">
              <a:solidFill>
                <a:srgbClr val="333333"/>
              </a:solidFill>
              <a:effectLst/>
              <a:latin typeface="Noto Sans" panose="020B0502040504020204" pitchFamily="34" charset="0"/>
            </a:endParaRPr>
          </a:p>
          <a:p>
            <a:pPr algn="l" fontAlgn="base"/>
            <a:r>
              <a:rPr lang="en-GB" b="0" i="0" dirty="0">
                <a:solidFill>
                  <a:srgbClr val="333333"/>
                </a:solidFill>
                <a:effectLst/>
                <a:latin typeface="Noto Sans" panose="020B0502040504020204" pitchFamily="34" charset="0"/>
              </a:rPr>
              <a:t>Crisis (2023) About homelessness. Available at: https://www.crisis.org.uk/ending-homelessness/about-homelessness/?msclkid=354c12687a7a148695a1770a4a929904&amp;utm_source=bing&amp;utm_medium=cpc&amp;utm_campaign=MAAG%20TKF%20Homelessness%20-%20Phrase%20%5BOct2022%5D&amp;utm_term=about%20homelessness&amp;utm_content=HOM1022%20About%20Homelessness%20-%20Phrase%20%5BOct2022%5D (Accessed: 27 November 2023)</a:t>
            </a:r>
          </a:p>
          <a:p>
            <a:pPr algn="l" fontAlgn="base"/>
            <a:r>
              <a:rPr lang="en-GB" b="0" i="0" dirty="0">
                <a:solidFill>
                  <a:srgbClr val="333333"/>
                </a:solidFill>
                <a:effectLst/>
                <a:latin typeface="Noto Sans" panose="020B0502040504020204" pitchFamily="34" charset="0"/>
              </a:rPr>
              <a:t>Department of Levelling Up, Housing and Communities and Ministry of Housing, Communities and Local Government (2018) Homelessness data: Notes and definitions. Available at: (Accessed: 27 November 2023)</a:t>
            </a:r>
          </a:p>
          <a:p>
            <a:endParaRPr lang="en-GB" dirty="0"/>
          </a:p>
        </p:txBody>
      </p:sp>
    </p:spTree>
    <p:extLst>
      <p:ext uri="{BB962C8B-B14F-4D97-AF65-F5344CB8AC3E}">
        <p14:creationId xmlns:p14="http://schemas.microsoft.com/office/powerpoint/2010/main" val="32053177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3F973D-BBA5-FDDD-6425-8F435CD24516}"/>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DAA2565A-26EE-EAA9-BF14-E5618E0BE77C}"/>
              </a:ext>
            </a:extLst>
          </p:cNvPr>
          <p:cNvSpPr>
            <a:spLocks noGrp="1"/>
          </p:cNvSpPr>
          <p:nvPr>
            <p:ph idx="1"/>
          </p:nvPr>
        </p:nvSpPr>
        <p:spPr/>
        <p:txBody>
          <a:bodyPr>
            <a:normAutofit fontScale="62500" lnSpcReduction="20000"/>
          </a:bodyPr>
          <a:lstStyle/>
          <a:p>
            <a:pPr algn="l" fontAlgn="base"/>
            <a:r>
              <a:rPr lang="en-GB" b="0" i="0" dirty="0">
                <a:solidFill>
                  <a:srgbClr val="333333"/>
                </a:solidFill>
                <a:effectLst/>
                <a:latin typeface="Noto Sans" panose="020B0502040504020204" pitchFamily="34" charset="0"/>
              </a:rPr>
              <a:t>Homelessness Reduction Act (2017) c. 13 Available at: https://www.legislation.gov.uk/ukpga/2017/13/contents/enacted (Accessed 5 December 2023)</a:t>
            </a:r>
          </a:p>
          <a:p>
            <a:pPr algn="l" fontAlgn="base"/>
            <a:r>
              <a:rPr lang="en-GB" b="0" i="0" dirty="0">
                <a:solidFill>
                  <a:srgbClr val="333333"/>
                </a:solidFill>
                <a:effectLst/>
                <a:latin typeface="Noto Sans" panose="020B0502040504020204" pitchFamily="34" charset="0"/>
              </a:rPr>
              <a:t>Kermode M, Crofts N, Miller P, Speed 8 and Streeton J (1998) 'Health indicators and risks among people experiencing homelessness in Melbourne 1995-1996' 22 Australia and New Zealand Journal of Public Health pp 464-70</a:t>
            </a:r>
          </a:p>
          <a:p>
            <a:pPr algn="l" fontAlgn="base"/>
            <a:r>
              <a:rPr lang="en-GB" b="0" i="0" dirty="0">
                <a:solidFill>
                  <a:srgbClr val="222222"/>
                </a:solidFill>
                <a:effectLst/>
                <a:latin typeface="Arial" panose="020B0604020202020204" pitchFamily="34" charset="0"/>
              </a:rPr>
              <a:t>Mayock, P. and Sheridan, S., (2020) Women negotiating power and control as they ‘</a:t>
            </a:r>
            <a:r>
              <a:rPr lang="en-GB" b="0" i="0" dirty="0" err="1">
                <a:solidFill>
                  <a:srgbClr val="222222"/>
                </a:solidFill>
                <a:effectLst/>
                <a:latin typeface="Arial" panose="020B0604020202020204" pitchFamily="34" charset="0"/>
              </a:rPr>
              <a:t>journey’through</a:t>
            </a:r>
            <a:r>
              <a:rPr lang="en-GB" b="0" i="0" dirty="0">
                <a:solidFill>
                  <a:srgbClr val="222222"/>
                </a:solidFill>
                <a:effectLst/>
                <a:latin typeface="Arial" panose="020B0604020202020204" pitchFamily="34" charset="0"/>
              </a:rPr>
              <a:t> homelessness: A feminist poststructuralist perspective. </a:t>
            </a:r>
            <a:r>
              <a:rPr lang="en-GB" b="0" i="1" dirty="0">
                <a:solidFill>
                  <a:srgbClr val="222222"/>
                </a:solidFill>
                <a:effectLst/>
                <a:latin typeface="Arial" panose="020B0604020202020204" pitchFamily="34" charset="0"/>
              </a:rPr>
              <a:t>European Journal of Homelessness</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14</a:t>
            </a:r>
            <a:r>
              <a:rPr lang="en-GB" b="0" i="0" dirty="0">
                <a:solidFill>
                  <a:srgbClr val="222222"/>
                </a:solidFill>
                <a:effectLst/>
                <a:latin typeface="Arial" panose="020B0604020202020204" pitchFamily="34" charset="0"/>
              </a:rPr>
              <a:t>(2), pp.17-47.</a:t>
            </a:r>
            <a:endParaRPr lang="en-GB" b="0" i="0" dirty="0">
              <a:solidFill>
                <a:srgbClr val="333333"/>
              </a:solidFill>
              <a:effectLst/>
              <a:latin typeface="Noto Sans" panose="020B0502040504020204" pitchFamily="34" charset="0"/>
            </a:endParaRPr>
          </a:p>
          <a:p>
            <a:pPr algn="l" fontAlgn="base"/>
            <a:r>
              <a:rPr lang="en-GB" dirty="0">
                <a:solidFill>
                  <a:srgbClr val="333333"/>
                </a:solidFill>
                <a:latin typeface="Noto Sans" panose="020B0502040504020204" pitchFamily="34" charset="0"/>
              </a:rPr>
              <a:t>McDonagh, T. (2011). Tackling homelessness and exclusion: Understanding complex lives. [Tackling homelessness and exclusion: Understanding complex lives | JRF](</a:t>
            </a:r>
            <a:r>
              <a:rPr lang="en-GB" dirty="0">
                <a:solidFill>
                  <a:srgbClr val="333333"/>
                </a:solidFill>
                <a:latin typeface="Noto Sans" panose="020B0502040504020204" pitchFamily="34" charset="0"/>
                <a:hlinkClick r:id="rId2"/>
              </a:rPr>
              <a:t>https://www.jrf.org.uk/report/tackling-homelessness-and-exclusion-understanding-complex-lives</a:t>
            </a:r>
            <a:r>
              <a:rPr lang="en-GB" dirty="0">
                <a:solidFill>
                  <a:srgbClr val="333333"/>
                </a:solidFill>
                <a:latin typeface="Noto Sans" panose="020B0502040504020204" pitchFamily="34" charset="0"/>
              </a:rPr>
              <a:t>)</a:t>
            </a:r>
          </a:p>
          <a:p>
            <a:pPr algn="l" fontAlgn="base"/>
            <a:r>
              <a:rPr lang="en-GB" dirty="0">
                <a:solidFill>
                  <a:srgbClr val="333333"/>
                </a:solidFill>
                <a:latin typeface="Noto Sans" panose="020B0502040504020204" pitchFamily="34" charset="0"/>
              </a:rPr>
              <a:t>National Institute on Aging (2019) Social isolation, loneliness in older people pose health risks. Available at: https://www.nia.nih.gov/news/social-isolation-loneliness-older-people-pose-health-risks (Accessed: 27 November 2023)</a:t>
            </a:r>
          </a:p>
          <a:p>
            <a:r>
              <a:rPr lang="en-GB" b="0" i="0" dirty="0">
                <a:solidFill>
                  <a:srgbClr val="333333"/>
                </a:solidFill>
                <a:effectLst/>
                <a:latin typeface="Open Sans" panose="020F0502020204030204" pitchFamily="34" charset="0"/>
              </a:rPr>
              <a:t>O’Brien, A. (2023) Homelessness as a Feminist Issue: Revisiting the 1970s, Australian Feminist Studies, DOI: </a:t>
            </a:r>
            <a:r>
              <a:rPr lang="en-GB" b="0" i="0" u="sng" dirty="0">
                <a:solidFill>
                  <a:srgbClr val="333333"/>
                </a:solidFill>
                <a:effectLst/>
                <a:latin typeface="Open Sans" panose="020F0502020204030204" pitchFamily="34" charset="0"/>
                <a:hlinkClick r:id="rId3"/>
              </a:rPr>
              <a:t>10.1080/08164649.2023.2173140</a:t>
            </a:r>
            <a:endParaRPr lang="en-GB" b="0" i="0" dirty="0">
              <a:solidFill>
                <a:srgbClr val="333333"/>
              </a:solidFill>
              <a:effectLst/>
              <a:latin typeface="Noto Sans" panose="020B0502040204020203" pitchFamily="34" charset="0"/>
            </a:endParaRPr>
          </a:p>
          <a:p>
            <a:pPr fontAlgn="base"/>
            <a:r>
              <a:rPr lang="en-GB" b="0" i="0" dirty="0">
                <a:solidFill>
                  <a:srgbClr val="333333"/>
                </a:solidFill>
                <a:effectLst/>
                <a:latin typeface="Noto Sans" panose="020B0502040204020203" pitchFamily="34" charset="0"/>
              </a:rPr>
              <a:t>Peace, R. (2001) Social exclusion: A concept in need of definition? Social Policy Journal of New Zealand 16, 17–35.</a:t>
            </a:r>
          </a:p>
          <a:p>
            <a:pPr algn="l" rtl="0"/>
            <a:r>
              <a:rPr lang="en-GB" b="0" i="0" u="none" strike="noStrike" dirty="0">
                <a:solidFill>
                  <a:srgbClr val="36424A"/>
                </a:solidFill>
                <a:effectLst/>
              </a:rPr>
              <a:t>Reeve, K. </a:t>
            </a:r>
            <a:r>
              <a:rPr lang="en-GB" dirty="0">
                <a:solidFill>
                  <a:srgbClr val="36424A"/>
                </a:solidFill>
              </a:rPr>
              <a:t>and</a:t>
            </a:r>
            <a:r>
              <a:rPr lang="en-GB" b="0" i="0" u="none" strike="noStrike" dirty="0">
                <a:solidFill>
                  <a:srgbClr val="36424A"/>
                </a:solidFill>
                <a:effectLst/>
              </a:rPr>
              <a:t> Batty, E. (2011) </a:t>
            </a:r>
            <a:r>
              <a:rPr lang="en-GB" b="0" i="1" u="none" strike="noStrike" dirty="0">
                <a:solidFill>
                  <a:srgbClr val="36424A"/>
                </a:solidFill>
                <a:effectLst/>
              </a:rPr>
              <a:t>The Hidden Truth about Homelessness. </a:t>
            </a:r>
            <a:r>
              <a:rPr lang="en-GB" b="0" i="0" u="none" strike="noStrike" dirty="0">
                <a:solidFill>
                  <a:srgbClr val="36424A"/>
                </a:solidFill>
                <a:effectLst/>
              </a:rPr>
              <a:t>London: Crisis</a:t>
            </a:r>
            <a:r>
              <a:rPr lang="en-GB" b="0" i="1" u="none" strike="noStrike" dirty="0">
                <a:solidFill>
                  <a:srgbClr val="36424A"/>
                </a:solidFill>
                <a:effectLst/>
              </a:rPr>
              <a:t>.</a:t>
            </a:r>
            <a:endParaRPr lang="en-GB" b="0" i="0" u="none" strike="noStrike" dirty="0">
              <a:solidFill>
                <a:srgbClr val="36424A"/>
              </a:solidFill>
              <a:effectLst/>
            </a:endParaRPr>
          </a:p>
          <a:p>
            <a:r>
              <a:rPr lang="en-GB" dirty="0">
                <a:effectLst/>
              </a:rPr>
              <a:t>Reeve, K. (2018) ‘Women and homelessness: Putting gender back on the agenda’, </a:t>
            </a:r>
            <a:r>
              <a:rPr lang="en-GB" i="1" dirty="0">
                <a:effectLst/>
              </a:rPr>
              <a:t>People, Place and Policy Online</a:t>
            </a:r>
            <a:r>
              <a:rPr lang="en-GB" dirty="0">
                <a:effectLst/>
              </a:rPr>
              <a:t>, 11(3), pp. 165–174. doi:10.3351/ppp.2017.8845235448. </a:t>
            </a:r>
            <a:endParaRPr lang="en-GB" dirty="0">
              <a:solidFill>
                <a:srgbClr val="333333"/>
              </a:solidFill>
              <a:latin typeface="Noto Sans" panose="020B0502040504020204" pitchFamily="34" charset="0"/>
            </a:endParaRPr>
          </a:p>
          <a:p>
            <a:endParaRPr lang="en-GB" dirty="0"/>
          </a:p>
        </p:txBody>
      </p:sp>
    </p:spTree>
    <p:extLst>
      <p:ext uri="{BB962C8B-B14F-4D97-AF65-F5344CB8AC3E}">
        <p14:creationId xmlns:p14="http://schemas.microsoft.com/office/powerpoint/2010/main" val="31840755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CA4DD-8424-A208-F6C9-72AE1B7B3675}"/>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5EABC249-196D-F39E-E838-95CB20F89AE7}"/>
              </a:ext>
            </a:extLst>
          </p:cNvPr>
          <p:cNvSpPr>
            <a:spLocks noGrp="1"/>
          </p:cNvSpPr>
          <p:nvPr>
            <p:ph idx="1"/>
          </p:nvPr>
        </p:nvSpPr>
        <p:spPr/>
        <p:txBody>
          <a:bodyPr>
            <a:normAutofit fontScale="55000" lnSpcReduction="20000"/>
          </a:bodyPr>
          <a:lstStyle/>
          <a:p>
            <a:r>
              <a:rPr lang="en-GB" dirty="0">
                <a:solidFill>
                  <a:srgbClr val="333333"/>
                </a:solidFill>
                <a:latin typeface="Noto Sans" panose="020B0502040504020204" pitchFamily="34" charset="0"/>
              </a:rPr>
              <a:t>Ritzer, G. and Ryan, M. (2011). The Concise Encyclopaedia of Sociology. West Sussex: Blackwell Publishing Ltd. </a:t>
            </a:r>
          </a:p>
          <a:p>
            <a:pPr algn="l" fontAlgn="base"/>
            <a:r>
              <a:rPr lang="en-GB" dirty="0">
                <a:solidFill>
                  <a:srgbClr val="333333"/>
                </a:solidFill>
                <a:latin typeface="Noto Sans" panose="020B0502040504020204" pitchFamily="34" charset="0"/>
              </a:rPr>
              <a:t>Robinson, N. (2004) Response - Tackling Social Exclusion. Available at: https://england.shelter.org.uk/professional_resources/policy_and_research/policy_library/response_-_tackling_social_exclusion (Accessed: 27 November 2023)</a:t>
            </a:r>
          </a:p>
          <a:p>
            <a:pPr fontAlgn="base"/>
            <a:r>
              <a:rPr lang="en-GB" b="0" i="0" dirty="0">
                <a:solidFill>
                  <a:srgbClr val="333333"/>
                </a:solidFill>
                <a:effectLst/>
                <a:latin typeface="Noto Sans" panose="020B0502040504020204" pitchFamily="34" charset="0"/>
              </a:rPr>
              <a:t>Savage, M (2016) "Gendering Women's Homelessness," Irish Journal of Applied Social Studies: Vol. 16: </a:t>
            </a:r>
            <a:r>
              <a:rPr lang="en-GB" b="0" i="0" dirty="0" err="1">
                <a:solidFill>
                  <a:srgbClr val="333333"/>
                </a:solidFill>
                <a:effectLst/>
                <a:latin typeface="Noto Sans" panose="020B0502040504020204" pitchFamily="34" charset="0"/>
              </a:rPr>
              <a:t>Iss</a:t>
            </a:r>
            <a:r>
              <a:rPr lang="en-GB" b="0" i="0" dirty="0">
                <a:solidFill>
                  <a:srgbClr val="333333"/>
                </a:solidFill>
                <a:effectLst/>
                <a:latin typeface="Noto Sans" panose="020B0502040504020204" pitchFamily="34" charset="0"/>
              </a:rPr>
              <a:t>. 2, Article 4. doi:10.21427/D7KB0X Available at: [https://arrow.tudublin.ie/ijass/vol16/iss2/4](https://arrow.tudublin.ie/ijass/vol16/iss2/4)</a:t>
            </a:r>
            <a:endParaRPr lang="en-GB" dirty="0">
              <a:solidFill>
                <a:srgbClr val="333333"/>
              </a:solidFill>
              <a:latin typeface="Noto Sans" panose="020B0502040504020204" pitchFamily="34" charset="0"/>
            </a:endParaRPr>
          </a:p>
          <a:p>
            <a:pPr algn="l" fontAlgn="base"/>
            <a:r>
              <a:rPr lang="en-GB" b="0" i="0" dirty="0">
                <a:solidFill>
                  <a:srgbClr val="333333"/>
                </a:solidFill>
                <a:effectLst/>
                <a:latin typeface="Noto Sans" panose="020B0502040504020204" pitchFamily="34" charset="0"/>
              </a:rPr>
              <a:t>Scottish Office (1999) Social Inclusion: Opening the Door to a Better Scotland. Scottish </a:t>
            </a:r>
            <a:r>
              <a:rPr lang="en-GB" b="0" i="0" dirty="0" err="1">
                <a:solidFill>
                  <a:srgbClr val="333333"/>
                </a:solidFill>
                <a:effectLst/>
                <a:latin typeface="Noto Sans" panose="020B0502040504020204" pitchFamily="34" charset="0"/>
              </a:rPr>
              <a:t>Office.</a:t>
            </a:r>
            <a:r>
              <a:rPr lang="en-GB" b="0" i="0" u="sng" dirty="0" err="1">
                <a:solidFill>
                  <a:srgbClr val="333333"/>
                </a:solidFill>
                <a:effectLst/>
                <a:latin typeface="Noto Sans" panose="020B0502040504020204" pitchFamily="34" charset="0"/>
                <a:hlinkClick r:id="rId2"/>
              </a:rPr>
              <a:t>Google</a:t>
            </a:r>
            <a:r>
              <a:rPr lang="en-GB" b="0" i="0" u="sng" dirty="0">
                <a:solidFill>
                  <a:srgbClr val="333333"/>
                </a:solidFill>
                <a:effectLst/>
                <a:latin typeface="Noto Sans" panose="020B0502040504020204" pitchFamily="34" charset="0"/>
                <a:hlinkClick r:id="rId2"/>
              </a:rPr>
              <a:t> Scholar</a:t>
            </a:r>
            <a:endParaRPr lang="en-GB" b="0" i="0" u="sng" dirty="0">
              <a:solidFill>
                <a:srgbClr val="333333"/>
              </a:solidFill>
              <a:effectLst/>
              <a:latin typeface="Noto Sans" panose="020B0502040504020204" pitchFamily="34" charset="0"/>
            </a:endParaRPr>
          </a:p>
          <a:p>
            <a:pPr algn="l" fontAlgn="base"/>
            <a:r>
              <a:rPr lang="en-GB" b="0" i="0" dirty="0">
                <a:solidFill>
                  <a:srgbClr val="333333"/>
                </a:solidFill>
                <a:effectLst/>
                <a:latin typeface="Noto Sans" panose="020B0502040504020204" pitchFamily="34" charset="0"/>
              </a:rPr>
              <a:t>Smolen, B. (2021) Why social housing is a feminist issue. Available at: https://blog.shelter.org.uk/2021/03/why-social-housing-is-a-feminist-issue/ (Accessed: 27 November 2023)</a:t>
            </a:r>
          </a:p>
          <a:p>
            <a:pPr fontAlgn="base"/>
            <a:r>
              <a:rPr lang="en-GB" b="0" i="0" dirty="0" err="1">
                <a:solidFill>
                  <a:srgbClr val="333333"/>
                </a:solidFill>
                <a:effectLst/>
                <a:latin typeface="Noto Sans" panose="020B0502040204020203" pitchFamily="34" charset="0"/>
              </a:rPr>
              <a:t>Timson</a:t>
            </a:r>
            <a:r>
              <a:rPr lang="en-GB" b="0" i="0" dirty="0">
                <a:solidFill>
                  <a:srgbClr val="333333"/>
                </a:solidFill>
                <a:effectLst/>
                <a:latin typeface="Noto Sans" panose="020B0502040204020203" pitchFamily="34" charset="0"/>
              </a:rPr>
              <a:t>, M. &amp; Phuti</a:t>
            </a:r>
            <a:r>
              <a:rPr lang="en-GB" dirty="0">
                <a:solidFill>
                  <a:srgbClr val="333333"/>
                </a:solidFill>
                <a:latin typeface="Noto Sans" panose="020B0502040204020203" pitchFamily="34" charset="0"/>
              </a:rPr>
              <a:t>, T.</a:t>
            </a:r>
            <a:r>
              <a:rPr lang="en-GB" b="0" i="0" dirty="0">
                <a:solidFill>
                  <a:srgbClr val="333333"/>
                </a:solidFill>
                <a:effectLst/>
                <a:latin typeface="Noto Sans" panose="020B0502040204020203" pitchFamily="34" charset="0"/>
              </a:rPr>
              <a:t> (2021). Social exclusion and marginalisation of homeless people: a clarion social work call for the spirit of ubuntu to reign. Social Work , 57(4), 455-471.</a:t>
            </a:r>
          </a:p>
          <a:p>
            <a:pPr fontAlgn="base"/>
            <a:r>
              <a:rPr lang="en-GB" sz="1800" dirty="0" err="1">
                <a:effectLst/>
                <a:latin typeface="Calibri" panose="020F0502020204030204" pitchFamily="34" charset="0"/>
              </a:rPr>
              <a:t>Vukoičić</a:t>
            </a:r>
            <a:r>
              <a:rPr lang="en-GB" sz="1800" dirty="0">
                <a:effectLst/>
                <a:latin typeface="Calibri" panose="020F0502020204030204" pitchFamily="34" charset="0"/>
              </a:rPr>
              <a:t>, J., 2013. Radical feminism as a discourse in the theory of conflict. </a:t>
            </a:r>
            <a:r>
              <a:rPr lang="en-GB" sz="1800" i="1" dirty="0" err="1">
                <a:solidFill>
                  <a:srgbClr val="222222"/>
                </a:solidFill>
                <a:effectLst/>
                <a:latin typeface="Arial" panose="020B0604020202020204" pitchFamily="34" charset="0"/>
              </a:rPr>
              <a:t>Sociološki</a:t>
            </a:r>
            <a:r>
              <a:rPr lang="en-GB" sz="1800" i="1" dirty="0">
                <a:solidFill>
                  <a:srgbClr val="222222"/>
                </a:solidFill>
                <a:effectLst/>
                <a:latin typeface="Arial" panose="020B0604020202020204" pitchFamily="34" charset="0"/>
              </a:rPr>
              <a:t> </a:t>
            </a:r>
            <a:r>
              <a:rPr lang="en-GB" sz="1800" i="1" dirty="0" err="1">
                <a:solidFill>
                  <a:srgbClr val="222222"/>
                </a:solidFill>
                <a:effectLst/>
                <a:latin typeface="Arial" panose="020B0604020202020204" pitchFamily="34" charset="0"/>
              </a:rPr>
              <a:t>diskurs</a:t>
            </a:r>
            <a:r>
              <a:rPr lang="en-GB" sz="1800" dirty="0">
                <a:effectLst/>
                <a:latin typeface="Calibri" panose="020F0502020204030204" pitchFamily="34" charset="0"/>
              </a:rPr>
              <a:t>, </a:t>
            </a:r>
            <a:r>
              <a:rPr lang="en-GB" sz="1800" i="1" dirty="0">
                <a:solidFill>
                  <a:srgbClr val="222222"/>
                </a:solidFill>
                <a:effectLst/>
                <a:latin typeface="Arial" panose="020B0604020202020204" pitchFamily="34" charset="0"/>
              </a:rPr>
              <a:t>3</a:t>
            </a:r>
            <a:r>
              <a:rPr lang="en-GB" sz="1800" dirty="0">
                <a:effectLst/>
                <a:latin typeface="Calibri" panose="020F0502020204030204" pitchFamily="34" charset="0"/>
              </a:rPr>
              <a:t>(5), pp.33-49.</a:t>
            </a:r>
            <a:endParaRPr lang="en-GB" b="0" i="0" dirty="0">
              <a:solidFill>
                <a:srgbClr val="333333"/>
              </a:solidFill>
              <a:effectLst/>
              <a:latin typeface="Noto Sans" panose="020B0502040204020203" pitchFamily="34" charset="0"/>
            </a:endParaRPr>
          </a:p>
          <a:p>
            <a:pPr fontAlgn="base"/>
            <a:r>
              <a:rPr lang="en-GB" b="0" i="0" dirty="0">
                <a:solidFill>
                  <a:srgbClr val="333333"/>
                </a:solidFill>
                <a:effectLst/>
                <a:latin typeface="Noto Sans" panose="020B0502040204020203" pitchFamily="34" charset="0"/>
              </a:rPr>
              <a:t>Walsh, T. (2006) A right to inclusion? Homelessness, human rights and social exclusion, Australian Journal of Human Rights, 12:1, 185-204, DOI: [10.1080/1323238X.2006.11910818](https://doi.org/10.1080/1323238X.2006.11910818)</a:t>
            </a:r>
          </a:p>
          <a:p>
            <a:pPr fontAlgn="base"/>
            <a:r>
              <a:rPr lang="en-GB" dirty="0"/>
              <a:t>World Health Organization (2017). Violence against women. Available at: https://www.who.int/news-room /fact-sheets/detail/violence-against-women (Accessed: 27 November 2023)</a:t>
            </a:r>
            <a:endParaRPr lang="en-GB" b="0" i="0" dirty="0">
              <a:solidFill>
                <a:srgbClr val="333333"/>
              </a:solidFill>
              <a:effectLst/>
              <a:latin typeface="Noto Sans" panose="020B0502040204020203" pitchFamily="34" charset="0"/>
            </a:endParaRPr>
          </a:p>
          <a:p>
            <a:r>
              <a:rPr lang="en-GB" dirty="0" err="1"/>
              <a:t>Zufferey</a:t>
            </a:r>
            <a:r>
              <a:rPr lang="en-GB" dirty="0"/>
              <a:t>, C. (2016) 'Homelessness and intersectional feminist practice' in Wendt, S. and Moulding, N. (eds.) </a:t>
            </a:r>
            <a:r>
              <a:rPr lang="en-GB" i="1" dirty="0" err="1"/>
              <a:t>Contempory</a:t>
            </a:r>
            <a:r>
              <a:rPr lang="en-GB" i="1" dirty="0"/>
              <a:t> Feminisms in Social Work Practice</a:t>
            </a:r>
            <a:r>
              <a:rPr lang="en-GB" dirty="0"/>
              <a:t>. Oxon: Routledge.</a:t>
            </a:r>
          </a:p>
        </p:txBody>
      </p:sp>
    </p:spTree>
    <p:extLst>
      <p:ext uri="{BB962C8B-B14F-4D97-AF65-F5344CB8AC3E}">
        <p14:creationId xmlns:p14="http://schemas.microsoft.com/office/powerpoint/2010/main" val="634598640"/>
      </p:ext>
    </p:extLst>
  </p:cSld>
  <p:clrMapOvr>
    <a:masterClrMapping/>
  </p:clrMapOvr>
</p:sld>
</file>

<file path=ppt/theme/theme1.xml><?xml version="1.0" encoding="utf-8"?>
<a:theme xmlns:a="http://schemas.openxmlformats.org/drawingml/2006/main" name="VanillaVTI">
  <a:themeElements>
    <a:clrScheme name="AnalogousFromLightSeedLeftStep">
      <a:dk1>
        <a:srgbClr val="000000"/>
      </a:dk1>
      <a:lt1>
        <a:srgbClr val="FFFFFF"/>
      </a:lt1>
      <a:dk2>
        <a:srgbClr val="242741"/>
      </a:dk2>
      <a:lt2>
        <a:srgbClr val="E6E2E8"/>
      </a:lt2>
      <a:accent1>
        <a:srgbClr val="89AB74"/>
      </a:accent1>
      <a:accent2>
        <a:srgbClr val="9AA862"/>
      </a:accent2>
      <a:accent3>
        <a:srgbClr val="ADA175"/>
      </a:accent3>
      <a:accent4>
        <a:srgbClr val="C59173"/>
      </a:accent4>
      <a:accent5>
        <a:srgbClr val="D08D90"/>
      </a:accent5>
      <a:accent6>
        <a:srgbClr val="C5739A"/>
      </a:accent6>
      <a:hlink>
        <a:srgbClr val="9469AE"/>
      </a:hlink>
      <a:folHlink>
        <a:srgbClr val="7F7F7F"/>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26550</TotalTime>
  <Words>4365</Words>
  <Application>Microsoft Office PowerPoint</Application>
  <PresentationFormat>Widescreen</PresentationFormat>
  <Paragraphs>288</Paragraphs>
  <Slides>19</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Neue Haas Grotesk Text Pro</vt:lpstr>
      <vt:lpstr>Noto Sans</vt:lpstr>
      <vt:lpstr>Open Sans</vt:lpstr>
      <vt:lpstr>VanillaVTI</vt:lpstr>
      <vt:lpstr>The Social Exclusion of Homeless Women: A Feminist Perspective</vt:lpstr>
      <vt:lpstr>Introduction </vt:lpstr>
      <vt:lpstr>Presentation Map</vt:lpstr>
      <vt:lpstr>What is Feminism?</vt:lpstr>
      <vt:lpstr>What is the Patriarchy?</vt:lpstr>
      <vt:lpstr>What is Social Exclusion?</vt:lpstr>
      <vt:lpstr>What is Homelessness?</vt:lpstr>
      <vt:lpstr>Homelessness Legislation</vt:lpstr>
      <vt:lpstr>Forms of Social Exclusion Faced by Homeless Women</vt:lpstr>
      <vt:lpstr>Consequences of Homelessness and Social Exclusion</vt:lpstr>
      <vt:lpstr>Double Stigma Associated with Homeless Women</vt:lpstr>
      <vt:lpstr>Differences in Rough Sleeping</vt:lpstr>
      <vt:lpstr>Gendered Causes of Homelessness – Child Sexual Abuse</vt:lpstr>
      <vt:lpstr>Gendered Causes of Homelessness – Economic Reasons and Domestic Violence</vt:lpstr>
      <vt:lpstr>Sex Work and Survival Relationships</vt:lpstr>
      <vt:lpstr>Conclusion</vt:lpstr>
      <vt:lpstr>References</vt:lpstr>
      <vt:lpstr>References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Social Exclusion of Homeless Women: A Feminist Perspective</dc:title>
  <dc:creator>Emily Baker (2312200)</dc:creator>
  <cp:lastModifiedBy>Emily Baker</cp:lastModifiedBy>
  <cp:revision>2</cp:revision>
  <dcterms:created xsi:type="dcterms:W3CDTF">2023-11-16T18:34:27Z</dcterms:created>
  <dcterms:modified xsi:type="dcterms:W3CDTF">2023-12-06T21:50:19Z</dcterms:modified>
</cp:coreProperties>
</file>