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000" autoAdjust="0"/>
  </p:normalViewPr>
  <p:slideViewPr>
    <p:cSldViewPr snapToGrid="0">
      <p:cViewPr varScale="1">
        <p:scale>
          <a:sx n="59" d="100"/>
          <a:sy n="59" d="100"/>
        </p:scale>
        <p:origin x="158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B710E4-BD99-441A-A295-F9F1CEB779C1}" type="datetimeFigureOut">
              <a:rPr lang="en-IN" smtClean="0"/>
              <a:t>22-07-2023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FE225D-4090-450B-A3A5-15B8D8AF7A1B}" type="slidenum">
              <a:rPr lang="en-IN" smtClean="0"/>
              <a:t>‹#›</a:t>
            </a:fld>
            <a:endParaRPr lang="en-IN"/>
          </a:p>
        </p:txBody>
      </p:sp>
    </p:spTree>
    <p:extLst>
      <p:ext uri="{BB962C8B-B14F-4D97-AF65-F5344CB8AC3E}">
        <p14:creationId xmlns:p14="http://schemas.microsoft.com/office/powerpoint/2010/main" val="3201538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EFE225D-4090-450B-A3A5-15B8D8AF7A1B}" type="slidenum">
              <a:rPr lang="en-IN" smtClean="0"/>
              <a:t>1</a:t>
            </a:fld>
            <a:endParaRPr lang="en-IN"/>
          </a:p>
        </p:txBody>
      </p:sp>
    </p:spTree>
    <p:extLst>
      <p:ext uri="{BB962C8B-B14F-4D97-AF65-F5344CB8AC3E}">
        <p14:creationId xmlns:p14="http://schemas.microsoft.com/office/powerpoint/2010/main" val="2425234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cs typeface="Arial" panose="020B0604020202020204" pitchFamily="34" charset="0"/>
              </a:rPr>
              <a:t>There is going to be a discussion about the impact of inappropriate patient care in National Health Services in the UK. In the present time, complex challenges are faced by employees as well as their organizations regarding providing quality services. In this way, the NHS is well-famous for better treatment of patients. It is very essential to take care of the patients in healthcare. In this presentation, there will be a focus on the PESTEL analysis on the NHS and evaluate each factor in a detailed way. After that use a fishbone diagram and go through depth analysis by focusing on cause and effect analysis. Then, conclude a SWOT analysis of the company in terms of patient care. After that provide the best possible solution and action plan implementation. </a:t>
            </a:r>
            <a:endParaRPr lang="en-US" b="0" dirty="0">
              <a:effectLst/>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EFE225D-4090-450B-A3A5-15B8D8AF7A1B}" type="slidenum">
              <a:rPr lang="en-IN" smtClean="0"/>
              <a:t>2</a:t>
            </a:fld>
            <a:endParaRPr lang="en-IN"/>
          </a:p>
        </p:txBody>
      </p:sp>
    </p:spTree>
    <p:extLst>
      <p:ext uri="{BB962C8B-B14F-4D97-AF65-F5344CB8AC3E}">
        <p14:creationId xmlns:p14="http://schemas.microsoft.com/office/powerpoint/2010/main" val="255065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In healthcare, one of the complex problems is inadequate healthcare quality in National Health Services and it is very essential to give urgent focus on this problem (Ham, 2018). Along with this considerable waste can be seen of the resources like human, and financial assets as well as wasting time itself, a crucial challenge for this healthcare (England.nhs.uk, 2023). So, this is not only a financial burden but also creates restrictions in the optimization of the resources. These things lead to an impact on the patient's health and generate negative health outcomes. After that delay in the treatment of the patient's care is a big problem and it directly impacts the well-being of the employees (Kirk, </a:t>
            </a:r>
            <a:r>
              <a:rPr lang="en-US" sz="1800" b="0" i="1" u="none" strike="noStrike" dirty="0">
                <a:solidFill>
                  <a:srgbClr val="0E101A"/>
                </a:solidFill>
                <a:effectLst/>
                <a:latin typeface="Arial" panose="020B0604020202020204" pitchFamily="34" charset="0"/>
              </a:rPr>
              <a:t>et al.</a:t>
            </a:r>
            <a:r>
              <a:rPr lang="en-US" sz="1800" b="0" i="0" u="none" strike="noStrike" dirty="0">
                <a:solidFill>
                  <a:srgbClr val="0E101A"/>
                </a:solidFill>
                <a:effectLst/>
                <a:latin typeface="Arial" panose="020B0604020202020204" pitchFamily="34" charset="0"/>
              </a:rPr>
              <a:t> 2020). The help of these complex problems in healthcare and the NHS lead to reduced productivity of the healthcare staff. After that absence of the healthcare staff lead to create disruption in the quality of care and this insufficiency in the staff bound the patients to weigh longer for their treatment. So that the organization needs to move with a proactive approach for the better treatment of the patients and continuous improvement through evidence-based practice in the NHS.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3</a:t>
            </a:fld>
            <a:endParaRPr lang="en-IN"/>
          </a:p>
        </p:txBody>
      </p:sp>
    </p:spTree>
    <p:extLst>
      <p:ext uri="{BB962C8B-B14F-4D97-AF65-F5344CB8AC3E}">
        <p14:creationId xmlns:p14="http://schemas.microsoft.com/office/powerpoint/2010/main" val="2064794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Against the complex problems in the NHS, PESTEL analysis is a great tool to know things in a detailed way. The UK government has increased its investment by 7.4%. That is good to deal with this complex problem but staff shortage itself is a big concern (Cooper, 2022). To fight the challenges the UK government increased healthcare spending by £280.7 billion but the NHS has cut more jobs in the COVID-19 time (Ons.gov.uk, (2023). In the UK society has become more health conscious so it helps the NHS to fight with some complex challenges but 40% of adults are struggling with health in the UK.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4</a:t>
            </a:fld>
            <a:endParaRPr lang="en-IN"/>
          </a:p>
        </p:txBody>
      </p:sp>
    </p:spTree>
    <p:extLst>
      <p:ext uri="{BB962C8B-B14F-4D97-AF65-F5344CB8AC3E}">
        <p14:creationId xmlns:p14="http://schemas.microsoft.com/office/powerpoint/2010/main" val="2360473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To combat the above-mentioned problems technology is one of the best tools. For example, healthcare companies are implementing it to make treatment easy (</a:t>
            </a:r>
            <a:r>
              <a:rPr lang="en-US" sz="1800" b="0" i="0" u="none" strike="noStrike" dirty="0" err="1">
                <a:solidFill>
                  <a:srgbClr val="0E101A"/>
                </a:solidFill>
                <a:effectLst/>
                <a:latin typeface="Arial" panose="020B0604020202020204" pitchFamily="34" charset="0"/>
              </a:rPr>
              <a:t>Ncbi.nlm.nih</a:t>
            </a:r>
            <a:r>
              <a:rPr lang="en-US" sz="1800" b="0" i="0" u="none" strike="noStrike" dirty="0">
                <a:solidFill>
                  <a:srgbClr val="0E101A"/>
                </a:solidFill>
                <a:effectLst/>
                <a:latin typeface="Arial" panose="020B0604020202020204" pitchFamily="34" charset="0"/>
              </a:rPr>
              <a:t>, 2023). In this way. NHS implemented telemedicine and diagnostic-related equipment that support and the company also implemented the technologies in a more structured way. The company adheres to regulations related to patients and employees which helps to operate more flexibly in the UK (</a:t>
            </a:r>
            <a:r>
              <a:rPr lang="en-US" sz="1800" b="0" i="0" u="none" strike="noStrike" dirty="0" err="1">
                <a:solidFill>
                  <a:srgbClr val="0E101A"/>
                </a:solidFill>
                <a:effectLst/>
                <a:latin typeface="Arial" panose="020B0604020202020204" pitchFamily="34" charset="0"/>
              </a:rPr>
              <a:t>Oikonomou</a:t>
            </a:r>
            <a:r>
              <a:rPr lang="en-US" sz="1800" b="0" i="0" u="none" strike="noStrike" dirty="0">
                <a:solidFill>
                  <a:srgbClr val="0E101A"/>
                </a:solidFill>
                <a:effectLst/>
                <a:latin typeface="Arial" panose="020B0604020202020204" pitchFamily="34" charset="0"/>
              </a:rPr>
              <a:t> </a:t>
            </a:r>
            <a:r>
              <a:rPr lang="en-US" sz="1800" b="0" i="1" u="none" strike="noStrike" dirty="0">
                <a:solidFill>
                  <a:srgbClr val="0E101A"/>
                </a:solidFill>
                <a:effectLst/>
                <a:latin typeface="Arial" panose="020B0604020202020204" pitchFamily="34" charset="0"/>
              </a:rPr>
              <a:t>et al.</a:t>
            </a:r>
            <a:r>
              <a:rPr lang="en-US" sz="1800" b="0" i="0" u="none" strike="noStrike" dirty="0">
                <a:solidFill>
                  <a:srgbClr val="0E101A"/>
                </a:solidFill>
                <a:effectLst/>
                <a:latin typeface="Arial" panose="020B0604020202020204" pitchFamily="34" charset="0"/>
              </a:rPr>
              <a:t> 2019). In the context of the environment, the company implements sustainable use of plastic to support the environment but in the process of treatment it leads to generating more waste and through effective practices deal with it in a better way.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5</a:t>
            </a:fld>
            <a:endParaRPr lang="en-IN"/>
          </a:p>
        </p:txBody>
      </p:sp>
    </p:spTree>
    <p:extLst>
      <p:ext uri="{BB962C8B-B14F-4D97-AF65-F5344CB8AC3E}">
        <p14:creationId xmlns:p14="http://schemas.microsoft.com/office/powerpoint/2010/main" val="3313763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Arial" panose="020B0604020202020204" pitchFamily="34" charset="0"/>
              </a:rPr>
              <a:t>The fishbone diagram is very essential that incorporates cause and effect analysis and is going to use this framework based on complex problems in the NHS. It helps to know about the external and internal elements that impact the healthcare quality in the NHS (Gao and Pan, 2022). In the NHS one of the problems is the waste of resources and the root cause of this problem is </a:t>
            </a:r>
            <a:r>
              <a:rPr lang="en-US" sz="1800" b="1" i="0" u="none" strike="noStrike" dirty="0">
                <a:solidFill>
                  <a:srgbClr val="0E101A"/>
                </a:solidFill>
                <a:effectLst/>
                <a:latin typeface="Arial" panose="020B0604020202020204" pitchFamily="34" charset="0"/>
              </a:rPr>
              <a:t>processes</a:t>
            </a:r>
            <a:r>
              <a:rPr lang="en-US" sz="1800" b="0" i="0" u="none" strike="noStrike" dirty="0">
                <a:solidFill>
                  <a:srgbClr val="0E101A"/>
                </a:solidFill>
                <a:effectLst/>
                <a:latin typeface="Arial" panose="020B0604020202020204" pitchFamily="34" charset="0"/>
              </a:rPr>
              <a:t> like insufficient workforce, communication gap in the staff, and also lacking in the standard protocols. This led to a decrease in the quality of patient care in the NHS. After the process, people are one of the components of the fishbone diagram. Many issues were associated with the </a:t>
            </a:r>
            <a:r>
              <a:rPr lang="en-US" sz="1800" b="1" i="0" u="none" strike="noStrike" dirty="0">
                <a:solidFill>
                  <a:srgbClr val="0E101A"/>
                </a:solidFill>
                <a:effectLst/>
                <a:latin typeface="Arial" panose="020B0604020202020204" pitchFamily="34" charset="0"/>
              </a:rPr>
              <a:t>people </a:t>
            </a:r>
            <a:r>
              <a:rPr lang="en-US" sz="1800" b="0" i="0" u="none" strike="noStrike" dirty="0">
                <a:solidFill>
                  <a:srgbClr val="0E101A"/>
                </a:solidFill>
                <a:effectLst/>
                <a:latin typeface="Arial" panose="020B0604020202020204" pitchFamily="34" charset="0"/>
              </a:rPr>
              <a:t>lacking in the staff, the reason behind leaving jobs from the NHS is that not providing appropriate training to the staff leads to an increased burden of the work and it directly impacts the patient's care. In </a:t>
            </a:r>
            <a:r>
              <a:rPr lang="en-US" sz="1800" b="1" i="0" u="none" strike="noStrike" dirty="0">
                <a:solidFill>
                  <a:srgbClr val="0E101A"/>
                </a:solidFill>
                <a:effectLst/>
                <a:latin typeface="Arial" panose="020B0604020202020204" pitchFamily="34" charset="0"/>
              </a:rPr>
              <a:t>technology</a:t>
            </a:r>
            <a:r>
              <a:rPr lang="en-US" sz="1800" b="0" i="0" u="none" strike="noStrike" dirty="0">
                <a:solidFill>
                  <a:srgbClr val="0E101A"/>
                </a:solidFill>
                <a:effectLst/>
                <a:latin typeface="Arial" panose="020B0604020202020204" pitchFamily="34" charset="0"/>
              </a:rPr>
              <a:t>, it can be seen that there are differences in the successful access of new implementing technology that leads to an impact on the care of the patients. Along with this in the </a:t>
            </a:r>
            <a:r>
              <a:rPr lang="en-US" sz="1800" b="1" i="0" u="none" strike="noStrike" dirty="0">
                <a:solidFill>
                  <a:srgbClr val="0E101A"/>
                </a:solidFill>
                <a:effectLst/>
                <a:latin typeface="Arial" panose="020B0604020202020204" pitchFamily="34" charset="0"/>
              </a:rPr>
              <a:t>environmental </a:t>
            </a:r>
            <a:r>
              <a:rPr lang="en-US" sz="1800" b="0" i="0" u="none" strike="noStrike" dirty="0">
                <a:solidFill>
                  <a:srgbClr val="0E101A"/>
                </a:solidFill>
                <a:effectLst/>
                <a:latin typeface="Arial" panose="020B0604020202020204" pitchFamily="34" charset="0"/>
              </a:rPr>
              <a:t>context, some geographical challenges and differences in socioeconomic also impact the patients care. </a:t>
            </a: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6</a:t>
            </a:fld>
            <a:endParaRPr lang="en-IN"/>
          </a:p>
        </p:txBody>
      </p:sp>
    </p:spTree>
    <p:extLst>
      <p:ext uri="{BB962C8B-B14F-4D97-AF65-F5344CB8AC3E}">
        <p14:creationId xmlns:p14="http://schemas.microsoft.com/office/powerpoint/2010/main" val="2799507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The above section mentions the problems in the NHS and that impact on the patient's quality care. On the base of this organization and considering complex problems provide solutions. In against the problems, NHS has some strengths, weaknesses, opportunities, and threats also</a:t>
            </a:r>
            <a:endParaRPr lang="en-US" b="0" dirty="0">
              <a:effectLst/>
            </a:endParaRPr>
          </a:p>
          <a:p>
            <a:pPr algn="just" rtl="0">
              <a:spcBef>
                <a:spcPts val="0"/>
              </a:spcBef>
              <a:spcAft>
                <a:spcPts val="0"/>
              </a:spcAft>
            </a:pPr>
            <a:r>
              <a:rPr lang="en-US" sz="1800" b="1" i="0" u="none" strike="noStrike" dirty="0">
                <a:solidFill>
                  <a:srgbClr val="0E101A"/>
                </a:solidFill>
                <a:effectLst/>
                <a:latin typeface="Arial" panose="020B0604020202020204" pitchFamily="34" charset="0"/>
              </a:rPr>
              <a:t>Strengths: </a:t>
            </a:r>
            <a:r>
              <a:rPr lang="en-US" sz="1800" b="0" i="0" u="none" strike="noStrike" dirty="0">
                <a:solidFill>
                  <a:srgbClr val="0E101A"/>
                </a:solidFill>
                <a:effectLst/>
                <a:latin typeface="Arial" panose="020B0604020202020204" pitchFamily="34" charset="0"/>
              </a:rPr>
              <a:t>Improving the morale of the staff and providing job satisfaction are the strengths and it is the alternative solutions against the mentioned complex problems. In addition to increasing the quality of patient care (</a:t>
            </a:r>
            <a:r>
              <a:rPr lang="en-US" sz="1800" b="0" i="0" u="none" strike="noStrike" dirty="0" err="1">
                <a:solidFill>
                  <a:srgbClr val="0E101A"/>
                </a:solidFill>
                <a:effectLst/>
                <a:latin typeface="Arial" panose="020B0604020202020204" pitchFamily="34" charset="0"/>
              </a:rPr>
              <a:t>Ncbi.nlm.nih</a:t>
            </a:r>
            <a:r>
              <a:rPr lang="en-US" sz="1800" b="0" i="0" u="none" strike="noStrike" dirty="0">
                <a:solidFill>
                  <a:srgbClr val="0E101A"/>
                </a:solidFill>
                <a:effectLst/>
                <a:latin typeface="Arial" panose="020B0604020202020204" pitchFamily="34" charset="0"/>
              </a:rPr>
              <a:t>, 2023). </a:t>
            </a:r>
            <a:endParaRPr lang="en-US" b="0" dirty="0">
              <a:effectLst/>
            </a:endParaRPr>
          </a:p>
          <a:p>
            <a:pPr algn="just" rtl="0">
              <a:spcBef>
                <a:spcPts val="0"/>
              </a:spcBef>
              <a:spcAft>
                <a:spcPts val="0"/>
              </a:spcAft>
            </a:pPr>
            <a:r>
              <a:rPr lang="en-US" sz="1800" b="1" i="0" u="none" strike="noStrike" dirty="0">
                <a:solidFill>
                  <a:srgbClr val="0E101A"/>
                </a:solidFill>
                <a:effectLst/>
                <a:latin typeface="Arial" panose="020B0604020202020204" pitchFamily="34" charset="0"/>
              </a:rPr>
              <a:t>\Weaknesses: </a:t>
            </a:r>
            <a:r>
              <a:rPr lang="en-US" sz="1800" b="0" i="0" u="none" strike="noStrike" dirty="0">
                <a:solidFill>
                  <a:srgbClr val="0E101A"/>
                </a:solidFill>
                <a:effectLst/>
                <a:latin typeface="Arial" panose="020B0604020202020204" pitchFamily="34" charset="0"/>
              </a:rPr>
              <a:t>In overcoming these problems, lacking ongoing support as well as facing issues with the balance of the workload are weaknesses (Cooper, 2022). </a:t>
            </a:r>
            <a:endParaRPr lang="en-US" b="0" dirty="0">
              <a:effectLst/>
            </a:endParaRPr>
          </a:p>
          <a:p>
            <a:pPr algn="just" rtl="0">
              <a:spcBef>
                <a:spcPts val="0"/>
              </a:spcBef>
              <a:spcAft>
                <a:spcPts val="0"/>
              </a:spcAft>
            </a:pPr>
            <a:r>
              <a:rPr lang="en-US" sz="1800" b="1" i="0" u="none" strike="noStrike" dirty="0">
                <a:solidFill>
                  <a:srgbClr val="0E101A"/>
                </a:solidFill>
                <a:effectLst/>
                <a:latin typeface="Arial" panose="020B0604020202020204" pitchFamily="34" charset="0"/>
              </a:rPr>
              <a:t>Opportunities:</a:t>
            </a:r>
            <a:r>
              <a:rPr lang="en-US" sz="1800" b="0" i="0" u="none" strike="noStrike" dirty="0">
                <a:solidFill>
                  <a:srgbClr val="0E101A"/>
                </a:solidFill>
                <a:effectLst/>
                <a:latin typeface="Arial" panose="020B0604020202020204" pitchFamily="34" charset="0"/>
              </a:rPr>
              <a:t> Against the mentioned problems, the company has opportunities to boost the performance of the staff which leads to improved physical and mental well-being (Ons.gov.uk, (2023). </a:t>
            </a:r>
            <a:endParaRPr lang="en-US" b="0" dirty="0">
              <a:effectLst/>
            </a:endParaRPr>
          </a:p>
          <a:p>
            <a:pPr algn="just" rtl="0">
              <a:spcBef>
                <a:spcPts val="0"/>
              </a:spcBef>
              <a:spcAft>
                <a:spcPts val="0"/>
              </a:spcAft>
            </a:pPr>
            <a:r>
              <a:rPr lang="en-US" sz="1800" b="1" i="0" u="none" strike="noStrike" dirty="0">
                <a:solidFill>
                  <a:srgbClr val="0E101A"/>
                </a:solidFill>
                <a:effectLst/>
                <a:latin typeface="Arial" panose="020B0604020202020204" pitchFamily="34" charset="0"/>
              </a:rPr>
              <a:t>Threats:</a:t>
            </a:r>
            <a:r>
              <a:rPr lang="en-US" sz="1800" b="0" i="0" u="none" strike="noStrike" dirty="0">
                <a:solidFill>
                  <a:srgbClr val="0E101A"/>
                </a:solidFill>
                <a:effectLst/>
                <a:latin typeface="Arial" panose="020B0604020202020204" pitchFamily="34" charset="0"/>
              </a:rPr>
              <a:t> The weakness can create hindrances in the traditional work practice and the limited resources will affect the entire well-being of the employee.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7</a:t>
            </a:fld>
            <a:endParaRPr lang="en-IN"/>
          </a:p>
        </p:txBody>
      </p:sp>
    </p:spTree>
    <p:extLst>
      <p:ext uri="{BB962C8B-B14F-4D97-AF65-F5344CB8AC3E}">
        <p14:creationId xmlns:p14="http://schemas.microsoft.com/office/powerpoint/2010/main" val="302932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Against the problems many alternative solutions are already available that are very essential to overcome the problems. For example, the company needs to implement feasibility with the processes so that it could help the healthcare staff to easily implement to overcome the problems. Along with this, the company needs to focus on the long-term and move with sustainable practices within the company. It will help to improve the quality of care within the company for the patients. After that, the NHS needs to implement a continuous quality improvement plan so that the company can improve the quality of care. This program includes a diversity of learning that brings flexibility in the work, knowledge related to technology, communication, and some other skills for the professional development of the staff and others.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8</a:t>
            </a:fld>
            <a:endParaRPr lang="en-IN"/>
          </a:p>
        </p:txBody>
      </p:sp>
    </p:spTree>
    <p:extLst>
      <p:ext uri="{BB962C8B-B14F-4D97-AF65-F5344CB8AC3E}">
        <p14:creationId xmlns:p14="http://schemas.microsoft.com/office/powerpoint/2010/main" val="2138432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In the action plan, NHS will work with implementing a systematic approach for the successful implementation of the providing solutions in the company. The company will implement it within operation (Ons.gov.uk, (2023). In the implementation process, the company will be liable to the staff against their role and responsibility and also consider the given timeline. Better collaboration among healthcare professionals to support better quality care to the patients. The company will implement some monitoring and feedback to track the effectiveness of the implementation. This is the systematic and well-structured action plan for the implementation of the mentioned solutions.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9</a:t>
            </a:fld>
            <a:endParaRPr lang="en-IN"/>
          </a:p>
        </p:txBody>
      </p:sp>
    </p:spTree>
    <p:extLst>
      <p:ext uri="{BB962C8B-B14F-4D97-AF65-F5344CB8AC3E}">
        <p14:creationId xmlns:p14="http://schemas.microsoft.com/office/powerpoint/2010/main" val="1493287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To analyze complex problems, diagrams are very essential to understand things easily, and in this scenario, the complex problem is the inappropriate care of the patients in the NHS (</a:t>
            </a:r>
            <a:r>
              <a:rPr lang="en-US" sz="1800" b="0" i="0" u="none" strike="noStrike" dirty="0" err="1">
                <a:solidFill>
                  <a:srgbClr val="0E101A"/>
                </a:solidFill>
                <a:effectLst/>
                <a:latin typeface="Arial" panose="020B0604020202020204" pitchFamily="34" charset="0"/>
              </a:rPr>
              <a:t>Chada</a:t>
            </a:r>
            <a:r>
              <a:rPr lang="en-US" sz="1800" b="0" i="0" u="none" strike="noStrike" dirty="0">
                <a:solidFill>
                  <a:srgbClr val="0E101A"/>
                </a:solidFill>
                <a:effectLst/>
                <a:latin typeface="Arial" panose="020B0604020202020204" pitchFamily="34" charset="0"/>
              </a:rPr>
              <a:t>, 2022). In the above discussion mentioned fishbone diagrams help to understand the cause-effect analysis. Through implying this diagram it becomes easy to express internal and external factors. Along with this, there is a process flow diagram that is very crucial to demonstrate the patient's care and focus on quality of care. After that one other is a value stream mapping diagram that states the systematic process to improve delivery service and it can be applied to the solution of the NHS.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10</a:t>
            </a:fld>
            <a:endParaRPr lang="en-IN"/>
          </a:p>
        </p:txBody>
      </p:sp>
    </p:spTree>
    <p:extLst>
      <p:ext uri="{BB962C8B-B14F-4D97-AF65-F5344CB8AC3E}">
        <p14:creationId xmlns:p14="http://schemas.microsoft.com/office/powerpoint/2010/main" val="3597293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Arial" panose="020B0604020202020204" pitchFamily="34" charset="0"/>
              </a:rPr>
              <a:t>Summing up all the things with the clear understanding that the NHS possesses many issues related to treatment of the patients like inappropriate treatment, shortage in staff, lack of funds, absence of staff, delay in treatment, and others. PESTEL helps to get a better understanding and in this way, fishbone diagrams also help to know about the root cause of the problem. Provide many solutions like continuous quality improvement, implement feedback mechanisms to check effectiveness, and others. Along with these, providing some training to the staff is very crucial to enhance the quality of care of the staff.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CEFE225D-4090-450B-A3A5-15B8D8AF7A1B}" type="slidenum">
              <a:rPr lang="en-IN" smtClean="0"/>
              <a:t>11</a:t>
            </a:fld>
            <a:endParaRPr lang="en-IN"/>
          </a:p>
        </p:txBody>
      </p:sp>
    </p:spTree>
    <p:extLst>
      <p:ext uri="{BB962C8B-B14F-4D97-AF65-F5344CB8AC3E}">
        <p14:creationId xmlns:p14="http://schemas.microsoft.com/office/powerpoint/2010/main" val="714087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EFE225D-4090-450B-A3A5-15B8D8AF7A1B}" type="slidenum">
              <a:rPr lang="en-IN" smtClean="0"/>
              <a:t>12</a:t>
            </a:fld>
            <a:endParaRPr lang="en-IN"/>
          </a:p>
        </p:txBody>
      </p:sp>
    </p:spTree>
    <p:extLst>
      <p:ext uri="{BB962C8B-B14F-4D97-AF65-F5344CB8AC3E}">
        <p14:creationId xmlns:p14="http://schemas.microsoft.com/office/powerpoint/2010/main" val="68809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4293026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893612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319842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F11668-30D7-4356-A95C-2F0C918B233D}" type="datetimeFigureOut">
              <a:rPr lang="en-IN" smtClean="0"/>
              <a:t>22-07-2023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3318291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F11668-30D7-4356-A95C-2F0C918B233D}" type="datetimeFigureOut">
              <a:rPr lang="en-IN" smtClean="0"/>
              <a:t>22-07-2023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541411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F11668-30D7-4356-A95C-2F0C918B233D}" type="datetimeFigureOut">
              <a:rPr lang="en-IN" smtClean="0"/>
              <a:t>22-07-2023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4092693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F11668-30D7-4356-A95C-2F0C918B233D}" type="datetimeFigureOut">
              <a:rPr lang="en-IN" smtClean="0"/>
              <a:t>22-07-2023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2653724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F11668-30D7-4356-A95C-2F0C918B233D}" type="datetimeFigureOut">
              <a:rPr lang="en-IN" smtClean="0"/>
              <a:t>22-07-2023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3599111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F11668-30D7-4356-A95C-2F0C918B233D}" type="datetimeFigureOut">
              <a:rPr lang="en-IN" smtClean="0"/>
              <a:t>22-07-2023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60487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F11668-30D7-4356-A95C-2F0C918B233D}" type="datetimeFigureOut">
              <a:rPr lang="en-IN" smtClean="0"/>
              <a:t>22-07-2023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796248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6827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37474033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3977582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060457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1159480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228420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F11668-30D7-4356-A95C-2F0C918B233D}" type="datetimeFigureOut">
              <a:rPr lang="en-IN" smtClean="0"/>
              <a:t>22-07-2023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0D85B0-5AB7-43A5-9CA1-967A7B564B33}" type="slidenum">
              <a:rPr lang="en-IN" smtClean="0"/>
              <a:t>‹#›</a:t>
            </a:fld>
            <a:endParaRPr lang="en-IN"/>
          </a:p>
        </p:txBody>
      </p:sp>
    </p:spTree>
    <p:extLst>
      <p:ext uri="{BB962C8B-B14F-4D97-AF65-F5344CB8AC3E}">
        <p14:creationId xmlns:p14="http://schemas.microsoft.com/office/powerpoint/2010/main" val="2004299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0F11668-30D7-4356-A95C-2F0C918B233D}" type="datetimeFigureOut">
              <a:rPr lang="en-IN" smtClean="0"/>
              <a:t>22-07-2023</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0D85B0-5AB7-43A5-9CA1-967A7B564B33}" type="slidenum">
              <a:rPr lang="en-IN" smtClean="0"/>
              <a:t>‹#›</a:t>
            </a:fld>
            <a:endParaRPr lang="en-IN"/>
          </a:p>
        </p:txBody>
      </p:sp>
    </p:spTree>
    <p:extLst>
      <p:ext uri="{BB962C8B-B14F-4D97-AF65-F5344CB8AC3E}">
        <p14:creationId xmlns:p14="http://schemas.microsoft.com/office/powerpoint/2010/main" val="36207337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262-6D56-E14E-F33B-96CD926EF047}"/>
              </a:ext>
            </a:extLst>
          </p:cNvPr>
          <p:cNvSpPr>
            <a:spLocks noGrp="1"/>
          </p:cNvSpPr>
          <p:nvPr>
            <p:ph type="ctrTitle"/>
          </p:nvPr>
        </p:nvSpPr>
        <p:spPr>
          <a:xfrm>
            <a:off x="914400" y="1122363"/>
            <a:ext cx="9753600" cy="1655762"/>
          </a:xfrm>
        </p:spPr>
        <p:txBody>
          <a:bodyPr>
            <a:normAutofit fontScale="90000"/>
          </a:bodyPr>
          <a:lstStyle/>
          <a:p>
            <a:pPr algn="ctr"/>
            <a:r>
              <a:rPr lang="en-US" b="1" dirty="0">
                <a:latin typeface="Arial" panose="020B0604020202020204" pitchFamily="34" charset="0"/>
                <a:cs typeface="Arial" panose="020B0604020202020204" pitchFamily="34" charset="0"/>
              </a:rPr>
              <a:t>Problem Solving and Decision Making</a:t>
            </a:r>
            <a:endParaRPr lang="en-IN"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09F3F62-B034-55A9-8DE8-C992A461D7F7}"/>
              </a:ext>
            </a:extLst>
          </p:cNvPr>
          <p:cNvSpPr>
            <a:spLocks noGrp="1"/>
          </p:cNvSpPr>
          <p:nvPr>
            <p:ph type="subTitle" idx="1"/>
          </p:nvPr>
        </p:nvSpPr>
        <p:spPr>
          <a:xfrm>
            <a:off x="1078523" y="3015884"/>
            <a:ext cx="9144000" cy="1063992"/>
          </a:xfrm>
        </p:spPr>
        <p:txBody>
          <a:bodyPr>
            <a:normAutofit/>
          </a:bodyPr>
          <a:lstStyle/>
          <a:p>
            <a:pPr algn="ctr"/>
            <a:r>
              <a:rPr lang="en-US" sz="3600" b="1" dirty="0">
                <a:latin typeface="Arial" panose="020B0604020202020204" pitchFamily="34" charset="0"/>
                <a:cs typeface="Arial" panose="020B0604020202020204" pitchFamily="34" charset="0"/>
              </a:rPr>
              <a:t> Task 1 </a:t>
            </a:r>
            <a:endParaRPr lang="en-IN" sz="3600" b="1" dirty="0">
              <a:latin typeface="Arial" panose="020B0604020202020204" pitchFamily="34" charset="0"/>
              <a:cs typeface="Arial" panose="020B0604020202020204" pitchFamily="34" charset="0"/>
            </a:endParaRPr>
          </a:p>
        </p:txBody>
      </p:sp>
      <p:pic>
        <p:nvPicPr>
          <p:cNvPr id="2052" name="Picture 4" descr="Care home discharge plan risks inappropriate placements and neglects causes  of crisis - sector - Community Care">
            <a:extLst>
              <a:ext uri="{FF2B5EF4-FFF2-40B4-BE49-F238E27FC236}">
                <a16:creationId xmlns:a16="http://schemas.microsoft.com/office/drawing/2014/main" id="{DB8E73F6-9DEB-C797-AE21-A4D1A5AA67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16" y="3845169"/>
            <a:ext cx="6869722" cy="301283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672C6651-7016-9DCF-F8AC-4393CA618B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22522" y="0"/>
            <a:ext cx="1969477" cy="8846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FA878BF-8254-B4C3-E40C-E81671EF65C5}"/>
              </a:ext>
            </a:extLst>
          </p:cNvPr>
          <p:cNvSpPr txBox="1"/>
          <p:nvPr/>
        </p:nvSpPr>
        <p:spPr>
          <a:xfrm>
            <a:off x="287383" y="4079876"/>
            <a:ext cx="2939143" cy="923330"/>
          </a:xfrm>
          <a:prstGeom prst="rect">
            <a:avLst/>
          </a:prstGeom>
          <a:noFill/>
        </p:spPr>
        <p:txBody>
          <a:bodyPr wrap="square" rtlCol="0">
            <a:spAutoFit/>
          </a:bodyPr>
          <a:lstStyle/>
          <a:p>
            <a:r>
              <a:rPr lang="en-GB" dirty="0"/>
              <a:t>Luminita Daniela Mircea</a:t>
            </a:r>
          </a:p>
          <a:p>
            <a:r>
              <a:rPr lang="en-GB" dirty="0"/>
              <a:t>Student id : 2026061</a:t>
            </a:r>
          </a:p>
          <a:p>
            <a:r>
              <a:rPr lang="en-GB" dirty="0"/>
              <a:t>BMSW4004</a:t>
            </a:r>
          </a:p>
        </p:txBody>
      </p:sp>
    </p:spTree>
    <p:extLst>
      <p:ext uri="{BB962C8B-B14F-4D97-AF65-F5344CB8AC3E}">
        <p14:creationId xmlns:p14="http://schemas.microsoft.com/office/powerpoint/2010/main" val="355359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0FE6-845F-F0AE-1CEF-818D8AEF786A}"/>
              </a:ext>
            </a:extLst>
          </p:cNvPr>
          <p:cNvSpPr>
            <a:spLocks noGrp="1"/>
          </p:cNvSpPr>
          <p:nvPr>
            <p:ph type="title"/>
          </p:nvPr>
        </p:nvSpPr>
        <p:spPr>
          <a:xfrm>
            <a:off x="1484311" y="685800"/>
            <a:ext cx="10018713" cy="744415"/>
          </a:xfrm>
        </p:spPr>
        <p:txBody>
          <a:bodyPr>
            <a:normAutofit fontScale="90000"/>
          </a:bodyPr>
          <a:lstStyle/>
          <a:p>
            <a:r>
              <a:rPr lang="en-IN" sz="4800" b="1" i="0" u="none" strike="noStrike" dirty="0">
                <a:solidFill>
                  <a:srgbClr val="0E101A"/>
                </a:solidFill>
                <a:effectLst/>
                <a:latin typeface="Arial" panose="020B0604020202020204" pitchFamily="34" charset="0"/>
                <a:cs typeface="Arial" panose="020B0604020202020204" pitchFamily="34" charset="0"/>
              </a:rPr>
              <a:t>Introduction </a:t>
            </a:r>
            <a:endParaRPr lang="en-IN" sz="9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5A0A66-E404-7CC3-7D6E-F710A88C06AD}"/>
              </a:ext>
            </a:extLst>
          </p:cNvPr>
          <p:cNvSpPr>
            <a:spLocks noGrp="1"/>
          </p:cNvSpPr>
          <p:nvPr>
            <p:ph idx="1"/>
          </p:nvPr>
        </p:nvSpPr>
        <p:spPr>
          <a:xfrm>
            <a:off x="838200" y="1825625"/>
            <a:ext cx="6805246" cy="4351338"/>
          </a:xfrm>
        </p:spPr>
        <p:txBody>
          <a:bodyPr>
            <a:normAutofit lnSpcReduction="10000"/>
          </a:bodyPr>
          <a:lstStyle/>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cs typeface="Arial" panose="020B0604020202020204" pitchFamily="34" charset="0"/>
              </a:rPr>
              <a:t>Complex challenges are faced by employees as well as their organization</a:t>
            </a:r>
          </a:p>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cs typeface="Arial" panose="020B0604020202020204" pitchFamily="34" charset="0"/>
              </a:rPr>
              <a:t>Describe PESTLE and Fishbone diagram</a:t>
            </a:r>
          </a:p>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cs typeface="Arial" panose="020B0604020202020204" pitchFamily="34" charset="0"/>
              </a:rPr>
              <a:t>Provide SWOT analysis of NHS in terms of patient care</a:t>
            </a:r>
          </a:p>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cs typeface="Arial" panose="020B0604020202020204" pitchFamily="34" charset="0"/>
              </a:rPr>
              <a:t>Provide the best possible solution and action plan</a:t>
            </a:r>
          </a:p>
          <a:p>
            <a:endParaRPr lang="en-IN" sz="4400" dirty="0">
              <a:latin typeface="Arial" panose="020B0604020202020204" pitchFamily="34" charset="0"/>
              <a:cs typeface="Arial" panose="020B0604020202020204" pitchFamily="34" charset="0"/>
            </a:endParaRPr>
          </a:p>
        </p:txBody>
      </p:sp>
      <p:pic>
        <p:nvPicPr>
          <p:cNvPr id="3076" name="Picture 4" descr="Growing fears as doctors face prioritising some patients over others | The  Independent">
            <a:extLst>
              <a:ext uri="{FF2B5EF4-FFF2-40B4-BE49-F238E27FC236}">
                <a16:creationId xmlns:a16="http://schemas.microsoft.com/office/drawing/2014/main" id="{62286990-EC4D-C7E7-5175-70056F7110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3446" y="1737701"/>
            <a:ext cx="4129698" cy="3927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664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2BF96-C31B-CB7D-CF87-2959E6C778BE}"/>
              </a:ext>
            </a:extLst>
          </p:cNvPr>
          <p:cNvSpPr>
            <a:spLocks noGrp="1"/>
          </p:cNvSpPr>
          <p:nvPr>
            <p:ph type="title"/>
          </p:nvPr>
        </p:nvSpPr>
        <p:spPr>
          <a:xfrm>
            <a:off x="1484311" y="685801"/>
            <a:ext cx="10018713" cy="1072662"/>
          </a:xfrm>
        </p:spPr>
        <p:txBody>
          <a:bodyPr>
            <a:normAutofit/>
          </a:bodyPr>
          <a:lstStyle/>
          <a:p>
            <a:r>
              <a:rPr lang="en-US" sz="3600" b="1" i="0" u="none" strike="noStrike" dirty="0">
                <a:solidFill>
                  <a:srgbClr val="0E101A"/>
                </a:solidFill>
                <a:effectLst/>
                <a:latin typeface="Arial" panose="020B0604020202020204" pitchFamily="34" charset="0"/>
              </a:rPr>
              <a:t>Nature and Impact of the Complex Problem</a:t>
            </a:r>
            <a:endParaRPr lang="en-IN" sz="6600" dirty="0"/>
          </a:p>
        </p:txBody>
      </p:sp>
      <p:sp>
        <p:nvSpPr>
          <p:cNvPr id="3" name="Content Placeholder 2">
            <a:extLst>
              <a:ext uri="{FF2B5EF4-FFF2-40B4-BE49-F238E27FC236}">
                <a16:creationId xmlns:a16="http://schemas.microsoft.com/office/drawing/2014/main" id="{83452196-84F9-C1E1-AAE0-CD601FBC3499}"/>
              </a:ext>
            </a:extLst>
          </p:cNvPr>
          <p:cNvSpPr>
            <a:spLocks noGrp="1"/>
          </p:cNvSpPr>
          <p:nvPr>
            <p:ph idx="1"/>
          </p:nvPr>
        </p:nvSpPr>
        <p:spPr>
          <a:xfrm>
            <a:off x="1484311" y="1418492"/>
            <a:ext cx="6276367" cy="5439508"/>
          </a:xfrm>
        </p:spPr>
        <p:txBody>
          <a:bodyPr>
            <a:noAutofit/>
          </a:bodyPr>
          <a:lstStyle/>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Decline healthcare quality in NHS</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Waste in financial as well as also in human resources (Ham, 2018)</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It produces negative health outcome in the UK</a:t>
            </a:r>
          </a:p>
          <a:p>
            <a:r>
              <a:rPr lang="en-US" sz="2800" b="0" i="0" u="none" strike="noStrike" dirty="0">
                <a:solidFill>
                  <a:srgbClr val="0E101A"/>
                </a:solidFill>
                <a:effectLst/>
                <a:latin typeface="Arial" panose="020B0604020202020204" pitchFamily="34" charset="0"/>
              </a:rPr>
              <a:t>Absence in the Staff reduces the quality of care and impacts patient safety (Kirk, </a:t>
            </a:r>
            <a:r>
              <a:rPr lang="en-US" sz="2800" b="0" i="1" u="none" strike="noStrike" dirty="0">
                <a:solidFill>
                  <a:srgbClr val="0E101A"/>
                </a:solidFill>
                <a:effectLst/>
                <a:latin typeface="Arial" panose="020B0604020202020204" pitchFamily="34" charset="0"/>
              </a:rPr>
              <a:t>et al.</a:t>
            </a:r>
            <a:r>
              <a:rPr lang="en-US" sz="2800" b="0" i="0" u="none" strike="noStrike" dirty="0">
                <a:solidFill>
                  <a:srgbClr val="0E101A"/>
                </a:solidFill>
                <a:effectLst/>
                <a:latin typeface="Arial" panose="020B0604020202020204" pitchFamily="34" charset="0"/>
              </a:rPr>
              <a:t> 2020).</a:t>
            </a:r>
          </a:p>
          <a:p>
            <a:r>
              <a:rPr lang="en-US" sz="2800" b="0" i="0" u="none" strike="noStrike" dirty="0">
                <a:solidFill>
                  <a:srgbClr val="0E101A"/>
                </a:solidFill>
                <a:effectLst/>
                <a:latin typeface="Arial" panose="020B0604020202020204" pitchFamily="34" charset="0"/>
              </a:rPr>
              <a:t>Delays in treatment impact the overall well-being of the patients</a:t>
            </a:r>
            <a:endParaRPr lang="en-IN" sz="2800" dirty="0"/>
          </a:p>
        </p:txBody>
      </p:sp>
      <p:pic>
        <p:nvPicPr>
          <p:cNvPr id="4098" name="Picture 2" descr="NHS consultant strikes: BMA announces two more walkouts - BBC News">
            <a:extLst>
              <a:ext uri="{FF2B5EF4-FFF2-40B4-BE49-F238E27FC236}">
                <a16:creationId xmlns:a16="http://schemas.microsoft.com/office/drawing/2014/main" id="{959241D7-0FD0-DDCA-260A-51CB8D8FF5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678" y="2508739"/>
            <a:ext cx="4009291" cy="3663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013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129BC-2785-163E-8E20-22E95EC0DAC8}"/>
              </a:ext>
            </a:extLst>
          </p:cNvPr>
          <p:cNvSpPr>
            <a:spLocks noGrp="1"/>
          </p:cNvSpPr>
          <p:nvPr>
            <p:ph type="title"/>
          </p:nvPr>
        </p:nvSpPr>
        <p:spPr>
          <a:xfrm>
            <a:off x="1484311" y="685801"/>
            <a:ext cx="10018713" cy="1119554"/>
          </a:xfrm>
        </p:spPr>
        <p:txBody>
          <a:bodyPr>
            <a:normAutofit/>
          </a:bodyPr>
          <a:lstStyle/>
          <a:p>
            <a:r>
              <a:rPr lang="en-US" sz="3200" b="1" i="0" u="none" strike="noStrike" dirty="0">
                <a:solidFill>
                  <a:srgbClr val="0E101A"/>
                </a:solidFill>
                <a:effectLst/>
                <a:latin typeface="Arial" panose="020B0604020202020204" pitchFamily="34" charset="0"/>
              </a:rPr>
              <a:t>PESTLE Analysis of Macro-Environmental Factors</a:t>
            </a:r>
            <a:r>
              <a:rPr lang="en-US" sz="3200" b="0" i="0" u="none" strike="noStrike" dirty="0">
                <a:solidFill>
                  <a:srgbClr val="0E101A"/>
                </a:solidFill>
                <a:effectLst/>
                <a:latin typeface="Arial" panose="020B0604020202020204" pitchFamily="34" charset="0"/>
              </a:rPr>
              <a:t> </a:t>
            </a:r>
            <a:endParaRPr lang="en-IN" sz="6000" dirty="0"/>
          </a:p>
        </p:txBody>
      </p:sp>
      <p:sp>
        <p:nvSpPr>
          <p:cNvPr id="3" name="Content Placeholder 2">
            <a:extLst>
              <a:ext uri="{FF2B5EF4-FFF2-40B4-BE49-F238E27FC236}">
                <a16:creationId xmlns:a16="http://schemas.microsoft.com/office/drawing/2014/main" id="{91E94CCD-CAAF-AC04-CCE5-D2461CDF8BE0}"/>
              </a:ext>
            </a:extLst>
          </p:cNvPr>
          <p:cNvSpPr>
            <a:spLocks noGrp="1"/>
          </p:cNvSpPr>
          <p:nvPr>
            <p:ph idx="1"/>
          </p:nvPr>
        </p:nvSpPr>
        <p:spPr>
          <a:xfrm>
            <a:off x="1484311" y="1805355"/>
            <a:ext cx="5596428" cy="5310553"/>
          </a:xfrm>
        </p:spPr>
        <p:txBody>
          <a:bodyPr>
            <a:normAutofit/>
          </a:bodyPr>
          <a:lstStyle/>
          <a:p>
            <a:pPr marL="0" indent="0" algn="just" rtl="0">
              <a:spcBef>
                <a:spcPts val="0"/>
              </a:spcBef>
              <a:spcAft>
                <a:spcPts val="0"/>
              </a:spcAft>
              <a:buNone/>
            </a:pPr>
            <a:r>
              <a:rPr lang="en-US" sz="2000" b="1" i="0" u="none" strike="noStrike" dirty="0">
                <a:solidFill>
                  <a:srgbClr val="0E101A"/>
                </a:solidFill>
                <a:effectLst/>
                <a:latin typeface="Arial" panose="020B0604020202020204" pitchFamily="34" charset="0"/>
              </a:rPr>
              <a:t>Political Factors</a:t>
            </a:r>
            <a:endParaRPr lang="en-US" sz="2800" b="0" dirty="0">
              <a:effectLst/>
            </a:endParaRP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The total expenditure has increased by 7.4% in 2021 which is almost £277 billion (Cooper, 2022).</a:t>
            </a: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The current data shows that 7.4 million staff shortage in healthcare (Duncan </a:t>
            </a:r>
            <a:r>
              <a:rPr lang="en-US" sz="2000" b="0" i="1" u="none" strike="noStrike" dirty="0">
                <a:solidFill>
                  <a:srgbClr val="0E101A"/>
                </a:solidFill>
                <a:effectLst/>
                <a:latin typeface="Arial" panose="020B0604020202020204" pitchFamily="34" charset="0"/>
              </a:rPr>
              <a:t>et al</a:t>
            </a:r>
            <a:r>
              <a:rPr lang="en-US" sz="2000" b="0" i="0" u="none" strike="noStrike" dirty="0">
                <a:solidFill>
                  <a:srgbClr val="0E101A"/>
                </a:solidFill>
                <a:effectLst/>
                <a:latin typeface="Arial" panose="020B0604020202020204" pitchFamily="34" charset="0"/>
              </a:rPr>
              <a:t>. 2023).</a:t>
            </a:r>
          </a:p>
          <a:p>
            <a:pPr marL="0" indent="0" algn="just" rtl="0">
              <a:spcBef>
                <a:spcPts val="0"/>
              </a:spcBef>
              <a:spcAft>
                <a:spcPts val="0"/>
              </a:spcAft>
              <a:buNone/>
            </a:pPr>
            <a:r>
              <a:rPr lang="en-US" sz="2000" b="1" i="0" u="none" strike="noStrike" dirty="0">
                <a:solidFill>
                  <a:srgbClr val="0E101A"/>
                </a:solidFill>
                <a:effectLst/>
                <a:latin typeface="Arial" panose="020B0604020202020204" pitchFamily="34" charset="0"/>
              </a:rPr>
              <a:t>Economic Factors</a:t>
            </a:r>
            <a:endParaRPr lang="en-US" sz="2800" b="0" dirty="0">
              <a:effectLst/>
            </a:endParaRP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Strong economic support to increase healthcare spending that is £280.7 billion (Ons.gov.uk, (2023).</a:t>
            </a: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NHS has cut 6000 jobs during the covid-19 time (Marsh and Halliday, 2020)</a:t>
            </a:r>
          </a:p>
          <a:p>
            <a:pPr marL="0" indent="0" algn="just" rtl="0">
              <a:spcBef>
                <a:spcPts val="0"/>
              </a:spcBef>
              <a:spcAft>
                <a:spcPts val="0"/>
              </a:spcAft>
              <a:buNone/>
            </a:pPr>
            <a:r>
              <a:rPr lang="en-US" sz="2000" b="1" i="0" u="none" strike="noStrike" dirty="0">
                <a:solidFill>
                  <a:srgbClr val="0E101A"/>
                </a:solidFill>
                <a:effectLst/>
                <a:latin typeface="Arial" panose="020B0604020202020204" pitchFamily="34" charset="0"/>
              </a:rPr>
              <a:t>Social Factors</a:t>
            </a:r>
            <a:endParaRPr lang="en-US" sz="2800" b="0" dirty="0">
              <a:effectLst/>
            </a:endParaRP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In society 4 out of 10 are struggling from health in the UK (Powell, 2023).</a:t>
            </a:r>
          </a:p>
          <a:p>
            <a:pPr rtl="0" fontAlgn="base">
              <a:spcBef>
                <a:spcPts val="0"/>
              </a:spcBef>
              <a:spcAft>
                <a:spcPts val="0"/>
              </a:spcAft>
              <a:buFont typeface="Arial" panose="020B0604020202020204" pitchFamily="34" charset="0"/>
              <a:buChar char="•"/>
            </a:pPr>
            <a:r>
              <a:rPr lang="en-US" sz="2000" b="0" i="0" u="none" strike="noStrike" dirty="0">
                <a:solidFill>
                  <a:srgbClr val="0E101A"/>
                </a:solidFill>
                <a:effectLst/>
                <a:latin typeface="Arial" panose="020B0604020202020204" pitchFamily="34" charset="0"/>
              </a:rPr>
              <a:t>The people become active in the health development</a:t>
            </a:r>
          </a:p>
          <a:p>
            <a:endParaRPr lang="en-IN" sz="2800" dirty="0"/>
          </a:p>
        </p:txBody>
      </p:sp>
      <p:pic>
        <p:nvPicPr>
          <p:cNvPr id="5122" name="Picture 2" descr="NHS Expenditure - House of Commons Library">
            <a:extLst>
              <a:ext uri="{FF2B5EF4-FFF2-40B4-BE49-F238E27FC236}">
                <a16:creationId xmlns:a16="http://schemas.microsoft.com/office/drawing/2014/main" id="{1BBC5C8F-6D5B-565D-412F-833793C68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5930" y="1757729"/>
            <a:ext cx="4302736" cy="251533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The NHS budget and how it has changed | The King's Fund">
            <a:extLst>
              <a:ext uri="{FF2B5EF4-FFF2-40B4-BE49-F238E27FC236}">
                <a16:creationId xmlns:a16="http://schemas.microsoft.com/office/drawing/2014/main" id="{69395A4D-15FA-5707-E3E7-D5F0DEF445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5930" y="4273061"/>
            <a:ext cx="4302736" cy="258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262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59526-7AC4-0C02-38BA-D4C8C96C8B03}"/>
              </a:ext>
            </a:extLst>
          </p:cNvPr>
          <p:cNvSpPr>
            <a:spLocks noGrp="1"/>
          </p:cNvSpPr>
          <p:nvPr>
            <p:ph type="title"/>
          </p:nvPr>
        </p:nvSpPr>
        <p:spPr>
          <a:xfrm>
            <a:off x="1554648" y="624254"/>
            <a:ext cx="10018713" cy="885092"/>
          </a:xfrm>
        </p:spPr>
        <p:txBody>
          <a:bodyPr>
            <a:normAutofit/>
          </a:bodyPr>
          <a:lstStyle/>
          <a:p>
            <a:pPr rtl="0">
              <a:spcBef>
                <a:spcPts val="0"/>
              </a:spcBef>
              <a:spcAft>
                <a:spcPts val="0"/>
              </a:spcAft>
            </a:pPr>
            <a:r>
              <a:rPr lang="en-US" sz="2800" b="1" i="0" u="none" strike="noStrike" dirty="0">
                <a:solidFill>
                  <a:srgbClr val="0E101A"/>
                </a:solidFill>
                <a:effectLst/>
                <a:latin typeface="Arial" panose="020B0604020202020204" pitchFamily="34" charset="0"/>
              </a:rPr>
              <a:t>PESTLE Analysis of Macro-Environmental Factors Cont.</a:t>
            </a:r>
            <a:endParaRPr lang="en-IN" sz="5400" dirty="0"/>
          </a:p>
        </p:txBody>
      </p:sp>
      <p:sp>
        <p:nvSpPr>
          <p:cNvPr id="3" name="Content Placeholder 2">
            <a:extLst>
              <a:ext uri="{FF2B5EF4-FFF2-40B4-BE49-F238E27FC236}">
                <a16:creationId xmlns:a16="http://schemas.microsoft.com/office/drawing/2014/main" id="{50E7DC6B-F1AD-F7BB-D0A4-CAA073144A45}"/>
              </a:ext>
            </a:extLst>
          </p:cNvPr>
          <p:cNvSpPr>
            <a:spLocks noGrp="1"/>
          </p:cNvSpPr>
          <p:nvPr>
            <p:ph idx="1"/>
          </p:nvPr>
        </p:nvSpPr>
        <p:spPr>
          <a:xfrm>
            <a:off x="1484311" y="1509346"/>
            <a:ext cx="6206028" cy="5348653"/>
          </a:xfrm>
        </p:spPr>
        <p:txBody>
          <a:bodyPr>
            <a:normAutofit lnSpcReduction="10000"/>
          </a:bodyPr>
          <a:lstStyle/>
          <a:p>
            <a:pPr marL="0" indent="0" algn="just" rtl="0">
              <a:spcBef>
                <a:spcPts val="0"/>
              </a:spcBef>
              <a:spcAft>
                <a:spcPts val="0"/>
              </a:spcAft>
              <a:buNone/>
            </a:pPr>
            <a:r>
              <a:rPr lang="en-US" b="1" i="0" u="none" strike="noStrike" dirty="0">
                <a:solidFill>
                  <a:srgbClr val="0E101A"/>
                </a:solidFill>
                <a:effectLst/>
                <a:latin typeface="Arial" panose="020B0604020202020204" pitchFamily="34" charset="0"/>
              </a:rPr>
              <a:t>Technological Factors </a:t>
            </a:r>
            <a:endParaRPr lang="en-US" sz="3200" b="0" dirty="0">
              <a:effectLst/>
            </a:endParaRP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Advancements in technology equipment like telemedicine adoption and diagnostic </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NHS implements technology in a more structured way (</a:t>
            </a:r>
            <a:r>
              <a:rPr lang="en-US" b="0" i="0" u="none" strike="noStrike" dirty="0" err="1">
                <a:solidFill>
                  <a:srgbClr val="0E101A"/>
                </a:solidFill>
                <a:effectLst/>
                <a:latin typeface="Arial" panose="020B0604020202020204" pitchFamily="34" charset="0"/>
              </a:rPr>
              <a:t>Ncbi.nlm.nih</a:t>
            </a:r>
            <a:r>
              <a:rPr lang="en-US" b="0" i="0" u="none" strike="noStrike" dirty="0">
                <a:solidFill>
                  <a:srgbClr val="0E101A"/>
                </a:solidFill>
                <a:effectLst/>
                <a:latin typeface="Arial" panose="020B0604020202020204" pitchFamily="34" charset="0"/>
              </a:rPr>
              <a:t>, 2023).</a:t>
            </a:r>
          </a:p>
          <a:p>
            <a:pPr marL="0" indent="0" algn="just" rtl="0">
              <a:spcBef>
                <a:spcPts val="0"/>
              </a:spcBef>
              <a:spcAft>
                <a:spcPts val="0"/>
              </a:spcAft>
              <a:buNone/>
            </a:pPr>
            <a:r>
              <a:rPr lang="en-US" b="1" i="0" u="none" strike="noStrike" dirty="0">
                <a:solidFill>
                  <a:srgbClr val="0E101A"/>
                </a:solidFill>
                <a:effectLst/>
                <a:latin typeface="Arial" panose="020B0604020202020204" pitchFamily="34" charset="0"/>
              </a:rPr>
              <a:t>Legal Factors</a:t>
            </a:r>
            <a:endParaRPr lang="en-US" sz="3200" b="0" dirty="0">
              <a:effectLst/>
            </a:endParaRP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Strong regulation leads to ensure patients' safety and securing healthcare staffs </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Complex rules and regulations create some costs and administrative burdens (</a:t>
            </a:r>
            <a:r>
              <a:rPr lang="en-US" b="0" i="0" u="none" strike="noStrike" dirty="0" err="1">
                <a:solidFill>
                  <a:srgbClr val="0E101A"/>
                </a:solidFill>
                <a:effectLst/>
                <a:latin typeface="Arial" panose="020B0604020202020204" pitchFamily="34" charset="0"/>
              </a:rPr>
              <a:t>Oikonomou</a:t>
            </a:r>
            <a:r>
              <a:rPr lang="en-US" b="0" i="0" u="none" strike="noStrike" dirty="0">
                <a:solidFill>
                  <a:srgbClr val="0E101A"/>
                </a:solidFill>
                <a:effectLst/>
                <a:latin typeface="Arial" panose="020B0604020202020204" pitchFamily="34" charset="0"/>
              </a:rPr>
              <a:t> </a:t>
            </a:r>
            <a:r>
              <a:rPr lang="en-US" b="0" i="1" u="none" strike="noStrike" dirty="0">
                <a:solidFill>
                  <a:srgbClr val="0E101A"/>
                </a:solidFill>
                <a:effectLst/>
                <a:latin typeface="Arial" panose="020B0604020202020204" pitchFamily="34" charset="0"/>
              </a:rPr>
              <a:t>et al.</a:t>
            </a:r>
            <a:r>
              <a:rPr lang="en-US" b="0" i="0" u="none" strike="noStrike" dirty="0">
                <a:solidFill>
                  <a:srgbClr val="0E101A"/>
                </a:solidFill>
                <a:effectLst/>
                <a:latin typeface="Arial" panose="020B0604020202020204" pitchFamily="34" charset="0"/>
              </a:rPr>
              <a:t> 2019).</a:t>
            </a:r>
          </a:p>
          <a:p>
            <a:pPr marL="0" indent="0" algn="just" rtl="0">
              <a:spcBef>
                <a:spcPts val="0"/>
              </a:spcBef>
              <a:spcAft>
                <a:spcPts val="0"/>
              </a:spcAft>
              <a:buNone/>
            </a:pPr>
            <a:r>
              <a:rPr lang="en-US" b="1" i="0" u="none" strike="noStrike" dirty="0">
                <a:solidFill>
                  <a:srgbClr val="0E101A"/>
                </a:solidFill>
                <a:effectLst/>
                <a:latin typeface="Arial" panose="020B0604020202020204" pitchFamily="34" charset="0"/>
              </a:rPr>
              <a:t>Environmental Factors </a:t>
            </a:r>
            <a:endParaRPr lang="en-US" sz="3200" b="0" dirty="0">
              <a:effectLst/>
            </a:endParaRP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NHS focuses on sustainable use of plastic</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Climate changes enhance the demand for healthcare services </a:t>
            </a:r>
          </a:p>
          <a:p>
            <a:endParaRPr lang="en-IN" sz="3200" dirty="0"/>
          </a:p>
        </p:txBody>
      </p:sp>
      <p:pic>
        <p:nvPicPr>
          <p:cNvPr id="6146" name="Picture 2" descr="NHS gets £500m tech boost to overcome 'binary approach' to care">
            <a:extLst>
              <a:ext uri="{FF2B5EF4-FFF2-40B4-BE49-F238E27FC236}">
                <a16:creationId xmlns:a16="http://schemas.microsoft.com/office/drawing/2014/main" id="{70954B79-429A-CE0C-D2B2-3C154A091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329" y="2461295"/>
            <a:ext cx="3520576" cy="3444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980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D02D-9A76-8052-6E16-57187D946032}"/>
              </a:ext>
            </a:extLst>
          </p:cNvPr>
          <p:cNvSpPr>
            <a:spLocks noGrp="1"/>
          </p:cNvSpPr>
          <p:nvPr>
            <p:ph type="title"/>
          </p:nvPr>
        </p:nvSpPr>
        <p:spPr>
          <a:xfrm>
            <a:off x="1484311" y="685800"/>
            <a:ext cx="10018713" cy="955431"/>
          </a:xfrm>
        </p:spPr>
        <p:txBody>
          <a:bodyPr>
            <a:normAutofit/>
          </a:bodyPr>
          <a:lstStyle/>
          <a:p>
            <a:r>
              <a:rPr lang="en-US" sz="2800" b="1" i="0" u="none" strike="noStrike" dirty="0">
                <a:solidFill>
                  <a:srgbClr val="0E101A"/>
                </a:solidFill>
                <a:effectLst/>
                <a:latin typeface="Arial" panose="020B0604020202020204" pitchFamily="34" charset="0"/>
              </a:rPr>
              <a:t>Cause-and-Effect Analysis Using Fishbone Diagram</a:t>
            </a:r>
            <a:endParaRPr lang="en-IN" sz="5400" dirty="0"/>
          </a:p>
        </p:txBody>
      </p:sp>
      <p:sp>
        <p:nvSpPr>
          <p:cNvPr id="3" name="Content Placeholder 2">
            <a:extLst>
              <a:ext uri="{FF2B5EF4-FFF2-40B4-BE49-F238E27FC236}">
                <a16:creationId xmlns:a16="http://schemas.microsoft.com/office/drawing/2014/main" id="{FC6F3000-6693-BCF4-5D33-24A0B7A2A992}"/>
              </a:ext>
            </a:extLst>
          </p:cNvPr>
          <p:cNvSpPr>
            <a:spLocks noGrp="1"/>
          </p:cNvSpPr>
          <p:nvPr>
            <p:ph idx="1"/>
          </p:nvPr>
        </p:nvSpPr>
        <p:spPr>
          <a:xfrm>
            <a:off x="1484311" y="1781907"/>
            <a:ext cx="5127504" cy="4806461"/>
          </a:xfrm>
        </p:spPr>
        <p:txBody>
          <a:bodyPr>
            <a:normAutofit/>
          </a:bodyPr>
          <a:lstStyle/>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The fishbone diagram helps to recognize the root cause (Gao and Pan, 2022)</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Lacking the staffs affects the patient's care</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Insufficient workforce and communication gap led to waste of resource </a:t>
            </a:r>
          </a:p>
          <a:p>
            <a:pPr rtl="0" fontAlgn="base">
              <a:spcBef>
                <a:spcPts val="0"/>
              </a:spcBef>
              <a:spcAft>
                <a:spcPts val="0"/>
              </a:spcAft>
              <a:buFont typeface="Arial" panose="020B0604020202020204" pitchFamily="34" charset="0"/>
              <a:buChar char="•"/>
            </a:pPr>
            <a:r>
              <a:rPr lang="en-US" b="0" i="0" u="none" strike="noStrike" dirty="0">
                <a:solidFill>
                  <a:srgbClr val="0E101A"/>
                </a:solidFill>
                <a:effectLst/>
                <a:latin typeface="Arial" panose="020B0604020202020204" pitchFamily="34" charset="0"/>
              </a:rPr>
              <a:t>In the environmental context Socioeconomic differences lead to issues in patient care</a:t>
            </a:r>
          </a:p>
          <a:p>
            <a:endParaRPr lang="en-IN" sz="3200" dirty="0"/>
          </a:p>
        </p:txBody>
      </p:sp>
      <p:pic>
        <p:nvPicPr>
          <p:cNvPr id="1026" name="Picture 2">
            <a:extLst>
              <a:ext uri="{FF2B5EF4-FFF2-40B4-BE49-F238E27FC236}">
                <a16:creationId xmlns:a16="http://schemas.microsoft.com/office/drawing/2014/main" id="{D60F1D43-1C10-A24D-B319-8D2AA2F74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9688" y="2248632"/>
            <a:ext cx="5127504" cy="392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757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AB67-96AB-3A94-D0CA-7189DAD9EE9C}"/>
              </a:ext>
            </a:extLst>
          </p:cNvPr>
          <p:cNvSpPr>
            <a:spLocks noGrp="1"/>
          </p:cNvSpPr>
          <p:nvPr>
            <p:ph type="title"/>
          </p:nvPr>
        </p:nvSpPr>
        <p:spPr/>
        <p:txBody>
          <a:bodyPr>
            <a:normAutofit/>
          </a:bodyPr>
          <a:lstStyle/>
          <a:p>
            <a:r>
              <a:rPr lang="en-US" sz="3200" b="1" i="0" u="none" strike="noStrike" dirty="0">
                <a:solidFill>
                  <a:srgbClr val="0E101A"/>
                </a:solidFill>
                <a:effectLst/>
                <a:latin typeface="Arial" panose="020B0604020202020204" pitchFamily="34" charset="0"/>
              </a:rPr>
              <a:t>SWOT Analysis of Alternative Solutions </a:t>
            </a:r>
            <a:endParaRPr lang="en-IN" sz="6000" dirty="0"/>
          </a:p>
        </p:txBody>
      </p:sp>
      <p:sp>
        <p:nvSpPr>
          <p:cNvPr id="3" name="Content Placeholder 2">
            <a:extLst>
              <a:ext uri="{FF2B5EF4-FFF2-40B4-BE49-F238E27FC236}">
                <a16:creationId xmlns:a16="http://schemas.microsoft.com/office/drawing/2014/main" id="{F3A8F854-A96B-1CC8-445D-A549CC0DC682}"/>
              </a:ext>
            </a:extLst>
          </p:cNvPr>
          <p:cNvSpPr>
            <a:spLocks noGrp="1"/>
          </p:cNvSpPr>
          <p:nvPr>
            <p:ph idx="1"/>
          </p:nvPr>
        </p:nvSpPr>
        <p:spPr>
          <a:xfrm>
            <a:off x="1484311" y="2438399"/>
            <a:ext cx="5361966" cy="4572000"/>
          </a:xfrm>
        </p:spPr>
        <p:txBody>
          <a:bodyPr>
            <a:normAutofit/>
          </a:bodyPr>
          <a:lstStyle/>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Improve the morale of the staff as well as job satisfaction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Lacking ongoing support as well as facing issues (Cooper, 2022).</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NHS has the opportunity to boost employee performance (Ons.gov.uk, (2023).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Barriers in the traditional work practice to overcome issues</a:t>
            </a:r>
          </a:p>
          <a:p>
            <a:endParaRPr lang="en-IN" sz="3600" dirty="0"/>
          </a:p>
        </p:txBody>
      </p:sp>
      <p:pic>
        <p:nvPicPr>
          <p:cNvPr id="7170" name="Picture 2" descr="NHS England » Strengthening our workforce">
            <a:extLst>
              <a:ext uri="{FF2B5EF4-FFF2-40B4-BE49-F238E27FC236}">
                <a16:creationId xmlns:a16="http://schemas.microsoft.com/office/drawing/2014/main" id="{96C480DE-B9A1-72A7-77C3-3BD5CC746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5528" y="2409092"/>
            <a:ext cx="483234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80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84B95-9CAF-DE42-FC15-193807C455E1}"/>
              </a:ext>
            </a:extLst>
          </p:cNvPr>
          <p:cNvSpPr>
            <a:spLocks noGrp="1"/>
          </p:cNvSpPr>
          <p:nvPr>
            <p:ph type="title"/>
          </p:nvPr>
        </p:nvSpPr>
        <p:spPr/>
        <p:txBody>
          <a:bodyPr>
            <a:normAutofit/>
          </a:bodyPr>
          <a:lstStyle/>
          <a:p>
            <a:pPr rtl="0">
              <a:spcBef>
                <a:spcPts val="0"/>
              </a:spcBef>
              <a:spcAft>
                <a:spcPts val="0"/>
              </a:spcAft>
            </a:pPr>
            <a:r>
              <a:rPr lang="en-US" sz="3200" b="1" i="0" u="none" strike="noStrike" dirty="0">
                <a:solidFill>
                  <a:srgbClr val="0E101A"/>
                </a:solidFill>
                <a:effectLst/>
                <a:latin typeface="Arial" panose="020B0604020202020204" pitchFamily="34" charset="0"/>
              </a:rPr>
              <a:t>Selecting the Most Appropriate Solution</a:t>
            </a:r>
            <a:endParaRPr lang="en-IN" sz="6000" dirty="0"/>
          </a:p>
        </p:txBody>
      </p:sp>
      <p:sp>
        <p:nvSpPr>
          <p:cNvPr id="3" name="Content Placeholder 2">
            <a:extLst>
              <a:ext uri="{FF2B5EF4-FFF2-40B4-BE49-F238E27FC236}">
                <a16:creationId xmlns:a16="http://schemas.microsoft.com/office/drawing/2014/main" id="{C46E1B89-69F0-DFDE-F816-2809CCB9B0FD}"/>
              </a:ext>
            </a:extLst>
          </p:cNvPr>
          <p:cNvSpPr>
            <a:spLocks noGrp="1"/>
          </p:cNvSpPr>
          <p:nvPr>
            <p:ph idx="1"/>
          </p:nvPr>
        </p:nvSpPr>
        <p:spPr>
          <a:xfrm>
            <a:off x="991941" y="2324101"/>
            <a:ext cx="6581167" cy="4191001"/>
          </a:xfrm>
        </p:spPr>
        <p:txBody>
          <a:bodyPr>
            <a:normAutofit/>
          </a:bodyPr>
          <a:lstStyle/>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The company needs to implement the long-term approach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Implement sustainable practices and bring flexibility regarding work</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Implement a continuous quality improvement plan for the development of staff</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Professionally improve the employee lead to improve care quality </a:t>
            </a:r>
          </a:p>
          <a:p>
            <a:endParaRPr lang="en-IN" sz="3600" dirty="0"/>
          </a:p>
        </p:txBody>
      </p:sp>
      <p:pic>
        <p:nvPicPr>
          <p:cNvPr id="8194" name="Picture 2" descr="Flexible working in the NHS: the case for action - Timewise">
            <a:extLst>
              <a:ext uri="{FF2B5EF4-FFF2-40B4-BE49-F238E27FC236}">
                <a16:creationId xmlns:a16="http://schemas.microsoft.com/office/drawing/2014/main" id="{E9BFBD5E-E80B-44F4-4E9B-8463FBD332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8872" y="2198077"/>
            <a:ext cx="4126522"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751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5E6F-9499-83CA-4E4B-6C0B77E1B215}"/>
              </a:ext>
            </a:extLst>
          </p:cNvPr>
          <p:cNvSpPr>
            <a:spLocks noGrp="1"/>
          </p:cNvSpPr>
          <p:nvPr>
            <p:ph type="title"/>
          </p:nvPr>
        </p:nvSpPr>
        <p:spPr>
          <a:xfrm>
            <a:off x="1484311" y="685800"/>
            <a:ext cx="10018713" cy="1049215"/>
          </a:xfrm>
        </p:spPr>
        <p:txBody>
          <a:bodyPr>
            <a:normAutofit/>
          </a:bodyPr>
          <a:lstStyle/>
          <a:p>
            <a:r>
              <a:rPr lang="en-IN" sz="3600" b="1" i="0" u="none" strike="noStrike" dirty="0">
                <a:solidFill>
                  <a:srgbClr val="0E101A"/>
                </a:solidFill>
                <a:effectLst/>
                <a:latin typeface="Arial" panose="020B0604020202020204" pitchFamily="34" charset="0"/>
              </a:rPr>
              <a:t> Action Plan Implementation</a:t>
            </a:r>
            <a:endParaRPr lang="en-IN" sz="6600" dirty="0"/>
          </a:p>
        </p:txBody>
      </p:sp>
      <p:sp>
        <p:nvSpPr>
          <p:cNvPr id="3" name="Content Placeholder 2">
            <a:extLst>
              <a:ext uri="{FF2B5EF4-FFF2-40B4-BE49-F238E27FC236}">
                <a16:creationId xmlns:a16="http://schemas.microsoft.com/office/drawing/2014/main" id="{A7E2645A-6338-F4DC-3381-260238A76663}"/>
              </a:ext>
            </a:extLst>
          </p:cNvPr>
          <p:cNvSpPr>
            <a:spLocks noGrp="1"/>
          </p:cNvSpPr>
          <p:nvPr>
            <p:ph idx="1"/>
          </p:nvPr>
        </p:nvSpPr>
        <p:spPr>
          <a:xfrm>
            <a:off x="1484310" y="2250831"/>
            <a:ext cx="5737105" cy="4407877"/>
          </a:xfrm>
        </p:spPr>
        <p:txBody>
          <a:bodyPr>
            <a:normAutofit/>
          </a:bodyPr>
          <a:lstStyle/>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The company will make the responsible to staff for their responsibility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The company will increase collaboration among healthcare professionals (Ons.gov.uk, (2023).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Implement monitoring and feedback mechanisms </a:t>
            </a:r>
          </a:p>
          <a:p>
            <a:endParaRPr lang="en-IN" sz="3600" dirty="0"/>
          </a:p>
        </p:txBody>
      </p:sp>
      <p:pic>
        <p:nvPicPr>
          <p:cNvPr id="9218" name="Picture 2" descr="New NHS 'head of flexible working' appointment welcomed">
            <a:extLst>
              <a:ext uri="{FF2B5EF4-FFF2-40B4-BE49-F238E27FC236}">
                <a16:creationId xmlns:a16="http://schemas.microsoft.com/office/drawing/2014/main" id="{F185493A-D248-D4AC-77DF-9337C0C558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9228" y="2004645"/>
            <a:ext cx="4567972" cy="4407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599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72CB-5D14-8E19-2D9F-905365EC87AA}"/>
              </a:ext>
            </a:extLst>
          </p:cNvPr>
          <p:cNvSpPr>
            <a:spLocks noGrp="1"/>
          </p:cNvSpPr>
          <p:nvPr>
            <p:ph type="title"/>
          </p:nvPr>
        </p:nvSpPr>
        <p:spPr>
          <a:xfrm>
            <a:off x="1484311" y="685800"/>
            <a:ext cx="10018713" cy="978877"/>
          </a:xfrm>
        </p:spPr>
        <p:txBody>
          <a:bodyPr>
            <a:normAutofit/>
          </a:bodyPr>
          <a:lstStyle/>
          <a:p>
            <a:r>
              <a:rPr lang="en-IN" sz="3600" b="1" i="0" u="none" strike="noStrike" dirty="0">
                <a:solidFill>
                  <a:srgbClr val="0E101A"/>
                </a:solidFill>
                <a:effectLst/>
                <a:latin typeface="Arial" panose="020B0604020202020204" pitchFamily="34" charset="0"/>
              </a:rPr>
              <a:t>Diagrams demonstrate Complex Problem </a:t>
            </a:r>
            <a:endParaRPr lang="en-IN" sz="6600" dirty="0"/>
          </a:p>
        </p:txBody>
      </p:sp>
      <p:sp>
        <p:nvSpPr>
          <p:cNvPr id="3" name="Content Placeholder 2">
            <a:extLst>
              <a:ext uri="{FF2B5EF4-FFF2-40B4-BE49-F238E27FC236}">
                <a16:creationId xmlns:a16="http://schemas.microsoft.com/office/drawing/2014/main" id="{49E9BF3D-A71B-703E-4252-92101DB41B7A}"/>
              </a:ext>
            </a:extLst>
          </p:cNvPr>
          <p:cNvSpPr>
            <a:spLocks noGrp="1"/>
          </p:cNvSpPr>
          <p:nvPr>
            <p:ph idx="1"/>
          </p:nvPr>
        </p:nvSpPr>
        <p:spPr>
          <a:xfrm>
            <a:off x="1484311" y="1664677"/>
            <a:ext cx="6839074" cy="4712677"/>
          </a:xfrm>
        </p:spPr>
        <p:txBody>
          <a:bodyPr>
            <a:normAutofit/>
          </a:bodyPr>
          <a:lstStyle/>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rPr>
              <a:t>Fishbone diagrams demonstrate external and internal factors</a:t>
            </a:r>
          </a:p>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rPr>
              <a:t>A process flow diagram is essential to show improvement </a:t>
            </a:r>
          </a:p>
          <a:p>
            <a:pPr rtl="0" fontAlgn="base">
              <a:spcBef>
                <a:spcPts val="0"/>
              </a:spcBef>
              <a:spcAft>
                <a:spcPts val="0"/>
              </a:spcAft>
              <a:buFont typeface="Arial" panose="020B0604020202020204" pitchFamily="34" charset="0"/>
              <a:buChar char="•"/>
            </a:pPr>
            <a:r>
              <a:rPr lang="en-US" sz="3200" b="0" i="0" u="none" strike="noStrike" dirty="0">
                <a:solidFill>
                  <a:srgbClr val="0E101A"/>
                </a:solidFill>
                <a:effectLst/>
                <a:latin typeface="Arial" panose="020B0604020202020204" pitchFamily="34" charset="0"/>
              </a:rPr>
              <a:t>Value stream mapping show step by step process for improving proving services </a:t>
            </a:r>
          </a:p>
          <a:p>
            <a:endParaRPr lang="en-IN" sz="4000" dirty="0"/>
          </a:p>
        </p:txBody>
      </p:sp>
      <p:pic>
        <p:nvPicPr>
          <p:cNvPr id="10242" name="Picture 2" descr="Fishbone Diagram Explained | Reliable Plant">
            <a:extLst>
              <a:ext uri="{FF2B5EF4-FFF2-40B4-BE49-F238E27FC236}">
                <a16:creationId xmlns:a16="http://schemas.microsoft.com/office/drawing/2014/main" id="{8CC92954-E26C-20C0-4DB6-3BA12FA17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3385" y="2286366"/>
            <a:ext cx="3453055" cy="346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590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523F-53FE-E12A-854F-DF5EDCF10C34}"/>
              </a:ext>
            </a:extLst>
          </p:cNvPr>
          <p:cNvSpPr>
            <a:spLocks noGrp="1"/>
          </p:cNvSpPr>
          <p:nvPr>
            <p:ph type="title"/>
          </p:nvPr>
        </p:nvSpPr>
        <p:spPr>
          <a:xfrm>
            <a:off x="1671880" y="193432"/>
            <a:ext cx="10018713" cy="814754"/>
          </a:xfrm>
        </p:spPr>
        <p:txBody>
          <a:bodyPr>
            <a:normAutofit/>
          </a:bodyPr>
          <a:lstStyle/>
          <a:p>
            <a:r>
              <a:rPr lang="en-IN" sz="3600" b="1" i="0" u="none" strike="noStrike" dirty="0">
                <a:solidFill>
                  <a:srgbClr val="0E101A"/>
                </a:solidFill>
                <a:effectLst/>
                <a:latin typeface="Arial" panose="020B0604020202020204" pitchFamily="34" charset="0"/>
              </a:rPr>
              <a:t>Conclusion </a:t>
            </a:r>
            <a:endParaRPr lang="en-IN" sz="6600" dirty="0"/>
          </a:p>
        </p:txBody>
      </p:sp>
      <p:sp>
        <p:nvSpPr>
          <p:cNvPr id="3" name="Content Placeholder 2">
            <a:extLst>
              <a:ext uri="{FF2B5EF4-FFF2-40B4-BE49-F238E27FC236}">
                <a16:creationId xmlns:a16="http://schemas.microsoft.com/office/drawing/2014/main" id="{125DD4CD-2BF6-CDDF-5F82-C8C7AAD9E6E5}"/>
              </a:ext>
            </a:extLst>
          </p:cNvPr>
          <p:cNvSpPr>
            <a:spLocks noGrp="1"/>
          </p:cNvSpPr>
          <p:nvPr>
            <p:ph idx="1"/>
          </p:nvPr>
        </p:nvSpPr>
        <p:spPr>
          <a:xfrm>
            <a:off x="1484311" y="1500555"/>
            <a:ext cx="7026644" cy="5357445"/>
          </a:xfrm>
        </p:spPr>
        <p:txBody>
          <a:bodyPr>
            <a:normAutofit/>
          </a:bodyPr>
          <a:lstStyle/>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The main problem is inappropriate care of the patients in the NHS</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Absence in the Staff, delay in treatment and other are problems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External factors mentioned in the context of complex problem </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The fishbone diagram applied shows issues in four element</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What elements are people, processes, technology, and environment</a:t>
            </a:r>
          </a:p>
          <a:p>
            <a:pPr rtl="0" fontAlgn="base">
              <a:spcBef>
                <a:spcPts val="0"/>
              </a:spcBef>
              <a:spcAft>
                <a:spcPts val="0"/>
              </a:spcAft>
              <a:buFont typeface="Arial" panose="020B0604020202020204" pitchFamily="34" charset="0"/>
              <a:buChar char="•"/>
            </a:pPr>
            <a:r>
              <a:rPr lang="en-US" sz="2800" b="0" i="0" u="none" strike="noStrike" dirty="0">
                <a:solidFill>
                  <a:srgbClr val="0E101A"/>
                </a:solidFill>
                <a:effectLst/>
                <a:latin typeface="Arial" panose="020B0604020202020204" pitchFamily="34" charset="0"/>
              </a:rPr>
              <a:t>implement a continuous quality improvement plan is a better solution</a:t>
            </a:r>
          </a:p>
          <a:p>
            <a:endParaRPr lang="en-IN" sz="3600" dirty="0"/>
          </a:p>
        </p:txBody>
      </p:sp>
      <p:pic>
        <p:nvPicPr>
          <p:cNvPr id="11266" name="Picture 2" descr="NHS England">
            <a:extLst>
              <a:ext uri="{FF2B5EF4-FFF2-40B4-BE49-F238E27FC236}">
                <a16:creationId xmlns:a16="http://schemas.microsoft.com/office/drawing/2014/main" id="{1700D645-A8FD-504E-D884-44F5EB206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9824" y="1899139"/>
            <a:ext cx="3127376" cy="4079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179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0DF3-A74E-0B9D-06E5-326998CE6D15}"/>
              </a:ext>
            </a:extLst>
          </p:cNvPr>
          <p:cNvSpPr>
            <a:spLocks noGrp="1"/>
          </p:cNvSpPr>
          <p:nvPr>
            <p:ph type="title"/>
          </p:nvPr>
        </p:nvSpPr>
        <p:spPr>
          <a:xfrm>
            <a:off x="1648434" y="0"/>
            <a:ext cx="10018713" cy="931985"/>
          </a:xfrm>
        </p:spPr>
        <p:txBody>
          <a:bodyPr>
            <a:normAutofit/>
          </a:bodyPr>
          <a:lstStyle/>
          <a:p>
            <a:r>
              <a:rPr lang="en-IN" b="1" i="0" u="none" strike="noStrike" dirty="0">
                <a:solidFill>
                  <a:srgbClr val="000000"/>
                </a:solidFill>
                <a:effectLst/>
                <a:latin typeface="Arial" panose="020B0604020202020204" pitchFamily="34" charset="0"/>
              </a:rPr>
              <a:t>References </a:t>
            </a:r>
            <a:endParaRPr lang="en-IN" sz="7200" dirty="0"/>
          </a:p>
        </p:txBody>
      </p:sp>
      <p:sp>
        <p:nvSpPr>
          <p:cNvPr id="3" name="Content Placeholder 2">
            <a:extLst>
              <a:ext uri="{FF2B5EF4-FFF2-40B4-BE49-F238E27FC236}">
                <a16:creationId xmlns:a16="http://schemas.microsoft.com/office/drawing/2014/main" id="{BE6B33EB-ECBE-C758-4CDB-EDC30CE967C6}"/>
              </a:ext>
            </a:extLst>
          </p:cNvPr>
          <p:cNvSpPr>
            <a:spLocks noGrp="1"/>
          </p:cNvSpPr>
          <p:nvPr>
            <p:ph idx="1"/>
          </p:nvPr>
        </p:nvSpPr>
        <p:spPr>
          <a:xfrm>
            <a:off x="1484310" y="931985"/>
            <a:ext cx="10520121" cy="5926015"/>
          </a:xfrm>
        </p:spPr>
        <p:txBody>
          <a:bodyPr>
            <a:normAutofit/>
          </a:bodyPr>
          <a:lstStyle/>
          <a:p>
            <a:pPr algn="just">
              <a:lnSpc>
                <a:spcPct val="120000"/>
              </a:lnSpc>
              <a:spcBef>
                <a:spcPts val="0"/>
              </a:spcBef>
              <a:spcAft>
                <a:spcPts val="0"/>
              </a:spcAft>
            </a:pPr>
            <a:r>
              <a:rPr lang="en-GB" sz="1200" dirty="0" err="1">
                <a:effectLst/>
                <a:latin typeface="Arial" panose="020B0604020202020204" pitchFamily="34" charset="0"/>
                <a:ea typeface="Times New Roman" panose="02020603050405020304" pitchFamily="18" charset="0"/>
              </a:rPr>
              <a:t>Chada</a:t>
            </a:r>
            <a:r>
              <a:rPr lang="en-GB" sz="1200" dirty="0">
                <a:effectLst/>
                <a:latin typeface="Arial" panose="020B0604020202020204" pitchFamily="34" charset="0"/>
                <a:ea typeface="Times New Roman" panose="02020603050405020304" pitchFamily="18" charset="0"/>
              </a:rPr>
              <a:t>, B.V., (2022). The systems engineering approach to quality improvement in the NHS. Future Healthcare Journal, 9(3), p.330.</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Cooper, J. (2022) </a:t>
            </a:r>
            <a:r>
              <a:rPr lang="en-GB" sz="1200" i="1" dirty="0">
                <a:effectLst/>
                <a:latin typeface="Arial" panose="020B0604020202020204" pitchFamily="34" charset="0"/>
                <a:ea typeface="Times New Roman" panose="02020603050405020304" pitchFamily="18" charset="0"/>
              </a:rPr>
              <a:t>Healthcare Expenditure, UK Health Accounts Provisional Estimates: 2021</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Healthcare expenditure, UK Health Accounts provisional estimates - Office for National Statistics</a:t>
            </a:r>
            <a:r>
              <a:rPr lang="en-GB" sz="1200" dirty="0">
                <a:effectLst/>
                <a:latin typeface="Arial" panose="020B0604020202020204" pitchFamily="34" charset="0"/>
                <a:ea typeface="Times New Roman" panose="02020603050405020304" pitchFamily="18" charset="0"/>
              </a:rPr>
              <a:t>. Available at: https://www.ons.gov.uk/peoplepopulationandcommunity/healthandsocialcare/healthcaresystem/bulletins/healthcareexpenditureukhealthaccountsprovisionalestimates/2021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Duncan , P., Hall , R. and Stacey, K. (2023) </a:t>
            </a:r>
            <a:r>
              <a:rPr lang="en-GB" sz="1200" i="1" dirty="0">
                <a:effectLst/>
                <a:latin typeface="Arial" panose="020B0604020202020204" pitchFamily="34" charset="0"/>
                <a:ea typeface="Times New Roman" panose="02020603050405020304" pitchFamily="18" charset="0"/>
              </a:rPr>
              <a:t>NHS chiefs blame staff shortages for record 7.4M people on waiting lists in England</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The Guardian</a:t>
            </a:r>
            <a:r>
              <a:rPr lang="en-GB" sz="1200" dirty="0">
                <a:effectLst/>
                <a:latin typeface="Arial" panose="020B0604020202020204" pitchFamily="34" charset="0"/>
                <a:ea typeface="Times New Roman" panose="02020603050405020304" pitchFamily="18" charset="0"/>
              </a:rPr>
              <a:t>. Available at: https://www.theguardian.com/society/2023/jun/08/nhs-chiefs-blame-staff-shortages-record-74m-people-waiting-lists-england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England.nhs.uk (2023) </a:t>
            </a:r>
            <a:r>
              <a:rPr lang="en-GB" sz="1200" i="1" dirty="0">
                <a:effectLst/>
                <a:latin typeface="Arial" panose="020B0604020202020204" pitchFamily="34" charset="0"/>
                <a:ea typeface="Times New Roman" panose="02020603050405020304" pitchFamily="18" charset="0"/>
              </a:rPr>
              <a:t>NHS choices</a:t>
            </a:r>
            <a:r>
              <a:rPr lang="en-GB" sz="1200" dirty="0">
                <a:effectLst/>
                <a:latin typeface="Arial" panose="020B0604020202020204" pitchFamily="34" charset="0"/>
                <a:ea typeface="Times New Roman" panose="02020603050405020304" pitchFamily="18" charset="0"/>
              </a:rPr>
              <a:t>. Available at: https://www.england.nhs.uk/long-read/nhs-clinical-waste-strategy/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Gao, Q. and Pan, D., (2022), January. The Cause and Effect Analysis of Aero-Engine Roller Bearing Skid Based on Assembly Process Inspection and Trial Run. In Aerospace Mechatronics and Control Technology: Selected Contributions from 2021 7th Asia Conference on Mechanical Engineering and Aerospace Engineering (pp. 59-66).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Ham, C. (2018) </a:t>
            </a:r>
            <a:r>
              <a:rPr lang="en-GB" sz="1200" i="1" dirty="0">
                <a:effectLst/>
                <a:latin typeface="Arial" panose="020B0604020202020204" pitchFamily="34" charset="0"/>
                <a:ea typeface="Times New Roman" panose="02020603050405020304" pitchFamily="18" charset="0"/>
              </a:rPr>
              <a:t>Quality failures in the NHS</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BMJ (Clinical research ed.)</a:t>
            </a:r>
            <a:r>
              <a:rPr lang="en-GB" sz="1200" dirty="0">
                <a:effectLst/>
                <a:latin typeface="Arial" panose="020B0604020202020204" pitchFamily="34" charset="0"/>
                <a:ea typeface="Times New Roman" panose="02020603050405020304" pitchFamily="18" charset="0"/>
              </a:rPr>
              <a:t>. Available at: https://www.ncbi.nlm.nih.gov/pmc/articles/PMC2244720/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Kirk, </a:t>
            </a:r>
            <a:r>
              <a:rPr lang="en-GB" sz="1200" i="1" dirty="0">
                <a:effectLst/>
                <a:latin typeface="Arial" panose="020B0604020202020204" pitchFamily="34" charset="0"/>
                <a:ea typeface="Times New Roman" panose="02020603050405020304" pitchFamily="18" charset="0"/>
              </a:rPr>
              <a:t>et al.</a:t>
            </a:r>
            <a:r>
              <a:rPr lang="en-GB" sz="1200" dirty="0">
                <a:effectLst/>
                <a:latin typeface="Arial" panose="020B0604020202020204" pitchFamily="34" charset="0"/>
                <a:ea typeface="Times New Roman" panose="02020603050405020304" pitchFamily="18" charset="0"/>
              </a:rPr>
              <a:t> (2020) </a:t>
            </a:r>
            <a:r>
              <a:rPr lang="en-GB" sz="1200" i="1" dirty="0">
                <a:effectLst/>
                <a:latin typeface="Arial" panose="020B0604020202020204" pitchFamily="34" charset="0"/>
                <a:ea typeface="Times New Roman" panose="02020603050405020304" pitchFamily="18" charset="0"/>
              </a:rPr>
              <a:t>Navigating the NHS: How patients are affected by delays</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The Guardian</a:t>
            </a:r>
            <a:r>
              <a:rPr lang="en-GB" sz="1200" dirty="0">
                <a:effectLst/>
                <a:latin typeface="Arial" panose="020B0604020202020204" pitchFamily="34" charset="0"/>
                <a:ea typeface="Times New Roman" panose="02020603050405020304" pitchFamily="18" charset="0"/>
              </a:rPr>
              <a:t>. Available at: https://www.theguardian.com/society/ng-interactive/2022/dec/02/nhs-waiting-times-list-how-patients-are-affected-by-delays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Marsh , S. and Halliday, J. (2020) </a:t>
            </a:r>
            <a:r>
              <a:rPr lang="en-GB" sz="1200" i="1" dirty="0">
                <a:effectLst/>
                <a:latin typeface="Arial" panose="020B0604020202020204" pitchFamily="34" charset="0"/>
                <a:ea typeface="Times New Roman" panose="02020603050405020304" pitchFamily="18" charset="0"/>
              </a:rPr>
              <a:t>NHS test and trace to cut 6,000 jobs but strengthen regional teams</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The Guardian</a:t>
            </a:r>
            <a:r>
              <a:rPr lang="en-GB" sz="1200" dirty="0">
                <a:effectLst/>
                <a:latin typeface="Arial" panose="020B0604020202020204" pitchFamily="34" charset="0"/>
                <a:ea typeface="Times New Roman" panose="02020603050405020304" pitchFamily="18" charset="0"/>
              </a:rPr>
              <a:t>. Available at: https://www.theguardian.com/society/2020/aug/10/nhs-test-and-trace-to-cut-6000-jobs-to-strengthen-regional-teams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err="1">
                <a:effectLst/>
                <a:latin typeface="Arial" panose="020B0604020202020204" pitchFamily="34" charset="0"/>
                <a:ea typeface="Times New Roman" panose="02020603050405020304" pitchFamily="18" charset="0"/>
              </a:rPr>
              <a:t>Ncbi.nlm.nih</a:t>
            </a:r>
            <a:r>
              <a:rPr lang="en-GB" sz="1200" dirty="0">
                <a:effectLst/>
                <a:latin typeface="Arial" panose="020B0604020202020204" pitchFamily="34" charset="0"/>
                <a:ea typeface="Times New Roman" panose="02020603050405020304" pitchFamily="18" charset="0"/>
              </a:rPr>
              <a:t>, (2023) </a:t>
            </a:r>
            <a:r>
              <a:rPr lang="en-GB" sz="1200" i="1" dirty="0">
                <a:effectLst/>
                <a:latin typeface="Arial" panose="020B0604020202020204" pitchFamily="34" charset="0"/>
                <a:ea typeface="Times New Roman" panose="02020603050405020304" pitchFamily="18" charset="0"/>
              </a:rPr>
              <a:t>Benediction sign - </a:t>
            </a:r>
            <a:r>
              <a:rPr lang="en-GB" sz="1200" i="1" dirty="0" err="1">
                <a:effectLst/>
                <a:latin typeface="Arial" panose="020B0604020202020204" pitchFamily="34" charset="0"/>
                <a:ea typeface="Times New Roman" panose="02020603050405020304" pitchFamily="18" charset="0"/>
              </a:rPr>
              <a:t>statpearls</a:t>
            </a:r>
            <a:r>
              <a:rPr lang="en-GB" sz="1200" i="1" dirty="0">
                <a:effectLst/>
                <a:latin typeface="Arial" panose="020B0604020202020204" pitchFamily="34" charset="0"/>
                <a:ea typeface="Times New Roman" panose="02020603050405020304" pitchFamily="18" charset="0"/>
              </a:rPr>
              <a:t> - NCBI bookshelf</a:t>
            </a:r>
            <a:r>
              <a:rPr lang="en-GB" sz="1200" dirty="0">
                <a:effectLst/>
                <a:latin typeface="Arial" panose="020B0604020202020204" pitchFamily="34" charset="0"/>
                <a:ea typeface="Times New Roman" panose="02020603050405020304" pitchFamily="18" charset="0"/>
              </a:rPr>
              <a:t>. Available at: https://ncbi.nlm.nih.gov/books/NBK554458/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err="1">
                <a:effectLst/>
                <a:latin typeface="Arial" panose="020B0604020202020204" pitchFamily="34" charset="0"/>
                <a:ea typeface="Times New Roman" panose="02020603050405020304" pitchFamily="18" charset="0"/>
              </a:rPr>
              <a:t>Oikonomou</a:t>
            </a:r>
            <a:r>
              <a:rPr lang="en-GB" sz="1200" dirty="0">
                <a:effectLst/>
                <a:latin typeface="Arial" panose="020B0604020202020204" pitchFamily="34" charset="0"/>
                <a:ea typeface="Times New Roman" panose="02020603050405020304" pitchFamily="18" charset="0"/>
              </a:rPr>
              <a:t>, E. </a:t>
            </a:r>
            <a:r>
              <a:rPr lang="en-GB" sz="1200" i="1" dirty="0">
                <a:effectLst/>
                <a:latin typeface="Arial" panose="020B0604020202020204" pitchFamily="34" charset="0"/>
                <a:ea typeface="Times New Roman" panose="02020603050405020304" pitchFamily="18" charset="0"/>
              </a:rPr>
              <a:t>et al.</a:t>
            </a:r>
            <a:r>
              <a:rPr lang="en-GB" sz="1200" dirty="0">
                <a:effectLst/>
                <a:latin typeface="Arial" panose="020B0604020202020204" pitchFamily="34" charset="0"/>
                <a:ea typeface="Times New Roman" panose="02020603050405020304" pitchFamily="18" charset="0"/>
              </a:rPr>
              <a:t> (2019) </a:t>
            </a:r>
            <a:r>
              <a:rPr lang="en-GB" sz="1200" i="1" dirty="0">
                <a:effectLst/>
                <a:latin typeface="Arial" panose="020B0604020202020204" pitchFamily="34" charset="0"/>
                <a:ea typeface="Times New Roman" panose="02020603050405020304" pitchFamily="18" charset="0"/>
              </a:rPr>
              <a:t>Patient safety regulation in the NHS: Mapping the regulatory landscape of Healthcare</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BMJ open</a:t>
            </a:r>
            <a:r>
              <a:rPr lang="en-GB" sz="1200" dirty="0">
                <a:effectLst/>
                <a:latin typeface="Arial" panose="020B0604020202020204" pitchFamily="34" charset="0"/>
                <a:ea typeface="Times New Roman" panose="02020603050405020304" pitchFamily="18" charset="0"/>
              </a:rPr>
              <a:t>. Available at: https://www.ncbi.nlm.nih.gov/pmc/articles/PMC6615819/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Ons.gov.uk, (2023). </a:t>
            </a:r>
            <a:r>
              <a:rPr lang="en-GB" sz="1200" i="1" dirty="0">
                <a:effectLst/>
                <a:latin typeface="Arial" panose="020B0604020202020204" pitchFamily="34" charset="0"/>
                <a:ea typeface="Times New Roman" panose="02020603050405020304" pitchFamily="18" charset="0"/>
              </a:rPr>
              <a:t>Labour productivity</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Labour productivity - Office for National Statistics</a:t>
            </a:r>
            <a:r>
              <a:rPr lang="en-GB" sz="1200" dirty="0">
                <a:effectLst/>
                <a:latin typeface="Arial" panose="020B0604020202020204" pitchFamily="34" charset="0"/>
                <a:ea typeface="Times New Roman" panose="02020603050405020304" pitchFamily="18" charset="0"/>
              </a:rPr>
              <a:t>. Available at: https://www.ons.gov.uk/employmentandlabourmarket/peopleinwork/labourproductivity (Accessed: 20 July 2023). </a:t>
            </a:r>
            <a:endParaRPr lang="en-IN" sz="1200" dirty="0">
              <a:effectLst/>
              <a:latin typeface="Times New Roman" panose="02020603050405020304" pitchFamily="18" charset="0"/>
              <a:ea typeface="Times New Roman" panose="02020603050405020304" pitchFamily="18" charset="0"/>
            </a:endParaRPr>
          </a:p>
          <a:p>
            <a:pPr algn="just">
              <a:lnSpc>
                <a:spcPct val="120000"/>
              </a:lnSpc>
              <a:spcBef>
                <a:spcPts val="0"/>
              </a:spcBef>
              <a:spcAft>
                <a:spcPts val="0"/>
              </a:spcAft>
            </a:pPr>
            <a:r>
              <a:rPr lang="en-GB" sz="1200" dirty="0">
                <a:effectLst/>
                <a:latin typeface="Arial" panose="020B0604020202020204" pitchFamily="34" charset="0"/>
                <a:ea typeface="Times New Roman" panose="02020603050405020304" pitchFamily="18" charset="0"/>
              </a:rPr>
              <a:t>Powell, M. (2023) </a:t>
            </a:r>
            <a:r>
              <a:rPr lang="en-GB" sz="1200" i="1" dirty="0">
                <a:effectLst/>
                <a:latin typeface="Arial" panose="020B0604020202020204" pitchFamily="34" charset="0"/>
                <a:ea typeface="Times New Roman" panose="02020603050405020304" pitchFamily="18" charset="0"/>
              </a:rPr>
              <a:t>Health literacy: How can we improve health information?</a:t>
            </a:r>
            <a:r>
              <a:rPr lang="en-GB" sz="1200" dirty="0">
                <a:effectLst/>
                <a:latin typeface="Arial" panose="020B0604020202020204" pitchFamily="34" charset="0"/>
                <a:ea typeface="Times New Roman" panose="02020603050405020304" pitchFamily="18" charset="0"/>
              </a:rPr>
              <a:t>, </a:t>
            </a:r>
            <a:r>
              <a:rPr lang="en-GB" sz="1200" i="1" dirty="0">
                <a:effectLst/>
                <a:latin typeface="Arial" panose="020B0604020202020204" pitchFamily="34" charset="0"/>
                <a:ea typeface="Times New Roman" panose="02020603050405020304" pitchFamily="18" charset="0"/>
              </a:rPr>
              <a:t>NIHR Evidence</a:t>
            </a:r>
            <a:r>
              <a:rPr lang="en-GB" sz="1200" dirty="0">
                <a:effectLst/>
                <a:latin typeface="Arial" panose="020B0604020202020204" pitchFamily="34" charset="0"/>
                <a:ea typeface="Times New Roman" panose="02020603050405020304" pitchFamily="18" charset="0"/>
              </a:rPr>
              <a:t>. Available at: https://evidence.nihr.ac.uk/collection/health-information-are-you-getting-your-message-across/ (Accessed: 20 July 2023). </a:t>
            </a:r>
            <a:endParaRPr lang="en-IN" sz="1200" dirty="0">
              <a:effectLst/>
              <a:latin typeface="Times New Roman" panose="02020603050405020304" pitchFamily="18" charset="0"/>
              <a:ea typeface="Times New Roman" panose="02020603050405020304" pitchFamily="18" charset="0"/>
            </a:endParaRPr>
          </a:p>
          <a:p>
            <a:pPr>
              <a:lnSpc>
                <a:spcPct val="120000"/>
              </a:lnSpc>
              <a:spcBef>
                <a:spcPts val="0"/>
              </a:spcBef>
              <a:spcAft>
                <a:spcPts val="0"/>
              </a:spcAft>
            </a:pPr>
            <a:endParaRPr lang="en-IN" sz="1600" dirty="0"/>
          </a:p>
        </p:txBody>
      </p:sp>
    </p:spTree>
    <p:extLst>
      <p:ext uri="{BB962C8B-B14F-4D97-AF65-F5344CB8AC3E}">
        <p14:creationId xmlns:p14="http://schemas.microsoft.com/office/powerpoint/2010/main" val="34683911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33</TotalTime>
  <Words>2699</Words>
  <Application>Microsoft Office PowerPoint</Application>
  <PresentationFormat>Widescreen</PresentationFormat>
  <Paragraphs>114</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Times New Roman</vt:lpstr>
      <vt:lpstr>Parallax</vt:lpstr>
      <vt:lpstr>Problem Solving and Decision Making</vt:lpstr>
      <vt:lpstr>Introduction </vt:lpstr>
      <vt:lpstr>Nature and Impact of the Complex Problem</vt:lpstr>
      <vt:lpstr>PESTLE Analysis of Macro-Environmental Factors </vt:lpstr>
      <vt:lpstr>PESTLE Analysis of Macro-Environmental Factors Cont.</vt:lpstr>
      <vt:lpstr>Cause-and-Effect Analysis Using Fishbone Diagram</vt:lpstr>
      <vt:lpstr>SWOT Analysis of Alternative Solutions </vt:lpstr>
      <vt:lpstr>Selecting the Most Appropriate Solution</vt:lpstr>
      <vt:lpstr> Action Plan Implementation</vt:lpstr>
      <vt:lpstr>Diagrams demonstrate Complex Problem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Luminita Mircea</cp:lastModifiedBy>
  <cp:revision>3</cp:revision>
  <dcterms:created xsi:type="dcterms:W3CDTF">2023-07-20T12:44:20Z</dcterms:created>
  <dcterms:modified xsi:type="dcterms:W3CDTF">2023-07-22T21:41:47Z</dcterms:modified>
</cp:coreProperties>
</file>