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sldIdLst>
    <p:sldId id="257" r:id="rId5"/>
    <p:sldId id="259" r:id="rId6"/>
    <p:sldId id="462" r:id="rId7"/>
    <p:sldId id="279" r:id="rId8"/>
    <p:sldId id="291" r:id="rId9"/>
    <p:sldId id="463" r:id="rId10"/>
    <p:sldId id="338" r:id="rId11"/>
    <p:sldId id="270" r:id="rId12"/>
    <p:sldId id="273" r:id="rId13"/>
    <p:sldId id="339" r:id="rId14"/>
    <p:sldId id="664" r:id="rId15"/>
    <p:sldId id="351" r:id="rId16"/>
    <p:sldId id="341" r:id="rId17"/>
    <p:sldId id="290" r:id="rId18"/>
    <p:sldId id="464" r:id="rId19"/>
    <p:sldId id="345" r:id="rId20"/>
    <p:sldId id="467" r:id="rId21"/>
    <p:sldId id="665" r:id="rId22"/>
    <p:sldId id="466" r:id="rId23"/>
    <p:sldId id="347" r:id="rId24"/>
    <p:sldId id="470" r:id="rId25"/>
    <p:sldId id="468" r:id="rId26"/>
    <p:sldId id="342" r:id="rId27"/>
    <p:sldId id="350" r:id="rId28"/>
    <p:sldId id="274" r:id="rId29"/>
    <p:sldId id="280" r:id="rId30"/>
    <p:sldId id="356" r:id="rId31"/>
    <p:sldId id="282" r:id="rId32"/>
    <p:sldId id="355" r:id="rId33"/>
    <p:sldId id="324" r:id="rId34"/>
    <p:sldId id="357" r:id="rId35"/>
    <p:sldId id="286" r:id="rId36"/>
    <p:sldId id="354" r:id="rId37"/>
    <p:sldId id="288" r:id="rId38"/>
    <p:sldId id="358" r:id="rId39"/>
    <p:sldId id="366" r:id="rId40"/>
    <p:sldId id="663" r:id="rId41"/>
    <p:sldId id="471" r:id="rId42"/>
    <p:sldId id="330" r:id="rId43"/>
    <p:sldId id="332" r:id="rId44"/>
    <p:sldId id="331" r:id="rId45"/>
    <p:sldId id="289" r:id="rId46"/>
    <p:sldId id="365" r:id="rId47"/>
    <p:sldId id="323" r:id="rId48"/>
    <p:sldId id="322" r:id="rId49"/>
    <p:sldId id="459"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69475E-A66C-4479-9256-297C70928AF2}" v="146" dt="2026-01-25T19:42:50.3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35" autoAdjust="0"/>
    <p:restoredTop sz="96395" autoAdjust="0"/>
  </p:normalViewPr>
  <p:slideViewPr>
    <p:cSldViewPr snapToGrid="0" showGuides="1">
      <p:cViewPr varScale="1">
        <p:scale>
          <a:sx n="73" d="100"/>
          <a:sy n="73" d="100"/>
        </p:scale>
        <p:origin x="36" y="315"/>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7317"/>
    </p:cViewPr>
  </p:sorterViewPr>
  <p:notesViewPr>
    <p:cSldViewPr snapToGrid="0" showGuides="1">
      <p:cViewPr>
        <p:scale>
          <a:sx n="150" d="100"/>
          <a:sy n="150" d="100"/>
        </p:scale>
        <p:origin x="813" y="-52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BBA292-ADBC-4981-8FE0-01CCA4C5B368}" type="doc">
      <dgm:prSet loTypeId="urn:microsoft.com/office/officeart/2005/8/layout/pList2" loCatId="list" qsTypeId="urn:microsoft.com/office/officeart/2005/8/quickstyle/simple1" qsCatId="simple" csTypeId="urn:microsoft.com/office/officeart/2005/8/colors/accent1_2" csCatId="accent1" phldr="1"/>
      <dgm:spPr/>
    </dgm:pt>
    <dgm:pt modelId="{E6FD4A84-6912-4F3C-8CDE-8D8D7E4C7ABC}">
      <dgm:prSet phldrT="[Text]" custT="0"/>
      <dgm:spPr/>
      <dgm:t>
        <a:bodyPr/>
        <a:lstStyle/>
        <a:p>
          <a:r>
            <a:rPr lang="en-US" sz="1800" b="0" dirty="0">
              <a:latin typeface="Aptos"/>
              <a:cs typeface="Arial"/>
            </a:rPr>
            <a:t>As an accepted characteristic of the academic community worldwide, it is the basis of trusted research.</a:t>
          </a:r>
        </a:p>
      </dgm:t>
    </dgm:pt>
    <dgm:pt modelId="{DF234713-313B-4DA1-B736-1F0B5908DFFA}" type="parTrans" cxnId="{A2534D3B-04C3-4597-A366-93BDDF450709}">
      <dgm:prSet/>
      <dgm:spPr/>
      <dgm:t>
        <a:bodyPr/>
        <a:lstStyle/>
        <a:p>
          <a:endParaRPr lang="en-US"/>
        </a:p>
      </dgm:t>
    </dgm:pt>
    <dgm:pt modelId="{E575B16E-EFDF-46C9-AD85-F0972E2A3AB3}" type="sibTrans" cxnId="{A2534D3B-04C3-4597-A366-93BDDF450709}">
      <dgm:prSet/>
      <dgm:spPr/>
      <dgm:t>
        <a:bodyPr/>
        <a:lstStyle/>
        <a:p>
          <a:endParaRPr lang="en-US"/>
        </a:p>
      </dgm:t>
    </dgm:pt>
    <dgm:pt modelId="{098619C3-10A1-47DC-BCE8-6BA88BA259B6}">
      <dgm:prSet phldrT="[Text]"/>
      <dgm:spPr/>
      <dgm:t>
        <a:bodyPr/>
        <a:lstStyle/>
        <a:p>
          <a:r>
            <a:rPr lang="en-US" sz="1800" b="0" dirty="0">
              <a:latin typeface="Aptos"/>
              <a:cs typeface="Arial"/>
            </a:rPr>
            <a:t>Referring to experts in your written work strengthens and provides credibility to your arguments and writing.</a:t>
          </a:r>
        </a:p>
      </dgm:t>
    </dgm:pt>
    <dgm:pt modelId="{F9F90F05-D627-4F9A-A13B-9F5F1A801820}" type="parTrans" cxnId="{1E1A37F8-BA10-46B8-9786-1D13BC021784}">
      <dgm:prSet/>
      <dgm:spPr/>
      <dgm:t>
        <a:bodyPr/>
        <a:lstStyle/>
        <a:p>
          <a:endParaRPr lang="en-US"/>
        </a:p>
      </dgm:t>
    </dgm:pt>
    <dgm:pt modelId="{97478C41-8FD7-4FF5-A20E-22F86A1C7301}" type="sibTrans" cxnId="{1E1A37F8-BA10-46B8-9786-1D13BC021784}">
      <dgm:prSet/>
      <dgm:spPr/>
      <dgm:t>
        <a:bodyPr/>
        <a:lstStyle/>
        <a:p>
          <a:endParaRPr lang="en-US"/>
        </a:p>
      </dgm:t>
    </dgm:pt>
    <dgm:pt modelId="{DD5E22C2-BA1B-4294-BE2F-C19792BF40BA}">
      <dgm:prSet phldrT="[Text]"/>
      <dgm:spPr/>
      <dgm:t>
        <a:bodyPr/>
        <a:lstStyle/>
        <a:p>
          <a:r>
            <a:rPr lang="en-US" sz="1800" b="0" dirty="0">
              <a:latin typeface="Aptos"/>
              <a:cs typeface="Arial"/>
            </a:rPr>
            <a:t>Acknowledging and giving credit to those whose work you have read and used shows your academic integrity.</a:t>
          </a:r>
        </a:p>
      </dgm:t>
    </dgm:pt>
    <dgm:pt modelId="{CE36C07E-D1E6-4DD6-A83C-7B8C450C45F5}" type="parTrans" cxnId="{70596FE8-F37E-4A08-B548-3BC1C221152C}">
      <dgm:prSet/>
      <dgm:spPr/>
      <dgm:t>
        <a:bodyPr/>
        <a:lstStyle/>
        <a:p>
          <a:endParaRPr lang="en-US"/>
        </a:p>
      </dgm:t>
    </dgm:pt>
    <dgm:pt modelId="{4C79C103-60D7-4899-8971-708E0412F878}" type="sibTrans" cxnId="{70596FE8-F37E-4A08-B548-3BC1C221152C}">
      <dgm:prSet/>
      <dgm:spPr/>
      <dgm:t>
        <a:bodyPr/>
        <a:lstStyle/>
        <a:p>
          <a:endParaRPr lang="en-US"/>
        </a:p>
      </dgm:t>
    </dgm:pt>
    <dgm:pt modelId="{826BB08F-D17E-4BEA-B0E7-ADC135F56FDE}">
      <dgm:prSet phldrT="[Text]"/>
      <dgm:spPr/>
      <dgm:t>
        <a:bodyPr/>
        <a:lstStyle/>
        <a:p>
          <a:r>
            <a:rPr lang="en-US" sz="1800" b="0" dirty="0">
              <a:latin typeface="Aptos"/>
              <a:cs typeface="Arial"/>
            </a:rPr>
            <a:t>Correct and accurate referencing can help prevent accidental plagiarism.</a:t>
          </a:r>
        </a:p>
      </dgm:t>
    </dgm:pt>
    <dgm:pt modelId="{050802F3-004C-4E05-AFAE-145093FCDF45}" type="parTrans" cxnId="{8F014B43-50A7-4B7A-A8BD-0367DB8D2EB6}">
      <dgm:prSet/>
      <dgm:spPr/>
      <dgm:t>
        <a:bodyPr/>
        <a:lstStyle/>
        <a:p>
          <a:endParaRPr lang="en-US"/>
        </a:p>
      </dgm:t>
    </dgm:pt>
    <dgm:pt modelId="{469BD91F-2DC0-4365-9A38-F2F6AEF440C0}" type="sibTrans" cxnId="{8F014B43-50A7-4B7A-A8BD-0367DB8D2EB6}">
      <dgm:prSet/>
      <dgm:spPr/>
      <dgm:t>
        <a:bodyPr/>
        <a:lstStyle/>
        <a:p>
          <a:endParaRPr lang="en-US"/>
        </a:p>
      </dgm:t>
    </dgm:pt>
    <dgm:pt modelId="{F3FD3994-FD9F-4A30-8967-7610DF9887E0}">
      <dgm:prSet phldrT="[Text]"/>
      <dgm:spPr/>
      <dgm:t>
        <a:bodyPr/>
        <a:lstStyle/>
        <a:p>
          <a:r>
            <a:rPr lang="en-US" sz="1800" b="0" dirty="0">
              <a:latin typeface="Aptos"/>
              <a:cs typeface="Arial"/>
            </a:rPr>
            <a:t>It is important to let your reader know which ideas have come from your reading and which thoughts are your own.</a:t>
          </a:r>
        </a:p>
      </dgm:t>
    </dgm:pt>
    <dgm:pt modelId="{A4D7E123-34D6-4C93-B972-7677E8A53C6B}" type="parTrans" cxnId="{94550333-F61F-49F4-AEE0-20E02E763C53}">
      <dgm:prSet/>
      <dgm:spPr/>
      <dgm:t>
        <a:bodyPr/>
        <a:lstStyle/>
        <a:p>
          <a:endParaRPr lang="en-US"/>
        </a:p>
      </dgm:t>
    </dgm:pt>
    <dgm:pt modelId="{62C05810-1CB1-4D3C-8233-5EA38D4B6DCE}" type="sibTrans" cxnId="{94550333-F61F-49F4-AEE0-20E02E763C53}">
      <dgm:prSet/>
      <dgm:spPr/>
      <dgm:t>
        <a:bodyPr/>
        <a:lstStyle/>
        <a:p>
          <a:endParaRPr lang="en-US"/>
        </a:p>
      </dgm:t>
    </dgm:pt>
    <dgm:pt modelId="{170DE673-918B-49A5-AC61-41AEE7683C25}">
      <dgm:prSet phldrT="[Text]"/>
      <dgm:spPr/>
      <dgm:t>
        <a:bodyPr/>
        <a:lstStyle/>
        <a:p>
          <a:r>
            <a:rPr lang="en-US" sz="1800" b="0" dirty="0">
              <a:latin typeface="Aptos"/>
              <a:cs typeface="Arial"/>
            </a:rPr>
            <a:t>Including references from a wide range of relevant and suitable academic sources demonstrates to your reader you have researched your topic fully.</a:t>
          </a:r>
        </a:p>
      </dgm:t>
    </dgm:pt>
    <dgm:pt modelId="{049F474F-D12B-4BDC-9E5E-9915BA24323A}" type="parTrans" cxnId="{B4890FD7-310C-4BC2-A2B9-E593749363D8}">
      <dgm:prSet/>
      <dgm:spPr/>
      <dgm:t>
        <a:bodyPr/>
        <a:lstStyle/>
        <a:p>
          <a:endParaRPr lang="en-US"/>
        </a:p>
      </dgm:t>
    </dgm:pt>
    <dgm:pt modelId="{DE8256E9-2B7A-43D3-9C74-9D963A083FB4}" type="sibTrans" cxnId="{B4890FD7-310C-4BC2-A2B9-E593749363D8}">
      <dgm:prSet/>
      <dgm:spPr/>
      <dgm:t>
        <a:bodyPr/>
        <a:lstStyle/>
        <a:p>
          <a:endParaRPr lang="en-US"/>
        </a:p>
      </dgm:t>
    </dgm:pt>
    <dgm:pt modelId="{8E1BEB2E-1F15-48D5-951B-FC8B09EE6462}" type="pres">
      <dgm:prSet presAssocID="{00BBA292-ADBC-4981-8FE0-01CCA4C5B368}" presName="Name0" presStyleCnt="0">
        <dgm:presLayoutVars>
          <dgm:dir/>
          <dgm:resizeHandles val="exact"/>
        </dgm:presLayoutVars>
      </dgm:prSet>
      <dgm:spPr/>
    </dgm:pt>
    <dgm:pt modelId="{FFD2C6DE-3554-4750-B137-28C0407B07C9}" type="pres">
      <dgm:prSet presAssocID="{00BBA292-ADBC-4981-8FE0-01CCA4C5B368}" presName="bkgdShp" presStyleLbl="alignAccFollowNode1" presStyleIdx="0" presStyleCnt="1"/>
      <dgm:spPr/>
    </dgm:pt>
    <dgm:pt modelId="{2A9110D4-6DE5-49E3-96C3-A7F17747C0C6}" type="pres">
      <dgm:prSet presAssocID="{00BBA292-ADBC-4981-8FE0-01CCA4C5B368}" presName="linComp" presStyleCnt="0"/>
      <dgm:spPr/>
    </dgm:pt>
    <dgm:pt modelId="{52D5C8A0-9FC8-4F18-A671-A598CD028AAE}" type="pres">
      <dgm:prSet presAssocID="{E6FD4A84-6912-4F3C-8CDE-8D8D7E4C7ABC}" presName="compNode" presStyleCnt="0"/>
      <dgm:spPr/>
    </dgm:pt>
    <dgm:pt modelId="{9F51A87E-CD39-480A-B249-0984266DBB33}" type="pres">
      <dgm:prSet presAssocID="{E6FD4A84-6912-4F3C-8CDE-8D8D7E4C7ABC}" presName="node" presStyleLbl="node1" presStyleIdx="0" presStyleCnt="6">
        <dgm:presLayoutVars>
          <dgm:bulletEnabled val="1"/>
        </dgm:presLayoutVars>
      </dgm:prSet>
      <dgm:spPr/>
    </dgm:pt>
    <dgm:pt modelId="{90AF9767-57D8-418A-AEB5-F8135D16D39B}" type="pres">
      <dgm:prSet presAssocID="{E6FD4A84-6912-4F3C-8CDE-8D8D7E4C7ABC}" presName="invisiNode" presStyleLbl="node1" presStyleIdx="0" presStyleCnt="6"/>
      <dgm:spPr/>
    </dgm:pt>
    <dgm:pt modelId="{CA6DCB1E-E1CA-430A-B229-F27D7CA5AC6D}" type="pres">
      <dgm:prSet presAssocID="{E6FD4A84-6912-4F3C-8CDE-8D8D7E4C7ABC}" presName="imagNode" presStyleLbl="fgImgPlace1" presStyleIdx="0" presStyleCnt="6"/>
      <dgm:spPr>
        <a:blipFill>
          <a:blip xmlns:r="http://schemas.openxmlformats.org/officeDocument/2006/relationships" r:embed="rId1">
            <a:extLst>
              <a:ext uri="{96DAC541-7B7A-43D3-8B79-37D633B846F1}">
                <asvg:svgBlip xmlns:asvg="http://schemas.microsoft.com/office/drawing/2016/SVG/main" r:embed="rId2"/>
              </a:ext>
            </a:extLst>
          </a:blip>
          <a:srcRect/>
          <a:stretch>
            <a:fillRect t="-2000" b="-2000"/>
          </a:stretch>
        </a:blipFill>
      </dgm:spPr>
      <dgm:extLst>
        <a:ext uri="{E40237B7-FDA0-4F09-8148-C483321AD2D9}">
          <dgm14:cNvPr xmlns:dgm14="http://schemas.microsoft.com/office/drawing/2010/diagram" id="0" name="" descr="Shield Tick with solid fill"/>
        </a:ext>
      </dgm:extLst>
    </dgm:pt>
    <dgm:pt modelId="{C4FB5AFD-94C5-4EC4-8AFD-DE34FF287DEF}" type="pres">
      <dgm:prSet presAssocID="{E575B16E-EFDF-46C9-AD85-F0972E2A3AB3}" presName="sibTrans" presStyleLbl="sibTrans2D1" presStyleIdx="0" presStyleCnt="0"/>
      <dgm:spPr/>
    </dgm:pt>
    <dgm:pt modelId="{B7910442-75A2-4AF5-89C8-08154217BFDC}" type="pres">
      <dgm:prSet presAssocID="{098619C3-10A1-47DC-BCE8-6BA88BA259B6}" presName="compNode" presStyleCnt="0"/>
      <dgm:spPr/>
    </dgm:pt>
    <dgm:pt modelId="{C55F9DFC-29FA-40F4-87ED-CDC99BDC2E48}" type="pres">
      <dgm:prSet presAssocID="{098619C3-10A1-47DC-BCE8-6BA88BA259B6}" presName="node" presStyleLbl="node1" presStyleIdx="1" presStyleCnt="6">
        <dgm:presLayoutVars>
          <dgm:bulletEnabled val="1"/>
        </dgm:presLayoutVars>
      </dgm:prSet>
      <dgm:spPr/>
    </dgm:pt>
    <dgm:pt modelId="{3AC96314-1100-4558-B389-05F61D03FE9F}" type="pres">
      <dgm:prSet presAssocID="{098619C3-10A1-47DC-BCE8-6BA88BA259B6}" presName="invisiNode" presStyleLbl="node1" presStyleIdx="1" presStyleCnt="6"/>
      <dgm:spPr/>
    </dgm:pt>
    <dgm:pt modelId="{15BA7150-E905-43F0-ACB3-17D5B8AA5771}" type="pres">
      <dgm:prSet presAssocID="{098619C3-10A1-47DC-BCE8-6BA88BA259B6}" presName="imagNode" presStyleLbl="fgImgPlace1" presStyleIdx="1" presStyleCnt="6"/>
      <dgm:spPr>
        <a:blipFill>
          <a:blip xmlns:r="http://schemas.openxmlformats.org/officeDocument/2006/relationships" r:embed="rId3">
            <a:extLst>
              <a:ext uri="{96DAC541-7B7A-43D3-8B79-37D633B846F1}">
                <asvg:svgBlip xmlns:asvg="http://schemas.microsoft.com/office/drawing/2016/SVG/main" r:embed="rId4"/>
              </a:ext>
            </a:extLst>
          </a:blip>
          <a:srcRect/>
          <a:stretch>
            <a:fillRect t="-2000" b="-2000"/>
          </a:stretch>
        </a:blipFill>
      </dgm:spPr>
      <dgm:extLst>
        <a:ext uri="{E40237B7-FDA0-4F09-8148-C483321AD2D9}">
          <dgm14:cNvPr xmlns:dgm14="http://schemas.microsoft.com/office/drawing/2010/diagram" id="0" name="" descr="Building Brick Wall outline"/>
        </a:ext>
      </dgm:extLst>
    </dgm:pt>
    <dgm:pt modelId="{5FC18DDF-5C57-4C33-8C5B-C500FE91A3E3}" type="pres">
      <dgm:prSet presAssocID="{97478C41-8FD7-4FF5-A20E-22F86A1C7301}" presName="sibTrans" presStyleLbl="sibTrans2D1" presStyleIdx="0" presStyleCnt="0"/>
      <dgm:spPr/>
    </dgm:pt>
    <dgm:pt modelId="{EB3E1C42-3750-4CFD-9DBC-A0638BEC02ED}" type="pres">
      <dgm:prSet presAssocID="{DD5E22C2-BA1B-4294-BE2F-C19792BF40BA}" presName="compNode" presStyleCnt="0"/>
      <dgm:spPr/>
    </dgm:pt>
    <dgm:pt modelId="{9658C9A3-A80A-4F21-A1D7-B3330411D23B}" type="pres">
      <dgm:prSet presAssocID="{DD5E22C2-BA1B-4294-BE2F-C19792BF40BA}" presName="node" presStyleLbl="node1" presStyleIdx="2" presStyleCnt="6">
        <dgm:presLayoutVars>
          <dgm:bulletEnabled val="1"/>
        </dgm:presLayoutVars>
      </dgm:prSet>
      <dgm:spPr/>
    </dgm:pt>
    <dgm:pt modelId="{219D1E9D-E9A1-4A03-8D7A-99B05D2D5A2A}" type="pres">
      <dgm:prSet presAssocID="{DD5E22C2-BA1B-4294-BE2F-C19792BF40BA}" presName="invisiNode" presStyleLbl="node1" presStyleIdx="2" presStyleCnt="6"/>
      <dgm:spPr/>
    </dgm:pt>
    <dgm:pt modelId="{304EDF1E-F8A6-4B10-BE9E-214863A6A87A}" type="pres">
      <dgm:prSet presAssocID="{DD5E22C2-BA1B-4294-BE2F-C19792BF40BA}" presName="imagNode" presStyleLbl="fgImgPlace1" presStyleIdx="2" presStyleCnt="6"/>
      <dgm:spPr>
        <a:blipFill>
          <a:blip xmlns:r="http://schemas.openxmlformats.org/officeDocument/2006/relationships" r:embed="rId5">
            <a:extLst>
              <a:ext uri="{96DAC541-7B7A-43D3-8B79-37D633B846F1}">
                <asvg:svgBlip xmlns:asvg="http://schemas.microsoft.com/office/drawing/2016/SVG/main" r:embed="rId6"/>
              </a:ext>
            </a:extLst>
          </a:blip>
          <a:srcRect/>
          <a:stretch>
            <a:fillRect t="-2000" b="-2000"/>
          </a:stretch>
        </a:blipFill>
      </dgm:spPr>
      <dgm:extLst>
        <a:ext uri="{E40237B7-FDA0-4F09-8148-C483321AD2D9}">
          <dgm14:cNvPr xmlns:dgm14="http://schemas.microsoft.com/office/drawing/2010/diagram" id="0" name="" descr="Clapping hands with solid fill"/>
        </a:ext>
      </dgm:extLst>
    </dgm:pt>
    <dgm:pt modelId="{33257D79-D015-4F90-9B98-CB3F52735E7C}" type="pres">
      <dgm:prSet presAssocID="{4C79C103-60D7-4899-8971-708E0412F878}" presName="sibTrans" presStyleLbl="sibTrans2D1" presStyleIdx="0" presStyleCnt="0"/>
      <dgm:spPr/>
    </dgm:pt>
    <dgm:pt modelId="{AEE59076-16ED-486D-9630-578ADB19ED68}" type="pres">
      <dgm:prSet presAssocID="{F3FD3994-FD9F-4A30-8967-7610DF9887E0}" presName="compNode" presStyleCnt="0"/>
      <dgm:spPr/>
    </dgm:pt>
    <dgm:pt modelId="{D7B39EDC-F240-4531-8EF7-90B8A03321FA}" type="pres">
      <dgm:prSet presAssocID="{F3FD3994-FD9F-4A30-8967-7610DF9887E0}" presName="node" presStyleLbl="node1" presStyleIdx="3" presStyleCnt="6">
        <dgm:presLayoutVars>
          <dgm:bulletEnabled val="1"/>
        </dgm:presLayoutVars>
      </dgm:prSet>
      <dgm:spPr/>
    </dgm:pt>
    <dgm:pt modelId="{9182046A-ABB8-424B-9A4D-66253D102CCF}" type="pres">
      <dgm:prSet presAssocID="{F3FD3994-FD9F-4A30-8967-7610DF9887E0}" presName="invisiNode" presStyleLbl="node1" presStyleIdx="3" presStyleCnt="6"/>
      <dgm:spPr/>
    </dgm:pt>
    <dgm:pt modelId="{3314D3D6-D6FF-45D7-868C-3A65B81BF671}" type="pres">
      <dgm:prSet presAssocID="{F3FD3994-FD9F-4A30-8967-7610DF9887E0}" presName="imagNode" presStyleLbl="fgImgPlace1" presStyleIdx="3" presStyleCnt="6" custLinFactNeighborY="596"/>
      <dgm:spPr>
        <a:blipFill>
          <a:blip xmlns:r="http://schemas.openxmlformats.org/officeDocument/2006/relationships" r:embed="rId7">
            <a:extLst>
              <a:ext uri="{96DAC541-7B7A-43D3-8B79-37D633B846F1}">
                <asvg:svgBlip xmlns:asvg="http://schemas.microsoft.com/office/drawing/2016/SVG/main" r:embed="rId8"/>
              </a:ext>
            </a:extLst>
          </a:blip>
          <a:srcRect/>
          <a:stretch>
            <a:fillRect t="-2000" b="-2000"/>
          </a:stretch>
        </a:blipFill>
      </dgm:spPr>
      <dgm:extLst>
        <a:ext uri="{E40237B7-FDA0-4F09-8148-C483321AD2D9}">
          <dgm14:cNvPr xmlns:dgm14="http://schemas.microsoft.com/office/drawing/2010/diagram" id="0" name="" descr="Badge Tick with solid fill"/>
        </a:ext>
      </dgm:extLst>
    </dgm:pt>
    <dgm:pt modelId="{D5585DC0-2C24-4ACE-BF5C-7F03FB05B217}" type="pres">
      <dgm:prSet presAssocID="{62C05810-1CB1-4D3C-8233-5EA38D4B6DCE}" presName="sibTrans" presStyleLbl="sibTrans2D1" presStyleIdx="0" presStyleCnt="0"/>
      <dgm:spPr/>
    </dgm:pt>
    <dgm:pt modelId="{D20E7304-5D41-40DA-A908-B3DC7535DC1D}" type="pres">
      <dgm:prSet presAssocID="{170DE673-918B-49A5-AC61-41AEE7683C25}" presName="compNode" presStyleCnt="0"/>
      <dgm:spPr/>
    </dgm:pt>
    <dgm:pt modelId="{C85D9AF5-A30E-4668-AF50-87D680EF1698}" type="pres">
      <dgm:prSet presAssocID="{170DE673-918B-49A5-AC61-41AEE7683C25}" presName="node" presStyleLbl="node1" presStyleIdx="4" presStyleCnt="6">
        <dgm:presLayoutVars>
          <dgm:bulletEnabled val="1"/>
        </dgm:presLayoutVars>
      </dgm:prSet>
      <dgm:spPr/>
    </dgm:pt>
    <dgm:pt modelId="{F99EAA87-60FE-4D67-99BD-B1C9B6A18E34}" type="pres">
      <dgm:prSet presAssocID="{170DE673-918B-49A5-AC61-41AEE7683C25}" presName="invisiNode" presStyleLbl="node1" presStyleIdx="4" presStyleCnt="6"/>
      <dgm:spPr/>
    </dgm:pt>
    <dgm:pt modelId="{C96B6B28-AE39-4C8D-87FA-FDF5B9913D23}" type="pres">
      <dgm:prSet presAssocID="{170DE673-918B-49A5-AC61-41AEE7683C25}" presName="imagNode" presStyleLbl="fgImgPlace1" presStyleIdx="4" presStyleCnt="6" custLinFactNeighborX="1797" custLinFactNeighborY="-384"/>
      <dgm:spPr>
        <a:blipFill>
          <a:blip xmlns:r="http://schemas.openxmlformats.org/officeDocument/2006/relationships" r:embed="rId9">
            <a:extLst>
              <a:ext uri="{96DAC541-7B7A-43D3-8B79-37D633B846F1}">
                <asvg:svgBlip xmlns:asvg="http://schemas.microsoft.com/office/drawing/2016/SVG/main" r:embed="rId10"/>
              </a:ext>
            </a:extLst>
          </a:blip>
          <a:srcRect/>
          <a:stretch>
            <a:fillRect t="-2000" b="-2000"/>
          </a:stretch>
        </a:blipFill>
      </dgm:spPr>
      <dgm:extLst>
        <a:ext uri="{E40237B7-FDA0-4F09-8148-C483321AD2D9}">
          <dgm14:cNvPr xmlns:dgm14="http://schemas.microsoft.com/office/drawing/2010/diagram" id="0" name="" descr="Storytelling with solid fill"/>
        </a:ext>
      </dgm:extLst>
    </dgm:pt>
    <dgm:pt modelId="{8AF5A6EB-A873-49F9-B8B0-7141F7999334}" type="pres">
      <dgm:prSet presAssocID="{DE8256E9-2B7A-43D3-9C74-9D963A083FB4}" presName="sibTrans" presStyleLbl="sibTrans2D1" presStyleIdx="0" presStyleCnt="0"/>
      <dgm:spPr/>
    </dgm:pt>
    <dgm:pt modelId="{897285AE-7705-43A1-A841-E1D3AEE97E4B}" type="pres">
      <dgm:prSet presAssocID="{826BB08F-D17E-4BEA-B0E7-ADC135F56FDE}" presName="compNode" presStyleCnt="0"/>
      <dgm:spPr/>
    </dgm:pt>
    <dgm:pt modelId="{79CB75CC-2AF2-4134-BE2E-418180B464D2}" type="pres">
      <dgm:prSet presAssocID="{826BB08F-D17E-4BEA-B0E7-ADC135F56FDE}" presName="node" presStyleLbl="node1" presStyleIdx="5" presStyleCnt="6">
        <dgm:presLayoutVars>
          <dgm:bulletEnabled val="1"/>
        </dgm:presLayoutVars>
      </dgm:prSet>
      <dgm:spPr/>
    </dgm:pt>
    <dgm:pt modelId="{11295582-7286-4EC4-A23A-B29905964D7A}" type="pres">
      <dgm:prSet presAssocID="{826BB08F-D17E-4BEA-B0E7-ADC135F56FDE}" presName="invisiNode" presStyleLbl="node1" presStyleIdx="5" presStyleCnt="6"/>
      <dgm:spPr/>
    </dgm:pt>
    <dgm:pt modelId="{293A87FD-98EA-4DE9-ABA3-6096C76F85EA}" type="pres">
      <dgm:prSet presAssocID="{826BB08F-D17E-4BEA-B0E7-ADC135F56FDE}" presName="imagNode" presStyleLbl="fgImgPlace1" presStyleIdx="5" presStyleCnt="6"/>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t="-2000" b="-2000"/>
          </a:stretch>
        </a:blipFill>
      </dgm:spPr>
      <dgm:extLst>
        <a:ext uri="{E40237B7-FDA0-4F09-8148-C483321AD2D9}">
          <dgm14:cNvPr xmlns:dgm14="http://schemas.microsoft.com/office/drawing/2010/diagram" id="0" name="" descr="No sign with solid fill"/>
        </a:ext>
      </dgm:extLst>
    </dgm:pt>
  </dgm:ptLst>
  <dgm:cxnLst>
    <dgm:cxn modelId="{5A957412-989E-466B-8246-0192D09CE9AA}" type="presOf" srcId="{098619C3-10A1-47DC-BCE8-6BA88BA259B6}" destId="{C55F9DFC-29FA-40F4-87ED-CDC99BDC2E48}" srcOrd="0" destOrd="0" presId="urn:microsoft.com/office/officeart/2005/8/layout/pList2"/>
    <dgm:cxn modelId="{480B9612-CC33-4F40-B71F-BA6F5BEF26B2}" type="presOf" srcId="{97478C41-8FD7-4FF5-A20E-22F86A1C7301}" destId="{5FC18DDF-5C57-4C33-8C5B-C500FE91A3E3}" srcOrd="0" destOrd="0" presId="urn:microsoft.com/office/officeart/2005/8/layout/pList2"/>
    <dgm:cxn modelId="{1CF09013-680D-4190-88C3-3B0819C837C4}" type="presOf" srcId="{826BB08F-D17E-4BEA-B0E7-ADC135F56FDE}" destId="{79CB75CC-2AF2-4134-BE2E-418180B464D2}" srcOrd="0" destOrd="0" presId="urn:microsoft.com/office/officeart/2005/8/layout/pList2"/>
    <dgm:cxn modelId="{2E762D16-6241-4017-AE94-06D5501B4215}" type="presOf" srcId="{E6FD4A84-6912-4F3C-8CDE-8D8D7E4C7ABC}" destId="{9F51A87E-CD39-480A-B249-0984266DBB33}" srcOrd="0" destOrd="0" presId="urn:microsoft.com/office/officeart/2005/8/layout/pList2"/>
    <dgm:cxn modelId="{6B45CD30-3A89-4A88-8580-FFD39F5E5334}" type="presOf" srcId="{DE8256E9-2B7A-43D3-9C74-9D963A083FB4}" destId="{8AF5A6EB-A873-49F9-B8B0-7141F7999334}" srcOrd="0" destOrd="0" presId="urn:microsoft.com/office/officeart/2005/8/layout/pList2"/>
    <dgm:cxn modelId="{94550333-F61F-49F4-AEE0-20E02E763C53}" srcId="{00BBA292-ADBC-4981-8FE0-01CCA4C5B368}" destId="{F3FD3994-FD9F-4A30-8967-7610DF9887E0}" srcOrd="3" destOrd="0" parTransId="{A4D7E123-34D6-4C93-B972-7677E8A53C6B}" sibTransId="{62C05810-1CB1-4D3C-8233-5EA38D4B6DCE}"/>
    <dgm:cxn modelId="{A2534D3B-04C3-4597-A366-93BDDF450709}" srcId="{00BBA292-ADBC-4981-8FE0-01CCA4C5B368}" destId="{E6FD4A84-6912-4F3C-8CDE-8D8D7E4C7ABC}" srcOrd="0" destOrd="0" parTransId="{DF234713-313B-4DA1-B736-1F0B5908DFFA}" sibTransId="{E575B16E-EFDF-46C9-AD85-F0972E2A3AB3}"/>
    <dgm:cxn modelId="{B9B9EE5E-E803-4800-BD25-3D1A1FB00109}" type="presOf" srcId="{E575B16E-EFDF-46C9-AD85-F0972E2A3AB3}" destId="{C4FB5AFD-94C5-4EC4-8AFD-DE34FF287DEF}" srcOrd="0" destOrd="0" presId="urn:microsoft.com/office/officeart/2005/8/layout/pList2"/>
    <dgm:cxn modelId="{8F014B43-50A7-4B7A-A8BD-0367DB8D2EB6}" srcId="{00BBA292-ADBC-4981-8FE0-01CCA4C5B368}" destId="{826BB08F-D17E-4BEA-B0E7-ADC135F56FDE}" srcOrd="5" destOrd="0" parTransId="{050802F3-004C-4E05-AFAE-145093FCDF45}" sibTransId="{469BD91F-2DC0-4365-9A38-F2F6AEF440C0}"/>
    <dgm:cxn modelId="{4FB8E664-3135-4880-BCE4-D141984F6868}" type="presOf" srcId="{F3FD3994-FD9F-4A30-8967-7610DF9887E0}" destId="{D7B39EDC-F240-4531-8EF7-90B8A03321FA}" srcOrd="0" destOrd="0" presId="urn:microsoft.com/office/officeart/2005/8/layout/pList2"/>
    <dgm:cxn modelId="{AEE03969-04EF-429A-AAB9-4620C4E45A85}" type="presOf" srcId="{00BBA292-ADBC-4981-8FE0-01CCA4C5B368}" destId="{8E1BEB2E-1F15-48D5-951B-FC8B09EE6462}" srcOrd="0" destOrd="0" presId="urn:microsoft.com/office/officeart/2005/8/layout/pList2"/>
    <dgm:cxn modelId="{F8378686-0654-41F1-B5BF-A7CEBD873055}" type="presOf" srcId="{62C05810-1CB1-4D3C-8233-5EA38D4B6DCE}" destId="{D5585DC0-2C24-4ACE-BF5C-7F03FB05B217}" srcOrd="0" destOrd="0" presId="urn:microsoft.com/office/officeart/2005/8/layout/pList2"/>
    <dgm:cxn modelId="{7A6C248E-9664-40A5-87C4-3E9008895FE8}" type="presOf" srcId="{DD5E22C2-BA1B-4294-BE2F-C19792BF40BA}" destId="{9658C9A3-A80A-4F21-A1D7-B3330411D23B}" srcOrd="0" destOrd="0" presId="urn:microsoft.com/office/officeart/2005/8/layout/pList2"/>
    <dgm:cxn modelId="{DC75829A-3D03-4D3B-8F0A-C75FAF1A8BBF}" type="presOf" srcId="{170DE673-918B-49A5-AC61-41AEE7683C25}" destId="{C85D9AF5-A30E-4668-AF50-87D680EF1698}" srcOrd="0" destOrd="0" presId="urn:microsoft.com/office/officeart/2005/8/layout/pList2"/>
    <dgm:cxn modelId="{B4890FD7-310C-4BC2-A2B9-E593749363D8}" srcId="{00BBA292-ADBC-4981-8FE0-01CCA4C5B368}" destId="{170DE673-918B-49A5-AC61-41AEE7683C25}" srcOrd="4" destOrd="0" parTransId="{049F474F-D12B-4BDC-9E5E-9915BA24323A}" sibTransId="{DE8256E9-2B7A-43D3-9C74-9D963A083FB4}"/>
    <dgm:cxn modelId="{135341DE-CCB7-42C9-B9B7-A06C5C1F1AFD}" type="presOf" srcId="{4C79C103-60D7-4899-8971-708E0412F878}" destId="{33257D79-D015-4F90-9B98-CB3F52735E7C}" srcOrd="0" destOrd="0" presId="urn:microsoft.com/office/officeart/2005/8/layout/pList2"/>
    <dgm:cxn modelId="{70596FE8-F37E-4A08-B548-3BC1C221152C}" srcId="{00BBA292-ADBC-4981-8FE0-01CCA4C5B368}" destId="{DD5E22C2-BA1B-4294-BE2F-C19792BF40BA}" srcOrd="2" destOrd="0" parTransId="{CE36C07E-D1E6-4DD6-A83C-7B8C450C45F5}" sibTransId="{4C79C103-60D7-4899-8971-708E0412F878}"/>
    <dgm:cxn modelId="{1E1A37F8-BA10-46B8-9786-1D13BC021784}" srcId="{00BBA292-ADBC-4981-8FE0-01CCA4C5B368}" destId="{098619C3-10A1-47DC-BCE8-6BA88BA259B6}" srcOrd="1" destOrd="0" parTransId="{F9F90F05-D627-4F9A-A13B-9F5F1A801820}" sibTransId="{97478C41-8FD7-4FF5-A20E-22F86A1C7301}"/>
    <dgm:cxn modelId="{531CB868-11FC-4A07-A05B-B3EF07963516}" type="presParOf" srcId="{8E1BEB2E-1F15-48D5-951B-FC8B09EE6462}" destId="{FFD2C6DE-3554-4750-B137-28C0407B07C9}" srcOrd="0" destOrd="0" presId="urn:microsoft.com/office/officeart/2005/8/layout/pList2"/>
    <dgm:cxn modelId="{399F325B-7CFD-4812-966F-8E0E7909DDCA}" type="presParOf" srcId="{8E1BEB2E-1F15-48D5-951B-FC8B09EE6462}" destId="{2A9110D4-6DE5-49E3-96C3-A7F17747C0C6}" srcOrd="1" destOrd="0" presId="urn:microsoft.com/office/officeart/2005/8/layout/pList2"/>
    <dgm:cxn modelId="{0195001F-82C0-4CCF-BFD9-7BD4E58D9A17}" type="presParOf" srcId="{2A9110D4-6DE5-49E3-96C3-A7F17747C0C6}" destId="{52D5C8A0-9FC8-4F18-A671-A598CD028AAE}" srcOrd="0" destOrd="0" presId="urn:microsoft.com/office/officeart/2005/8/layout/pList2"/>
    <dgm:cxn modelId="{6DAF850C-2AB4-4829-ABE1-0E8368CB3699}" type="presParOf" srcId="{52D5C8A0-9FC8-4F18-A671-A598CD028AAE}" destId="{9F51A87E-CD39-480A-B249-0984266DBB33}" srcOrd="0" destOrd="0" presId="urn:microsoft.com/office/officeart/2005/8/layout/pList2"/>
    <dgm:cxn modelId="{59E0696B-DF40-4257-A338-0AF6FBD2F832}" type="presParOf" srcId="{52D5C8A0-9FC8-4F18-A671-A598CD028AAE}" destId="{90AF9767-57D8-418A-AEB5-F8135D16D39B}" srcOrd="1" destOrd="0" presId="urn:microsoft.com/office/officeart/2005/8/layout/pList2"/>
    <dgm:cxn modelId="{2F0CDCA8-3DAA-44A8-ADE3-4D0794EC9EDF}" type="presParOf" srcId="{52D5C8A0-9FC8-4F18-A671-A598CD028AAE}" destId="{CA6DCB1E-E1CA-430A-B229-F27D7CA5AC6D}" srcOrd="2" destOrd="0" presId="urn:microsoft.com/office/officeart/2005/8/layout/pList2"/>
    <dgm:cxn modelId="{2F4B865F-3634-45CB-BD20-FF0B650980F8}" type="presParOf" srcId="{2A9110D4-6DE5-49E3-96C3-A7F17747C0C6}" destId="{C4FB5AFD-94C5-4EC4-8AFD-DE34FF287DEF}" srcOrd="1" destOrd="0" presId="urn:microsoft.com/office/officeart/2005/8/layout/pList2"/>
    <dgm:cxn modelId="{A9C7239D-B9BC-4C3B-838F-DAD6A41A4457}" type="presParOf" srcId="{2A9110D4-6DE5-49E3-96C3-A7F17747C0C6}" destId="{B7910442-75A2-4AF5-89C8-08154217BFDC}" srcOrd="2" destOrd="0" presId="urn:microsoft.com/office/officeart/2005/8/layout/pList2"/>
    <dgm:cxn modelId="{3D0498BB-F86C-4039-9C8F-BE333F027322}" type="presParOf" srcId="{B7910442-75A2-4AF5-89C8-08154217BFDC}" destId="{C55F9DFC-29FA-40F4-87ED-CDC99BDC2E48}" srcOrd="0" destOrd="0" presId="urn:microsoft.com/office/officeart/2005/8/layout/pList2"/>
    <dgm:cxn modelId="{ED0910E1-502C-4C38-B782-AC769DE1C532}" type="presParOf" srcId="{B7910442-75A2-4AF5-89C8-08154217BFDC}" destId="{3AC96314-1100-4558-B389-05F61D03FE9F}" srcOrd="1" destOrd="0" presId="urn:microsoft.com/office/officeart/2005/8/layout/pList2"/>
    <dgm:cxn modelId="{C2DFFB06-39E4-4723-83E9-BF03B65AF502}" type="presParOf" srcId="{B7910442-75A2-4AF5-89C8-08154217BFDC}" destId="{15BA7150-E905-43F0-ACB3-17D5B8AA5771}" srcOrd="2" destOrd="0" presId="urn:microsoft.com/office/officeart/2005/8/layout/pList2"/>
    <dgm:cxn modelId="{9436DCD8-8D11-4081-A561-11458655ECB6}" type="presParOf" srcId="{2A9110D4-6DE5-49E3-96C3-A7F17747C0C6}" destId="{5FC18DDF-5C57-4C33-8C5B-C500FE91A3E3}" srcOrd="3" destOrd="0" presId="urn:microsoft.com/office/officeart/2005/8/layout/pList2"/>
    <dgm:cxn modelId="{F14BC169-8E9C-4498-8BEB-0D4E9B13E0D5}" type="presParOf" srcId="{2A9110D4-6DE5-49E3-96C3-A7F17747C0C6}" destId="{EB3E1C42-3750-4CFD-9DBC-A0638BEC02ED}" srcOrd="4" destOrd="0" presId="urn:microsoft.com/office/officeart/2005/8/layout/pList2"/>
    <dgm:cxn modelId="{7E1AFB83-EAB8-4653-8070-4B5F77FB1A81}" type="presParOf" srcId="{EB3E1C42-3750-4CFD-9DBC-A0638BEC02ED}" destId="{9658C9A3-A80A-4F21-A1D7-B3330411D23B}" srcOrd="0" destOrd="0" presId="urn:microsoft.com/office/officeart/2005/8/layout/pList2"/>
    <dgm:cxn modelId="{F3CDB230-56E6-4C3D-94DB-CD2E013A2D02}" type="presParOf" srcId="{EB3E1C42-3750-4CFD-9DBC-A0638BEC02ED}" destId="{219D1E9D-E9A1-4A03-8D7A-99B05D2D5A2A}" srcOrd="1" destOrd="0" presId="urn:microsoft.com/office/officeart/2005/8/layout/pList2"/>
    <dgm:cxn modelId="{FA8AC194-C69B-402D-B132-58549652A0C9}" type="presParOf" srcId="{EB3E1C42-3750-4CFD-9DBC-A0638BEC02ED}" destId="{304EDF1E-F8A6-4B10-BE9E-214863A6A87A}" srcOrd="2" destOrd="0" presId="urn:microsoft.com/office/officeart/2005/8/layout/pList2"/>
    <dgm:cxn modelId="{92AE8D27-02AA-4493-BF28-CDD639C1053F}" type="presParOf" srcId="{2A9110D4-6DE5-49E3-96C3-A7F17747C0C6}" destId="{33257D79-D015-4F90-9B98-CB3F52735E7C}" srcOrd="5" destOrd="0" presId="urn:microsoft.com/office/officeart/2005/8/layout/pList2"/>
    <dgm:cxn modelId="{978A26EF-4C0C-440F-83FE-722E77BEFFA6}" type="presParOf" srcId="{2A9110D4-6DE5-49E3-96C3-A7F17747C0C6}" destId="{AEE59076-16ED-486D-9630-578ADB19ED68}" srcOrd="6" destOrd="0" presId="urn:microsoft.com/office/officeart/2005/8/layout/pList2"/>
    <dgm:cxn modelId="{37873E85-D2EA-4FC5-966E-B0B92B598A1B}" type="presParOf" srcId="{AEE59076-16ED-486D-9630-578ADB19ED68}" destId="{D7B39EDC-F240-4531-8EF7-90B8A03321FA}" srcOrd="0" destOrd="0" presId="urn:microsoft.com/office/officeart/2005/8/layout/pList2"/>
    <dgm:cxn modelId="{124D942C-258B-4B12-8882-75A313A5D339}" type="presParOf" srcId="{AEE59076-16ED-486D-9630-578ADB19ED68}" destId="{9182046A-ABB8-424B-9A4D-66253D102CCF}" srcOrd="1" destOrd="0" presId="urn:microsoft.com/office/officeart/2005/8/layout/pList2"/>
    <dgm:cxn modelId="{B8BB2678-EB3C-45B3-9A35-B7742CB0BBA2}" type="presParOf" srcId="{AEE59076-16ED-486D-9630-578ADB19ED68}" destId="{3314D3D6-D6FF-45D7-868C-3A65B81BF671}" srcOrd="2" destOrd="0" presId="urn:microsoft.com/office/officeart/2005/8/layout/pList2"/>
    <dgm:cxn modelId="{5DB2BD2A-9277-4A1D-A15A-6D9A69B5E907}" type="presParOf" srcId="{2A9110D4-6DE5-49E3-96C3-A7F17747C0C6}" destId="{D5585DC0-2C24-4ACE-BF5C-7F03FB05B217}" srcOrd="7" destOrd="0" presId="urn:microsoft.com/office/officeart/2005/8/layout/pList2"/>
    <dgm:cxn modelId="{412554A4-49CC-4BB5-A97F-D474D12EF1CD}" type="presParOf" srcId="{2A9110D4-6DE5-49E3-96C3-A7F17747C0C6}" destId="{D20E7304-5D41-40DA-A908-B3DC7535DC1D}" srcOrd="8" destOrd="0" presId="urn:microsoft.com/office/officeart/2005/8/layout/pList2"/>
    <dgm:cxn modelId="{C3E67C01-B3CE-4AF2-8CD3-B5241693A2F5}" type="presParOf" srcId="{D20E7304-5D41-40DA-A908-B3DC7535DC1D}" destId="{C85D9AF5-A30E-4668-AF50-87D680EF1698}" srcOrd="0" destOrd="0" presId="urn:microsoft.com/office/officeart/2005/8/layout/pList2"/>
    <dgm:cxn modelId="{50682B93-6F81-449C-A060-6F26918C02E5}" type="presParOf" srcId="{D20E7304-5D41-40DA-A908-B3DC7535DC1D}" destId="{F99EAA87-60FE-4D67-99BD-B1C9B6A18E34}" srcOrd="1" destOrd="0" presId="urn:microsoft.com/office/officeart/2005/8/layout/pList2"/>
    <dgm:cxn modelId="{9E6E6ACC-62EF-48FD-BD04-CACDFACD4590}" type="presParOf" srcId="{D20E7304-5D41-40DA-A908-B3DC7535DC1D}" destId="{C96B6B28-AE39-4C8D-87FA-FDF5B9913D23}" srcOrd="2" destOrd="0" presId="urn:microsoft.com/office/officeart/2005/8/layout/pList2"/>
    <dgm:cxn modelId="{88BF2001-2245-4ECA-98E6-6497D6A71CA2}" type="presParOf" srcId="{2A9110D4-6DE5-49E3-96C3-A7F17747C0C6}" destId="{8AF5A6EB-A873-49F9-B8B0-7141F7999334}" srcOrd="9" destOrd="0" presId="urn:microsoft.com/office/officeart/2005/8/layout/pList2"/>
    <dgm:cxn modelId="{D7054C86-AD31-4D9A-B67F-1C9827CCA0EE}" type="presParOf" srcId="{2A9110D4-6DE5-49E3-96C3-A7F17747C0C6}" destId="{897285AE-7705-43A1-A841-E1D3AEE97E4B}" srcOrd="10" destOrd="0" presId="urn:microsoft.com/office/officeart/2005/8/layout/pList2"/>
    <dgm:cxn modelId="{D1C44561-42E8-4680-A613-B502A105D2FB}" type="presParOf" srcId="{897285AE-7705-43A1-A841-E1D3AEE97E4B}" destId="{79CB75CC-2AF2-4134-BE2E-418180B464D2}" srcOrd="0" destOrd="0" presId="urn:microsoft.com/office/officeart/2005/8/layout/pList2"/>
    <dgm:cxn modelId="{AE7C338F-2D94-4503-976D-16BB7AF55D22}" type="presParOf" srcId="{897285AE-7705-43A1-A841-E1D3AEE97E4B}" destId="{11295582-7286-4EC4-A23A-B29905964D7A}" srcOrd="1" destOrd="0" presId="urn:microsoft.com/office/officeart/2005/8/layout/pList2"/>
    <dgm:cxn modelId="{D8845EC8-E05A-4C25-8811-75A4BE0D204E}" type="presParOf" srcId="{897285AE-7705-43A1-A841-E1D3AEE97E4B}" destId="{293A87FD-98EA-4DE9-ABA3-6096C76F85EA}" srcOrd="2" destOrd="0" presId="urn:microsoft.com/office/officeart/2005/8/layout/p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D2C6DE-3554-4750-B137-28C0407B07C9}">
      <dsp:nvSpPr>
        <dsp:cNvPr id="0" name=""/>
        <dsp:cNvSpPr/>
      </dsp:nvSpPr>
      <dsp:spPr>
        <a:xfrm>
          <a:off x="0" y="0"/>
          <a:ext cx="11690856" cy="1990421"/>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6DCB1E-E1CA-430A-B229-F27D7CA5AC6D}">
      <dsp:nvSpPr>
        <dsp:cNvPr id="0" name=""/>
        <dsp:cNvSpPr/>
      </dsp:nvSpPr>
      <dsp:spPr>
        <a:xfrm>
          <a:off x="352067" y="265389"/>
          <a:ext cx="1690264" cy="1459642"/>
        </a:xfrm>
        <a:prstGeom prst="roundRect">
          <a:avLst>
            <a:gd name="adj" fmla="val 1000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51A87E-CD39-480A-B249-0984266DBB33}">
      <dsp:nvSpPr>
        <dsp:cNvPr id="0" name=""/>
        <dsp:cNvSpPr/>
      </dsp:nvSpPr>
      <dsp:spPr>
        <a:xfrm rot="10800000">
          <a:off x="352067" y="1990421"/>
          <a:ext cx="1690264" cy="2432737"/>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US" sz="1400" b="0" kern="1200" dirty="0">
              <a:latin typeface="Aptos"/>
              <a:cs typeface="Arial"/>
            </a:rPr>
            <a:t>As an accepted characteristic of the academic community worldwide, it is the basis of trusted research.</a:t>
          </a:r>
        </a:p>
      </dsp:txBody>
      <dsp:txXfrm rot="10800000">
        <a:off x="404048" y="1990421"/>
        <a:ext cx="1586302" cy="2380756"/>
      </dsp:txXfrm>
    </dsp:sp>
    <dsp:sp modelId="{15BA7150-E905-43F0-ACB3-17D5B8AA5771}">
      <dsp:nvSpPr>
        <dsp:cNvPr id="0" name=""/>
        <dsp:cNvSpPr/>
      </dsp:nvSpPr>
      <dsp:spPr>
        <a:xfrm>
          <a:off x="2211358" y="265389"/>
          <a:ext cx="1690264" cy="1459642"/>
        </a:xfrm>
        <a:prstGeom prst="roundRect">
          <a:avLst>
            <a:gd name="adj" fmla="val 1000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55F9DFC-29FA-40F4-87ED-CDC99BDC2E48}">
      <dsp:nvSpPr>
        <dsp:cNvPr id="0" name=""/>
        <dsp:cNvSpPr/>
      </dsp:nvSpPr>
      <dsp:spPr>
        <a:xfrm rot="10800000">
          <a:off x="2211358" y="1990421"/>
          <a:ext cx="1690264" cy="2432737"/>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US" sz="1400" b="0" kern="1200" dirty="0">
              <a:latin typeface="Aptos"/>
              <a:cs typeface="Arial"/>
            </a:rPr>
            <a:t>Referring to experts in your written work strengthens and provides credibility to your arguments and writing.</a:t>
          </a:r>
        </a:p>
      </dsp:txBody>
      <dsp:txXfrm rot="10800000">
        <a:off x="2263339" y="1990421"/>
        <a:ext cx="1586302" cy="2380756"/>
      </dsp:txXfrm>
    </dsp:sp>
    <dsp:sp modelId="{304EDF1E-F8A6-4B10-BE9E-214863A6A87A}">
      <dsp:nvSpPr>
        <dsp:cNvPr id="0" name=""/>
        <dsp:cNvSpPr/>
      </dsp:nvSpPr>
      <dsp:spPr>
        <a:xfrm>
          <a:off x="4070649" y="265389"/>
          <a:ext cx="1690264" cy="1459642"/>
        </a:xfrm>
        <a:prstGeom prst="roundRect">
          <a:avLst>
            <a:gd name="adj" fmla="val 10000"/>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58C9A3-A80A-4F21-A1D7-B3330411D23B}">
      <dsp:nvSpPr>
        <dsp:cNvPr id="0" name=""/>
        <dsp:cNvSpPr/>
      </dsp:nvSpPr>
      <dsp:spPr>
        <a:xfrm rot="10800000">
          <a:off x="4070649" y="1990421"/>
          <a:ext cx="1690264" cy="2432737"/>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US" sz="1400" b="0" kern="1200" dirty="0">
              <a:latin typeface="Aptos"/>
              <a:cs typeface="Arial"/>
            </a:rPr>
            <a:t>Acknowledging and giving credit to those whose work you have read and used shows your academic integrity.</a:t>
          </a:r>
        </a:p>
      </dsp:txBody>
      <dsp:txXfrm rot="10800000">
        <a:off x="4122630" y="1990421"/>
        <a:ext cx="1586302" cy="2380756"/>
      </dsp:txXfrm>
    </dsp:sp>
    <dsp:sp modelId="{3314D3D6-D6FF-45D7-868C-3A65B81BF671}">
      <dsp:nvSpPr>
        <dsp:cNvPr id="0" name=""/>
        <dsp:cNvSpPr/>
      </dsp:nvSpPr>
      <dsp:spPr>
        <a:xfrm>
          <a:off x="5929941" y="274089"/>
          <a:ext cx="1690264" cy="1459642"/>
        </a:xfrm>
        <a:prstGeom prst="roundRect">
          <a:avLst>
            <a:gd name="adj" fmla="val 10000"/>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7B39EDC-F240-4531-8EF7-90B8A03321FA}">
      <dsp:nvSpPr>
        <dsp:cNvPr id="0" name=""/>
        <dsp:cNvSpPr/>
      </dsp:nvSpPr>
      <dsp:spPr>
        <a:xfrm rot="10800000">
          <a:off x="5929941" y="1990421"/>
          <a:ext cx="1690264" cy="2432737"/>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US" sz="1400" b="0" kern="1200" dirty="0">
              <a:latin typeface="Aptos"/>
              <a:cs typeface="Arial"/>
            </a:rPr>
            <a:t>It is important to let your reader know which ideas have come from your reading and which thoughts are your own.</a:t>
          </a:r>
        </a:p>
      </dsp:txBody>
      <dsp:txXfrm rot="10800000">
        <a:off x="5981922" y="1990421"/>
        <a:ext cx="1586302" cy="2380756"/>
      </dsp:txXfrm>
    </dsp:sp>
    <dsp:sp modelId="{C96B6B28-AE39-4C8D-87FA-FDF5B9913D23}">
      <dsp:nvSpPr>
        <dsp:cNvPr id="0" name=""/>
        <dsp:cNvSpPr/>
      </dsp:nvSpPr>
      <dsp:spPr>
        <a:xfrm>
          <a:off x="7819606" y="259784"/>
          <a:ext cx="1690264" cy="1459642"/>
        </a:xfrm>
        <a:prstGeom prst="roundRect">
          <a:avLst>
            <a:gd name="adj" fmla="val 10000"/>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5D9AF5-A30E-4668-AF50-87D680EF1698}">
      <dsp:nvSpPr>
        <dsp:cNvPr id="0" name=""/>
        <dsp:cNvSpPr/>
      </dsp:nvSpPr>
      <dsp:spPr>
        <a:xfrm rot="10800000">
          <a:off x="7789232" y="1990421"/>
          <a:ext cx="1690264" cy="2432737"/>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US" sz="1400" b="0" kern="1200" dirty="0">
              <a:latin typeface="Aptos"/>
              <a:cs typeface="Arial"/>
            </a:rPr>
            <a:t>Including references from a wide range of relevant and suitable academic sources demonstrates to your reader you have researched your topic fully.</a:t>
          </a:r>
        </a:p>
      </dsp:txBody>
      <dsp:txXfrm rot="10800000">
        <a:off x="7841213" y="1990421"/>
        <a:ext cx="1586302" cy="2380756"/>
      </dsp:txXfrm>
    </dsp:sp>
    <dsp:sp modelId="{293A87FD-98EA-4DE9-ABA3-6096C76F85EA}">
      <dsp:nvSpPr>
        <dsp:cNvPr id="0" name=""/>
        <dsp:cNvSpPr/>
      </dsp:nvSpPr>
      <dsp:spPr>
        <a:xfrm>
          <a:off x="9648523" y="265389"/>
          <a:ext cx="1690264" cy="1459642"/>
        </a:xfrm>
        <a:prstGeom prst="roundRect">
          <a:avLst>
            <a:gd name="adj" fmla="val 10000"/>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CB75CC-2AF2-4134-BE2E-418180B464D2}">
      <dsp:nvSpPr>
        <dsp:cNvPr id="0" name=""/>
        <dsp:cNvSpPr/>
      </dsp:nvSpPr>
      <dsp:spPr>
        <a:xfrm rot="10800000">
          <a:off x="9648523" y="1990421"/>
          <a:ext cx="1690264" cy="2432737"/>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US" sz="1400" b="0" kern="1200" dirty="0">
              <a:latin typeface="Aptos"/>
              <a:cs typeface="Arial"/>
            </a:rPr>
            <a:t>Correct and accurate referencing can help prevent accidental plagiarism.</a:t>
          </a:r>
        </a:p>
      </dsp:txBody>
      <dsp:txXfrm rot="10800000">
        <a:off x="9700504" y="1990421"/>
        <a:ext cx="1586302" cy="2380756"/>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26/01/2026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UWTSD’s guide to Harvard Referencing. Today we will be exploring how to create a reference and where we place it in our work.</a:t>
            </a:r>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1376824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You should already have a basic understanding of referencing, if you have completed the library infoskills units on ‘Academic Integrity and Plagiarism’, and ‘Referencing: The Basics’.</a:t>
            </a:r>
          </a:p>
          <a:p>
            <a:endParaRPr lang="en-GB" sz="1400" dirty="0">
              <a:latin typeface="Aptos" panose="020B0004020202020204" pitchFamily="34" charset="0"/>
            </a:endParaRPr>
          </a:p>
          <a:p>
            <a:r>
              <a:rPr lang="en-GB" sz="1400" dirty="0">
                <a:latin typeface="Aptos" panose="020B0004020202020204" pitchFamily="34" charset="0"/>
              </a:rPr>
              <a:t>If you have not, I recommend you complete these first before continuing.</a:t>
            </a:r>
          </a:p>
          <a:p>
            <a:endParaRPr lang="en-GB" sz="1400" dirty="0">
              <a:latin typeface="Aptos" panose="020B0004020202020204" pitchFamily="34" charset="0"/>
            </a:endParaRPr>
          </a:p>
          <a:p>
            <a:r>
              <a:rPr lang="en-GB" sz="1400" dirty="0">
                <a:latin typeface="Aptos" panose="020B0004020202020204" pitchFamily="34" charset="0"/>
              </a:rPr>
              <a:t>Throughout the session, you will see pink buttons which are hyperlinked to the infoskills units. Please explore these to find out more.</a:t>
            </a:r>
          </a:p>
          <a:p>
            <a:endParaRPr lang="en-GB" sz="1400" dirty="0">
              <a:latin typeface="Aptos" panose="020B0004020202020204" pitchFamily="34" charset="0"/>
            </a:endParaRPr>
          </a:p>
          <a:p>
            <a:r>
              <a:rPr lang="en-GB" sz="1400" dirty="0">
                <a:latin typeface="Aptos" panose="020B0004020202020204" pitchFamily="34" charset="0"/>
              </a:rPr>
              <a:t>This session will not cover everything on Harvard referencing but will give you an introduction to how to include what you have found through your reading in your assignment.</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1563853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begin, we will quickly re-visit some of the reasons why we need to reference in our work.</a:t>
            </a:r>
          </a:p>
          <a:p>
            <a:endParaRPr lang="en-GB" dirty="0"/>
          </a:p>
          <a:p>
            <a:pPr marL="228600" indent="-228600">
              <a:buFont typeface="+mj-lt"/>
              <a:buAutoNum type="arabicPeriod"/>
            </a:pPr>
            <a:r>
              <a:rPr lang="en-GB" dirty="0"/>
              <a:t>As an accepted standard of research, a list of references helps identify academic work.</a:t>
            </a:r>
          </a:p>
          <a:p>
            <a:pPr marL="228600" indent="-228600">
              <a:buFont typeface="+mj-lt"/>
              <a:buAutoNum type="arabicPeriod"/>
            </a:pPr>
            <a:r>
              <a:rPr lang="en-GB" dirty="0"/>
              <a:t>As a non-expert in your field, your writing does not have credibility unless you back up your argument with an expert’s work.</a:t>
            </a:r>
          </a:p>
          <a:p>
            <a:pPr marL="228600" indent="-228600">
              <a:buFont typeface="+mj-lt"/>
              <a:buAutoNum type="arabicPeriod"/>
            </a:pPr>
            <a:r>
              <a:rPr lang="en-GB" dirty="0"/>
              <a:t>We should always give credit to those who have done the research and  created the information we are using.</a:t>
            </a:r>
          </a:p>
          <a:p>
            <a:pPr marL="228600" indent="-228600">
              <a:buFont typeface="+mj-lt"/>
              <a:buAutoNum type="arabicPeriod"/>
            </a:pPr>
            <a:r>
              <a:rPr lang="en-GB" dirty="0"/>
              <a:t>Correct Harvard referencing includes an in-text citation at the point we are referring to another’s work. This lets your reader know the information is based on research and not your own thoughts.</a:t>
            </a:r>
          </a:p>
          <a:p>
            <a:pPr marL="228600" indent="-228600">
              <a:buFont typeface="+mj-lt"/>
              <a:buAutoNum type="arabicPeriod"/>
            </a:pPr>
            <a:r>
              <a:rPr lang="en-GB" dirty="0"/>
              <a:t>Referencing a number of different articles and books shows you have researched your topic and not relied on just one book or article.</a:t>
            </a:r>
          </a:p>
          <a:p>
            <a:pPr marL="228600" indent="-228600">
              <a:buFont typeface="+mj-lt"/>
              <a:buAutoNum type="arabicPeriod"/>
            </a:pPr>
            <a:r>
              <a:rPr lang="en-GB" dirty="0"/>
              <a:t>If you do not correctly reference you can be accused of plagiarism.</a:t>
            </a:r>
          </a:p>
          <a:p>
            <a:endParaRPr lang="en-GB" dirty="0"/>
          </a:p>
          <a:p>
            <a:endParaRPr lang="en-GB" dirty="0"/>
          </a:p>
          <a:p>
            <a:r>
              <a:rPr lang="en-GB" dirty="0"/>
              <a:t>Click on the pink button to explore further.</a:t>
            </a:r>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3930044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ptos" panose="020B0004020202020204" pitchFamily="34" charset="0"/>
                <a:cs typeface="Calibri"/>
              </a:rPr>
              <a:t>The referencing process begins long before we write our reference list. You will need to read widely and assimilate information from different sources, such as from your lectures, </a:t>
            </a:r>
            <a:r>
              <a:rPr lang="en-US" dirty="0" err="1">
                <a:latin typeface="Aptos" panose="020B0004020202020204" pitchFamily="34" charset="0"/>
                <a:cs typeface="Calibri"/>
              </a:rPr>
              <a:t>moodle</a:t>
            </a:r>
            <a:r>
              <a:rPr lang="en-US" dirty="0">
                <a:latin typeface="Aptos" panose="020B0004020202020204" pitchFamily="34" charset="0"/>
                <a:cs typeface="Calibri"/>
              </a:rPr>
              <a:t>, web,</a:t>
            </a:r>
            <a:r>
              <a:rPr lang="en-GB" dirty="0">
                <a:latin typeface="Aptos" panose="020B0004020202020204" pitchFamily="34" charset="0"/>
                <a:cs typeface="Calibri"/>
              </a:rPr>
              <a:t> books, journals, tv, newspapers and more. </a:t>
            </a:r>
          </a:p>
          <a:p>
            <a:endParaRPr lang="en-US" dirty="0">
              <a:latin typeface="Aptos" panose="020B0004020202020204" pitchFamily="34" charset="0"/>
              <a:cs typeface="Calibri"/>
            </a:endParaRPr>
          </a:p>
          <a:p>
            <a:r>
              <a:rPr lang="en-US" dirty="0">
                <a:latin typeface="Aptos" panose="020B0004020202020204" pitchFamily="34" charset="0"/>
                <a:cs typeface="Calibri"/>
              </a:rPr>
              <a:t>Take notes as you go along, making sure to highlight any quotes, paraphrasing, where you got the idea / words/ information from.</a:t>
            </a:r>
            <a:endParaRPr lang="en-GB" dirty="0">
              <a:latin typeface="Aptos" panose="020B0004020202020204" pitchFamily="34" charset="0"/>
              <a:cs typeface="Calibri"/>
            </a:endParaRPr>
          </a:p>
          <a:p>
            <a:endParaRPr lang="en-US" dirty="0">
              <a:latin typeface="Aptos" panose="020B0004020202020204" pitchFamily="34" charset="0"/>
              <a:cs typeface="Calibri"/>
            </a:endParaRPr>
          </a:p>
          <a:p>
            <a:r>
              <a:rPr lang="en-US" dirty="0">
                <a:latin typeface="Aptos" panose="020B0004020202020204" pitchFamily="34" charset="0"/>
                <a:cs typeface="Calibri"/>
              </a:rPr>
              <a:t>Focus on ideas not quoting or paraphrasing. Keep asking yourself,  How do you know this information? </a:t>
            </a:r>
            <a:r>
              <a:rPr lang="en-US" dirty="0">
                <a:latin typeface="Aptos" panose="020B0004020202020204" pitchFamily="34" charset="0"/>
              </a:rPr>
              <a:t>Whose idea is it? Attribute the information. </a:t>
            </a:r>
            <a:endParaRPr lang="en-GB" dirty="0">
              <a:latin typeface="Aptos" panose="020B0004020202020204" pitchFamily="34" charset="0"/>
            </a:endParaRPr>
          </a:p>
          <a:p>
            <a:endParaRPr lang="en-US" dirty="0">
              <a:latin typeface="Aptos" panose="020B0004020202020204" pitchFamily="34" charset="0"/>
              <a:cs typeface="Calibri"/>
            </a:endParaRPr>
          </a:p>
          <a:p>
            <a:r>
              <a:rPr lang="en-US" dirty="0">
                <a:latin typeface="Aptos" panose="020B0004020202020204" pitchFamily="34" charset="0"/>
                <a:cs typeface="Calibri"/>
              </a:rPr>
              <a:t>Note taking is a skill that is necessary to develop to become a good scholar. </a:t>
            </a:r>
          </a:p>
          <a:p>
            <a:endParaRPr lang="en-US" dirty="0">
              <a:latin typeface="Aptos" panose="020B0004020202020204" pitchFamily="34" charset="0"/>
              <a:cs typeface="Calibri"/>
            </a:endParaRPr>
          </a:p>
          <a:p>
            <a:r>
              <a:rPr lang="en-US" dirty="0">
                <a:latin typeface="Aptos" panose="020B0004020202020204" pitchFamily="34" charset="0"/>
                <a:cs typeface="Calibri"/>
              </a:rPr>
              <a:t>Draw your own conclusions based on your understanding of the evidence and information you have found and reference and acknowledge your sources, also known as attribution. </a:t>
            </a:r>
            <a:endParaRPr lang="en-GB" dirty="0">
              <a:latin typeface="Aptos" panose="020B0004020202020204" pitchFamily="34" charset="0"/>
              <a:cs typeface="Calibri"/>
            </a:endParaRPr>
          </a:p>
          <a:p>
            <a:endParaRPr lang="en-GB" dirty="0">
              <a:latin typeface="Aptos" panose="020B0004020202020204" pitchFamily="34" charset="0"/>
              <a:cs typeface="Calibri"/>
            </a:endParaRPr>
          </a:p>
          <a:p>
            <a:r>
              <a:rPr lang="en-GB" dirty="0">
                <a:latin typeface="Aptos" panose="020B0004020202020204" pitchFamily="34" charset="0"/>
                <a:cs typeface="Calibri"/>
              </a:rPr>
              <a:t>Repeat </a:t>
            </a:r>
            <a:r>
              <a:rPr lang="en-US" dirty="0">
                <a:latin typeface="Aptos" panose="020B0004020202020204" pitchFamily="34" charset="0"/>
                <a:cs typeface="Calibri"/>
              </a:rPr>
              <a:t>to yourself as you are writing How do I know this? Where did I read this?</a:t>
            </a:r>
            <a:r>
              <a:rPr lang="en-GB" dirty="0">
                <a:latin typeface="Aptos" panose="020B0004020202020204" pitchFamily="34" charset="0"/>
                <a:cs typeface="Calibri"/>
              </a:rPr>
              <a:t> This will help you avoid plagiarism. </a:t>
            </a:r>
            <a:endParaRPr lang="en-US" dirty="0">
              <a:latin typeface="Aptos" panose="020B0004020202020204" pitchFamily="34" charset="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Harvard referencing is just one style of referencing used in academia. You may have heard of others such as </a:t>
            </a:r>
            <a:r>
              <a:rPr lang="en-GB" sz="1400" dirty="0" err="1"/>
              <a:t>Chigago</a:t>
            </a:r>
            <a:r>
              <a:rPr lang="en-GB" sz="1400" dirty="0"/>
              <a:t>, IEEE, Vancouver, APA, MHRA, MLA and others. </a:t>
            </a:r>
          </a:p>
          <a:p>
            <a:endParaRPr lang="en-GB" sz="1400" dirty="0"/>
          </a:p>
          <a:p>
            <a:r>
              <a:rPr lang="en-GB" sz="1400" dirty="0"/>
              <a:t>Some such as Vancouver and IEEE use a numerical system, but Harvard uses the author date system.</a:t>
            </a:r>
          </a:p>
          <a:p>
            <a:endParaRPr lang="en-GB" sz="1400" dirty="0"/>
          </a:p>
          <a:p>
            <a:r>
              <a:rPr lang="en-GB" sz="1400" dirty="0"/>
              <a:t>There are 2 parts to Harvard. The first is the in-text citation at the point you are referring to your source in your writing using the author and  published date. The 2</a:t>
            </a:r>
            <a:r>
              <a:rPr lang="en-GB" sz="1400" baseline="30000" dirty="0"/>
              <a:t>nd</a:t>
            </a:r>
            <a:r>
              <a:rPr lang="en-GB" sz="1400" dirty="0"/>
              <a:t> is the reference list which comes at the very end of your work and provides the full details of the sources you have read and used.</a:t>
            </a:r>
          </a:p>
          <a:p>
            <a:endParaRPr lang="en-GB" dirty="0"/>
          </a:p>
          <a:p>
            <a:endParaRPr lang="en-GB" dirty="0"/>
          </a:p>
          <a:p>
            <a:endParaRPr lang="en-GB" dirty="0"/>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7220591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3814764"/>
          </a:xfrm>
        </p:spPr>
        <p:txBody>
          <a:bodyPr/>
          <a:lstStyle/>
          <a:p>
            <a:r>
              <a:rPr lang="en-GB" sz="1400" dirty="0">
                <a:latin typeface="Aptos" panose="020B0004020202020204" pitchFamily="34" charset="0"/>
              </a:rPr>
              <a:t>Let’s examine the in-text citation first.</a:t>
            </a:r>
          </a:p>
          <a:p>
            <a:r>
              <a:rPr lang="en-GB" sz="1400" dirty="0">
                <a:latin typeface="Aptos" panose="020B0004020202020204" pitchFamily="34" charset="0"/>
              </a:rPr>
              <a:t>You can see in the image of a written piece of work. You will notice only the  author and date are written in the text and sometimes the page number. </a:t>
            </a:r>
          </a:p>
          <a:p>
            <a:r>
              <a:rPr lang="en-GB" sz="1400" dirty="0">
                <a:latin typeface="Aptos" panose="020B0004020202020204" pitchFamily="34" charset="0"/>
              </a:rPr>
              <a:t>There are are 2 reasons for keeping the in-text citation brief. </a:t>
            </a:r>
          </a:p>
          <a:p>
            <a:r>
              <a:rPr lang="en-GB" sz="1400" dirty="0">
                <a:latin typeface="Aptos" panose="020B0004020202020204" pitchFamily="34" charset="0"/>
              </a:rPr>
              <a:t>The first is because it forms part of your word count. You do not want to waste any words which do not contribute to your argument.</a:t>
            </a:r>
          </a:p>
          <a:p>
            <a:r>
              <a:rPr lang="en-GB" sz="1400" dirty="0">
                <a:latin typeface="Aptos" panose="020B0004020202020204" pitchFamily="34" charset="0"/>
              </a:rPr>
              <a:t>The 2</a:t>
            </a:r>
            <a:r>
              <a:rPr lang="en-GB" sz="1400" baseline="30000" dirty="0">
                <a:latin typeface="Aptos" panose="020B0004020202020204" pitchFamily="34" charset="0"/>
              </a:rPr>
              <a:t>nd</a:t>
            </a:r>
            <a:r>
              <a:rPr lang="en-GB" sz="1400" dirty="0">
                <a:latin typeface="Aptos" panose="020B0004020202020204" pitchFamily="34" charset="0"/>
              </a:rPr>
              <a:t> reason is the disruption of the flow of your writing. Putting the full details of your source would also distract your reader from your argument.</a:t>
            </a:r>
          </a:p>
          <a:p>
            <a:endParaRPr lang="en-GB" sz="1400" dirty="0">
              <a:latin typeface="Aptos" panose="020B0004020202020204" pitchFamily="34" charset="0"/>
            </a:endParaRPr>
          </a:p>
          <a:p>
            <a:r>
              <a:rPr lang="en-US" sz="1400" dirty="0">
                <a:latin typeface="Aptos" panose="020B0004020202020204" pitchFamily="34" charset="0"/>
              </a:rPr>
              <a:t>Therefore, the surname of the author and the date the work was published are the only 2 pieces of information you </a:t>
            </a:r>
            <a:r>
              <a:rPr lang="en-US" sz="1400" b="1" i="1" dirty="0">
                <a:latin typeface="Aptos" panose="020B0004020202020204" pitchFamily="34" charset="0"/>
              </a:rPr>
              <a:t>must always </a:t>
            </a:r>
            <a:r>
              <a:rPr lang="en-US" sz="1400" dirty="0">
                <a:latin typeface="Aptos" panose="020B0004020202020204" pitchFamily="34" charset="0"/>
              </a:rPr>
              <a:t>include. You must also include a page number if you have quoted an author or used a specific part of a book or article. If in doubt – put a page number in. You will not lose marks for including it, but could if you have quoted and omitted it.</a:t>
            </a:r>
            <a:endParaRPr lang="en-GB" sz="1400" dirty="0">
              <a:latin typeface="Aptos" panose="020B0004020202020204" pitchFamily="34" charset="0"/>
            </a:endParaRPr>
          </a:p>
          <a:p>
            <a:endParaRPr lang="en-US" dirty="0">
              <a:latin typeface="Aptos" panose="020B0004020202020204" pitchFamily="34" charset="0"/>
            </a:endParaRPr>
          </a:p>
          <a:p>
            <a:r>
              <a:rPr lang="en-US" dirty="0">
                <a:latin typeface="Aptos" panose="020B0004020202020204" pitchFamily="34" charset="0"/>
              </a:rPr>
              <a:t> </a:t>
            </a: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36667161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The in-text citations are highlighted in this image to demonstrate how they link to your reference list. </a:t>
            </a:r>
          </a:p>
          <a:p>
            <a:endParaRPr lang="en-GB" sz="1400" dirty="0">
              <a:latin typeface="Aptos" panose="020B0004020202020204" pitchFamily="34" charset="0"/>
            </a:endParaRPr>
          </a:p>
          <a:p>
            <a:r>
              <a:rPr lang="en-GB" sz="1400" dirty="0">
                <a:latin typeface="Aptos" panose="020B0004020202020204" pitchFamily="34" charset="0"/>
              </a:rPr>
              <a:t>They are a brief flag if you like, to let your reader know you have used an author’s work and if they look for this author and date in the reference list at the end of your work, you will provide the full details of the source and how to locate it. </a:t>
            </a:r>
          </a:p>
          <a:p>
            <a:endParaRPr lang="en-GB" sz="1400" dirty="0">
              <a:latin typeface="Aptos" panose="020B0004020202020204" pitchFamily="34" charset="0"/>
            </a:endParaRPr>
          </a:p>
          <a:p>
            <a:r>
              <a:rPr lang="en-GB" sz="1400" dirty="0">
                <a:latin typeface="Aptos" panose="020B0004020202020204" pitchFamily="34" charset="0"/>
              </a:rPr>
              <a:t>In the Harvard style at UWTSD, up to 3 named author’s are written in the in-text citation. If you have a source with 4 or more named authors, you can use the words et al after the first author. This allows you to keep your word count down and keep your writing flowing. We will look at this in more detail later.</a:t>
            </a:r>
          </a:p>
          <a:p>
            <a:endParaRPr lang="en-GB" sz="1400" dirty="0">
              <a:latin typeface="Aptos" panose="020B0004020202020204" pitchFamily="34" charset="0"/>
            </a:endParaRPr>
          </a:p>
          <a:p>
            <a:r>
              <a:rPr lang="en-GB" sz="1400" dirty="0">
                <a:latin typeface="Aptos" panose="020B0004020202020204" pitchFamily="34" charset="0"/>
              </a:rPr>
              <a:t>You may notice that the reference list is ordered alphabetically. This is to allow the source to be found quickly and easily by your reader.</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39054055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cs typeface="Calibri"/>
              </a:rPr>
              <a:t>So at what point do you place the in-text citation?</a:t>
            </a:r>
          </a:p>
          <a:p>
            <a:endParaRPr lang="en-GB" sz="1400" dirty="0">
              <a:latin typeface="Aptos" panose="020B0004020202020204" pitchFamily="34" charset="0"/>
              <a:cs typeface="Calibri"/>
            </a:endParaRPr>
          </a:p>
          <a:p>
            <a:r>
              <a:rPr lang="en-GB" sz="1400" dirty="0">
                <a:latin typeface="Aptos" panose="020B0004020202020204" pitchFamily="34" charset="0"/>
                <a:cs typeface="Calibri"/>
              </a:rPr>
              <a:t>You should always paraphrase wherever possible. You must however still give credit to the author whose work you have read and used as the idea belongs to them and not you. It is inserted at the point you are discussing the work of another. </a:t>
            </a:r>
          </a:p>
          <a:p>
            <a:endParaRPr lang="en-GB" sz="1400" dirty="0">
              <a:latin typeface="Aptos" panose="020B0004020202020204" pitchFamily="34" charset="0"/>
              <a:cs typeface="Calibri"/>
            </a:endParaRPr>
          </a:p>
          <a:p>
            <a:r>
              <a:rPr lang="en-GB" sz="1400" dirty="0">
                <a:latin typeface="Aptos" panose="020B0004020202020204" pitchFamily="34" charset="0"/>
                <a:cs typeface="Calibri"/>
              </a:rPr>
              <a:t>This could be an individual author, 2 or more authors, or an organisation where there is no individual author, </a:t>
            </a:r>
            <a:r>
              <a:rPr lang="en-GB" sz="1400" dirty="0" err="1">
                <a:latin typeface="Aptos" panose="020B0004020202020204" pitchFamily="34" charset="0"/>
                <a:cs typeface="Calibri"/>
              </a:rPr>
              <a:t>e.g</a:t>
            </a:r>
            <a:r>
              <a:rPr lang="en-GB" sz="1400" dirty="0">
                <a:latin typeface="Aptos" panose="020B0004020202020204" pitchFamily="34" charset="0"/>
                <a:cs typeface="Calibri"/>
              </a:rPr>
              <a:t> NHS.</a:t>
            </a:r>
          </a:p>
          <a:p>
            <a:endParaRPr lang="en-GB" sz="1400" dirty="0">
              <a:latin typeface="Aptos" panose="020B0004020202020204" pitchFamily="34" charset="0"/>
              <a:cs typeface="Calibri"/>
            </a:endParaRPr>
          </a:p>
          <a:p>
            <a:r>
              <a:rPr lang="en-GB" sz="1400" dirty="0">
                <a:latin typeface="Aptos" panose="020B0004020202020204" pitchFamily="34" charset="0"/>
                <a:cs typeface="Calibri"/>
              </a:rPr>
              <a:t>Acknowledging and discussing someone else’s work can be achieved in different ways - quoting, paraphrasing or summarising.</a:t>
            </a:r>
            <a:endParaRPr lang="en-US" sz="1400" dirty="0">
              <a:latin typeface="Aptos" panose="020B0004020202020204" pitchFamily="34" charset="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8</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If you quote, you will copy the words verbatim. This means you do not change the author’s original words at all. It does not show your lecturer you have understood what you have read, as you have simply copied the information.</a:t>
            </a:r>
          </a:p>
          <a:p>
            <a:endParaRPr lang="en-GB" sz="1400" dirty="0">
              <a:latin typeface="Aptos" panose="020B0004020202020204" pitchFamily="34" charset="0"/>
            </a:endParaRPr>
          </a:p>
          <a:p>
            <a:r>
              <a:rPr lang="en-GB" sz="1400" dirty="0">
                <a:latin typeface="Aptos" panose="020B0004020202020204" pitchFamily="34" charset="0"/>
              </a:rPr>
              <a:t>Paraphrasing and summarising should be used wherever possible. This shows you have read  and understood your source and written it in your own words.</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14532417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cs typeface="Calibri"/>
              </a:rPr>
              <a:t>Let’s take a look at where you can place your in-text citation. </a:t>
            </a:r>
          </a:p>
          <a:p>
            <a:endParaRPr lang="en-GB" sz="1400" dirty="0">
              <a:latin typeface="Aptos" panose="020B0004020202020204" pitchFamily="34" charset="0"/>
              <a:cs typeface="Calibri"/>
            </a:endParaRPr>
          </a:p>
          <a:p>
            <a:r>
              <a:rPr lang="en-GB" sz="1400" dirty="0">
                <a:latin typeface="Aptos" panose="020B0004020202020204" pitchFamily="34" charset="0"/>
                <a:cs typeface="Calibri"/>
              </a:rPr>
              <a:t>It does not matter what your source is, whether it is a book, a journal article, website or something else. As Harvard uses the author – date system, your in-text citation will be the author’s surname and published date in nearly all circumstances. </a:t>
            </a:r>
          </a:p>
          <a:p>
            <a:endParaRPr lang="en-GB" sz="1400" dirty="0">
              <a:latin typeface="Aptos" panose="020B0004020202020204" pitchFamily="34" charset="0"/>
              <a:cs typeface="Calibri"/>
            </a:endParaRPr>
          </a:p>
          <a:p>
            <a:r>
              <a:rPr lang="en-GB" sz="1400" dirty="0">
                <a:latin typeface="Aptos" panose="020B0004020202020204" pitchFamily="34" charset="0"/>
                <a:cs typeface="Calibri"/>
              </a:rPr>
              <a:t>The easiest way to insert your in-text citation is place it in brackets at the end of your paraphrased sentence.</a:t>
            </a:r>
          </a:p>
          <a:p>
            <a:endParaRPr lang="en-US" dirty="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10</a:t>
            </a:fld>
            <a:endParaRPr lang="en-GB"/>
          </a:p>
        </p:txBody>
      </p:sp>
    </p:spTree>
    <p:extLst>
      <p:ext uri="{BB962C8B-B14F-4D97-AF65-F5344CB8AC3E}">
        <p14:creationId xmlns:p14="http://schemas.microsoft.com/office/powerpoint/2010/main" val="1115416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6F0FDD-3308-BB3E-C8DA-E6E60E81ED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6E0328-6364-FCB0-B51A-4F658D378B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DB7818-23BE-9328-6E8B-CC683BB66387}"/>
              </a:ext>
            </a:extLst>
          </p:cNvPr>
          <p:cNvSpPr>
            <a:spLocks noGrp="1"/>
          </p:cNvSpPr>
          <p:nvPr>
            <p:ph type="body" idx="1"/>
          </p:nvPr>
        </p:nvSpPr>
        <p:spPr/>
        <p:txBody>
          <a:bodyPr/>
          <a:lstStyle/>
          <a:p>
            <a:r>
              <a:rPr lang="en-GB" sz="1400" dirty="0">
                <a:latin typeface="Aptos" panose="020B0004020202020204" pitchFamily="34" charset="0"/>
                <a:cs typeface="Calibri"/>
              </a:rPr>
              <a:t>Placing your in-text citation in brackets is called a parenthetical citation.</a:t>
            </a:r>
          </a:p>
          <a:p>
            <a:endParaRPr lang="en-GB" sz="1400" dirty="0">
              <a:latin typeface="Aptos" panose="020B0004020202020204" pitchFamily="34" charset="0"/>
              <a:cs typeface="Calibri"/>
            </a:endParaRPr>
          </a:p>
          <a:p>
            <a:r>
              <a:rPr lang="en-GB" sz="1400" dirty="0">
                <a:latin typeface="Aptos" panose="020B0004020202020204" pitchFamily="34" charset="0"/>
                <a:cs typeface="Calibri"/>
              </a:rPr>
              <a:t>It is the simplest way to let your reader know the information has come from your reading. </a:t>
            </a:r>
          </a:p>
          <a:p>
            <a:endParaRPr lang="en-GB" sz="1400" dirty="0">
              <a:latin typeface="Aptos" panose="020B0004020202020204" pitchFamily="34" charset="0"/>
              <a:cs typeface="Calibri"/>
            </a:endParaRPr>
          </a:p>
          <a:p>
            <a:r>
              <a:rPr lang="en-GB" sz="1400" dirty="0">
                <a:latin typeface="Aptos" panose="020B0004020202020204" pitchFamily="34" charset="0"/>
                <a:cs typeface="Calibri"/>
              </a:rPr>
              <a:t>You reader will note the details you provide in your in-text citation (in this example, Smith and Jones, 2020) then scroll down to S (for Smith) on your reference list to find the full details of your source.</a:t>
            </a:r>
          </a:p>
          <a:p>
            <a:endParaRPr lang="en-US" dirty="0">
              <a:cs typeface="Calibri"/>
            </a:endParaRPr>
          </a:p>
        </p:txBody>
      </p:sp>
      <p:sp>
        <p:nvSpPr>
          <p:cNvPr id="4" name="Slide Number Placeholder 3">
            <a:extLst>
              <a:ext uri="{FF2B5EF4-FFF2-40B4-BE49-F238E27FC236}">
                <a16:creationId xmlns:a16="http://schemas.microsoft.com/office/drawing/2014/main" id="{F171963B-2019-A1C6-3A63-B0AE49E4D620}"/>
              </a:ext>
            </a:extLst>
          </p:cNvPr>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34707530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BAB46-153E-64D5-9E66-5B246B41E1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CADB24-9E25-CD3A-D8DB-65E10323D5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76CF6C-0636-9F63-D56F-8EE27ED17BF3}"/>
              </a:ext>
            </a:extLst>
          </p:cNvPr>
          <p:cNvSpPr>
            <a:spLocks noGrp="1"/>
          </p:cNvSpPr>
          <p:nvPr>
            <p:ph type="body" idx="1"/>
          </p:nvPr>
        </p:nvSpPr>
        <p:spPr/>
        <p:txBody>
          <a:bodyPr/>
          <a:lstStyle/>
          <a:p>
            <a:r>
              <a:rPr lang="en-GB" sz="1400" dirty="0">
                <a:latin typeface="Aptos" panose="020B0004020202020204" pitchFamily="34" charset="0"/>
                <a:cs typeface="Calibri"/>
              </a:rPr>
              <a:t>This type of citation is best for when you want you reader to focus on what is being said rather than who said it. </a:t>
            </a:r>
          </a:p>
          <a:p>
            <a:endParaRPr lang="en-GB" sz="1400" dirty="0">
              <a:latin typeface="Aptos" panose="020B0004020202020204" pitchFamily="34" charset="0"/>
              <a:cs typeface="Calibri"/>
            </a:endParaRPr>
          </a:p>
          <a:p>
            <a:r>
              <a:rPr lang="en-GB" sz="1400" dirty="0">
                <a:latin typeface="Aptos" panose="020B0004020202020204" pitchFamily="34" charset="0"/>
                <a:cs typeface="Calibri"/>
              </a:rPr>
              <a:t>It also allows you to include other authors who have the same opinion, or have reached the same conclusions without writing separate sentences for each. It keeps your word count down and shows your have read multiple sources and not relied on just one. </a:t>
            </a:r>
          </a:p>
          <a:p>
            <a:endParaRPr lang="en-GB" sz="1400" dirty="0">
              <a:latin typeface="Aptos" panose="020B0004020202020204" pitchFamily="34" charset="0"/>
              <a:cs typeface="Calibri"/>
            </a:endParaRPr>
          </a:p>
          <a:p>
            <a:r>
              <a:rPr lang="en-GB" sz="1400" dirty="0">
                <a:latin typeface="Aptos" panose="020B0004020202020204" pitchFamily="34" charset="0"/>
                <a:cs typeface="Calibri"/>
              </a:rPr>
              <a:t>In this example, we can see that Hardy, Miller and Davies have all reached a similar conclusion. Simply place a colon in-between each citation in the bracket to show your reader they are different sources.</a:t>
            </a:r>
          </a:p>
          <a:p>
            <a:endParaRPr lang="en-GB" sz="1400" dirty="0">
              <a:latin typeface="Aptos" panose="020B0004020202020204" pitchFamily="34" charset="0"/>
              <a:cs typeface="Calibri"/>
            </a:endParaRPr>
          </a:p>
          <a:p>
            <a:r>
              <a:rPr lang="en-GB" sz="1400" dirty="0">
                <a:latin typeface="Aptos" panose="020B0004020202020204" pitchFamily="34" charset="0"/>
                <a:cs typeface="Calibri"/>
              </a:rPr>
              <a:t>Your reference list however will contain 3 separate references, one for Hardy, one for Miller and one for Davies.</a:t>
            </a:r>
            <a:endParaRPr lang="en-US" sz="1400" dirty="0">
              <a:latin typeface="Aptos" panose="020B0004020202020204" pitchFamily="34" charset="0"/>
              <a:cs typeface="Calibri"/>
            </a:endParaRPr>
          </a:p>
        </p:txBody>
      </p:sp>
      <p:sp>
        <p:nvSpPr>
          <p:cNvPr id="4" name="Slide Number Placeholder 3">
            <a:extLst>
              <a:ext uri="{FF2B5EF4-FFF2-40B4-BE49-F238E27FC236}">
                <a16:creationId xmlns:a16="http://schemas.microsoft.com/office/drawing/2014/main" id="{A7827CA4-1CEB-6BA9-E17B-70028D8FC4E9}"/>
              </a:ext>
            </a:extLst>
          </p:cNvPr>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32280359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cs typeface="Calibri"/>
              </a:rPr>
              <a:t>When you want to refer to a particular expert in your field, or want to highlight what a particular organisation has to say, then you may wish to include them in your sentence instead. This is called a narrative citation where the date is placed in brackets immediately following the author. </a:t>
            </a:r>
          </a:p>
          <a:p>
            <a:endParaRPr lang="en-GB" sz="1400" dirty="0">
              <a:cs typeface="Calibri"/>
            </a:endParaRPr>
          </a:p>
          <a:p>
            <a:r>
              <a:rPr lang="en-GB" sz="1400" dirty="0">
                <a:cs typeface="Calibri"/>
              </a:rPr>
              <a:t>Just be aware, over use of this this style can disrupt the flow of your writing.</a:t>
            </a:r>
          </a:p>
          <a:p>
            <a:endParaRPr lang="en-GB" sz="1400" dirty="0">
              <a:cs typeface="Calibri"/>
            </a:endParaRPr>
          </a:p>
          <a:p>
            <a:r>
              <a:rPr lang="en-GB" sz="1400" dirty="0">
                <a:cs typeface="Calibri"/>
              </a:rPr>
              <a:t>It is up to you how you include your in-text citations. Just remember to read through before you submit to check they are correct and the flow of your writing is not disrupted.</a:t>
            </a:r>
            <a:endParaRPr lang="en-US" sz="1400" dirty="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13</a:t>
            </a:fld>
            <a:endParaRPr lang="en-GB"/>
          </a:p>
        </p:txBody>
      </p:sp>
    </p:spTree>
    <p:extLst>
      <p:ext uri="{BB962C8B-B14F-4D97-AF65-F5344CB8AC3E}">
        <p14:creationId xmlns:p14="http://schemas.microsoft.com/office/powerpoint/2010/main" val="29244421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As mentioned previously, you can quote. Just remember you will get better marks for paraphrasing and summarising. If you are going to quote, only do so when absolutely necessary and ensure you follow our handbook.</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30433843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F223D5-4078-939C-1D4A-E160C1C08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FE351A-DE7D-9E49-489F-5266709979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6F07CC-8252-FAEB-A971-3AFBD403F0E8}"/>
              </a:ext>
            </a:extLst>
          </p:cNvPr>
          <p:cNvSpPr>
            <a:spLocks noGrp="1"/>
          </p:cNvSpPr>
          <p:nvPr>
            <p:ph type="body" idx="1"/>
          </p:nvPr>
        </p:nvSpPr>
        <p:spPr/>
        <p:txBody>
          <a:bodyPr/>
          <a:lstStyle/>
          <a:p>
            <a:r>
              <a:rPr lang="en-GB" sz="1400" dirty="0">
                <a:latin typeface="Aptos" panose="020B0004020202020204" pitchFamily="34" charset="0"/>
              </a:rPr>
              <a:t>Here, examples of quotations are shown in both styles. Note the use of quotation marks and page numbers.</a:t>
            </a:r>
          </a:p>
          <a:p>
            <a:endParaRPr lang="en-GB" sz="1400" dirty="0">
              <a:latin typeface="Aptos" panose="020B0004020202020204" pitchFamily="34" charset="0"/>
            </a:endParaRPr>
          </a:p>
          <a:p>
            <a:r>
              <a:rPr lang="en-GB" sz="1400" dirty="0">
                <a:latin typeface="Aptos" panose="020B0004020202020204" pitchFamily="34" charset="0"/>
              </a:rPr>
              <a:t>Double quotation marks are used in the example, however single are also acceptable. Check with your lecturer as they may have a preference!</a:t>
            </a:r>
          </a:p>
        </p:txBody>
      </p:sp>
      <p:sp>
        <p:nvSpPr>
          <p:cNvPr id="4" name="Slide Number Placeholder 3">
            <a:extLst>
              <a:ext uri="{FF2B5EF4-FFF2-40B4-BE49-F238E27FC236}">
                <a16:creationId xmlns:a16="http://schemas.microsoft.com/office/drawing/2014/main" id="{0EBBF297-3412-767D-674E-AA8833118B7F}"/>
              </a:ext>
            </a:extLst>
          </p:cNvPr>
          <p:cNvSpPr>
            <a:spLocks noGrp="1"/>
          </p:cNvSpPr>
          <p:nvPr>
            <p:ph type="sldNum" sz="quarter" idx="5"/>
          </p:nvPr>
        </p:nvSpPr>
        <p:spPr/>
        <p:txBody>
          <a:bodyPr/>
          <a:lstStyle/>
          <a:p>
            <a:fld id="{8236E5D3-2D1D-4335-8033-F314E4E9B495}" type="slidenum">
              <a:rPr lang="en-GB" smtClean="0"/>
              <a:t>15</a:t>
            </a:fld>
            <a:endParaRPr lang="en-GB"/>
          </a:p>
        </p:txBody>
      </p:sp>
    </p:spTree>
    <p:extLst>
      <p:ext uri="{BB962C8B-B14F-4D97-AF65-F5344CB8AC3E}">
        <p14:creationId xmlns:p14="http://schemas.microsoft.com/office/powerpoint/2010/main" val="10675242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Let’s recap and look at an example of text. One sentence has been paraphrased and the other has taken a direct quote from the source. </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17860043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The first sentence is paraphrased from an article by Pearson. The 2</a:t>
            </a:r>
            <a:r>
              <a:rPr lang="en-GB" sz="1400" baseline="30000" dirty="0">
                <a:latin typeface="Aptos" panose="020B0004020202020204" pitchFamily="34" charset="0"/>
              </a:rPr>
              <a:t>nd</a:t>
            </a:r>
            <a:r>
              <a:rPr lang="en-GB" sz="1400" dirty="0">
                <a:latin typeface="Aptos" panose="020B0004020202020204" pitchFamily="34" charset="0"/>
              </a:rPr>
              <a:t> contains a direct quote from the work of Williams, Armstrong and Wang. Note the quotation marks.</a:t>
            </a:r>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397163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BD6548-494B-0349-6E76-53A478C523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37C7E7-8536-583D-7319-09F710C243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217252-36CF-2C6F-EB45-1D02EB8FCE2F}"/>
              </a:ext>
            </a:extLst>
          </p:cNvPr>
          <p:cNvSpPr>
            <a:spLocks noGrp="1"/>
          </p:cNvSpPr>
          <p:nvPr>
            <p:ph type="body" idx="1"/>
          </p:nvPr>
        </p:nvSpPr>
        <p:spPr/>
        <p:txBody>
          <a:bodyPr/>
          <a:lstStyle/>
          <a:p>
            <a:r>
              <a:rPr lang="en-GB" sz="1400" dirty="0">
                <a:latin typeface="Aptos" panose="020B0004020202020204" pitchFamily="34" charset="0"/>
              </a:rPr>
              <a:t>This example shows you how it could look using the  parenthetical style at the end of your sentence. Note the inclusion of a page number with the quoted citation. </a:t>
            </a:r>
            <a:endParaRPr lang="en-US" sz="1400" dirty="0">
              <a:latin typeface="Aptos" panose="020B0004020202020204" pitchFamily="34" charset="0"/>
            </a:endParaRPr>
          </a:p>
        </p:txBody>
      </p:sp>
      <p:sp>
        <p:nvSpPr>
          <p:cNvPr id="4" name="Slide Number Placeholder 3">
            <a:extLst>
              <a:ext uri="{FF2B5EF4-FFF2-40B4-BE49-F238E27FC236}">
                <a16:creationId xmlns:a16="http://schemas.microsoft.com/office/drawing/2014/main" id="{3CADA58C-1751-1AE8-0BE2-728CF337FA5B}"/>
              </a:ext>
            </a:extLst>
          </p:cNvPr>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21657224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I have included a narrative and parenthetical  citation in this example to show you how it could also be written. </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953007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Take a look at the example shown and see if you can spot the in-text citations. Are there some you do not expect, or missed?</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5302163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We have looked at some simple ways to include your reading in your writing, but you will inevitably encounter more complex examples when you are researching. </a:t>
            </a:r>
          </a:p>
          <a:p>
            <a:endParaRPr lang="en-GB" sz="1400" dirty="0">
              <a:latin typeface="Aptos" panose="020B0004020202020204" pitchFamily="34" charset="0"/>
            </a:endParaRPr>
          </a:p>
          <a:p>
            <a:r>
              <a:rPr lang="en-GB" sz="1400" dirty="0">
                <a:latin typeface="Aptos" panose="020B0004020202020204" pitchFamily="34" charset="0"/>
              </a:rPr>
              <a:t>We mentioned using et al earlier for sources with 4 or more authors, here you can see an example of how this is written. </a:t>
            </a:r>
          </a:p>
          <a:p>
            <a:endParaRPr lang="en-GB" sz="1400" dirty="0">
              <a:latin typeface="Aptos" panose="020B0004020202020204" pitchFamily="34" charset="0"/>
            </a:endParaRPr>
          </a:p>
          <a:p>
            <a:r>
              <a:rPr lang="en-GB" sz="1400" dirty="0">
                <a:latin typeface="Aptos" panose="020B0004020202020204" pitchFamily="34" charset="0"/>
              </a:rPr>
              <a:t>You may also find your reference list contains 2 or more different articles by the same author published in the same year. </a:t>
            </a:r>
          </a:p>
          <a:p>
            <a:endParaRPr lang="en-GB" sz="1400" dirty="0">
              <a:latin typeface="Aptos" panose="020B0004020202020204" pitchFamily="34" charset="0"/>
            </a:endParaRPr>
          </a:p>
          <a:p>
            <a:r>
              <a:rPr lang="en-GB" sz="1400" dirty="0">
                <a:latin typeface="Aptos" panose="020B0004020202020204" pitchFamily="34" charset="0"/>
              </a:rPr>
              <a:t>As you would usually just cite the authors surname and date in your in-text citation, you will need to provide your reader with additional information to distinguish which source you are are referring to in your text. This is where we use a, b, c etc.</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27140351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You can find many more examples of in-text citations in the Cite Them Right database in the library catalogue. The direct links are provided her and will also be on your online resource list.</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32196501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Pause and discuss the following citations. Which ones are incorrect and why?</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3789755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Hopefully you got them all right. Note on number 6 I have said generally. We would only include an initial if we had 2 different sources and authors with the same surname who published in the same year. </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6352355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You are not expected to remember all the examples shown here. This slide links to some if the sources which you may find useful when creating your references and writing your assignment.</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5999168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Now you know how to include your in-text citations, we will explore how to create your full reference list.</a:t>
            </a:r>
          </a:p>
          <a:p>
            <a:endParaRPr lang="en-GB" sz="1400" dirty="0">
              <a:latin typeface="Aptos" panose="020B0004020202020204" pitchFamily="34" charset="0"/>
            </a:endParaRPr>
          </a:p>
          <a:p>
            <a:r>
              <a:rPr lang="en-GB" sz="1400" dirty="0">
                <a:latin typeface="Aptos" panose="020B0004020202020204" pitchFamily="34" charset="0"/>
              </a:rPr>
              <a:t>This is included at the end of your assignment on a new page with the heading reference list.</a:t>
            </a:r>
          </a:p>
          <a:p>
            <a:endParaRPr lang="en-GB" sz="1400" dirty="0">
              <a:latin typeface="Aptos" panose="020B0004020202020204" pitchFamily="34" charset="0"/>
            </a:endParaRPr>
          </a:p>
          <a:p>
            <a:r>
              <a:rPr lang="en-GB" sz="1400" dirty="0">
                <a:latin typeface="Aptos" panose="020B0004020202020204" pitchFamily="34" charset="0"/>
              </a:rPr>
              <a:t>The information is listed alphabetically by surname of author, or organisation.</a:t>
            </a:r>
          </a:p>
          <a:p>
            <a:endParaRPr lang="en-GB" sz="1400" dirty="0">
              <a:latin typeface="Aptos" panose="020B0004020202020204" pitchFamily="34" charset="0"/>
            </a:endParaRPr>
          </a:p>
          <a:p>
            <a:r>
              <a:rPr lang="en-GB" sz="1400" dirty="0">
                <a:latin typeface="Aptos" panose="020B0004020202020204" pitchFamily="34" charset="0"/>
              </a:rPr>
              <a:t>It is formatted according to the type of source you have used and must contain the correct information for your reader to recognise what source it is and where to find it.</a:t>
            </a:r>
          </a:p>
          <a:p>
            <a:endParaRPr lang="en-GB" sz="1400" dirty="0">
              <a:latin typeface="Aptos" panose="020B0004020202020204" pitchFamily="34" charset="0"/>
            </a:endParaRPr>
          </a:p>
          <a:p>
            <a:r>
              <a:rPr lang="en-GB" sz="1400" dirty="0">
                <a:latin typeface="Aptos" panose="020B0004020202020204" pitchFamily="34" charset="0"/>
              </a:rPr>
              <a:t>Generally it follows the Who, When, What and Where format, with the WHO and Where matching your in-text citation.</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2640711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Lets have a look at some examples of different sources. We will start with a simple book.</a:t>
            </a:r>
          </a:p>
          <a:p>
            <a:endParaRPr lang="en-US" sz="1400" dirty="0">
              <a:latin typeface="Aptos" panose="020B0004020202020204" pitchFamily="34" charset="0"/>
            </a:endParaRPr>
          </a:p>
          <a:p>
            <a:r>
              <a:rPr lang="en-US" sz="1400" dirty="0">
                <a:latin typeface="Aptos" panose="020B0004020202020204" pitchFamily="34" charset="0"/>
              </a:rPr>
              <a:t>Most of the information will be provided on the front cover, however not all.</a:t>
            </a:r>
          </a:p>
          <a:p>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11184040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You will need to explore the copyright page which is found on the third or 4</a:t>
            </a:r>
            <a:r>
              <a:rPr lang="en-GB" sz="1400" baseline="30000" dirty="0">
                <a:latin typeface="Aptos" panose="020B0004020202020204" pitchFamily="34" charset="0"/>
              </a:rPr>
              <a:t>th</a:t>
            </a:r>
            <a:r>
              <a:rPr lang="en-GB" sz="1400" dirty="0">
                <a:latin typeface="Aptos" panose="020B0004020202020204" pitchFamily="34" charset="0"/>
              </a:rPr>
              <a:t> page of the book to find the date the book was published. Look for the copyright symbol if you cannot find it straight away.</a:t>
            </a:r>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42663251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Once you have your information, you can start to build your reference following the Who, When, What and Where format. </a:t>
            </a:r>
          </a:p>
          <a:p>
            <a:endParaRPr lang="en-GB" sz="1400" dirty="0">
              <a:latin typeface="Aptos" panose="020B0004020202020204" pitchFamily="34" charset="0"/>
            </a:endParaRPr>
          </a:p>
          <a:p>
            <a:r>
              <a:rPr lang="en-GB" sz="1400" dirty="0">
                <a:latin typeface="Aptos" panose="020B0004020202020204" pitchFamily="34" charset="0"/>
              </a:rPr>
              <a:t>Note how the beginning of your full reference matches your in-text citation. If they do not match – your reader will be unable to locate your reference. </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388896912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Not all books are created equal. You may have used an edited book where each chapter is written by a different author. You will need to include more information in the where to give your reader enough information to find it.</a:t>
            </a:r>
          </a:p>
          <a:p>
            <a:endParaRPr lang="en-GB" sz="1400" dirty="0">
              <a:latin typeface="Aptos" panose="020B0004020202020204" pitchFamily="34" charset="0"/>
            </a:endParaRPr>
          </a:p>
          <a:p>
            <a:r>
              <a:rPr lang="en-GB" sz="1400" dirty="0">
                <a:latin typeface="Aptos" panose="020B0004020202020204" pitchFamily="34" charset="0"/>
              </a:rPr>
              <a:t>You will find lots of different examples in our handbook which is linked later on. </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19245558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You will be expected to use journal articles in your assignments. Similar to an edited book, there is more information you must provide to your reader, though the order remains the same.</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217109994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ptos" panose="020B0004020202020204" pitchFamily="34" charset="0"/>
              </a:rPr>
              <a:t>This is a screenshot from the library catalogue of an article by Penny Thompson on Communication technology use and study skills which has been published in The Active Learning in Higher Education journal.</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31571160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4ABF26-9E50-7182-190B-FB12265BAF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D0FEC2-29CD-6320-5DD6-5560054D5B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A91B97-BF7C-858B-4A6B-3086CE82085A}"/>
              </a:ext>
            </a:extLst>
          </p:cNvPr>
          <p:cNvSpPr>
            <a:spLocks noGrp="1"/>
          </p:cNvSpPr>
          <p:nvPr>
            <p:ph type="body" idx="1"/>
          </p:nvPr>
        </p:nvSpPr>
        <p:spPr>
          <a:xfrm>
            <a:off x="685800" y="4400549"/>
            <a:ext cx="5486400" cy="3762375"/>
          </a:xfrm>
        </p:spPr>
        <p:txBody>
          <a:bodyPr/>
          <a:lstStyle/>
          <a:p>
            <a:r>
              <a:rPr lang="en-GB" sz="1400" dirty="0">
                <a:latin typeface="Aptos" panose="020B0004020202020204" pitchFamily="34" charset="0"/>
              </a:rPr>
              <a:t>If we note the information and compile our reference, once again using the Who, When, What and Where format, we will be able to provide all the necessary information to our reader.</a:t>
            </a:r>
          </a:p>
          <a:p>
            <a:endParaRPr lang="en-GB" sz="1400" dirty="0">
              <a:latin typeface="Aptos" panose="020B0004020202020204" pitchFamily="34" charset="0"/>
            </a:endParaRPr>
          </a:p>
          <a:p>
            <a:r>
              <a:rPr lang="en-GB" sz="1400" dirty="0">
                <a:latin typeface="Aptos" panose="020B0004020202020204" pitchFamily="34" charset="0"/>
              </a:rPr>
              <a:t>When providing a reference for material found online such as a journal article or a website, it is essential we provide the website </a:t>
            </a:r>
            <a:r>
              <a:rPr lang="en-GB" sz="1400" dirty="0" err="1">
                <a:latin typeface="Aptos" panose="020B0004020202020204" pitchFamily="34" charset="0"/>
              </a:rPr>
              <a:t>url</a:t>
            </a:r>
            <a:r>
              <a:rPr lang="en-GB" sz="1400" dirty="0">
                <a:latin typeface="Aptos" panose="020B0004020202020204" pitchFamily="34" charset="0"/>
              </a:rPr>
              <a:t> or doi to our reader.</a:t>
            </a:r>
          </a:p>
          <a:p>
            <a:r>
              <a:rPr lang="en-GB" sz="1400" dirty="0">
                <a:latin typeface="Aptos" panose="020B0004020202020204" pitchFamily="34" charset="0"/>
              </a:rPr>
              <a:t>A doi is a static fixed number which identifies a particular online resource such as an article and does not change. Even if the location changes, it will still link to the article. Use this wherever it is provided.</a:t>
            </a:r>
          </a:p>
          <a:p>
            <a:endParaRPr lang="en-GB" sz="1400" dirty="0">
              <a:latin typeface="Aptos" panose="020B0004020202020204" pitchFamily="34" charset="0"/>
            </a:endParaRPr>
          </a:p>
          <a:p>
            <a:r>
              <a:rPr lang="en-GB" sz="1400" dirty="0">
                <a:latin typeface="Aptos" panose="020B0004020202020204" pitchFamily="34" charset="0"/>
              </a:rPr>
              <a:t>If not provided, you should copy the </a:t>
            </a:r>
            <a:r>
              <a:rPr lang="en-GB" sz="1400" dirty="0" err="1">
                <a:latin typeface="Aptos" panose="020B0004020202020204" pitchFamily="34" charset="0"/>
              </a:rPr>
              <a:t>url</a:t>
            </a:r>
            <a:r>
              <a:rPr lang="en-GB" sz="1400" dirty="0">
                <a:latin typeface="Aptos" panose="020B0004020202020204" pitchFamily="34" charset="0"/>
              </a:rPr>
              <a:t> and include the date you accessed it in brackets. This is because website address move, are archived or deleted.</a:t>
            </a:r>
          </a:p>
          <a:p>
            <a:endParaRPr lang="en-GB" sz="1400" dirty="0">
              <a:latin typeface="Aptos" panose="020B0004020202020204" pitchFamily="34" charset="0"/>
            </a:endParaRPr>
          </a:p>
          <a:p>
            <a:r>
              <a:rPr lang="en-GB" sz="1400" dirty="0">
                <a:latin typeface="Aptos" panose="020B0004020202020204" pitchFamily="34" charset="0"/>
              </a:rPr>
              <a:t>All online references should contain one or the other so your reader can click and trace the origin of it.</a:t>
            </a:r>
          </a:p>
          <a:p>
            <a:endParaRPr lang="en-GB" dirty="0">
              <a:latin typeface="Aptos" panose="020B0004020202020204" pitchFamily="34" charset="0"/>
            </a:endParaRPr>
          </a:p>
        </p:txBody>
      </p:sp>
      <p:sp>
        <p:nvSpPr>
          <p:cNvPr id="4" name="Slide Number Placeholder 3">
            <a:extLst>
              <a:ext uri="{FF2B5EF4-FFF2-40B4-BE49-F238E27FC236}">
                <a16:creationId xmlns:a16="http://schemas.microsoft.com/office/drawing/2014/main" id="{832603B3-CE1B-772F-D5A1-0DD8173C5F11}"/>
              </a:ext>
            </a:extLst>
          </p:cNvPr>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34537795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3762375"/>
          </a:xfrm>
        </p:spPr>
        <p:txBody>
          <a:bodyPr/>
          <a:lstStyle/>
          <a:p>
            <a:r>
              <a:rPr lang="en-GB" sz="1400" dirty="0">
                <a:latin typeface="Aptos" panose="020B0004020202020204" pitchFamily="34" charset="0"/>
              </a:rPr>
              <a:t>Webpages are also common sources used in reference lists. Be aware that just because information is hosted on a webpage, does not mean the information should be referenced as one. </a:t>
            </a:r>
          </a:p>
          <a:p>
            <a:endParaRPr lang="en-GB" sz="1400" dirty="0">
              <a:latin typeface="Aptos" panose="020B0004020202020204" pitchFamily="34" charset="0"/>
            </a:endParaRPr>
          </a:p>
          <a:p>
            <a:r>
              <a:rPr lang="en-GB" sz="1400" dirty="0">
                <a:latin typeface="Aptos" panose="020B0004020202020204" pitchFamily="34" charset="0"/>
              </a:rPr>
              <a:t>Lots of different information is hosted via a webpage, including reports, blogs, articles, news, etc. </a:t>
            </a:r>
          </a:p>
          <a:p>
            <a:endParaRPr lang="en-GB" sz="1400" dirty="0">
              <a:latin typeface="Aptos" panose="020B0004020202020204" pitchFamily="34" charset="0"/>
            </a:endParaRPr>
          </a:p>
          <a:p>
            <a:r>
              <a:rPr lang="en-GB" sz="1400" dirty="0">
                <a:latin typeface="Aptos" panose="020B0004020202020204" pitchFamily="34" charset="0"/>
              </a:rPr>
              <a:t>You must decide what type of information you are looking at then finding an appropriate example in the handbook or on Cite Them Right.</a:t>
            </a:r>
          </a:p>
          <a:p>
            <a:endParaRPr lang="en-GB" sz="1400" dirty="0">
              <a:latin typeface="Aptos" panose="020B0004020202020204" pitchFamily="34" charset="0"/>
            </a:endParaRPr>
          </a:p>
          <a:p>
            <a:r>
              <a:rPr lang="en-GB" sz="1400" dirty="0">
                <a:latin typeface="Aptos" panose="020B0004020202020204" pitchFamily="34" charset="0"/>
              </a:rPr>
              <a:t>Note if there is no individual author listed you can use the organisation </a:t>
            </a:r>
            <a:r>
              <a:rPr lang="en-GB" sz="1400" dirty="0" err="1">
                <a:latin typeface="Aptos" panose="020B0004020202020204" pitchFamily="34" charset="0"/>
              </a:rPr>
              <a:t>e.g</a:t>
            </a:r>
            <a:r>
              <a:rPr lang="en-GB" sz="1400" dirty="0">
                <a:latin typeface="Aptos" panose="020B0004020202020204" pitchFamily="34" charset="0"/>
              </a:rPr>
              <a:t> in this example it would be The Conversation.</a:t>
            </a:r>
          </a:p>
          <a:p>
            <a:endParaRPr lang="en-GB" sz="1400" dirty="0">
              <a:latin typeface="Aptos" panose="020B0004020202020204" pitchFamily="34" charset="0"/>
            </a:endParaRPr>
          </a:p>
          <a:p>
            <a:r>
              <a:rPr lang="en-GB" sz="1400" dirty="0">
                <a:latin typeface="Aptos" panose="020B0004020202020204" pitchFamily="34" charset="0"/>
              </a:rPr>
              <a:t>You may also have trouble finding the date. Look for the copyright symbol. If no date can be found, then re-consider using it. Refer to CRAAP test.</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386664897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this information is accessed online, we must include a doi or </a:t>
            </a:r>
            <a:r>
              <a:rPr lang="en-GB" dirty="0" err="1"/>
              <a:t>url</a:t>
            </a:r>
            <a:r>
              <a:rPr lang="en-GB" dirty="0"/>
              <a:t>. Though doi numbers are increasingly being provided for webpages, it is still more common to use the </a:t>
            </a:r>
            <a:r>
              <a:rPr lang="en-GB" dirty="0" err="1"/>
              <a:t>url</a:t>
            </a:r>
            <a:r>
              <a:rPr lang="en-GB" dirty="0"/>
              <a:t> and accessed date. </a:t>
            </a:r>
          </a:p>
          <a:p>
            <a:endParaRPr lang="en-GB" dirty="0"/>
          </a:p>
          <a:p>
            <a:r>
              <a:rPr lang="en-GB" dirty="0"/>
              <a:t>In the example shown, if we did not have an individual author, or authors, we would use The Conversation as the author. </a:t>
            </a:r>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284615937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CB7FD3-7159-A155-7993-D131EA7565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393AC5-6F2A-D74B-5A0B-CC41994EE6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969AD8-DF30-0443-D4ED-670180272E0C}"/>
              </a:ext>
            </a:extLst>
          </p:cNvPr>
          <p:cNvSpPr>
            <a:spLocks noGrp="1"/>
          </p:cNvSpPr>
          <p:nvPr>
            <p:ph type="body" idx="1"/>
          </p:nvPr>
        </p:nvSpPr>
        <p:spPr/>
        <p:txBody>
          <a:bodyPr/>
          <a:lstStyle/>
          <a:p>
            <a:r>
              <a:rPr lang="en-GB" dirty="0"/>
              <a:t>Your assignment brief will let you know if and how GenAI can be used. However caution should be taken when considering including any AI generated text or sources in your work and always investigate and reference the original source of any information provided.</a:t>
            </a:r>
          </a:p>
        </p:txBody>
      </p:sp>
      <p:sp>
        <p:nvSpPr>
          <p:cNvPr id="4" name="Slide Number Placeholder 3">
            <a:extLst>
              <a:ext uri="{FF2B5EF4-FFF2-40B4-BE49-F238E27FC236}">
                <a16:creationId xmlns:a16="http://schemas.microsoft.com/office/drawing/2014/main" id="{562A90D4-F2F4-F2E3-C805-578AC908D486}"/>
              </a:ext>
            </a:extLst>
          </p:cNvPr>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355182675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adapted the AI </a:t>
            </a:r>
            <a:r>
              <a:rPr lang="en-GB" dirty="0" err="1"/>
              <a:t>Craap</a:t>
            </a:r>
            <a:r>
              <a:rPr lang="en-GB" dirty="0"/>
              <a:t> test created by Bristol University Library, to help you evaluate Generative AI sources. </a:t>
            </a:r>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a:p>
        </p:txBody>
      </p:sp>
    </p:spTree>
    <p:extLst>
      <p:ext uri="{BB962C8B-B14F-4D97-AF65-F5344CB8AC3E}">
        <p14:creationId xmlns:p14="http://schemas.microsoft.com/office/powerpoint/2010/main" val="170737690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haven’t already completed the AI units, we suggest you do so. You can also find out more about Artificial Intelligence in the Cite Them Right database. </a:t>
            </a:r>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38</a:t>
            </a:fld>
            <a:endParaRPr lang="en-GB"/>
          </a:p>
        </p:txBody>
      </p:sp>
    </p:spTree>
    <p:extLst>
      <p:ext uri="{BB962C8B-B14F-4D97-AF65-F5344CB8AC3E}">
        <p14:creationId xmlns:p14="http://schemas.microsoft.com/office/powerpoint/2010/main" val="306534662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some tools which can help you with creating your references. There is a citation tool on the library catalogue which will create a reference for you. Just be aware it is the 12</a:t>
            </a:r>
            <a:r>
              <a:rPr lang="en-GB" baseline="30000" dirty="0"/>
              <a:t>th</a:t>
            </a:r>
            <a:r>
              <a:rPr lang="en-GB" dirty="0"/>
              <a:t> edition of Cite Them Right and not the 13</a:t>
            </a:r>
            <a:r>
              <a:rPr lang="en-GB" baseline="30000" dirty="0"/>
              <a:t>th</a:t>
            </a:r>
            <a:r>
              <a:rPr lang="en-GB" dirty="0"/>
              <a:t>. Always check against our </a:t>
            </a:r>
            <a:r>
              <a:rPr lang="en-GB" dirty="0" err="1"/>
              <a:t>handbookor</a:t>
            </a:r>
            <a:r>
              <a:rPr lang="en-GB" dirty="0"/>
              <a:t> the Cite Them Right Database before including in your work.</a:t>
            </a:r>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39</a:t>
            </a:fld>
            <a:endParaRPr lang="en-GB"/>
          </a:p>
        </p:txBody>
      </p:sp>
    </p:spTree>
    <p:extLst>
      <p:ext uri="{BB962C8B-B14F-4D97-AF65-F5344CB8AC3E}">
        <p14:creationId xmlns:p14="http://schemas.microsoft.com/office/powerpoint/2010/main" val="93350779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also have access to an export feature in your favourites in your reading list. Once again – the format will need to be checked before including in your work.</a:t>
            </a:r>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269174485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Cite Them Right also has a handy ‘You try’ option which allows you to type in the details then copy and paste into your Word document.</a:t>
            </a:r>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41</a:t>
            </a:fld>
            <a:endParaRPr lang="en-GB"/>
          </a:p>
        </p:txBody>
      </p:sp>
    </p:spTree>
    <p:extLst>
      <p:ext uri="{BB962C8B-B14F-4D97-AF65-F5344CB8AC3E}">
        <p14:creationId xmlns:p14="http://schemas.microsoft.com/office/powerpoint/2010/main" val="5232271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Finally, there are citation manager tools. Once again these are not 100% accurate, but you may find them useful in creating your references.</a:t>
            </a:r>
          </a:p>
          <a:p>
            <a:endParaRPr lang="en-GB" dirty="0"/>
          </a:p>
          <a:p>
            <a:r>
              <a:rPr lang="en-GB" dirty="0"/>
              <a:t>My Bib and </a:t>
            </a:r>
            <a:r>
              <a:rPr lang="en-GB" dirty="0" err="1"/>
              <a:t>Zoterbib</a:t>
            </a:r>
            <a:r>
              <a:rPr lang="en-GB" dirty="0"/>
              <a:t> are simple free tools which can quickly and easily create a reference for you. They are hyperlinked in this presentation.</a:t>
            </a:r>
          </a:p>
          <a:p>
            <a:endParaRPr lang="en-GB" dirty="0"/>
          </a:p>
          <a:p>
            <a:r>
              <a:rPr lang="en-US" dirty="0"/>
              <a:t>There are other tools which have far more functionality, but will require you to sign up. We currently support RefWorks in UWTSD and more details can be found in the Managing Information section in the Referencing infoskills course.</a:t>
            </a: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42</a:t>
            </a:fld>
            <a:endParaRPr lang="en-GB"/>
          </a:p>
        </p:txBody>
      </p:sp>
    </p:spTree>
    <p:extLst>
      <p:ext uri="{BB962C8B-B14F-4D97-AF65-F5344CB8AC3E}">
        <p14:creationId xmlns:p14="http://schemas.microsoft.com/office/powerpoint/2010/main" val="57543469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0669DB-C134-E34B-FD50-1BC334DDB1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CFAC78-3CF1-6216-5A6F-B4CC5A0760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D87EFF-CC84-AFC6-D7B2-4CB3864B1068}"/>
              </a:ext>
            </a:extLst>
          </p:cNvPr>
          <p:cNvSpPr>
            <a:spLocks noGrp="1"/>
          </p:cNvSpPr>
          <p:nvPr>
            <p:ph type="body" idx="1"/>
          </p:nvPr>
        </p:nvSpPr>
        <p:spPr/>
        <p:txBody>
          <a:bodyPr/>
          <a:lstStyle/>
          <a:p>
            <a:r>
              <a:rPr lang="en-GB" dirty="0"/>
              <a:t>As a final note, remember to use good academic source, paraphrase and record your source. Ensure you follow the UWTSD Harvard referencing handbook and Cite Them Right 13</a:t>
            </a:r>
            <a:r>
              <a:rPr lang="en-GB" baseline="30000" dirty="0"/>
              <a:t>th</a:t>
            </a:r>
            <a:r>
              <a:rPr lang="en-GB" dirty="0"/>
              <a:t> edition.</a:t>
            </a:r>
            <a:endParaRPr lang="en-US" dirty="0"/>
          </a:p>
        </p:txBody>
      </p:sp>
      <p:sp>
        <p:nvSpPr>
          <p:cNvPr id="4" name="Slide Number Placeholder 3">
            <a:extLst>
              <a:ext uri="{FF2B5EF4-FFF2-40B4-BE49-F238E27FC236}">
                <a16:creationId xmlns:a16="http://schemas.microsoft.com/office/drawing/2014/main" id="{A0BAB1E8-62CB-C049-C8DB-8A0F85A54B59}"/>
              </a:ext>
            </a:extLst>
          </p:cNvPr>
          <p:cNvSpPr>
            <a:spLocks noGrp="1"/>
          </p:cNvSpPr>
          <p:nvPr>
            <p:ph type="sldNum" sz="quarter" idx="5"/>
          </p:nvPr>
        </p:nvSpPr>
        <p:spPr/>
        <p:txBody>
          <a:bodyPr/>
          <a:lstStyle/>
          <a:p>
            <a:fld id="{7C1845D0-53D4-4312-8F17-71CDCA72431A}" type="slidenum">
              <a:rPr lang="en-GB" smtClean="0"/>
              <a:t>43</a:t>
            </a:fld>
            <a:endParaRPr lang="en-GB"/>
          </a:p>
        </p:txBody>
      </p:sp>
    </p:spTree>
    <p:extLst>
      <p:ext uri="{BB962C8B-B14F-4D97-AF65-F5344CB8AC3E}">
        <p14:creationId xmlns:p14="http://schemas.microsoft.com/office/powerpoint/2010/main" val="305890214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are not expected to memorise all the information provided here today. We have lots of resources to help you with your referencing. I have provided some useful links here to help you find them more easily.</a:t>
            </a:r>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44</a:t>
            </a:fld>
            <a:endParaRPr lang="en-GB"/>
          </a:p>
        </p:txBody>
      </p:sp>
    </p:spTree>
    <p:extLst>
      <p:ext uri="{BB962C8B-B14F-4D97-AF65-F5344CB8AC3E}">
        <p14:creationId xmlns:p14="http://schemas.microsoft.com/office/powerpoint/2010/main" val="196899333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Referencing is a core academic skill. You will need to spend some time practicing your formatting and creating your references and in-text citations. Explore journal articles to see how others introduce their reading into their work.</a:t>
            </a:r>
          </a:p>
          <a:p>
            <a:r>
              <a:rPr lang="en-US" dirty="0">
                <a:cs typeface="Calibri"/>
              </a:rPr>
              <a:t>Use the handbook and database to help you, as well as a citation tool if you like. </a:t>
            </a:r>
          </a:p>
          <a:p>
            <a:r>
              <a:rPr lang="en-US" dirty="0">
                <a:cs typeface="Calibri"/>
              </a:rPr>
              <a:t>As always, you can get in touch if you need further support or advice.</a:t>
            </a:r>
          </a:p>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45</a:t>
            </a:fld>
            <a:endParaRPr lang="en-GB"/>
          </a:p>
        </p:txBody>
      </p:sp>
    </p:spTree>
    <p:extLst>
      <p:ext uri="{BB962C8B-B14F-4D97-AF65-F5344CB8AC3E}">
        <p14:creationId xmlns:p14="http://schemas.microsoft.com/office/powerpoint/2010/main" val="221533274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found today’s session useful, please consider completing our short feedback form. Thank you for watching and best of luck with your studies.</a:t>
            </a:r>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46</a:t>
            </a:fld>
            <a:endParaRPr lang="en-GB"/>
          </a:p>
        </p:txBody>
      </p:sp>
    </p:spTree>
    <p:extLst>
      <p:ext uri="{BB962C8B-B14F-4D97-AF65-F5344CB8AC3E}">
        <p14:creationId xmlns:p14="http://schemas.microsoft.com/office/powerpoint/2010/main" val="27442762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8.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9.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0.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2" name="Picture 1">
            <a:extLst>
              <a:ext uri="{FF2B5EF4-FFF2-40B4-BE49-F238E27FC236}">
                <a16:creationId xmlns:a16="http://schemas.microsoft.com/office/drawing/2014/main" id="{1EEEC939-8EB6-2998-A77D-3B8C054AE734}"/>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5" name="Picture 4" descr="A black and white logo&#10;&#10;AI-generated content may be incorrect.">
            <a:extLst>
              <a:ext uri="{FF2B5EF4-FFF2-40B4-BE49-F238E27FC236}">
                <a16:creationId xmlns:a16="http://schemas.microsoft.com/office/drawing/2014/main" id="{D7FC4C01-AA1B-0F9D-7A79-EE7B47F99E32}"/>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8" name="Picture 7">
            <a:extLst>
              <a:ext uri="{FF2B5EF4-FFF2-40B4-BE49-F238E27FC236}">
                <a16:creationId xmlns:a16="http://schemas.microsoft.com/office/drawing/2014/main" id="{71669E69-327E-9618-BF98-1CC14926FC41}"/>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8B6988CD-DE02-352E-D35C-D134CA792E2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83897" y="1062915"/>
            <a:ext cx="4748085" cy="4748085"/>
          </a:xfrm>
          <a:prstGeom prst="rect">
            <a:avLst/>
          </a:prstGeom>
        </p:spPr>
      </p:pic>
      <p:pic>
        <p:nvPicPr>
          <p:cNvPr id="5" name="Picture 4">
            <a:extLst>
              <a:ext uri="{FF2B5EF4-FFF2-40B4-BE49-F238E27FC236}">
                <a16:creationId xmlns:a16="http://schemas.microsoft.com/office/drawing/2014/main" id="{2F80CF29-B32E-1910-2799-0AF964785DCD}"/>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BF66B1DC-B8B6-CBE7-A3A9-09227EA7D68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1688CF71-4F4B-3796-3CE4-5D0438C6E2FF}"/>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870649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D2B2357B-1BAA-F724-B573-1AB49DEE2566}"/>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20130" y="1062915"/>
            <a:ext cx="4803524" cy="4803524"/>
          </a:xfrm>
          <a:prstGeom prst="rect">
            <a:avLst/>
          </a:prstGeom>
        </p:spPr>
      </p:pic>
      <p:pic>
        <p:nvPicPr>
          <p:cNvPr id="5" name="Picture 4">
            <a:extLst>
              <a:ext uri="{FF2B5EF4-FFF2-40B4-BE49-F238E27FC236}">
                <a16:creationId xmlns:a16="http://schemas.microsoft.com/office/drawing/2014/main" id="{4C6D1819-D921-DBF3-B8A9-4DCBD02D2AD6}"/>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8" name="Picture 7" descr="A black and white logo&#10;&#10;AI-generated content may be incorrect.">
            <a:extLst>
              <a:ext uri="{FF2B5EF4-FFF2-40B4-BE49-F238E27FC236}">
                <a16:creationId xmlns:a16="http://schemas.microsoft.com/office/drawing/2014/main" id="{935E89E5-AAB4-8A20-ECFD-FC834C798C9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ED19374D-F963-CBC2-AD8F-46FB49E9B1FC}"/>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1755845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A34BF37F-5F99-D74B-C2D7-21144C8211B0}"/>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630414" y="997258"/>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9CA635-6383-3011-CA14-922F1C09A60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5" name="Picture 4">
            <a:extLst>
              <a:ext uri="{FF2B5EF4-FFF2-40B4-BE49-F238E27FC236}">
                <a16:creationId xmlns:a16="http://schemas.microsoft.com/office/drawing/2014/main" id="{F374BC30-AC2D-1DD0-6DFB-E0801EF104C0}"/>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2265247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38950543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68959"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2D72B93C-A91D-0C69-3818-82A68B73A612}"/>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68959" y="3254188"/>
            <a:ext cx="4789702" cy="820571"/>
          </a:xfrm>
          <a:prstGeom prst="rect">
            <a:avLst/>
          </a:prstGeom>
        </p:spPr>
      </p:pic>
    </p:spTree>
    <p:extLst>
      <p:ext uri="{BB962C8B-B14F-4D97-AF65-F5344CB8AC3E}">
        <p14:creationId xmlns:p14="http://schemas.microsoft.com/office/powerpoint/2010/main" val="2213542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6" name="Picture 5" descr="A black and white logo&#10;&#10;AI-generated content may be incorrect.">
            <a:extLst>
              <a:ext uri="{FF2B5EF4-FFF2-40B4-BE49-F238E27FC236}">
                <a16:creationId xmlns:a16="http://schemas.microsoft.com/office/drawing/2014/main" id="{883A601F-85EC-32ED-014F-E5557F4F3F0F}"/>
              </a:ext>
            </a:extLst>
          </p:cNvPr>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5264826" y="6438953"/>
            <a:ext cx="1662347" cy="283738"/>
          </a:xfrm>
          <a:prstGeom prst="rect">
            <a:avLst/>
          </a:prstGeom>
        </p:spPr>
      </p:pic>
      <p:pic>
        <p:nvPicPr>
          <p:cNvPr id="8" name="Picture 7">
            <a:extLst>
              <a:ext uri="{FF2B5EF4-FFF2-40B4-BE49-F238E27FC236}">
                <a16:creationId xmlns:a16="http://schemas.microsoft.com/office/drawing/2014/main" id="{C4FEF38C-82BE-526B-3002-AE4B5736C690}"/>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320747" y="6406243"/>
            <a:ext cx="3635955" cy="398945"/>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4" r:id="rId15"/>
    <p:sldLayoutId id="2147483665"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5.png"/><Relationship Id="rId2" Type="http://schemas.openxmlformats.org/officeDocument/2006/relationships/audio" Target="../media/media1.m4a"/><Relationship Id="rId1" Type="http://schemas.microsoft.com/office/2007/relationships/media" Target="../media/media1.m4a"/><Relationship Id="rId6" Type="http://schemas.microsoft.com/office/2007/relationships/hdphoto" Target="../media/hdphoto1.wdp"/><Relationship Id="rId5" Type="http://schemas.openxmlformats.org/officeDocument/2006/relationships/image" Target="../media/image1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10.xml"/><Relationship Id="rId7" Type="http://schemas.openxmlformats.org/officeDocument/2006/relationships/hyperlink" Target="https://moodle.uwtsd.ac.uk/mod/page/view.php?id=515758"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moodle.uwtsd.ac.uk/mod/page/view.php?id=515794" TargetMode="External"/><Relationship Id="rId5" Type="http://schemas.openxmlformats.org/officeDocument/2006/relationships/hyperlink" Target="https://moodle.uwtsd.ac.uk/course/view.php?id=11455" TargetMode="Externa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0.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11" Type="http://schemas.openxmlformats.org/officeDocument/2006/relationships/image" Target="../media/image15.png"/><Relationship Id="rId5" Type="http://schemas.openxmlformats.org/officeDocument/2006/relationships/diagramData" Target="../diagrams/data1.xml"/><Relationship Id="rId10" Type="http://schemas.openxmlformats.org/officeDocument/2006/relationships/hyperlink" Target="https://moodle.uwtsd.ac.uk/mod/page/view.php?id=515794" TargetMode="External"/><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35.svg"/><Relationship Id="rId18" Type="http://schemas.openxmlformats.org/officeDocument/2006/relationships/image" Target="../media/image15.png"/><Relationship Id="rId3" Type="http://schemas.openxmlformats.org/officeDocument/2006/relationships/audio" Target="../media/media4.m4a"/><Relationship Id="rId7" Type="http://schemas.openxmlformats.org/officeDocument/2006/relationships/image" Target="../media/image29.svg"/><Relationship Id="rId12" Type="http://schemas.openxmlformats.org/officeDocument/2006/relationships/image" Target="../media/image34.png"/><Relationship Id="rId17" Type="http://schemas.openxmlformats.org/officeDocument/2006/relationships/image" Target="../media/image39.svg"/><Relationship Id="rId2" Type="http://schemas.microsoft.com/office/2007/relationships/media" Target="../media/media4.m4a"/><Relationship Id="rId16" Type="http://schemas.openxmlformats.org/officeDocument/2006/relationships/image" Target="../media/image38.png"/><Relationship Id="rId1" Type="http://schemas.openxmlformats.org/officeDocument/2006/relationships/tags" Target="../tags/tag1.xml"/><Relationship Id="rId6" Type="http://schemas.openxmlformats.org/officeDocument/2006/relationships/image" Target="../media/image28.png"/><Relationship Id="rId11" Type="http://schemas.openxmlformats.org/officeDocument/2006/relationships/image" Target="../media/image33.svg"/><Relationship Id="rId5" Type="http://schemas.openxmlformats.org/officeDocument/2006/relationships/notesSlide" Target="../notesSlides/notesSlide4.xml"/><Relationship Id="rId15" Type="http://schemas.openxmlformats.org/officeDocument/2006/relationships/image" Target="../media/image37.svg"/><Relationship Id="rId10" Type="http://schemas.openxmlformats.org/officeDocument/2006/relationships/image" Target="../media/image32.png"/><Relationship Id="rId4" Type="http://schemas.openxmlformats.org/officeDocument/2006/relationships/slideLayout" Target="../slideLayouts/slideLayout10.xml"/><Relationship Id="rId9" Type="http://schemas.openxmlformats.org/officeDocument/2006/relationships/image" Target="../media/image31.svg"/><Relationship Id="rId14" Type="http://schemas.openxmlformats.org/officeDocument/2006/relationships/image" Target="../media/image36.png"/></Relationships>
</file>

<file path=ppt/slides/_rels/slide5.xml.rels><?xml version="1.0" encoding="UTF-8" standalone="yes"?>
<Relationships xmlns="http://schemas.openxmlformats.org/package/2006/relationships"><Relationship Id="rId8" Type="http://schemas.openxmlformats.org/officeDocument/2006/relationships/hyperlink" Target="https://moodle.uwtsd.ac.uk/mod/scorm/player.php?a=7376&amp;currentorg=articulate_rise&amp;scoid=16122&amp;sesskey=lmHNnrTvlS&amp;display=popup&amp;mode=normal" TargetMode="External"/><Relationship Id="rId3" Type="http://schemas.openxmlformats.org/officeDocument/2006/relationships/slideLayout" Target="../slideLayouts/slideLayout10.xml"/><Relationship Id="rId7" Type="http://schemas.openxmlformats.org/officeDocument/2006/relationships/hyperlink" Target="https://creativecommons.org/licenses/by-nc/3.0/" TargetMode="Externa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freepngimg.com/png/735-orange-png-image-download" TargetMode="External"/><Relationship Id="rId5" Type="http://schemas.openxmlformats.org/officeDocument/2006/relationships/image" Target="../media/image40.png"/><Relationship Id="rId4" Type="http://schemas.openxmlformats.org/officeDocument/2006/relationships/notesSlide" Target="../notesSlides/notesSlide5.xml"/><Relationship Id="rId9" Type="http://schemas.openxmlformats.org/officeDocument/2006/relationships/image" Target="../media/image15.png"/></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17.xml"/><Relationship Id="rId7" Type="http://schemas.openxmlformats.org/officeDocument/2006/relationships/image" Target="../media/image4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libguides.leedsbeckett.ac.uk/home" TargetMode="External"/><Relationship Id="rId5" Type="http://schemas.openxmlformats.org/officeDocument/2006/relationships/hyperlink" Target="http://creativecommons.org/licenses/by/4.0/" TargetMode="Externa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hyperlink" Target="https://moodle.uwtsd.ac.uk/mod/scorm/player.php?a=7376&amp;currentorg=articulate_rise&amp;scoid=16122&amp;sesskey=lmHNnrTvlS&amp;display=popup&amp;mode=normal" TargetMode="External"/><Relationship Id="rId3" Type="http://schemas.openxmlformats.org/officeDocument/2006/relationships/slideLayout" Target="../slideLayouts/slideLayout17.xml"/><Relationship Id="rId7" Type="http://schemas.openxmlformats.org/officeDocument/2006/relationships/image" Target="../media/image4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libguides.leedsbeckett.ac.uk/home" TargetMode="External"/><Relationship Id="rId5" Type="http://schemas.openxmlformats.org/officeDocument/2006/relationships/hyperlink" Target="http://creativecommons.org/licenses/by/4.0/" TargetMode="External"/><Relationship Id="rId4" Type="http://schemas.openxmlformats.org/officeDocument/2006/relationships/notesSlide" Target="../notesSlides/notesSlide7.xml"/><Relationship Id="rId9"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5.png"/><Relationship Id="rId5" Type="http://schemas.openxmlformats.org/officeDocument/2006/relationships/image" Target="../media/image4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0.xml"/><Relationship Id="rId7" Type="http://schemas.openxmlformats.org/officeDocument/2006/relationships/image" Target="../media/image15.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5.png"/><Relationship Id="rId5" Type="http://schemas.openxmlformats.org/officeDocument/2006/relationships/hyperlink" Target="https://moodle.uwtsd.ac.uk/mod/scorm/player.php?a=7376&amp;currentorg=articulate_rise&amp;scoid=16122&amp;sesskey=lmHNnrTvlS&amp;display=popup&amp;mode=normal" TargetMode="Externa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5.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5.png"/><Relationship Id="rId5" Type="http://schemas.openxmlformats.org/officeDocument/2006/relationships/hyperlink" Target="https://moodle.uwtsd.ac.uk/mod/scorm/player.php?a=7376&amp;currentorg=articulate_rise&amp;scoid=16122&amp;sesskey=lmHNnrTvlS&amp;display=popup&amp;mode=normal" TargetMode="Externa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5.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5.png"/><Relationship Id="rId5" Type="http://schemas.openxmlformats.org/officeDocument/2006/relationships/hyperlink" Target="https://digitalservices.uwtsd.ac.uk/library/academic-and-infoskills/referencing-handbooks/" TargetMode="Externa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5.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5.png"/><Relationship Id="rId5" Type="http://schemas.openxmlformats.org/officeDocument/2006/relationships/image" Target="../media/image44.jpe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5.png"/><Relationship Id="rId5" Type="http://schemas.openxmlformats.org/officeDocument/2006/relationships/image" Target="../media/image44.jpe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5.png"/><Relationship Id="rId5" Type="http://schemas.openxmlformats.org/officeDocument/2006/relationships/image" Target="../media/image44.jpe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5.png"/><Relationship Id="rId5" Type="http://schemas.openxmlformats.org/officeDocument/2006/relationships/image" Target="../media/image44.jpe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15.png"/><Relationship Id="rId5" Type="http://schemas.openxmlformats.org/officeDocument/2006/relationships/image" Target="../media/image45.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5.png"/><Relationship Id="rId5" Type="http://schemas.openxmlformats.org/officeDocument/2006/relationships/image" Target="../media/image46.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10.xml"/><Relationship Id="rId7" Type="http://schemas.openxmlformats.org/officeDocument/2006/relationships/hyperlink" Target="https://www-citethemrightonline-com.ezproxy.uwtsd.ac.uk/article?docid=b-9781350928060&amp;tocid=b-9781350928060-setting-out-citations" TargetMode="Externa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hyperlink" Target="https://librarysearch.uwtsd.ac.uk/permalink/44WHELF_UWTSD/11c0l68/alma99100436002502421" TargetMode="External"/><Relationship Id="rId5" Type="http://schemas.openxmlformats.org/officeDocument/2006/relationships/image" Target="../media/image47.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5.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slideLayout" Target="../slideLayouts/slideLayout10.xml"/><Relationship Id="rId7" Type="http://schemas.openxmlformats.org/officeDocument/2006/relationships/image" Target="../media/image50.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49.svg"/><Relationship Id="rId11" Type="http://schemas.openxmlformats.org/officeDocument/2006/relationships/image" Target="../media/image15.pn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notesSlide" Target="../notesSlides/notesSlide24.xml"/><Relationship Id="rId9" Type="http://schemas.openxmlformats.org/officeDocument/2006/relationships/image" Target="../media/image52.png"/></Relationships>
</file>

<file path=ppt/slides/_rels/slide25.xml.rels><?xml version="1.0" encoding="UTF-8" standalone="yes"?>
<Relationships xmlns="http://schemas.openxmlformats.org/package/2006/relationships"><Relationship Id="rId8" Type="http://schemas.openxmlformats.org/officeDocument/2006/relationships/hyperlink" Target="https://moodle.uwtsd.ac.uk/mod/page/view.php?id=475604" TargetMode="External"/><Relationship Id="rId13" Type="http://schemas.openxmlformats.org/officeDocument/2006/relationships/image" Target="../media/image15.png"/><Relationship Id="rId3" Type="http://schemas.openxmlformats.org/officeDocument/2006/relationships/slideLayout" Target="../slideLayouts/slideLayout10.xml"/><Relationship Id="rId7" Type="http://schemas.openxmlformats.org/officeDocument/2006/relationships/hyperlink" Target="https://www-citethemrightonline-com.ezproxy.uwtsd.ac.uk/article?docid=b-9781350928060&amp;tocid=b-9781350928060-setting-out-citations" TargetMode="External"/><Relationship Id="rId12" Type="http://schemas.openxmlformats.org/officeDocument/2006/relationships/image" Target="../media/image56.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hyperlink" Target="https://librarysearch.uwtsd.ac.uk/permalink/44WHELF_UWTSD/1pbrh66/alma99100241658802421" TargetMode="External"/><Relationship Id="rId11" Type="http://schemas.openxmlformats.org/officeDocument/2006/relationships/image" Target="../media/image55.png"/><Relationship Id="rId5" Type="http://schemas.openxmlformats.org/officeDocument/2006/relationships/image" Target="../media/image54.png"/><Relationship Id="rId10" Type="http://schemas.openxmlformats.org/officeDocument/2006/relationships/hyperlink" Target="https://www.phrasebank.manchester.ac.uk/" TargetMode="External"/><Relationship Id="rId4" Type="http://schemas.openxmlformats.org/officeDocument/2006/relationships/notesSlide" Target="../notesSlides/notesSlide25.xml"/><Relationship Id="rId9" Type="http://schemas.openxmlformats.org/officeDocument/2006/relationships/hyperlink" Target="https://librarysearch.uwtsd.ac.uk/permalink/44WHELF_UWTSD/1pbrh66/alma99100473002202421" TargetMode="Externa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5.png"/><Relationship Id="rId5" Type="http://schemas.openxmlformats.org/officeDocument/2006/relationships/hyperlink" Target="https://moodle.uwtsd.ac.uk/mod/scorm/player.php?a=7376&amp;currentorg=articulate_rise&amp;scoid=16122&amp;sesskey=lmHNnrTvlS&amp;display=popup&amp;mode=normal" TargetMode="External"/><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0.xml"/><Relationship Id="rId7" Type="http://schemas.openxmlformats.org/officeDocument/2006/relationships/image" Target="../media/image15.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10.xml"/><Relationship Id="rId7" Type="http://schemas.openxmlformats.org/officeDocument/2006/relationships/image" Target="../media/image58.pn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15.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15.png"/><Relationship Id="rId5" Type="http://schemas.openxmlformats.org/officeDocument/2006/relationships/image" Target="../media/image61.pn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15.png"/><Relationship Id="rId5" Type="http://schemas.openxmlformats.org/officeDocument/2006/relationships/image" Target="../media/image62.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15.png"/><Relationship Id="rId5" Type="http://schemas.openxmlformats.org/officeDocument/2006/relationships/image" Target="../media/image63.pn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15.pn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10.xml"/><Relationship Id="rId7" Type="http://schemas.openxmlformats.org/officeDocument/2006/relationships/hyperlink" Target="https://moodle.uwtsd.ac.uk/mod/page/view.php?id=515794" TargetMode="Externa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hyperlink" Target="https://theconversation.com/student-loans-would-a-graduate-tax-be-a-better-option-179253" TargetMode="External"/><Relationship Id="rId5" Type="http://schemas.openxmlformats.org/officeDocument/2006/relationships/image" Target="../media/image64.png"/><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15.png"/><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0.xml"/><Relationship Id="rId7" Type="http://schemas.openxmlformats.org/officeDocument/2006/relationships/image" Target="../media/image15.png"/><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hyperlink" Target="https://moodle.uwtsd.ac.uk/course/section.php?id=171460" TargetMode="External"/><Relationship Id="rId5" Type="http://schemas.openxmlformats.org/officeDocument/2006/relationships/image" Target="../media/image65.png"/><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8" Type="http://schemas.openxmlformats.org/officeDocument/2006/relationships/hyperlink" Target="https://moodle.uwtsd.ac.uk/course/section.php?id=193465" TargetMode="External"/><Relationship Id="rId3" Type="http://schemas.openxmlformats.org/officeDocument/2006/relationships/slideLayout" Target="../slideLayouts/slideLayout11.xml"/><Relationship Id="rId7" Type="http://schemas.openxmlformats.org/officeDocument/2006/relationships/image" Target="../media/image15.png"/><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hyperlink" Target="https://bristol.libguides.com/ai-and-the-library/using-the-craap-framework" TargetMode="External"/><Relationship Id="rId5" Type="http://schemas.openxmlformats.org/officeDocument/2006/relationships/image" Target="../media/image66.png"/><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9.xml"/><Relationship Id="rId7" Type="http://schemas.openxmlformats.org/officeDocument/2006/relationships/image" Target="../media/image68.png"/><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hyperlink" Target="https://www-citethemrightonline-com.ezproxy.uwtsd.ac.uk/sourcetype?docid=b-9781350927964&amp;tocid=b-9781350927964-217&amp;st=Generative+AI" TargetMode="External"/><Relationship Id="rId5" Type="http://schemas.openxmlformats.org/officeDocument/2006/relationships/image" Target="../media/image67.png"/><Relationship Id="rId4" Type="http://schemas.openxmlformats.org/officeDocument/2006/relationships/notesSlide" Target="../notesSlides/notesSlide38.xml"/><Relationship Id="rId9" Type="http://schemas.openxmlformats.org/officeDocument/2006/relationships/hyperlink" Target="https://moodle.uwtsd.ac.uk/course/section.php?id=193465" TargetMode="External"/></Relationships>
</file>

<file path=ppt/slides/_rels/slide39.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10.xml"/><Relationship Id="rId7" Type="http://schemas.openxmlformats.org/officeDocument/2006/relationships/image" Target="../media/image58.png"/><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hyperlink" Target="https://librarysearch.uwtsd.ac.uk/permalink/44WHELF_UWTSD/1pbrh66/alma99100633602802421" TargetMode="External"/><Relationship Id="rId5" Type="http://schemas.openxmlformats.org/officeDocument/2006/relationships/image" Target="../media/image69.png"/><Relationship Id="rId4"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8" Type="http://schemas.openxmlformats.org/officeDocument/2006/relationships/hyperlink" Target="https://moodle.uwtsd.ac.uk/mod/scorm/player.php?a=6952&amp;currentorg=articulate_rise&amp;scoid=15118&amp;sesskey=fiSHR9WZNM&amp;display=popup&amp;mode=normal" TargetMode="External"/><Relationship Id="rId3" Type="http://schemas.openxmlformats.org/officeDocument/2006/relationships/slideLayout" Target="../slideLayouts/slideLayout10.xml"/><Relationship Id="rId7" Type="http://schemas.openxmlformats.org/officeDocument/2006/relationships/image" Target="../media/image15.png"/><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70.png"/><Relationship Id="rId5" Type="http://schemas.openxmlformats.org/officeDocument/2006/relationships/hyperlink" Target="https://whelf-uwtsd.leganto.exlibrisgroup.com/SAML" TargetMode="External"/><Relationship Id="rId4"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0.xml"/><Relationship Id="rId7" Type="http://schemas.openxmlformats.org/officeDocument/2006/relationships/image" Target="../media/image15.png"/><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hyperlink" Target="https://librarysearch.uwtsd.ac.uk/permalink/44WHELF_UWTSD/11c0l68/alma99100436002502421" TargetMode="External"/><Relationship Id="rId5" Type="http://schemas.openxmlformats.org/officeDocument/2006/relationships/image" Target="../media/image71.png"/><Relationship Id="rId4"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8" Type="http://schemas.openxmlformats.org/officeDocument/2006/relationships/hyperlink" Target="https://www.mendeley.com/" TargetMode="External"/><Relationship Id="rId3" Type="http://schemas.openxmlformats.org/officeDocument/2006/relationships/slideLayout" Target="../slideLayouts/slideLayout10.xml"/><Relationship Id="rId7" Type="http://schemas.openxmlformats.org/officeDocument/2006/relationships/hyperlink" Target="https://refworks.proquest.com/signup/email/" TargetMode="External"/><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hyperlink" Target="https://zbib.org/" TargetMode="External"/><Relationship Id="rId11" Type="http://schemas.openxmlformats.org/officeDocument/2006/relationships/image" Target="../media/image15.png"/><Relationship Id="rId5" Type="http://schemas.openxmlformats.org/officeDocument/2006/relationships/hyperlink" Target="https://www.mybib.com/" TargetMode="External"/><Relationship Id="rId10" Type="http://schemas.openxmlformats.org/officeDocument/2006/relationships/hyperlink" Target="https://moodle.uwtsd.ac.uk/mod/page/view.php?id=515793" TargetMode="External"/><Relationship Id="rId4" Type="http://schemas.openxmlformats.org/officeDocument/2006/relationships/notesSlide" Target="../notesSlides/notesSlide42.xml"/><Relationship Id="rId9" Type="http://schemas.openxmlformats.org/officeDocument/2006/relationships/hyperlink" Target="https://digitalservices.uwtsd.ac.uk/library/academic-and-infoskills/refworks/" TargetMode="External"/></Relationships>
</file>

<file path=ppt/slides/_rels/slide43.xml.rels><?xml version="1.0" encoding="UTF-8" standalone="yes"?>
<Relationships xmlns="http://schemas.openxmlformats.org/package/2006/relationships"><Relationship Id="rId8" Type="http://schemas.openxmlformats.org/officeDocument/2006/relationships/image" Target="../media/image72.png"/><Relationship Id="rId3" Type="http://schemas.openxmlformats.org/officeDocument/2006/relationships/slideLayout" Target="../slideLayouts/slideLayout10.xml"/><Relationship Id="rId7" Type="http://schemas.openxmlformats.org/officeDocument/2006/relationships/hyperlink" Target="https://www.uwtsd.ac.uk/study/experience-facilities/student-support-wellbeing/learning-support" TargetMode="External"/><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hyperlink" Target="https://whelf-uwtsd.alma.exlibrisgroup.com/leganto/public/44WHELF_UWTSD/lists/7517844970002421?auth=SAML" TargetMode="External"/><Relationship Id="rId5" Type="http://schemas.openxmlformats.org/officeDocument/2006/relationships/hyperlink" Target="https://libguides.hull.ac.uk/notetaking/reading" TargetMode="External"/><Relationship Id="rId4" Type="http://schemas.openxmlformats.org/officeDocument/2006/relationships/notesSlide" Target="../notesSlides/notesSlide43.xml"/><Relationship Id="rId9" Type="http://schemas.openxmlformats.org/officeDocument/2006/relationships/image" Target="../media/image15.png"/></Relationships>
</file>

<file path=ppt/slides/_rels/slide44.xml.rels><?xml version="1.0" encoding="UTF-8" standalone="yes"?>
<Relationships xmlns="http://schemas.openxmlformats.org/package/2006/relationships"><Relationship Id="rId8" Type="http://schemas.openxmlformats.org/officeDocument/2006/relationships/hyperlink" Target="https://moodle.uwtsd.ac.uk/course/view.php?id=11455" TargetMode="External"/><Relationship Id="rId3" Type="http://schemas.openxmlformats.org/officeDocument/2006/relationships/slideLayout" Target="../slideLayouts/slideLayout15.xml"/><Relationship Id="rId7" Type="http://schemas.openxmlformats.org/officeDocument/2006/relationships/hyperlink" Target="https://www-citethemrightonline-com.ezproxy.uwtsd.ac.uk/harvard-articles" TargetMode="External"/><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hyperlink" Target="https://librarysearch.uwtsd.ac.uk/permalink/44WHELF_UWTSD/11c0l68/alma99100436002502421" TargetMode="External"/><Relationship Id="rId11" Type="http://schemas.openxmlformats.org/officeDocument/2006/relationships/image" Target="../media/image15.png"/><Relationship Id="rId5" Type="http://schemas.openxmlformats.org/officeDocument/2006/relationships/hyperlink" Target="https://digitalservices.uwtsd.ac.uk/library/academic-and-infoskills/referencing-handbooks/" TargetMode="External"/><Relationship Id="rId10" Type="http://schemas.openxmlformats.org/officeDocument/2006/relationships/image" Target="../media/image73.png"/><Relationship Id="rId4" Type="http://schemas.openxmlformats.org/officeDocument/2006/relationships/notesSlide" Target="../notesSlides/notesSlide44.xml"/><Relationship Id="rId9" Type="http://schemas.openxmlformats.org/officeDocument/2006/relationships/hyperlink" Target="https://www.youtube.com/playlist?list=PL8VCrbt1ecOQowwz2oxP4SmV0q3gWXw04" TargetMode="External"/></Relationships>
</file>

<file path=ppt/slides/_rels/slide45.xml.rels><?xml version="1.0" encoding="UTF-8" standalone="yes"?>
<Relationships xmlns="http://schemas.openxmlformats.org/package/2006/relationships"><Relationship Id="rId8" Type="http://schemas.openxmlformats.org/officeDocument/2006/relationships/hyperlink" Target="mailto:library@uwtsd.ac.uk" TargetMode="External"/><Relationship Id="rId3" Type="http://schemas.openxmlformats.org/officeDocument/2006/relationships/slideLayout" Target="../slideLayouts/slideLayout7.xml"/><Relationship Id="rId7"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2" Type="http://schemas.openxmlformats.org/officeDocument/2006/relationships/audio" Target="../media/media45.m4a"/><Relationship Id="rId1" Type="http://schemas.microsoft.com/office/2007/relationships/media" Target="../media/media45.m4a"/><Relationship Id="rId6" Type="http://schemas.openxmlformats.org/officeDocument/2006/relationships/image" Target="../media/image74.jpeg"/><Relationship Id="rId5" Type="http://schemas.openxmlformats.org/officeDocument/2006/relationships/hyperlink" Target="mailto:l.ellis@uwtsd.ac.uk" TargetMode="External"/><Relationship Id="rId10" Type="http://schemas.openxmlformats.org/officeDocument/2006/relationships/image" Target="../media/image15.png"/><Relationship Id="rId4" Type="http://schemas.openxmlformats.org/officeDocument/2006/relationships/notesSlide" Target="../notesSlides/notesSlide45.xml"/><Relationship Id="rId9" Type="http://schemas.openxmlformats.org/officeDocument/2006/relationships/hyperlink" Target="mailto:infoskills@uwtsd.ac.uk" TargetMode="Externa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6.m4a"/><Relationship Id="rId1" Type="http://schemas.microsoft.com/office/2007/relationships/media" Target="../media/media46.m4a"/><Relationship Id="rId6" Type="http://schemas.openxmlformats.org/officeDocument/2006/relationships/image" Target="../media/image15.png"/><Relationship Id="rId5" Type="http://schemas.openxmlformats.org/officeDocument/2006/relationships/image" Target="../media/image75.png"/><Relationship Id="rId4" Type="http://schemas.openxmlformats.org/officeDocument/2006/relationships/notesSlide" Target="../notesSlides/notesSlide4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378926" y="4993032"/>
            <a:ext cx="4986653" cy="1046857"/>
          </a:xfrm>
        </p:spPr>
        <p:txBody>
          <a:bodyPr vert="horz" lIns="91440" tIns="45720" rIns="91440" bIns="45720" rtlCol="0" anchor="t">
            <a:normAutofit fontScale="85000" lnSpcReduction="20000"/>
          </a:bodyPr>
          <a:lstStyle/>
          <a:p>
            <a:r>
              <a:rPr lang="en-GB">
                <a:latin typeface="Calibri" panose="020F0502020204030204" pitchFamily="34" charset="0"/>
                <a:ea typeface="Calibri Light"/>
                <a:cs typeface="Calibri" panose="020F0502020204030204" pitchFamily="34" charset="0"/>
              </a:rPr>
              <a:t>Lisa Ellis</a:t>
            </a:r>
          </a:p>
          <a:p>
            <a:r>
              <a:rPr lang="en-GB">
                <a:latin typeface="Calibri" panose="020F0502020204030204" pitchFamily="34" charset="0"/>
                <a:ea typeface="Calibri Light"/>
                <a:cs typeface="Calibri" panose="020F0502020204030204" pitchFamily="34" charset="0"/>
              </a:rPr>
              <a:t>Academic Liaison Librarian</a:t>
            </a:r>
          </a:p>
          <a:p>
            <a:r>
              <a:rPr lang="en-GB">
                <a:latin typeface="Calibri" panose="020F0502020204030204" pitchFamily="34" charset="0"/>
                <a:ea typeface="Calibri Light"/>
                <a:cs typeface="Calibri" panose="020F0502020204030204" pitchFamily="34" charset="0"/>
              </a:rPr>
              <a:t>Institute of Management and Health (IMH)</a:t>
            </a:r>
          </a:p>
        </p:txBody>
      </p:sp>
      <p:sp>
        <p:nvSpPr>
          <p:cNvPr id="4" name="Title 3"/>
          <p:cNvSpPr>
            <a:spLocks noGrp="1"/>
          </p:cNvSpPr>
          <p:nvPr>
            <p:ph type="title"/>
          </p:nvPr>
        </p:nvSpPr>
        <p:spPr>
          <a:xfrm>
            <a:off x="6378926" y="1703550"/>
            <a:ext cx="5552105" cy="2600255"/>
          </a:xfrm>
        </p:spPr>
        <p:txBody>
          <a:bodyPr>
            <a:noAutofit/>
          </a:bodyPr>
          <a:lstStyle/>
          <a:p>
            <a:r>
              <a:rPr lang="en-GB" sz="6000">
                <a:latin typeface="Calibri" panose="020F0502020204030204" pitchFamily="34" charset="0"/>
                <a:cs typeface="Calibri" panose="020F0502020204030204" pitchFamily="34" charset="0"/>
              </a:rPr>
              <a:t>UWTSD’s Intro to Harvard Referencing </a:t>
            </a:r>
          </a:p>
        </p:txBody>
      </p:sp>
      <p:pic>
        <p:nvPicPr>
          <p:cNvPr id="11" name="Picture Placeholder 10" descr="A book cover with text and windows&#10;&#10;Description automatically generated">
            <a:extLst>
              <a:ext uri="{FF2B5EF4-FFF2-40B4-BE49-F238E27FC236}">
                <a16:creationId xmlns:a16="http://schemas.microsoft.com/office/drawing/2014/main" id="{E3E80199-16D0-F0CE-68E4-7D2B62572E62}"/>
              </a:ext>
            </a:extLst>
          </p:cNvPr>
          <p:cNvPicPr>
            <a:picLocks noGrp="1" noChangeAspect="1"/>
          </p:cNvPicPr>
          <p:nvPr>
            <p:ph type="pic" sz="quarter" idx="13"/>
          </p:nvPr>
        </p:nvPicPr>
        <p:blipFill>
          <a:blip r:embed="rId5">
            <a:extLst>
              <a:ext uri="{BEBA8EAE-BF5A-486C-A8C5-ECC9F3942E4B}">
                <a14:imgProps xmlns:a14="http://schemas.microsoft.com/office/drawing/2010/main">
                  <a14:imgLayer r:embed="rId6">
                    <a14:imgEffect>
                      <a14:saturation sat="66000"/>
                    </a14:imgEffect>
                  </a14:imgLayer>
                </a14:imgProps>
              </a:ext>
            </a:extLst>
          </a:blip>
          <a:srcRect l="6181" r="6181"/>
          <a:stretch/>
        </p:blipFill>
        <p:spPr>
          <a:xfrm>
            <a:off x="0" y="-136"/>
            <a:ext cx="6096205" cy="6876706"/>
          </a:xfrm>
        </p:spPr>
      </p:pic>
      <p:pic>
        <p:nvPicPr>
          <p:cNvPr id="10" name="Audio 9">
            <a:hlinkClick r:id="" action="ppaction://media"/>
            <a:extLst>
              <a:ext uri="{FF2B5EF4-FFF2-40B4-BE49-F238E27FC236}">
                <a16:creationId xmlns:a16="http://schemas.microsoft.com/office/drawing/2014/main" id="{E2F0CD85-50F3-6D7E-CFBD-38B300B7619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53852507"/>
      </p:ext>
    </p:extLst>
  </p:cSld>
  <p:clrMapOvr>
    <a:masterClrMapping/>
  </p:clrMapOvr>
  <mc:AlternateContent xmlns:mc="http://schemas.openxmlformats.org/markup-compatibility/2006" xmlns:p14="http://schemas.microsoft.com/office/powerpoint/2010/main">
    <mc:Choice Requires="p14">
      <p:transition spd="med" p14:dur="700" advTm="12832">
        <p:fade/>
      </p:transition>
    </mc:Choice>
    <mc:Fallback xmlns="">
      <p:transition spd="med" advTm="128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E013-EB50-0794-19DB-860126EC7EEA}"/>
              </a:ext>
            </a:extLst>
          </p:cNvPr>
          <p:cNvSpPr>
            <a:spLocks noGrp="1"/>
          </p:cNvSpPr>
          <p:nvPr>
            <p:ph type="title"/>
          </p:nvPr>
        </p:nvSpPr>
        <p:spPr/>
        <p:txBody>
          <a:bodyPr/>
          <a:lstStyle/>
          <a:p>
            <a:r>
              <a:rPr lang="en-GB" dirty="0"/>
              <a:t>Background &amp; purpose</a:t>
            </a:r>
          </a:p>
        </p:txBody>
      </p:sp>
      <p:sp>
        <p:nvSpPr>
          <p:cNvPr id="3" name="Content Placeholder 2">
            <a:extLst>
              <a:ext uri="{FF2B5EF4-FFF2-40B4-BE49-F238E27FC236}">
                <a16:creationId xmlns:a16="http://schemas.microsoft.com/office/drawing/2014/main" id="{53177A6C-35E3-CEE8-0E10-458EA438CEC1}"/>
              </a:ext>
            </a:extLst>
          </p:cNvPr>
          <p:cNvSpPr>
            <a:spLocks noGrp="1"/>
          </p:cNvSpPr>
          <p:nvPr>
            <p:ph sz="quarter" idx="10"/>
          </p:nvPr>
        </p:nvSpPr>
        <p:spPr>
          <a:xfrm>
            <a:off x="698242" y="1592263"/>
            <a:ext cx="11290818" cy="4574040"/>
          </a:xfrm>
        </p:spPr>
        <p:txBody>
          <a:bodyPr vert="horz" lIns="91440" tIns="45720" rIns="91440" bIns="45720" rtlCol="0" anchor="t">
            <a:normAutofit/>
          </a:bodyPr>
          <a:lstStyle/>
          <a:p>
            <a:pPr marL="0" indent="0">
              <a:buNone/>
            </a:pPr>
            <a:r>
              <a:rPr lang="en-GB" sz="2400" dirty="0">
                <a:latin typeface="Calibri"/>
                <a:ea typeface="Calibri"/>
                <a:cs typeface="Calibri"/>
              </a:rPr>
              <a:t>You should already have a basic understanding of referencing and its importance if you have completed the following </a:t>
            </a:r>
            <a:r>
              <a:rPr lang="en-GB" sz="2400" dirty="0">
                <a:latin typeface="Calibri"/>
                <a:ea typeface="Calibri"/>
                <a:cs typeface="Calibri"/>
                <a:hlinkClick r:id="rId5"/>
              </a:rPr>
              <a:t>Library Infoskills </a:t>
            </a:r>
            <a:r>
              <a:rPr lang="en-GB" sz="2400" dirty="0">
                <a:latin typeface="Calibri"/>
                <a:ea typeface="Calibri"/>
                <a:cs typeface="Calibri"/>
              </a:rPr>
              <a:t>Units on Moodle:</a:t>
            </a:r>
            <a:endParaRPr lang="en-GB" sz="2400" dirty="0">
              <a:latin typeface="Calibri" panose="020F0502020204030204" pitchFamily="34" charset="0"/>
              <a:ea typeface="Calibri"/>
              <a:cs typeface="Calibri" panose="020F0502020204030204" pitchFamily="34" charset="0"/>
            </a:endParaRPr>
          </a:p>
          <a:p>
            <a:pPr marL="457200" lvl="1">
              <a:buNone/>
            </a:pPr>
            <a:endParaRPr lang="en-GB" dirty="0">
              <a:ea typeface="Calibri Light"/>
              <a:cs typeface="Calibri Light"/>
            </a:endParaRPr>
          </a:p>
          <a:p>
            <a:pPr marL="457200" lvl="1">
              <a:buNone/>
            </a:pPr>
            <a:endParaRPr lang="en-GB" dirty="0">
              <a:ea typeface="Calibri Light"/>
              <a:cs typeface="Calibri Light"/>
            </a:endParaRPr>
          </a:p>
          <a:p>
            <a:pPr marL="457200" lvl="1">
              <a:buNone/>
            </a:pPr>
            <a:endParaRPr lang="en-GB" dirty="0">
              <a:ea typeface="Calibri Light"/>
              <a:cs typeface="Calibri Light"/>
            </a:endParaRPr>
          </a:p>
          <a:p>
            <a:pPr marL="0" indent="0">
              <a:buNone/>
            </a:pPr>
            <a:r>
              <a:rPr lang="en-GB" sz="2400" dirty="0">
                <a:latin typeface="Calibri"/>
                <a:ea typeface="Calibri"/>
                <a:cs typeface="Calibri"/>
              </a:rPr>
              <a:t>It is strongly advised you complete both these units if you have not done so already. These will help you develop the academic skills required in identifying sources and referencing correctly.</a:t>
            </a:r>
          </a:p>
          <a:p>
            <a:pPr marL="0" indent="0">
              <a:buNone/>
            </a:pPr>
            <a:endParaRPr lang="en-GB" sz="2400" dirty="0">
              <a:latin typeface="Calibri"/>
              <a:ea typeface="Calibri"/>
              <a:cs typeface="Calibri"/>
            </a:endParaRPr>
          </a:p>
          <a:p>
            <a:pPr marL="0" indent="0">
              <a:buNone/>
            </a:pPr>
            <a:r>
              <a:rPr lang="en-GB" sz="2400" dirty="0">
                <a:latin typeface="Calibri"/>
                <a:ea typeface="Calibri"/>
                <a:cs typeface="Calibri"/>
              </a:rPr>
              <a:t>The main purpose of this session is to explore how to create your in-text citation and reference list for your assignments.</a:t>
            </a:r>
          </a:p>
        </p:txBody>
      </p:sp>
      <p:sp>
        <p:nvSpPr>
          <p:cNvPr id="4" name="TextBox 3">
            <a:extLst>
              <a:ext uri="{FF2B5EF4-FFF2-40B4-BE49-F238E27FC236}">
                <a16:creationId xmlns:a16="http://schemas.microsoft.com/office/drawing/2014/main" id="{1014311C-51CC-3770-E02B-53E05362E0B3}"/>
              </a:ext>
            </a:extLst>
          </p:cNvPr>
          <p:cNvSpPr txBox="1"/>
          <p:nvPr/>
        </p:nvSpPr>
        <p:spPr>
          <a:xfrm>
            <a:off x="6489621" y="2664085"/>
            <a:ext cx="2219813" cy="369332"/>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1600" b="1" dirty="0">
                <a:solidFill>
                  <a:schemeClr val="bg1"/>
                </a:solidFill>
                <a:latin typeface="Calibri "/>
                <a:hlinkClick r:id="rId6">
                  <a:extLst>
                    <a:ext uri="{A12FA001-AC4F-418D-AE19-62706E023703}">
                      <ahyp:hlinkClr xmlns:ahyp="http://schemas.microsoft.com/office/drawing/2018/hyperlinkcolor" val="tx"/>
                    </a:ext>
                  </a:extLst>
                </a:hlinkClick>
              </a:rPr>
              <a:t>Referencing</a:t>
            </a:r>
            <a:r>
              <a:rPr lang="en-GB" b="1" dirty="0">
                <a:solidFill>
                  <a:schemeClr val="bg1"/>
                </a:solidFill>
                <a:latin typeface="Calibri "/>
                <a:hlinkClick r:id="rId6">
                  <a:extLst>
                    <a:ext uri="{A12FA001-AC4F-418D-AE19-62706E023703}">
                      <ahyp:hlinkClr xmlns:ahyp="http://schemas.microsoft.com/office/drawing/2018/hyperlinkcolor" val="tx"/>
                    </a:ext>
                  </a:extLst>
                </a:hlinkClick>
              </a:rPr>
              <a:t>: </a:t>
            </a:r>
            <a:r>
              <a:rPr lang="en-GB" sz="1600" b="1" dirty="0">
                <a:solidFill>
                  <a:schemeClr val="bg1"/>
                </a:solidFill>
                <a:latin typeface="Calibri "/>
                <a:hlinkClick r:id="rId6">
                  <a:extLst>
                    <a:ext uri="{A12FA001-AC4F-418D-AE19-62706E023703}">
                      <ahyp:hlinkClr xmlns:ahyp="http://schemas.microsoft.com/office/drawing/2018/hyperlinkcolor" val="tx"/>
                    </a:ext>
                  </a:extLst>
                </a:hlinkClick>
              </a:rPr>
              <a:t>The Basics </a:t>
            </a:r>
            <a:endParaRPr lang="en-US" sz="1600" b="1" dirty="0">
              <a:solidFill>
                <a:schemeClr val="bg1"/>
              </a:solidFill>
              <a:latin typeface="Calibri "/>
            </a:endParaRPr>
          </a:p>
        </p:txBody>
      </p:sp>
      <p:sp>
        <p:nvSpPr>
          <p:cNvPr id="5" name="TextBox 4">
            <a:extLst>
              <a:ext uri="{FF2B5EF4-FFF2-40B4-BE49-F238E27FC236}">
                <a16:creationId xmlns:a16="http://schemas.microsoft.com/office/drawing/2014/main" id="{32943B52-3118-C30A-2569-25E7882CB0F2}"/>
              </a:ext>
            </a:extLst>
          </p:cNvPr>
          <p:cNvSpPr txBox="1"/>
          <p:nvPr/>
        </p:nvSpPr>
        <p:spPr>
          <a:xfrm>
            <a:off x="1937799" y="2664085"/>
            <a:ext cx="3095928" cy="338554"/>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1600" b="1" dirty="0">
                <a:solidFill>
                  <a:schemeClr val="bg1"/>
                </a:solidFill>
                <a:latin typeface="Calibri "/>
                <a:hlinkClick r:id="rId7">
                  <a:extLst>
                    <a:ext uri="{A12FA001-AC4F-418D-AE19-62706E023703}">
                      <ahyp:hlinkClr xmlns:ahyp="http://schemas.microsoft.com/office/drawing/2018/hyperlinkcolor" val="tx"/>
                    </a:ext>
                  </a:extLst>
                </a:hlinkClick>
              </a:rPr>
              <a:t>Academic Integrity &amp; Plagiarism</a:t>
            </a:r>
            <a:endParaRPr lang="en-US" sz="1600" b="1" dirty="0">
              <a:solidFill>
                <a:schemeClr val="bg1"/>
              </a:solidFill>
              <a:latin typeface="Calibri "/>
            </a:endParaRPr>
          </a:p>
        </p:txBody>
      </p:sp>
      <p:pic>
        <p:nvPicPr>
          <p:cNvPr id="17" name="Audio 16">
            <a:hlinkClick r:id="" action="ppaction://media"/>
            <a:extLst>
              <a:ext uri="{FF2B5EF4-FFF2-40B4-BE49-F238E27FC236}">
                <a16:creationId xmlns:a16="http://schemas.microsoft.com/office/drawing/2014/main" id="{0B9D89E7-6E57-DB4E-C9BB-22AC600CC69F}"/>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25032460"/>
      </p:ext>
    </p:extLst>
  </p:cSld>
  <p:clrMapOvr>
    <a:masterClrMapping/>
  </p:clrMapOvr>
  <mc:AlternateContent xmlns:mc="http://schemas.openxmlformats.org/markup-compatibility/2006" xmlns:p14="http://schemas.microsoft.com/office/powerpoint/2010/main">
    <mc:Choice Requires="p14">
      <p:transition spd="med" p14:dur="700" advTm="39394">
        <p:fade/>
      </p:transition>
    </mc:Choice>
    <mc:Fallback xmlns="">
      <p:transition spd="med" advTm="3939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0CA9F-78D2-75A8-448C-C89EDC22C4F6}"/>
              </a:ext>
            </a:extLst>
          </p:cNvPr>
          <p:cNvSpPr>
            <a:spLocks noGrp="1"/>
          </p:cNvSpPr>
          <p:nvPr>
            <p:ph type="title"/>
          </p:nvPr>
        </p:nvSpPr>
        <p:spPr/>
        <p:txBody>
          <a:bodyPr/>
          <a:lstStyle/>
          <a:p>
            <a:r>
              <a:rPr lang="en-GB" dirty="0"/>
              <a:t>Examples of why we reference…</a:t>
            </a:r>
          </a:p>
        </p:txBody>
      </p:sp>
      <p:graphicFrame>
        <p:nvGraphicFramePr>
          <p:cNvPr id="4" name="Content Placeholder 3">
            <a:extLst>
              <a:ext uri="{FF2B5EF4-FFF2-40B4-BE49-F238E27FC236}">
                <a16:creationId xmlns:a16="http://schemas.microsoft.com/office/drawing/2014/main" id="{F2DE625D-A171-CE59-F66A-E85828D0CBF0}"/>
              </a:ext>
            </a:extLst>
          </p:cNvPr>
          <p:cNvGraphicFramePr>
            <a:graphicFrameLocks noGrp="1"/>
          </p:cNvGraphicFramePr>
          <p:nvPr>
            <p:ph sz="quarter" idx="10"/>
            <p:extLst>
              <p:ext uri="{D42A27DB-BD31-4B8C-83A1-F6EECF244321}">
                <p14:modId xmlns:p14="http://schemas.microsoft.com/office/powerpoint/2010/main" val="3994497767"/>
              </p:ext>
            </p:extLst>
          </p:nvPr>
        </p:nvGraphicFramePr>
        <p:xfrm>
          <a:off x="342200" y="1370805"/>
          <a:ext cx="11690856" cy="442315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B333AB13-8CF9-6950-A1A7-131673CF11DA}"/>
              </a:ext>
            </a:extLst>
          </p:cNvPr>
          <p:cNvSpPr txBox="1"/>
          <p:nvPr/>
        </p:nvSpPr>
        <p:spPr>
          <a:xfrm>
            <a:off x="342200" y="5908569"/>
            <a:ext cx="2183600" cy="338554"/>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1600" b="1" dirty="0">
                <a:solidFill>
                  <a:schemeClr val="bg1"/>
                </a:solidFill>
                <a:latin typeface="Calibri "/>
                <a:hlinkClick r:id="rId10">
                  <a:extLst>
                    <a:ext uri="{A12FA001-AC4F-418D-AE19-62706E023703}">
                      <ahyp:hlinkClr xmlns:ahyp="http://schemas.microsoft.com/office/drawing/2018/hyperlinkcolor" val="tx"/>
                    </a:ext>
                  </a:extLst>
                </a:hlinkClick>
              </a:rPr>
              <a:t>Referencing: The Basics </a:t>
            </a:r>
            <a:endParaRPr lang="en-US" sz="1600" b="1" dirty="0">
              <a:solidFill>
                <a:schemeClr val="bg1"/>
              </a:solidFill>
              <a:latin typeface="Calibri "/>
            </a:endParaRPr>
          </a:p>
        </p:txBody>
      </p:sp>
      <p:pic>
        <p:nvPicPr>
          <p:cNvPr id="25" name="Audio 24">
            <a:hlinkClick r:id="" action="ppaction://media"/>
            <a:extLst>
              <a:ext uri="{FF2B5EF4-FFF2-40B4-BE49-F238E27FC236}">
                <a16:creationId xmlns:a16="http://schemas.microsoft.com/office/drawing/2014/main" id="{8B322217-C40B-6BE3-4D33-9A5122B71AEB}"/>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2299320"/>
      </p:ext>
    </p:extLst>
  </p:cSld>
  <p:clrMapOvr>
    <a:masterClrMapping/>
  </p:clrMapOvr>
  <mc:AlternateContent xmlns:mc="http://schemas.openxmlformats.org/markup-compatibility/2006" xmlns:p14="http://schemas.microsoft.com/office/powerpoint/2010/main">
    <mc:Choice Requires="p14">
      <p:transition spd="slow" p14:dur="2000" advTm="76563"/>
    </mc:Choice>
    <mc:Fallback xmlns="">
      <p:transition spd="slow" advTm="76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Referencing Process</a:t>
            </a:r>
          </a:p>
        </p:txBody>
      </p:sp>
      <p:grpSp>
        <p:nvGrpSpPr>
          <p:cNvPr id="13" name="Group 12">
            <a:extLst>
              <a:ext uri="{FF2B5EF4-FFF2-40B4-BE49-F238E27FC236}">
                <a16:creationId xmlns:a16="http://schemas.microsoft.com/office/drawing/2014/main" id="{9A93D71E-31EA-7046-8333-E12463EEE12A}"/>
              </a:ext>
            </a:extLst>
          </p:cNvPr>
          <p:cNvGrpSpPr/>
          <p:nvPr/>
        </p:nvGrpSpPr>
        <p:grpSpPr>
          <a:xfrm>
            <a:off x="-184786" y="3712034"/>
            <a:ext cx="6510064" cy="2446534"/>
            <a:chOff x="-184786" y="3712034"/>
            <a:chExt cx="6510064" cy="2446534"/>
          </a:xfrm>
        </p:grpSpPr>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798969" y="3862125"/>
              <a:ext cx="1526309" cy="1537854"/>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76788" y="4283645"/>
              <a:ext cx="669636" cy="606136"/>
            </a:xfrm>
            <a:prstGeom prst="mathPlu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84786" y="3712034"/>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122633" y="3862125"/>
              <a:ext cx="1480127" cy="1480127"/>
            </a:xfrm>
            <a:prstGeom prst="rect">
              <a:avLst/>
            </a:prstGeom>
          </p:spPr>
        </p:pic>
        <p:sp>
          <p:nvSpPr>
            <p:cNvPr id="17" name="Plus Sign 16">
              <a:extLst>
                <a:ext uri="{FF2B5EF4-FFF2-40B4-BE49-F238E27FC236}">
                  <a16:creationId xmlns:a16="http://schemas.microsoft.com/office/drawing/2014/main" id="{356277BC-F040-49C3-B1B9-882F4F31BDB3}"/>
                </a:ext>
              </a:extLst>
            </p:cNvPr>
            <p:cNvSpPr/>
            <p:nvPr/>
          </p:nvSpPr>
          <p:spPr>
            <a:xfrm>
              <a:off x="1304760" y="4283645"/>
              <a:ext cx="669636" cy="606136"/>
            </a:xfrm>
            <a:prstGeom prst="mathPlu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1025892" y="5450682"/>
              <a:ext cx="451257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a:cs typeface="Calibri"/>
                </a:rPr>
                <a:t>Search for and explore research, theories and ideas from different sources.</a:t>
              </a:r>
              <a:endParaRPr lang="en-US" sz="2000">
                <a:latin typeface="Calibri"/>
                <a:ea typeface="Calibri"/>
                <a:cs typeface="Calibri"/>
              </a:endParaRPr>
            </a:p>
          </p:txBody>
        </p:sp>
      </p:grpSp>
      <p:grpSp>
        <p:nvGrpSpPr>
          <p:cNvPr id="15" name="Group 14">
            <a:extLst>
              <a:ext uri="{FF2B5EF4-FFF2-40B4-BE49-F238E27FC236}">
                <a16:creationId xmlns:a16="http://schemas.microsoft.com/office/drawing/2014/main" id="{56B6832D-B3F9-C1C8-2D1B-259DA46B8900}"/>
              </a:ext>
            </a:extLst>
          </p:cNvPr>
          <p:cNvGrpSpPr/>
          <p:nvPr/>
        </p:nvGrpSpPr>
        <p:grpSpPr>
          <a:xfrm>
            <a:off x="1593669" y="822960"/>
            <a:ext cx="7790072" cy="4643828"/>
            <a:chOff x="1593669" y="822960"/>
            <a:chExt cx="7790072" cy="4643828"/>
          </a:xfrm>
        </p:grpSpPr>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flipH="1">
              <a:off x="1593669" y="822960"/>
              <a:ext cx="7318702" cy="4495123"/>
            </a:xfrm>
            <a:prstGeom prst="rect">
              <a:avLst/>
            </a:prstGeom>
          </p:spPr>
        </p:pic>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7857432" y="3934706"/>
              <a:ext cx="1526309" cy="1532082"/>
            </a:xfrm>
            <a:prstGeom prst="rect">
              <a:avLst/>
            </a:prstGeom>
          </p:spPr>
        </p:pic>
        <p:sp>
          <p:nvSpPr>
            <p:cNvPr id="19" name="Arrow: Right 18">
              <a:extLst>
                <a:ext uri="{FF2B5EF4-FFF2-40B4-BE49-F238E27FC236}">
                  <a16:creationId xmlns:a16="http://schemas.microsoft.com/office/drawing/2014/main" id="{876F720D-E557-4E83-B10D-205C3E55ECFF}"/>
                </a:ext>
              </a:extLst>
            </p:cNvPr>
            <p:cNvSpPr/>
            <p:nvPr/>
          </p:nvSpPr>
          <p:spPr>
            <a:xfrm>
              <a:off x="6325278" y="4319325"/>
              <a:ext cx="767772" cy="62345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B557807-FD78-4269-9080-AF4548B268D6}"/>
                </a:ext>
              </a:extLst>
            </p:cNvPr>
            <p:cNvSpPr txBox="1"/>
            <p:nvPr/>
          </p:nvSpPr>
          <p:spPr>
            <a:xfrm>
              <a:off x="3488641" y="1750311"/>
              <a:ext cx="4368791"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Make notes as you read.</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Link perspectives.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Critically analyse viewpoints.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Write in your own words.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Accurately record your sources.</a:t>
              </a:r>
            </a:p>
          </p:txBody>
        </p:sp>
      </p:grpSp>
      <p:grpSp>
        <p:nvGrpSpPr>
          <p:cNvPr id="20" name="Group 19">
            <a:extLst>
              <a:ext uri="{FF2B5EF4-FFF2-40B4-BE49-F238E27FC236}">
                <a16:creationId xmlns:a16="http://schemas.microsoft.com/office/drawing/2014/main" id="{916D675B-CADE-AD18-FE63-099F4D0C564B}"/>
              </a:ext>
            </a:extLst>
          </p:cNvPr>
          <p:cNvGrpSpPr/>
          <p:nvPr/>
        </p:nvGrpSpPr>
        <p:grpSpPr>
          <a:xfrm>
            <a:off x="7731143" y="3688576"/>
            <a:ext cx="4644467" cy="2486098"/>
            <a:chOff x="7731143" y="3688576"/>
            <a:chExt cx="4644467" cy="2486098"/>
          </a:xfrm>
        </p:grpSpPr>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10298552" y="3688576"/>
              <a:ext cx="1965036" cy="1965036"/>
            </a:xfrm>
            <a:prstGeom prst="rect">
              <a:avLst/>
            </a:prstGeom>
          </p:spPr>
        </p:pic>
        <p:sp>
          <p:nvSpPr>
            <p:cNvPr id="18" name="Equals 17">
              <a:extLst>
                <a:ext uri="{FF2B5EF4-FFF2-40B4-BE49-F238E27FC236}">
                  <a16:creationId xmlns:a16="http://schemas.microsoft.com/office/drawing/2014/main" id="{BDA4E49A-645C-413D-B3D6-C1495C39C2A4}"/>
                </a:ext>
              </a:extLst>
            </p:cNvPr>
            <p:cNvSpPr/>
            <p:nvPr/>
          </p:nvSpPr>
          <p:spPr>
            <a:xfrm>
              <a:off x="9383741" y="4283645"/>
              <a:ext cx="669636" cy="698500"/>
            </a:xfrm>
            <a:prstGeom prst="mathEqual">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7731143" y="5466788"/>
              <a:ext cx="464446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panose="020F0502020204030204" pitchFamily="34" charset="0"/>
                  <a:ea typeface="+mn-lt"/>
                  <a:cs typeface="Calibri" panose="020F0502020204030204" pitchFamily="34" charset="0"/>
                </a:rPr>
                <a:t>Produce original written work with ideas built on correctly referenced sources.</a:t>
              </a:r>
            </a:p>
          </p:txBody>
        </p:sp>
      </p:grpSp>
      <p:pic>
        <p:nvPicPr>
          <p:cNvPr id="42" name="Audio 41">
            <a:hlinkClick r:id="" action="ppaction://media"/>
            <a:extLst>
              <a:ext uri="{FF2B5EF4-FFF2-40B4-BE49-F238E27FC236}">
                <a16:creationId xmlns:a16="http://schemas.microsoft.com/office/drawing/2014/main" id="{6599D487-A5D3-AF6A-2F8F-0542B7E5D705}"/>
              </a:ext>
            </a:extLst>
          </p:cNvPr>
          <p:cNvPicPr>
            <a:picLocks noChangeAspect="1"/>
          </p:cNvPicPr>
          <p:nvPr>
            <a:audioFile r:link="rId3"/>
            <p:extLst>
              <p:ext uri="{DAA4B4D4-6D71-4841-9C94-3DE7FCFB9230}">
                <p14:media xmlns:p14="http://schemas.microsoft.com/office/powerpoint/2010/main" r:embed="rId2"/>
              </p:ext>
            </p:extLst>
          </p:nvPr>
        </p:nvPicPr>
        <p:blipFill>
          <a:blip r:embed="rId18"/>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advTm="78101">
        <p:fade/>
      </p:transition>
    </mc:Choice>
    <mc:Fallback xmlns="">
      <p:transition spd="med" advTm="781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5EA9-4064-472E-3E3D-41714263305C}"/>
              </a:ext>
            </a:extLst>
          </p:cNvPr>
          <p:cNvSpPr>
            <a:spLocks noGrp="1"/>
          </p:cNvSpPr>
          <p:nvPr>
            <p:ph type="title"/>
          </p:nvPr>
        </p:nvSpPr>
        <p:spPr/>
        <p:txBody>
          <a:bodyPr>
            <a:normAutofit/>
          </a:bodyPr>
          <a:lstStyle/>
          <a:p>
            <a:r>
              <a:rPr lang="en-GB"/>
              <a:t>Writing your references</a:t>
            </a:r>
          </a:p>
        </p:txBody>
      </p:sp>
      <p:sp>
        <p:nvSpPr>
          <p:cNvPr id="3" name="Content Placeholder 2">
            <a:extLst>
              <a:ext uri="{FF2B5EF4-FFF2-40B4-BE49-F238E27FC236}">
                <a16:creationId xmlns:a16="http://schemas.microsoft.com/office/drawing/2014/main" id="{C8BF91CC-7015-346B-40C6-D9940B9AABF9}"/>
              </a:ext>
            </a:extLst>
          </p:cNvPr>
          <p:cNvSpPr>
            <a:spLocks noGrp="1"/>
          </p:cNvSpPr>
          <p:nvPr>
            <p:ph sz="quarter" idx="10"/>
          </p:nvPr>
        </p:nvSpPr>
        <p:spPr>
          <a:xfrm>
            <a:off x="261169" y="2656187"/>
            <a:ext cx="6731977" cy="3290288"/>
          </a:xfrm>
        </p:spPr>
        <p:txBody>
          <a:bodyPr vert="horz" lIns="91440" tIns="45720" rIns="91440" bIns="45720" rtlCol="0" anchor="t">
            <a:normAutofit/>
          </a:bodyPr>
          <a:lstStyle/>
          <a:p>
            <a:pPr marL="514350" indent="-514350">
              <a:buFont typeface="+mj-lt"/>
              <a:buAutoNum type="arabicPeriod"/>
            </a:pPr>
            <a:r>
              <a:rPr lang="en-GB" sz="2400" b="1" dirty="0">
                <a:solidFill>
                  <a:schemeClr val="accent2"/>
                </a:solidFill>
                <a:latin typeface="Calibri"/>
                <a:cs typeface="Calibri"/>
              </a:rPr>
              <a:t>The in-text citation:  </a:t>
            </a:r>
            <a:r>
              <a:rPr lang="en-GB" sz="2400" dirty="0">
                <a:latin typeface="Calibri"/>
                <a:cs typeface="Calibri"/>
              </a:rPr>
              <a:t>(A brief acknowledgement of your source in the body of your work.)</a:t>
            </a:r>
          </a:p>
          <a:p>
            <a:pPr marL="514350" indent="-514350">
              <a:buFont typeface="+mj-lt"/>
              <a:buAutoNum type="arabicPeriod"/>
            </a:pPr>
            <a:endParaRPr lang="en-GB" sz="2400" dirty="0">
              <a:latin typeface="Calibri" panose="020F0502020204030204" pitchFamily="34" charset="0"/>
              <a:cs typeface="Calibri" panose="020F0502020204030204" pitchFamily="34" charset="0"/>
            </a:endParaRPr>
          </a:p>
          <a:p>
            <a:pPr marL="514350" indent="-514350">
              <a:buFont typeface="+mj-lt"/>
              <a:buAutoNum type="arabicPeriod"/>
            </a:pPr>
            <a:endParaRPr lang="en-GB" sz="2400" dirty="0">
              <a:latin typeface="Calibri" panose="020F0502020204030204" pitchFamily="34" charset="0"/>
              <a:cs typeface="Calibri" panose="020F0502020204030204" pitchFamily="34" charset="0"/>
            </a:endParaRPr>
          </a:p>
          <a:p>
            <a:pPr marL="514350" indent="-514350">
              <a:buFont typeface="+mj-lt"/>
              <a:buAutoNum type="arabicPeriod"/>
            </a:pPr>
            <a:r>
              <a:rPr lang="en-GB" sz="2400" b="1" dirty="0">
                <a:solidFill>
                  <a:schemeClr val="accent2"/>
                </a:solidFill>
                <a:latin typeface="Calibri"/>
                <a:cs typeface="Calibri"/>
              </a:rPr>
              <a:t>The reference list: </a:t>
            </a:r>
            <a:r>
              <a:rPr lang="en-GB" sz="2400" dirty="0">
                <a:latin typeface="Calibri"/>
                <a:cs typeface="Calibri"/>
              </a:rPr>
              <a:t>(Providing your reader with the full reference details at the end of your work, to allow your reader to find and follow up.)</a:t>
            </a:r>
          </a:p>
        </p:txBody>
      </p:sp>
      <p:sp>
        <p:nvSpPr>
          <p:cNvPr id="5" name="TextBox 4">
            <a:extLst>
              <a:ext uri="{FF2B5EF4-FFF2-40B4-BE49-F238E27FC236}">
                <a16:creationId xmlns:a16="http://schemas.microsoft.com/office/drawing/2014/main" id="{68A97CAD-AEE3-C060-A014-3655FC9F0292}"/>
              </a:ext>
            </a:extLst>
          </p:cNvPr>
          <p:cNvSpPr txBox="1"/>
          <p:nvPr/>
        </p:nvSpPr>
        <p:spPr>
          <a:xfrm>
            <a:off x="379563" y="1465855"/>
            <a:ext cx="6096000" cy="461665"/>
          </a:xfrm>
          <a:prstGeom prst="rect">
            <a:avLst/>
          </a:prstGeom>
          <a:noFill/>
        </p:spPr>
        <p:txBody>
          <a:bodyPr wrap="square">
            <a:spAutoFit/>
          </a:bodyPr>
          <a:lstStyle/>
          <a:p>
            <a:pPr marL="0" indent="0">
              <a:buNone/>
            </a:pPr>
            <a:r>
              <a:rPr lang="en-GB" sz="2400" b="1" dirty="0">
                <a:latin typeface="Calibri"/>
                <a:ea typeface="Calibri"/>
                <a:cs typeface="Calibri"/>
              </a:rPr>
              <a:t>There are 2 parts to Harvard Referencing:</a:t>
            </a:r>
          </a:p>
        </p:txBody>
      </p:sp>
      <p:pic>
        <p:nvPicPr>
          <p:cNvPr id="7" name="Picture 6" descr="A close up of a fruit">
            <a:extLst>
              <a:ext uri="{FF2B5EF4-FFF2-40B4-BE49-F238E27FC236}">
                <a16:creationId xmlns:a16="http://schemas.microsoft.com/office/drawing/2014/main" id="{4AF6B25A-6CAF-7FB1-1709-E3CDB10143E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354017" y="1741727"/>
            <a:ext cx="4369409" cy="3724921"/>
          </a:xfrm>
          <a:prstGeom prst="rect">
            <a:avLst/>
          </a:prstGeom>
        </p:spPr>
      </p:pic>
      <p:sp>
        <p:nvSpPr>
          <p:cNvPr id="8" name="TextBox 7">
            <a:extLst>
              <a:ext uri="{FF2B5EF4-FFF2-40B4-BE49-F238E27FC236}">
                <a16:creationId xmlns:a16="http://schemas.microsoft.com/office/drawing/2014/main" id="{C28358A3-4A80-0943-9219-B9EAA29235D5}"/>
              </a:ext>
            </a:extLst>
          </p:cNvPr>
          <p:cNvSpPr txBox="1"/>
          <p:nvPr/>
        </p:nvSpPr>
        <p:spPr>
          <a:xfrm>
            <a:off x="8636908" y="5576604"/>
            <a:ext cx="3028619" cy="230832"/>
          </a:xfrm>
          <a:prstGeom prst="rect">
            <a:avLst/>
          </a:prstGeom>
          <a:noFill/>
        </p:spPr>
        <p:txBody>
          <a:bodyPr wrap="square" rtlCol="0">
            <a:spAutoFit/>
          </a:bodyPr>
          <a:lstStyle/>
          <a:p>
            <a:r>
              <a:rPr lang="en-US" sz="900" dirty="0">
                <a:hlinkClick r:id="rId6" tooltip="https://freepngimg.com/png/735-orange-png-image-download"/>
              </a:rPr>
              <a:t>This Photo</a:t>
            </a:r>
            <a:r>
              <a:rPr lang="en-US" sz="900" dirty="0"/>
              <a:t> by Unknown Author is licensed under </a:t>
            </a:r>
            <a:r>
              <a:rPr lang="en-US" sz="900" dirty="0">
                <a:hlinkClick r:id="rId7" tooltip="https://creativecommons.org/licenses/by-nc/3.0/"/>
              </a:rPr>
              <a:t>CC BY-NC</a:t>
            </a:r>
            <a:endParaRPr lang="en-US" sz="900" dirty="0"/>
          </a:p>
        </p:txBody>
      </p:sp>
      <p:sp>
        <p:nvSpPr>
          <p:cNvPr id="4" name="TextBox 3">
            <a:extLst>
              <a:ext uri="{FF2B5EF4-FFF2-40B4-BE49-F238E27FC236}">
                <a16:creationId xmlns:a16="http://schemas.microsoft.com/office/drawing/2014/main" id="{5DDA975C-B227-615A-A316-6DD4489D5104}"/>
              </a:ext>
            </a:extLst>
          </p:cNvPr>
          <p:cNvSpPr txBox="1"/>
          <p:nvPr/>
        </p:nvSpPr>
        <p:spPr>
          <a:xfrm>
            <a:off x="698242" y="5870810"/>
            <a:ext cx="2556888" cy="338554"/>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1600" b="1" dirty="0">
                <a:solidFill>
                  <a:schemeClr val="bg1"/>
                </a:solidFill>
                <a:latin typeface="Calibri "/>
                <a:hlinkClick r:id="rId8">
                  <a:extLst>
                    <a:ext uri="{A12FA001-AC4F-418D-AE19-62706E023703}">
                      <ahyp:hlinkClr xmlns:ahyp="http://schemas.microsoft.com/office/drawing/2018/hyperlinkcolor" val="tx"/>
                    </a:ext>
                  </a:extLst>
                </a:hlinkClick>
              </a:rPr>
              <a:t>Referencing: The Mechanics </a:t>
            </a:r>
            <a:endParaRPr lang="en-US" sz="1600" b="1" dirty="0">
              <a:solidFill>
                <a:schemeClr val="bg1"/>
              </a:solidFill>
              <a:latin typeface="Calibri "/>
            </a:endParaRPr>
          </a:p>
        </p:txBody>
      </p:sp>
      <p:pic>
        <p:nvPicPr>
          <p:cNvPr id="22" name="Audio 21">
            <a:hlinkClick r:id="" action="ppaction://media"/>
            <a:extLst>
              <a:ext uri="{FF2B5EF4-FFF2-40B4-BE49-F238E27FC236}">
                <a16:creationId xmlns:a16="http://schemas.microsoft.com/office/drawing/2014/main" id="{A297A901-BC9D-6C0C-4FAC-03754A51532C}"/>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73205179"/>
      </p:ext>
    </p:extLst>
  </p:cSld>
  <p:clrMapOvr>
    <a:masterClrMapping/>
  </p:clrMapOvr>
  <mc:AlternateContent xmlns:mc="http://schemas.openxmlformats.org/markup-compatibility/2006" xmlns:p14="http://schemas.microsoft.com/office/powerpoint/2010/main">
    <mc:Choice Requires="p14">
      <p:transition spd="med" p14:dur="700" advTm="47504">
        <p:fade/>
      </p:transition>
    </mc:Choice>
    <mc:Fallback xmlns="">
      <p:transition spd="med" advTm="4750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90910-EDE1-CDC9-0637-57674444B34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27EB51B-3C9A-225E-8202-EB8304DA108D}"/>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5"/>
              </a:rPr>
              <a:t>Creative Commons Attribution 4.0 International License</a:t>
            </a:r>
            <a:r>
              <a:rPr lang="en-GB" sz="1400">
                <a:ea typeface="+mn-lt"/>
                <a:cs typeface="+mn-lt"/>
              </a:rPr>
              <a:t>. Attribution: </a:t>
            </a:r>
            <a:r>
              <a:rPr lang="en-GB" sz="1400">
                <a:ea typeface="+mn-lt"/>
                <a:cs typeface="+mn-lt"/>
                <a:hlinkClick r:id="rId6"/>
              </a:rPr>
              <a:t>Leeds Beckett University Library.</a:t>
            </a:r>
            <a:endParaRPr lang="en-US" sz="1400">
              <a:cs typeface="Calibri"/>
            </a:endParaRPr>
          </a:p>
        </p:txBody>
      </p:sp>
      <p:sp>
        <p:nvSpPr>
          <p:cNvPr id="6" name="TextBox 5">
            <a:extLst>
              <a:ext uri="{FF2B5EF4-FFF2-40B4-BE49-F238E27FC236}">
                <a16:creationId xmlns:a16="http://schemas.microsoft.com/office/drawing/2014/main" id="{9D86C920-C349-0578-1F5C-5A7BF789099A}"/>
              </a:ext>
            </a:extLst>
          </p:cNvPr>
          <p:cNvSpPr txBox="1"/>
          <p:nvPr/>
        </p:nvSpPr>
        <p:spPr>
          <a:xfrm>
            <a:off x="205485" y="1553869"/>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1. In-text citations </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BA20AC95-C8C2-9D4C-3C85-BC3ED477BD6E}"/>
              </a:ext>
            </a:extLst>
          </p:cNvPr>
          <p:cNvPicPr>
            <a:picLocks noChangeAspect="1"/>
          </p:cNvPicPr>
          <p:nvPr/>
        </p:nvPicPr>
        <p:blipFill>
          <a:blip r:embed="rId7"/>
          <a:srcRect l="2442" t="43" r="56199" b="196"/>
          <a:stretch>
            <a:fillRect/>
          </a:stretch>
        </p:blipFill>
        <p:spPr>
          <a:xfrm>
            <a:off x="3641196" y="978546"/>
            <a:ext cx="3882194" cy="5295887"/>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0" name="Straight Arrow Connector 9">
            <a:extLst>
              <a:ext uri="{FF2B5EF4-FFF2-40B4-BE49-F238E27FC236}">
                <a16:creationId xmlns:a16="http://schemas.microsoft.com/office/drawing/2014/main" id="{05C3649D-9CB8-2BB4-BE34-48545601FED4}"/>
              </a:ext>
            </a:extLst>
          </p:cNvPr>
          <p:cNvCxnSpPr>
            <a:cxnSpLocks/>
          </p:cNvCxnSpPr>
          <p:nvPr/>
        </p:nvCxnSpPr>
        <p:spPr>
          <a:xfrm>
            <a:off x="2637516" y="1839806"/>
            <a:ext cx="76570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3B3F501-E1EE-CECB-9C0E-A90ED105517C}"/>
              </a:ext>
            </a:extLst>
          </p:cNvPr>
          <p:cNvSpPr txBox="1"/>
          <p:nvPr/>
        </p:nvSpPr>
        <p:spPr>
          <a:xfrm>
            <a:off x="7775340" y="2362131"/>
            <a:ext cx="4129677" cy="1569660"/>
          </a:xfrm>
          <a:prstGeom prst="rect">
            <a:avLst/>
          </a:prstGeom>
          <a:noFill/>
          <a:ln w="28575">
            <a:solidFill>
              <a:srgbClr val="FF0000"/>
            </a:solidFill>
          </a:ln>
        </p:spPr>
        <p:txBody>
          <a:bodyPr wrap="square" lIns="91440" tIns="45720" rIns="91440" bIns="45720" rtlCol="0" anchor="t">
            <a:spAutoFit/>
          </a:bodyPr>
          <a:lstStyle/>
          <a:p>
            <a:pPr marL="342900" indent="-342900">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Author.</a:t>
            </a:r>
          </a:p>
          <a:p>
            <a:pPr marL="342900" indent="-342900">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Year.</a:t>
            </a:r>
          </a:p>
          <a:p>
            <a:pPr marL="342900" indent="-342900">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Page Number (if quote or specific part).</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86925C02-9F8C-9D90-9FA3-B9A2828D9CB1}"/>
              </a:ext>
            </a:extLst>
          </p:cNvPr>
          <p:cNvSpPr txBox="1"/>
          <p:nvPr/>
        </p:nvSpPr>
        <p:spPr>
          <a:xfrm>
            <a:off x="205485" y="310827"/>
            <a:ext cx="10753616"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baseline="0" dirty="0">
                <a:latin typeface="Calibri"/>
              </a:rPr>
              <a:t>Harvard uses the author - date format in the in-text citation.</a:t>
            </a:r>
            <a:r>
              <a:rPr sz="2800" dirty="0">
                <a:latin typeface="Calibri"/>
                <a:ea typeface="Calibri"/>
                <a:cs typeface="Calibri"/>
              </a:rPr>
              <a:t>​</a:t>
            </a:r>
            <a:endParaRPr lang="en-GB" dirty="0"/>
          </a:p>
          <a:p>
            <a:pPr algn="ctr"/>
            <a:endParaRPr lang="en-GB" dirty="0"/>
          </a:p>
        </p:txBody>
      </p:sp>
      <p:pic>
        <p:nvPicPr>
          <p:cNvPr id="16" name="Audio 15">
            <a:hlinkClick r:id="" action="ppaction://media"/>
            <a:extLst>
              <a:ext uri="{FF2B5EF4-FFF2-40B4-BE49-F238E27FC236}">
                <a16:creationId xmlns:a16="http://schemas.microsoft.com/office/drawing/2014/main" id="{7315FBDC-3308-BC07-A82C-E15254BC1AF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32779979"/>
      </p:ext>
    </p:extLst>
  </p:cSld>
  <p:clrMapOvr>
    <a:masterClrMapping/>
  </p:clrMapOvr>
  <mc:AlternateContent xmlns:mc="http://schemas.openxmlformats.org/markup-compatibility/2006" xmlns:p14="http://schemas.microsoft.com/office/powerpoint/2010/main">
    <mc:Choice Requires="p14">
      <p:transition spd="med" p14:dur="700" advTm="69229">
        <p:fade/>
      </p:transition>
    </mc:Choice>
    <mc:Fallback xmlns="">
      <p:transition spd="med" advTm="6922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8D9480-1D0F-3347-546F-3B8F99D354BE}"/>
              </a:ext>
            </a:extLst>
          </p:cNvPr>
          <p:cNvSpPr txBox="1"/>
          <p:nvPr/>
        </p:nvSpPr>
        <p:spPr>
          <a:xfrm>
            <a:off x="749731" y="6355387"/>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This work is licensed and adapted under a </a:t>
            </a:r>
            <a:r>
              <a:rPr lang="en-GB" sz="1400" b="1" dirty="0">
                <a:solidFill>
                  <a:srgbClr val="0563C1"/>
                </a:solidFill>
                <a:ea typeface="+mn-lt"/>
                <a:cs typeface="+mn-lt"/>
                <a:hlinkClick r:id="rId5"/>
              </a:rPr>
              <a:t>Creative Commons Attribution 4.0 International License</a:t>
            </a:r>
            <a:r>
              <a:rPr lang="en-GB" sz="1400" dirty="0">
                <a:ea typeface="+mn-lt"/>
                <a:cs typeface="+mn-lt"/>
              </a:rPr>
              <a:t>. Attribution: </a:t>
            </a:r>
            <a:r>
              <a:rPr lang="en-GB" sz="1400" dirty="0">
                <a:ea typeface="+mn-lt"/>
                <a:cs typeface="+mn-lt"/>
                <a:hlinkClick r:id="rId6"/>
              </a:rPr>
              <a:t>Leeds Beckett University Library.</a:t>
            </a:r>
            <a:endParaRPr lang="en-US" sz="1400" dirty="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163798" y="1111503"/>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1. In-text citation </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118383" y="3431580"/>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2. Full reference list</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CC744BF6-2587-D5F4-2634-0D4C2310C460}"/>
              </a:ext>
            </a:extLst>
          </p:cNvPr>
          <p:cNvPicPr>
            <a:picLocks noChangeAspect="1"/>
          </p:cNvPicPr>
          <p:nvPr/>
        </p:nvPicPr>
        <p:blipFill>
          <a:blip r:embed="rId7"/>
          <a:srcRect l="2664" b="196"/>
          <a:stretch>
            <a:fillRect/>
          </a:stretch>
        </p:blipFill>
        <p:spPr>
          <a:xfrm>
            <a:off x="3093266" y="801108"/>
            <a:ext cx="8781501" cy="509229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0" name="Straight Arrow Connector 9">
            <a:extLst>
              <a:ext uri="{FF2B5EF4-FFF2-40B4-BE49-F238E27FC236}">
                <a16:creationId xmlns:a16="http://schemas.microsoft.com/office/drawing/2014/main" id="{4A7905C6-A6DA-BA8B-78A9-2AAD1124C3F5}"/>
              </a:ext>
            </a:extLst>
          </p:cNvPr>
          <p:cNvCxnSpPr>
            <a:cxnSpLocks/>
          </p:cNvCxnSpPr>
          <p:nvPr/>
        </p:nvCxnSpPr>
        <p:spPr>
          <a:xfrm>
            <a:off x="2327564" y="1573325"/>
            <a:ext cx="76570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B81B53D-D486-D58E-E67B-1DE4E07FC612}"/>
              </a:ext>
            </a:extLst>
          </p:cNvPr>
          <p:cNvCxnSpPr>
            <a:cxnSpLocks/>
          </p:cNvCxnSpPr>
          <p:nvPr/>
        </p:nvCxnSpPr>
        <p:spPr>
          <a:xfrm flipV="1">
            <a:off x="2327564" y="1387766"/>
            <a:ext cx="5552901" cy="195949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AAC7C7B-9E0F-16B9-EE83-DD62F0FBC55F}"/>
              </a:ext>
            </a:extLst>
          </p:cNvPr>
          <p:cNvSpPr txBox="1"/>
          <p:nvPr/>
        </p:nvSpPr>
        <p:spPr>
          <a:xfrm>
            <a:off x="163798" y="5955120"/>
            <a:ext cx="2556888" cy="338554"/>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1600" b="1" dirty="0">
                <a:solidFill>
                  <a:schemeClr val="bg1"/>
                </a:solidFill>
                <a:latin typeface="Calibri "/>
                <a:hlinkClick r:id="rId8">
                  <a:extLst>
                    <a:ext uri="{A12FA001-AC4F-418D-AE19-62706E023703}">
                      <ahyp:hlinkClr xmlns:ahyp="http://schemas.microsoft.com/office/drawing/2018/hyperlinkcolor" val="tx"/>
                    </a:ext>
                  </a:extLst>
                </a:hlinkClick>
              </a:rPr>
              <a:t>Referencing: The Mechanics </a:t>
            </a:r>
            <a:endParaRPr lang="en-US" sz="1600" b="1" dirty="0">
              <a:solidFill>
                <a:schemeClr val="bg1"/>
              </a:solidFill>
              <a:latin typeface="Calibri "/>
            </a:endParaRPr>
          </a:p>
        </p:txBody>
      </p:sp>
      <p:pic>
        <p:nvPicPr>
          <p:cNvPr id="19" name="Audio 18">
            <a:hlinkClick r:id="" action="ppaction://media"/>
            <a:extLst>
              <a:ext uri="{FF2B5EF4-FFF2-40B4-BE49-F238E27FC236}">
                <a16:creationId xmlns:a16="http://schemas.microsoft.com/office/drawing/2014/main" id="{8D01D7D3-7E66-CD79-6B23-4E7BD8B77B1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90670932"/>
      </p:ext>
    </p:extLst>
  </p:cSld>
  <p:clrMapOvr>
    <a:masterClrMapping/>
  </p:clrMapOvr>
  <mc:AlternateContent xmlns:mc="http://schemas.openxmlformats.org/markup-compatibility/2006" xmlns:p14="http://schemas.microsoft.com/office/powerpoint/2010/main">
    <mc:Choice Requires="p14">
      <p:transition spd="med" p14:dur="700" advTm="65008">
        <p:fade/>
      </p:transition>
    </mc:Choice>
    <mc:Fallback xmlns="">
      <p:transition spd="med" advTm="6500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Integrating sources into your work</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04800" y="2291831"/>
            <a:ext cx="7029960" cy="3329580"/>
          </a:xfrm>
        </p:spPr>
        <p:txBody>
          <a:bodyPr vert="horz" lIns="91440" tIns="45720" rIns="91440" bIns="45720" rtlCol="0" anchor="t">
            <a:noAutofit/>
          </a:bodyPr>
          <a:lstStyle/>
          <a:p>
            <a:pPr>
              <a:spcBef>
                <a:spcPts val="12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Used to let you reader know </a:t>
            </a:r>
            <a:r>
              <a:rPr lang="en-US" sz="2400" b="1" dirty="0">
                <a:latin typeface="Calibri" panose="020F0502020204030204" pitchFamily="34" charset="0"/>
                <a:ea typeface="Calibri" panose="020F0502020204030204" pitchFamily="34" charset="0"/>
                <a:cs typeface="Calibri" panose="020F0502020204030204" pitchFamily="34" charset="0"/>
              </a:rPr>
              <a:t>when</a:t>
            </a:r>
            <a:r>
              <a:rPr lang="en-US" sz="2400" dirty="0">
                <a:latin typeface="Calibri" panose="020F0502020204030204" pitchFamily="34" charset="0"/>
                <a:ea typeface="Calibri" panose="020F0502020204030204" pitchFamily="34" charset="0"/>
                <a:cs typeface="Calibri" panose="020F0502020204030204" pitchFamily="34" charset="0"/>
              </a:rPr>
              <a:t> you have used the ideas, theories, words or data of another. </a:t>
            </a:r>
          </a:p>
          <a:p>
            <a:pPr>
              <a:spcBef>
                <a:spcPts val="1200"/>
              </a:spcBef>
              <a:buFont typeface="Arial" panose="020B0604020202020204" pitchFamily="34" charset="0"/>
              <a:buChar char="•"/>
            </a:pPr>
            <a:endParaRPr lang="en-US" sz="2400" dirty="0">
              <a:solidFill>
                <a:schemeClr val="accent2"/>
              </a:solidFill>
              <a:latin typeface="Calibri" panose="020F0502020204030204" pitchFamily="34" charset="0"/>
              <a:ea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Forms part of your </a:t>
            </a:r>
            <a:r>
              <a:rPr lang="en-US" sz="2400" b="1" dirty="0">
                <a:latin typeface="Calibri" panose="020F0502020204030204" pitchFamily="34" charset="0"/>
                <a:ea typeface="Calibri" panose="020F0502020204030204" pitchFamily="34" charset="0"/>
                <a:cs typeface="Calibri" panose="020F0502020204030204" pitchFamily="34" charset="0"/>
              </a:rPr>
              <a:t>word count,</a:t>
            </a:r>
            <a:r>
              <a:rPr lang="en-US" sz="2400" dirty="0">
                <a:latin typeface="Calibri" panose="020F0502020204030204" pitchFamily="34" charset="0"/>
                <a:ea typeface="Calibri" panose="020F0502020204030204" pitchFamily="34" charset="0"/>
                <a:cs typeface="Calibri" panose="020F0502020204030204" pitchFamily="34" charset="0"/>
              </a:rPr>
              <a:t> therefore, is brief. </a:t>
            </a:r>
          </a:p>
          <a:p>
            <a:pPr>
              <a:spcBef>
                <a:spcPts val="1200"/>
              </a:spcBef>
              <a:buFont typeface="Arial" panose="020B0604020202020204" pitchFamily="34" charset="0"/>
              <a:buChar char="•"/>
            </a:pPr>
            <a:endParaRPr lang="en-US" sz="2400" dirty="0">
              <a:latin typeface="Calibri" panose="020F0502020204030204" pitchFamily="34" charset="0"/>
              <a:ea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Allows you to </a:t>
            </a:r>
            <a:r>
              <a:rPr lang="en-US" sz="2400" b="1" dirty="0">
                <a:latin typeface="Calibri" panose="020F0502020204030204" pitchFamily="34" charset="0"/>
                <a:ea typeface="Calibri" panose="020F0502020204030204" pitchFamily="34" charset="0"/>
                <a:cs typeface="Calibri" panose="020F0502020204030204" pitchFamily="34" charset="0"/>
              </a:rPr>
              <a:t>acknowledge and discuss </a:t>
            </a:r>
            <a:r>
              <a:rPr lang="en-US" sz="2400" dirty="0">
                <a:latin typeface="Calibri" panose="020F0502020204030204" pitchFamily="34" charset="0"/>
                <a:ea typeface="Calibri" panose="020F0502020204030204" pitchFamily="34" charset="0"/>
                <a:cs typeface="Calibri" panose="020F0502020204030204" pitchFamily="34" charset="0"/>
              </a:rPr>
              <a:t>their work in your text, by </a:t>
            </a:r>
            <a:r>
              <a:rPr lang="en-US" sz="2400" dirty="0">
                <a:solidFill>
                  <a:schemeClr val="accent2"/>
                </a:solidFill>
                <a:latin typeface="Calibri" panose="020F0502020204030204" pitchFamily="34" charset="0"/>
                <a:ea typeface="Calibri" panose="020F0502020204030204" pitchFamily="34" charset="0"/>
                <a:cs typeface="Calibri" panose="020F0502020204030204" pitchFamily="34" charset="0"/>
              </a:rPr>
              <a:t>quoting, paraphrasing, or </a:t>
            </a:r>
            <a:r>
              <a:rPr lang="en-US" sz="2400" dirty="0" err="1">
                <a:solidFill>
                  <a:schemeClr val="accent2"/>
                </a:solidFill>
                <a:latin typeface="Calibri" panose="020F0502020204030204" pitchFamily="34" charset="0"/>
                <a:ea typeface="Calibri" panose="020F0502020204030204" pitchFamily="34" charset="0"/>
                <a:cs typeface="Calibri" panose="020F0502020204030204" pitchFamily="34" charset="0"/>
              </a:rPr>
              <a:t>summarising</a:t>
            </a:r>
            <a:endParaRPr lang="en-US" sz="2400" dirty="0">
              <a:solidFill>
                <a:schemeClr val="accent2"/>
              </a:solidFill>
              <a:latin typeface="Calibri" panose="020F0502020204030204" pitchFamily="34" charset="0"/>
              <a:ea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BDB7474C-B94C-73FA-7833-D5F5ECB67C8D}"/>
              </a:ext>
            </a:extLst>
          </p:cNvPr>
          <p:cNvSpPr txBox="1"/>
          <p:nvPr/>
        </p:nvSpPr>
        <p:spPr>
          <a:xfrm>
            <a:off x="304800" y="13782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chemeClr val="accent2"/>
                </a:solidFill>
                <a:latin typeface="Calibri"/>
                <a:ea typeface="Calibri Light"/>
                <a:cs typeface="Calibri Light"/>
              </a:rPr>
              <a:t>In-text citation...</a:t>
            </a:r>
            <a:endParaRPr lang="en-US" sz="2800" b="1" dirty="0">
              <a:solidFill>
                <a:schemeClr val="accent2"/>
              </a:solidFill>
              <a:latin typeface="Calibri"/>
            </a:endParaRPr>
          </a:p>
        </p:txBody>
      </p:sp>
      <p:pic>
        <p:nvPicPr>
          <p:cNvPr id="5" name="Picture 4">
            <a:extLst>
              <a:ext uri="{FF2B5EF4-FFF2-40B4-BE49-F238E27FC236}">
                <a16:creationId xmlns:a16="http://schemas.microsoft.com/office/drawing/2014/main" id="{C85AE806-5043-AB1F-38A2-D6E51F4B1293}"/>
              </a:ext>
            </a:extLst>
          </p:cNvPr>
          <p:cNvPicPr>
            <a:picLocks noChangeAspect="1"/>
          </p:cNvPicPr>
          <p:nvPr/>
        </p:nvPicPr>
        <p:blipFill>
          <a:blip r:embed="rId5"/>
          <a:srcRect l="2506" r="55847"/>
          <a:stretch>
            <a:fillRect/>
          </a:stretch>
        </p:blipFill>
        <p:spPr>
          <a:xfrm>
            <a:off x="8486270" y="1482811"/>
            <a:ext cx="3323656" cy="4513404"/>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6" name="Audio 15">
            <a:hlinkClick r:id="" action="ppaction://media"/>
            <a:extLst>
              <a:ext uri="{FF2B5EF4-FFF2-40B4-BE49-F238E27FC236}">
                <a16:creationId xmlns:a16="http://schemas.microsoft.com/office/drawing/2014/main" id="{197203D0-0DF8-BCCE-2FEA-24D578123D9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advTm="44225">
        <p:fade/>
      </p:transition>
    </mc:Choice>
    <mc:Fallback xmlns="">
      <p:transition spd="med" advTm="4422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Quotes with solid fill">
            <a:extLst>
              <a:ext uri="{FF2B5EF4-FFF2-40B4-BE49-F238E27FC236}">
                <a16:creationId xmlns:a16="http://schemas.microsoft.com/office/drawing/2014/main" id="{ECBEE272-6064-1A45-1667-289D9FEEE0B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229344" y="981022"/>
            <a:ext cx="2746248" cy="2746248"/>
          </a:xfrm>
          <a:prstGeom prst="rect">
            <a:avLst/>
          </a:prstGeom>
        </p:spPr>
      </p:pic>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p:txBody>
          <a:bodyPr>
            <a:normAutofit fontScale="90000"/>
          </a:bodyPr>
          <a:lstStyle/>
          <a:p>
            <a:r>
              <a:rPr lang="en-GB" dirty="0"/>
              <a:t>Quoting v Paraphrasing &amp; Summarising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313564" y="1980964"/>
            <a:ext cx="9287636" cy="898763"/>
          </a:xfrm>
        </p:spPr>
        <p:txBody>
          <a:bodyPr vert="horz" lIns="91440" tIns="45720" rIns="91440" bIns="45720" rtlCol="0" anchor="t">
            <a:normAutofit/>
          </a:bodyPr>
          <a:lstStyle/>
          <a:p>
            <a:pPr>
              <a:buFont typeface="Arial" panose="020B0604020202020204" pitchFamily="34" charset="0"/>
              <a:buChar char="•"/>
            </a:pPr>
            <a:r>
              <a:rPr lang="en-GB" sz="2600" b="1" dirty="0">
                <a:solidFill>
                  <a:schemeClr val="accent2"/>
                </a:solidFill>
                <a:latin typeface="Calibri"/>
                <a:ea typeface="Calibri"/>
                <a:cs typeface="Calibri"/>
              </a:rPr>
              <a:t>Quoting</a:t>
            </a:r>
            <a:r>
              <a:rPr lang="en-GB" sz="2600" dirty="0">
                <a:latin typeface="Calibri"/>
                <a:ea typeface="Calibri"/>
                <a:cs typeface="Calibri"/>
              </a:rPr>
              <a:t>: copying someone else’s words exactly as they appear in the original text.</a:t>
            </a:r>
            <a:endParaRPr lang="en-GB" sz="26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523D4352-0957-3F48-EAF8-31C014841F66}"/>
              </a:ext>
            </a:extLst>
          </p:cNvPr>
          <p:cNvSpPr txBox="1"/>
          <p:nvPr/>
        </p:nvSpPr>
        <p:spPr>
          <a:xfrm>
            <a:off x="185548" y="4790507"/>
            <a:ext cx="11455146" cy="1292662"/>
          </a:xfrm>
          <a:prstGeom prst="rect">
            <a:avLst/>
          </a:prstGeom>
          <a:noFill/>
        </p:spPr>
        <p:txBody>
          <a:bodyPr wrap="square">
            <a:spAutoFit/>
          </a:bodyPr>
          <a:lstStyle/>
          <a:p>
            <a:pPr marL="457200" indent="-457200">
              <a:buFont typeface="Arial" panose="020B0604020202020204" pitchFamily="34" charset="0"/>
              <a:buChar char="•"/>
            </a:pPr>
            <a:r>
              <a:rPr lang="en-GB" sz="2600" b="1" dirty="0">
                <a:solidFill>
                  <a:schemeClr val="accent2"/>
                </a:solidFill>
                <a:latin typeface="Calibri"/>
                <a:ea typeface="Calibri"/>
                <a:cs typeface="Calibri"/>
              </a:rPr>
              <a:t>Summarising</a:t>
            </a:r>
            <a:r>
              <a:rPr lang="en-GB" sz="2600" dirty="0">
                <a:latin typeface="Calibri"/>
                <a:ea typeface="Calibri"/>
                <a:cs typeface="Calibri"/>
              </a:rPr>
              <a:t>:  </a:t>
            </a:r>
            <a:r>
              <a:rPr lang="en-GB" sz="2600" dirty="0">
                <a:solidFill>
                  <a:srgbClr val="000000"/>
                </a:solidFill>
                <a:highlight>
                  <a:srgbClr val="FFFFFF"/>
                </a:highlight>
                <a:latin typeface="Calibri"/>
                <a:ea typeface="Calibri"/>
                <a:cs typeface="Calibri"/>
              </a:rPr>
              <a:t>writing</a:t>
            </a:r>
            <a:r>
              <a:rPr lang="en-GB" sz="2600" b="0" i="0" dirty="0">
                <a:solidFill>
                  <a:srgbClr val="000000"/>
                </a:solidFill>
                <a:effectLst/>
                <a:highlight>
                  <a:srgbClr val="FFFFFF"/>
                </a:highlight>
                <a:latin typeface="Calibri"/>
                <a:ea typeface="Calibri"/>
                <a:cs typeface="Calibri"/>
              </a:rPr>
              <a:t> a </a:t>
            </a:r>
            <a:r>
              <a:rPr lang="en-GB" sz="2600" i="0" dirty="0">
                <a:effectLst/>
                <a:highlight>
                  <a:srgbClr val="FFFFFF"/>
                </a:highlight>
                <a:latin typeface="Calibri"/>
                <a:ea typeface="Calibri"/>
                <a:cs typeface="Calibri"/>
              </a:rPr>
              <a:t>brief overview </a:t>
            </a:r>
            <a:r>
              <a:rPr lang="en-GB" sz="2600" b="0" i="0" dirty="0">
                <a:solidFill>
                  <a:srgbClr val="000000"/>
                </a:solidFill>
                <a:effectLst/>
                <a:highlight>
                  <a:srgbClr val="FFFFFF"/>
                </a:highlight>
                <a:latin typeface="Calibri"/>
                <a:ea typeface="Calibri"/>
                <a:cs typeface="Calibri"/>
              </a:rPr>
              <a:t>of someone else's idea in your own words. </a:t>
            </a:r>
            <a:r>
              <a:rPr lang="en-GB" sz="2600" b="1" i="0" dirty="0">
                <a:solidFill>
                  <a:srgbClr val="000000"/>
                </a:solidFill>
                <a:effectLst/>
                <a:highlight>
                  <a:srgbClr val="FFFFFF"/>
                </a:highlight>
                <a:latin typeface="Calibri"/>
                <a:ea typeface="Calibri"/>
                <a:cs typeface="Calibri"/>
              </a:rPr>
              <a:t>Example</a:t>
            </a:r>
            <a:r>
              <a:rPr lang="en-GB" sz="2600" b="0" i="0" dirty="0">
                <a:solidFill>
                  <a:srgbClr val="000000"/>
                </a:solidFill>
                <a:effectLst/>
                <a:highlight>
                  <a:srgbClr val="FFFFFF"/>
                </a:highlight>
                <a:latin typeface="Calibri"/>
                <a:ea typeface="Calibri"/>
                <a:cs typeface="Calibri"/>
              </a:rPr>
              <a:t>: writing the findings of a research article in a journal in a few sentences.</a:t>
            </a:r>
            <a:endParaRPr lang="en-GB" sz="2600" dirty="0">
              <a:latin typeface="Calibri"/>
              <a:ea typeface="Calibri"/>
              <a:cs typeface="Calibri"/>
            </a:endParaRPr>
          </a:p>
        </p:txBody>
      </p:sp>
      <p:sp>
        <p:nvSpPr>
          <p:cNvPr id="8" name="TextBox 7">
            <a:extLst>
              <a:ext uri="{FF2B5EF4-FFF2-40B4-BE49-F238E27FC236}">
                <a16:creationId xmlns:a16="http://schemas.microsoft.com/office/drawing/2014/main" id="{0AF9CDC4-0223-6E1B-3BC6-F62B58B2AB5F}"/>
              </a:ext>
            </a:extLst>
          </p:cNvPr>
          <p:cNvSpPr txBox="1"/>
          <p:nvPr/>
        </p:nvSpPr>
        <p:spPr>
          <a:xfrm>
            <a:off x="313564" y="3442536"/>
            <a:ext cx="9543668" cy="892552"/>
          </a:xfrm>
          <a:prstGeom prst="rect">
            <a:avLst/>
          </a:prstGeom>
          <a:noFill/>
        </p:spPr>
        <p:txBody>
          <a:bodyPr wrap="square">
            <a:spAutoFit/>
          </a:bodyPr>
          <a:lstStyle/>
          <a:p>
            <a:pPr marL="285750" indent="-285750">
              <a:buFont typeface="Arial" panose="020B0604020202020204" pitchFamily="34" charset="0"/>
              <a:buChar char="•"/>
            </a:pPr>
            <a:r>
              <a:rPr lang="en-GB" sz="2600" b="1" dirty="0">
                <a:solidFill>
                  <a:schemeClr val="accent2"/>
                </a:solidFill>
                <a:latin typeface="Calibri"/>
                <a:ea typeface="Calibri"/>
                <a:cs typeface="Calibri"/>
              </a:rPr>
              <a:t>Paraphrasing</a:t>
            </a:r>
            <a:r>
              <a:rPr lang="en-GB" sz="2600" dirty="0">
                <a:latin typeface="Calibri"/>
                <a:ea typeface="Calibri"/>
                <a:cs typeface="Calibri"/>
              </a:rPr>
              <a:t>:  using someone else’s words or ideas and writing in your own words. </a:t>
            </a:r>
          </a:p>
        </p:txBody>
      </p:sp>
      <p:pic>
        <p:nvPicPr>
          <p:cNvPr id="13" name="Audio 12">
            <a:hlinkClick r:id="" action="ppaction://media"/>
            <a:extLst>
              <a:ext uri="{FF2B5EF4-FFF2-40B4-BE49-F238E27FC236}">
                <a16:creationId xmlns:a16="http://schemas.microsoft.com/office/drawing/2014/main" id="{1A9C8794-8AAB-FDF2-42FA-01228C80797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2620407"/>
      </p:ext>
    </p:extLst>
  </p:cSld>
  <p:clrMapOvr>
    <a:masterClrMapping/>
  </p:clrMapOvr>
  <mc:AlternateContent xmlns:mc="http://schemas.openxmlformats.org/markup-compatibility/2006" xmlns:p14="http://schemas.microsoft.com/office/powerpoint/2010/main">
    <mc:Choice Requires="p14">
      <p:transition spd="med" p14:dur="700" advTm="26770">
        <p:fade/>
      </p:transition>
    </mc:Choice>
    <mc:Fallback xmlns="">
      <p:transition spd="med" advTm="2677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dirty="0">
                <a:cs typeface="Calibri Light"/>
              </a:rPr>
              <a:t>Example...</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389943" y="2892916"/>
            <a:ext cx="8549640" cy="1125969"/>
          </a:xfrm>
        </p:spPr>
        <p:txBody>
          <a:bodyPr vert="horz" lIns="91440" tIns="45720" rIns="91440" bIns="45720" rtlCol="0" anchor="t">
            <a:noAutofit/>
          </a:bodyPr>
          <a:lstStyle/>
          <a:p>
            <a:pPr marL="457200" lvl="1" indent="0">
              <a:spcBef>
                <a:spcPts val="250"/>
              </a:spcBef>
              <a:spcAft>
                <a:spcPts val="250"/>
              </a:spcAft>
              <a:buNone/>
            </a:pPr>
            <a:r>
              <a:rPr lang="en-GB" sz="2800" b="1" i="0" dirty="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a:t>
            </a:r>
            <a:endParaRPr lang="en-US" sz="2800" b="1" dirty="0">
              <a:solidFill>
                <a:schemeClr val="accent2"/>
              </a:solidFill>
              <a:latin typeface="Calibri" panose="020F0502020204030204" pitchFamily="34" charset="0"/>
              <a:ea typeface="+mn-lt"/>
              <a:cs typeface="Calibri" panose="020F0502020204030204" pitchFamily="34" charset="0"/>
            </a:endParaRPr>
          </a:p>
        </p:txBody>
      </p:sp>
      <p:sp>
        <p:nvSpPr>
          <p:cNvPr id="4" name="TextBox 3">
            <a:extLst>
              <a:ext uri="{FF2B5EF4-FFF2-40B4-BE49-F238E27FC236}">
                <a16:creationId xmlns:a16="http://schemas.microsoft.com/office/drawing/2014/main" id="{23B9F6A1-4F36-A206-E5D1-98F9069DDDB4}"/>
              </a:ext>
            </a:extLst>
          </p:cNvPr>
          <p:cNvSpPr txBox="1"/>
          <p:nvPr/>
        </p:nvSpPr>
        <p:spPr>
          <a:xfrm>
            <a:off x="1769883" y="1409678"/>
            <a:ext cx="8531007" cy="400110"/>
          </a:xfrm>
          <a:prstGeom prst="rect">
            <a:avLst/>
          </a:prstGeom>
          <a:noFill/>
          <a:ln w="28575">
            <a:solidFill>
              <a:schemeClr val="accent2"/>
            </a:solidFill>
          </a:ln>
        </p:spPr>
        <p:txBody>
          <a:bodyPr wrap="square" lIns="91440" tIns="45720" rIns="91440" bIns="45720" rtlCol="0" anchor="t">
            <a:spAutoFit/>
          </a:bodyPr>
          <a:lstStyle/>
          <a:p>
            <a:r>
              <a:rPr lang="en-GB" sz="2000" dirty="0">
                <a:latin typeface="Calibri"/>
                <a:ea typeface="Calibri"/>
                <a:cs typeface="Calibri"/>
              </a:rPr>
              <a:t>Lack of an in-text citation indicates to your reader that it is your idea or opinion.</a:t>
            </a:r>
          </a:p>
        </p:txBody>
      </p:sp>
      <p:sp>
        <p:nvSpPr>
          <p:cNvPr id="5" name="TextBox 4">
            <a:extLst>
              <a:ext uri="{FF2B5EF4-FFF2-40B4-BE49-F238E27FC236}">
                <a16:creationId xmlns:a16="http://schemas.microsoft.com/office/drawing/2014/main" id="{C3EE90FB-6707-6303-82DB-268D76BCAC39}"/>
              </a:ext>
            </a:extLst>
          </p:cNvPr>
          <p:cNvSpPr txBox="1"/>
          <p:nvPr/>
        </p:nvSpPr>
        <p:spPr>
          <a:xfrm>
            <a:off x="465614" y="3965084"/>
            <a:ext cx="9514247" cy="1477328"/>
          </a:xfrm>
          <a:prstGeom prst="rect">
            <a:avLst/>
          </a:prstGeom>
          <a:noFill/>
        </p:spPr>
        <p:txBody>
          <a:bodyPr wrap="square" rtlCol="0">
            <a:spAutoFit/>
          </a:bodyPr>
          <a:lstStyle/>
          <a:p>
            <a:r>
              <a:rPr lang="en-GB" sz="2400" b="1" dirty="0">
                <a:solidFill>
                  <a:schemeClr val="accent2"/>
                </a:solidFill>
                <a:latin typeface="Calibri "/>
              </a:rPr>
              <a:t>Source read: </a:t>
            </a:r>
          </a:p>
          <a:p>
            <a:endParaRPr lang="en-GB" sz="2400" b="1" dirty="0">
              <a:solidFill>
                <a:schemeClr val="accent2"/>
              </a:solidFill>
              <a:latin typeface="Calibri "/>
            </a:endParaRPr>
          </a:p>
          <a:p>
            <a:r>
              <a:rPr lang="en-GB" sz="2400" dirty="0">
                <a:latin typeface="Calibri "/>
              </a:rPr>
              <a:t>Smith, A. and Jones, G. (2020) Teamworking. 2nd edn. Loki Press.  </a:t>
            </a:r>
          </a:p>
          <a:p>
            <a:endParaRPr lang="en-US" dirty="0"/>
          </a:p>
        </p:txBody>
      </p:sp>
      <p:sp>
        <p:nvSpPr>
          <p:cNvPr id="6" name="TextBox 5">
            <a:extLst>
              <a:ext uri="{FF2B5EF4-FFF2-40B4-BE49-F238E27FC236}">
                <a16:creationId xmlns:a16="http://schemas.microsoft.com/office/drawing/2014/main" id="{593A1F67-B26B-9E20-0662-126FB60964D2}"/>
              </a:ext>
            </a:extLst>
          </p:cNvPr>
          <p:cNvSpPr txBox="1"/>
          <p:nvPr/>
        </p:nvSpPr>
        <p:spPr>
          <a:xfrm>
            <a:off x="465614" y="2345872"/>
            <a:ext cx="3298572" cy="461665"/>
          </a:xfrm>
          <a:prstGeom prst="rect">
            <a:avLst/>
          </a:prstGeom>
          <a:noFill/>
        </p:spPr>
        <p:txBody>
          <a:bodyPr wrap="square" rtlCol="0">
            <a:spAutoFit/>
          </a:bodyPr>
          <a:lstStyle/>
          <a:p>
            <a:r>
              <a:rPr lang="en-GB" sz="2400" b="1" dirty="0">
                <a:solidFill>
                  <a:schemeClr val="accent2"/>
                </a:solidFill>
                <a:latin typeface="Calibri "/>
              </a:rPr>
              <a:t>Paraphrased sentence:</a:t>
            </a:r>
            <a:endParaRPr lang="en-US" sz="2400" b="1" dirty="0">
              <a:solidFill>
                <a:schemeClr val="accent2"/>
              </a:solidFill>
              <a:latin typeface="Calibri "/>
            </a:endParaRPr>
          </a:p>
        </p:txBody>
      </p:sp>
      <p:sp>
        <p:nvSpPr>
          <p:cNvPr id="7" name="TextBox 6">
            <a:extLst>
              <a:ext uri="{FF2B5EF4-FFF2-40B4-BE49-F238E27FC236}">
                <a16:creationId xmlns:a16="http://schemas.microsoft.com/office/drawing/2014/main" id="{4EEDCB46-2DE8-E0D6-9386-0C6C8BDB4C6D}"/>
              </a:ext>
            </a:extLst>
          </p:cNvPr>
          <p:cNvSpPr txBox="1"/>
          <p:nvPr/>
        </p:nvSpPr>
        <p:spPr>
          <a:xfrm>
            <a:off x="698242" y="5870810"/>
            <a:ext cx="2556888" cy="338554"/>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1600" b="1" dirty="0">
                <a:solidFill>
                  <a:schemeClr val="bg1"/>
                </a:solidFill>
                <a:latin typeface="Calibri "/>
                <a:hlinkClick r:id="rId5">
                  <a:extLst>
                    <a:ext uri="{A12FA001-AC4F-418D-AE19-62706E023703}">
                      <ahyp:hlinkClr xmlns:ahyp="http://schemas.microsoft.com/office/drawing/2018/hyperlinkcolor" val="tx"/>
                    </a:ext>
                  </a:extLst>
                </a:hlinkClick>
              </a:rPr>
              <a:t>Referencing: The Mechanics </a:t>
            </a:r>
            <a:endParaRPr lang="en-US" sz="1600" b="1" dirty="0">
              <a:solidFill>
                <a:schemeClr val="bg1"/>
              </a:solidFill>
              <a:latin typeface="Calibri "/>
            </a:endParaRPr>
          </a:p>
        </p:txBody>
      </p:sp>
      <p:pic>
        <p:nvPicPr>
          <p:cNvPr id="14" name="Audio 13">
            <a:hlinkClick r:id="" action="ppaction://media"/>
            <a:extLst>
              <a:ext uri="{FF2B5EF4-FFF2-40B4-BE49-F238E27FC236}">
                <a16:creationId xmlns:a16="http://schemas.microsoft.com/office/drawing/2014/main" id="{2A7A4E6E-9992-4646-B07D-B32CB208DED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48497189"/>
      </p:ext>
    </p:extLst>
  </p:cSld>
  <p:clrMapOvr>
    <a:masterClrMapping/>
  </p:clrMapOvr>
  <mc:AlternateContent xmlns:mc="http://schemas.openxmlformats.org/markup-compatibility/2006" xmlns:p14="http://schemas.microsoft.com/office/powerpoint/2010/main">
    <mc:Choice Requires="p14">
      <p:transition spd="med" p14:dur="700" advTm="32076">
        <p:fade/>
      </p:transition>
    </mc:Choice>
    <mc:Fallback xmlns="">
      <p:transition spd="med" advTm="3207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B7E1F-1FA7-57D5-D811-25651638CB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6AB294-90E3-4AF0-6162-0265B4EA678D}"/>
              </a:ext>
            </a:extLst>
          </p:cNvPr>
          <p:cNvSpPr>
            <a:spLocks noGrp="1"/>
          </p:cNvSpPr>
          <p:nvPr>
            <p:ph type="title"/>
          </p:nvPr>
        </p:nvSpPr>
        <p:spPr/>
        <p:txBody>
          <a:bodyPr anchor="ctr">
            <a:normAutofit/>
          </a:bodyPr>
          <a:lstStyle/>
          <a:p>
            <a:r>
              <a:rPr lang="en-GB" dirty="0">
                <a:cs typeface="Calibri Light"/>
              </a:rPr>
              <a:t>1. Parenthetical citation</a:t>
            </a:r>
            <a:endParaRPr lang="en-GB" dirty="0"/>
          </a:p>
        </p:txBody>
      </p:sp>
      <p:sp>
        <p:nvSpPr>
          <p:cNvPr id="5" name="TextBox 4">
            <a:extLst>
              <a:ext uri="{FF2B5EF4-FFF2-40B4-BE49-F238E27FC236}">
                <a16:creationId xmlns:a16="http://schemas.microsoft.com/office/drawing/2014/main" id="{0E41A90E-04A2-06D4-5D70-34C9FD0E01C2}"/>
              </a:ext>
            </a:extLst>
          </p:cNvPr>
          <p:cNvSpPr txBox="1"/>
          <p:nvPr/>
        </p:nvSpPr>
        <p:spPr>
          <a:xfrm>
            <a:off x="465614" y="3965084"/>
            <a:ext cx="9514247" cy="1477328"/>
          </a:xfrm>
          <a:prstGeom prst="rect">
            <a:avLst/>
          </a:prstGeom>
          <a:noFill/>
        </p:spPr>
        <p:txBody>
          <a:bodyPr wrap="square" rtlCol="0">
            <a:spAutoFit/>
          </a:bodyPr>
          <a:lstStyle/>
          <a:p>
            <a:r>
              <a:rPr lang="en-GB" sz="2400" b="1" dirty="0">
                <a:solidFill>
                  <a:schemeClr val="accent2"/>
                </a:solidFill>
                <a:latin typeface="Calibri "/>
              </a:rPr>
              <a:t>Reference: </a:t>
            </a:r>
          </a:p>
          <a:p>
            <a:endParaRPr lang="en-GB" sz="2400" b="1" dirty="0">
              <a:solidFill>
                <a:schemeClr val="accent2"/>
              </a:solidFill>
              <a:latin typeface="Calibri "/>
            </a:endParaRPr>
          </a:p>
          <a:p>
            <a:r>
              <a:rPr lang="en-GB" sz="2400" dirty="0">
                <a:latin typeface="Calibri "/>
              </a:rPr>
              <a:t>Smith, A. and Jones, G. (2020) Teamworking. 2nd edn. Loki Press.  </a:t>
            </a:r>
          </a:p>
          <a:p>
            <a:endParaRPr lang="en-US" dirty="0"/>
          </a:p>
        </p:txBody>
      </p:sp>
      <p:sp>
        <p:nvSpPr>
          <p:cNvPr id="6" name="TextBox 5">
            <a:extLst>
              <a:ext uri="{FF2B5EF4-FFF2-40B4-BE49-F238E27FC236}">
                <a16:creationId xmlns:a16="http://schemas.microsoft.com/office/drawing/2014/main" id="{9E44F211-5B4A-F1E9-8EA6-12ED052EA8AA}"/>
              </a:ext>
            </a:extLst>
          </p:cNvPr>
          <p:cNvSpPr txBox="1"/>
          <p:nvPr/>
        </p:nvSpPr>
        <p:spPr>
          <a:xfrm>
            <a:off x="465614" y="1634155"/>
            <a:ext cx="3298572" cy="461665"/>
          </a:xfrm>
          <a:prstGeom prst="rect">
            <a:avLst/>
          </a:prstGeom>
          <a:noFill/>
        </p:spPr>
        <p:txBody>
          <a:bodyPr wrap="square" rtlCol="0">
            <a:spAutoFit/>
          </a:bodyPr>
          <a:lstStyle/>
          <a:p>
            <a:r>
              <a:rPr lang="en-GB" sz="2400" b="1" dirty="0">
                <a:solidFill>
                  <a:schemeClr val="accent2"/>
                </a:solidFill>
                <a:latin typeface="Calibri "/>
              </a:rPr>
              <a:t>Paraphrased sentence:</a:t>
            </a:r>
            <a:endParaRPr lang="en-US" sz="2400" b="1" dirty="0">
              <a:solidFill>
                <a:schemeClr val="accent2"/>
              </a:solidFill>
              <a:latin typeface="Calibri "/>
            </a:endParaRPr>
          </a:p>
        </p:txBody>
      </p:sp>
      <p:sp>
        <p:nvSpPr>
          <p:cNvPr id="7" name="TextBox 6">
            <a:extLst>
              <a:ext uri="{FF2B5EF4-FFF2-40B4-BE49-F238E27FC236}">
                <a16:creationId xmlns:a16="http://schemas.microsoft.com/office/drawing/2014/main" id="{5176BC3F-15DE-A8A1-7795-F1B8446A6C64}"/>
              </a:ext>
            </a:extLst>
          </p:cNvPr>
          <p:cNvSpPr txBox="1"/>
          <p:nvPr/>
        </p:nvSpPr>
        <p:spPr>
          <a:xfrm>
            <a:off x="1752049" y="2412031"/>
            <a:ext cx="10105867" cy="1231106"/>
          </a:xfrm>
          <a:prstGeom prst="rect">
            <a:avLst/>
          </a:prstGeom>
          <a:noFill/>
          <a:ln w="28575">
            <a:noFill/>
          </a:ln>
        </p:spPr>
        <p:txBody>
          <a:bodyPr wrap="square" lIns="91440" tIns="45720" rIns="91440" bIns="45720" anchor="t">
            <a:spAutoFit/>
          </a:bodyPr>
          <a:lstStyle/>
          <a:p>
            <a:r>
              <a:rPr lang="en-GB" sz="2800" b="1" dirty="0">
                <a:latin typeface="Calibri"/>
                <a:ea typeface="Calibri Light"/>
                <a:cs typeface="Calibri Light"/>
              </a:rPr>
              <a:t>Effective communication is crucial for team success </a:t>
            </a:r>
            <a:r>
              <a:rPr lang="en-GB" sz="2800" b="1" dirty="0">
                <a:solidFill>
                  <a:schemeClr val="accent2"/>
                </a:solidFill>
                <a:latin typeface="Calibri"/>
                <a:ea typeface="Calibri Light"/>
                <a:cs typeface="Calibri Light"/>
              </a:rPr>
              <a:t>(Smith and Jones, 2020).</a:t>
            </a:r>
          </a:p>
          <a:p>
            <a:endParaRPr lang="en-GB" sz="1800" b="1" dirty="0">
              <a:solidFill>
                <a:schemeClr val="accent2"/>
              </a:solidFill>
              <a:latin typeface="Calibri"/>
              <a:ea typeface="Calibri Light"/>
              <a:cs typeface="Calibri Light"/>
            </a:endParaRPr>
          </a:p>
        </p:txBody>
      </p:sp>
      <p:sp>
        <p:nvSpPr>
          <p:cNvPr id="10" name="TextBox 9">
            <a:extLst>
              <a:ext uri="{FF2B5EF4-FFF2-40B4-BE49-F238E27FC236}">
                <a16:creationId xmlns:a16="http://schemas.microsoft.com/office/drawing/2014/main" id="{BBBF54B3-D483-F3D7-6D20-DFE1A25676FA}"/>
              </a:ext>
            </a:extLst>
          </p:cNvPr>
          <p:cNvSpPr txBox="1"/>
          <p:nvPr/>
        </p:nvSpPr>
        <p:spPr>
          <a:xfrm>
            <a:off x="712928" y="5621035"/>
            <a:ext cx="10780832" cy="461665"/>
          </a:xfrm>
          <a:prstGeom prst="rect">
            <a:avLst/>
          </a:prstGeom>
          <a:noFill/>
          <a:ln w="38100">
            <a:solidFill>
              <a:schemeClr val="accent2"/>
            </a:solidFill>
          </a:ln>
        </p:spPr>
        <p:txBody>
          <a:bodyPr wrap="square" rtlCol="0">
            <a:spAutoFit/>
          </a:bodyPr>
          <a:lstStyle/>
          <a:p>
            <a:r>
              <a:rPr lang="en-GB" sz="2400" dirty="0">
                <a:latin typeface="Calibri "/>
              </a:rPr>
              <a:t>Note the full stop appears after the in-text citation and not the end of your sentence! </a:t>
            </a:r>
            <a:endParaRPr lang="en-US" sz="2400" dirty="0">
              <a:latin typeface="Calibri "/>
            </a:endParaRPr>
          </a:p>
        </p:txBody>
      </p:sp>
      <p:pic>
        <p:nvPicPr>
          <p:cNvPr id="13" name="Audio 12">
            <a:hlinkClick r:id="" action="ppaction://media"/>
            <a:extLst>
              <a:ext uri="{FF2B5EF4-FFF2-40B4-BE49-F238E27FC236}">
                <a16:creationId xmlns:a16="http://schemas.microsoft.com/office/drawing/2014/main" id="{4E11F47A-AB3E-E747-0C58-6DE87621E47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49575075"/>
      </p:ext>
    </p:extLst>
  </p:cSld>
  <p:clrMapOvr>
    <a:masterClrMapping/>
  </p:clrMapOvr>
  <mc:AlternateContent xmlns:mc="http://schemas.openxmlformats.org/markup-compatibility/2006" xmlns:p14="http://schemas.microsoft.com/office/powerpoint/2010/main">
    <mc:Choice Requires="p14">
      <p:transition spd="med" p14:dur="700" advTm="31312">
        <p:fade/>
      </p:transition>
    </mc:Choice>
    <mc:Fallback xmlns="">
      <p:transition spd="med" advTm="3131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B2562A-FA9C-8F9C-EF13-A8DFE447C3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FC7C5D-BF84-C3B7-722D-ED73BF3F8424}"/>
              </a:ext>
            </a:extLst>
          </p:cNvPr>
          <p:cNvSpPr>
            <a:spLocks noGrp="1"/>
          </p:cNvSpPr>
          <p:nvPr>
            <p:ph type="title"/>
          </p:nvPr>
        </p:nvSpPr>
        <p:spPr/>
        <p:txBody>
          <a:bodyPr anchor="ctr">
            <a:normAutofit/>
          </a:bodyPr>
          <a:lstStyle/>
          <a:p>
            <a:r>
              <a:rPr lang="en-GB" dirty="0">
                <a:cs typeface="Calibri Light"/>
              </a:rPr>
              <a:t>1. Parenthetical citation</a:t>
            </a:r>
            <a:endParaRPr lang="en-GB" dirty="0"/>
          </a:p>
        </p:txBody>
      </p:sp>
      <p:sp>
        <p:nvSpPr>
          <p:cNvPr id="3" name="Content Placeholder 2">
            <a:extLst>
              <a:ext uri="{FF2B5EF4-FFF2-40B4-BE49-F238E27FC236}">
                <a16:creationId xmlns:a16="http://schemas.microsoft.com/office/drawing/2014/main" id="{4E868E90-6332-2D4A-F122-884E8DBA83E4}"/>
              </a:ext>
            </a:extLst>
          </p:cNvPr>
          <p:cNvSpPr>
            <a:spLocks noGrp="1"/>
          </p:cNvSpPr>
          <p:nvPr>
            <p:ph sz="quarter" idx="10"/>
          </p:nvPr>
        </p:nvSpPr>
        <p:spPr>
          <a:xfrm>
            <a:off x="219401" y="1405668"/>
            <a:ext cx="11846843" cy="2023332"/>
          </a:xfrm>
        </p:spPr>
        <p:txBody>
          <a:bodyPr vert="horz" lIns="91440" tIns="45720" rIns="91440" bIns="45720" rtlCol="0" anchor="t">
            <a:noAutofit/>
          </a:bodyPr>
          <a:lstStyle/>
          <a:p>
            <a:pPr marL="0" indent="0">
              <a:spcBef>
                <a:spcPts val="250"/>
              </a:spcBef>
              <a:spcAft>
                <a:spcPts val="250"/>
              </a:spcAft>
              <a:buNone/>
            </a:pPr>
            <a:r>
              <a:rPr lang="en-US" sz="2400" b="1" dirty="0">
                <a:latin typeface="Calibri"/>
                <a:ea typeface="+mn-lt"/>
                <a:cs typeface="Calibri"/>
              </a:rPr>
              <a:t>Use a parenthetical citation in your writing when your focus is on the idea being discussed or you are documenting a fact without disrupting the flow of your writing or argument. </a:t>
            </a:r>
            <a:endParaRPr lang="en-US" sz="2400" dirty="0">
              <a:latin typeface="Calibri"/>
              <a:ea typeface="+mn-lt"/>
              <a:cs typeface="Calibri"/>
            </a:endParaRPr>
          </a:p>
          <a:p>
            <a:pPr marL="0" indent="0">
              <a:spcBef>
                <a:spcPts val="250"/>
              </a:spcBef>
              <a:spcAft>
                <a:spcPts val="250"/>
              </a:spcAft>
              <a:buNone/>
            </a:pPr>
            <a:endParaRPr lang="en-US" sz="2400" dirty="0">
              <a:latin typeface="Calibri" panose="020F0502020204030204" pitchFamily="34" charset="0"/>
              <a:ea typeface="+mn-lt"/>
              <a:cs typeface="Calibri" panose="020F0502020204030204" pitchFamily="34" charset="0"/>
            </a:endParaRPr>
          </a:p>
          <a:p>
            <a:pPr lvl="1">
              <a:spcBef>
                <a:spcPts val="250"/>
              </a:spcBef>
              <a:spcAft>
                <a:spcPts val="250"/>
              </a:spcAft>
              <a:buFont typeface="Arial" panose="020B0604020202020204" pitchFamily="34" charset="0"/>
              <a:buChar char="•"/>
            </a:pPr>
            <a:r>
              <a:rPr lang="en-US" dirty="0">
                <a:latin typeface="Calibri"/>
                <a:ea typeface="+mn-lt"/>
                <a:cs typeface="Calibri"/>
              </a:rPr>
              <a:t>It is easy to integrate into your writing</a:t>
            </a:r>
          </a:p>
          <a:p>
            <a:pPr lvl="1">
              <a:spcBef>
                <a:spcPts val="250"/>
              </a:spcBef>
              <a:spcAft>
                <a:spcPts val="250"/>
              </a:spcAft>
              <a:buFont typeface="Arial" panose="020B0604020202020204" pitchFamily="34" charset="0"/>
              <a:buChar char="•"/>
            </a:pPr>
            <a:r>
              <a:rPr lang="en-US" dirty="0">
                <a:latin typeface="Calibri"/>
                <a:ea typeface="+mn-lt"/>
                <a:cs typeface="Calibri"/>
              </a:rPr>
              <a:t>You can include </a:t>
            </a:r>
            <a:r>
              <a:rPr lang="en-US" b="1" dirty="0">
                <a:solidFill>
                  <a:schemeClr val="accent2"/>
                </a:solidFill>
                <a:latin typeface="Calibri"/>
                <a:ea typeface="+mn-lt"/>
                <a:cs typeface="Calibri"/>
              </a:rPr>
              <a:t>multiple sources </a:t>
            </a:r>
            <a:r>
              <a:rPr lang="en-US" dirty="0">
                <a:latin typeface="Calibri"/>
                <a:ea typeface="+mn-lt"/>
                <a:cs typeface="Calibri"/>
              </a:rPr>
              <a:t>using a </a:t>
            </a:r>
            <a:r>
              <a:rPr lang="en-US" b="1" dirty="0">
                <a:latin typeface="Calibri"/>
                <a:ea typeface="+mn-lt"/>
                <a:cs typeface="Calibri"/>
              </a:rPr>
              <a:t>semi-colon</a:t>
            </a:r>
            <a:r>
              <a:rPr lang="en-US" b="1" dirty="0">
                <a:solidFill>
                  <a:schemeClr val="accent2"/>
                </a:solidFill>
                <a:latin typeface="Calibri"/>
                <a:ea typeface="+mn-lt"/>
                <a:cs typeface="Calibri"/>
              </a:rPr>
              <a:t>.</a:t>
            </a:r>
            <a:endParaRPr lang="en-US" dirty="0">
              <a:solidFill>
                <a:schemeClr val="accent2"/>
              </a:solidFill>
              <a:latin typeface="Calibri"/>
              <a:ea typeface="+mn-lt"/>
              <a:cs typeface="Calibri"/>
            </a:endParaRPr>
          </a:p>
          <a:p>
            <a:pPr>
              <a:spcBef>
                <a:spcPts val="250"/>
              </a:spcBef>
              <a:spcAft>
                <a:spcPts val="250"/>
              </a:spcAft>
              <a:buFont typeface="Arial" panose="020B0604020202020204" pitchFamily="34" charset="0"/>
              <a:buChar char="•"/>
            </a:pPr>
            <a:endParaRPr lang="en-US" dirty="0">
              <a:latin typeface="Calibri"/>
              <a:ea typeface="+mn-lt"/>
              <a:cs typeface="Calibri"/>
            </a:endParaRPr>
          </a:p>
          <a:p>
            <a:pPr marL="457200" lvl="1" indent="0">
              <a:spcBef>
                <a:spcPts val="250"/>
              </a:spcBef>
              <a:spcAft>
                <a:spcPts val="250"/>
              </a:spcAft>
              <a:buNone/>
            </a:pPr>
            <a:r>
              <a:rPr lang="en-US" sz="3600" b="1" dirty="0">
                <a:latin typeface="Calibri"/>
                <a:ea typeface="+mn-lt"/>
                <a:cs typeface="Calibri"/>
              </a:rPr>
              <a:t>     </a:t>
            </a:r>
            <a:endParaRPr lang="en-US" sz="3600" b="1" dirty="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267E2BC7-F40D-119C-39BA-A1D5B0AD10E9}"/>
              </a:ext>
            </a:extLst>
          </p:cNvPr>
          <p:cNvSpPr txBox="1"/>
          <p:nvPr/>
        </p:nvSpPr>
        <p:spPr>
          <a:xfrm>
            <a:off x="2144193" y="4100181"/>
            <a:ext cx="7734693" cy="83099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Leadership behaviour is a significant influence on employee motivation (Hardy, 2020</a:t>
            </a:r>
            <a:r>
              <a:rPr lang="en-GB" sz="2400" b="1" dirty="0">
                <a:solidFill>
                  <a:schemeClr val="accent2"/>
                </a:solidFill>
                <a:latin typeface="Calibri"/>
                <a:ea typeface="Calibri Light"/>
                <a:cs typeface="Calibri Light"/>
              </a:rPr>
              <a:t>;</a:t>
            </a:r>
            <a:r>
              <a:rPr lang="en-GB" sz="2400" b="1" dirty="0">
                <a:latin typeface="Calibri"/>
                <a:ea typeface="Calibri Light"/>
                <a:cs typeface="Calibri Light"/>
              </a:rPr>
              <a:t> Miller, 2020</a:t>
            </a:r>
            <a:r>
              <a:rPr lang="en-GB" sz="2400" b="1" dirty="0">
                <a:solidFill>
                  <a:schemeClr val="accent2"/>
                </a:solidFill>
                <a:latin typeface="Calibri"/>
                <a:ea typeface="Calibri Light"/>
                <a:cs typeface="Calibri Light"/>
              </a:rPr>
              <a:t>;</a:t>
            </a:r>
            <a:r>
              <a:rPr lang="en-GB" sz="2400" b="1" dirty="0">
                <a:latin typeface="Calibri"/>
                <a:ea typeface="Calibri Light"/>
                <a:cs typeface="Calibri Light"/>
              </a:rPr>
              <a:t> Davies, 2023).</a:t>
            </a:r>
            <a:endParaRPr lang="en-GB" sz="2400" b="1" dirty="0">
              <a:latin typeface="Calibri Light"/>
              <a:ea typeface="Calibri Light"/>
              <a:cs typeface="Calibri Light"/>
            </a:endParaRPr>
          </a:p>
        </p:txBody>
      </p:sp>
      <p:sp>
        <p:nvSpPr>
          <p:cNvPr id="6" name="TextBox 5">
            <a:extLst>
              <a:ext uri="{FF2B5EF4-FFF2-40B4-BE49-F238E27FC236}">
                <a16:creationId xmlns:a16="http://schemas.microsoft.com/office/drawing/2014/main" id="{79A109E9-8232-426D-6EEF-985B8F20260C}"/>
              </a:ext>
            </a:extLst>
          </p:cNvPr>
          <p:cNvSpPr txBox="1"/>
          <p:nvPr/>
        </p:nvSpPr>
        <p:spPr>
          <a:xfrm>
            <a:off x="4661590" y="5687574"/>
            <a:ext cx="6952766" cy="369332"/>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Calibri"/>
                <a:ea typeface="Calibri Light"/>
                <a:cs typeface="Calibri Light"/>
              </a:rPr>
              <a:t>Note: </a:t>
            </a:r>
            <a:r>
              <a:rPr lang="en-GB" dirty="0">
                <a:latin typeface="Calibri"/>
                <a:ea typeface="Calibri Light"/>
                <a:cs typeface="Calibri Light"/>
              </a:rPr>
              <a:t>Chronological order in first instance. Alphabetical if in same year. </a:t>
            </a:r>
          </a:p>
        </p:txBody>
      </p:sp>
      <p:sp>
        <p:nvSpPr>
          <p:cNvPr id="7" name="TextBox 6">
            <a:extLst>
              <a:ext uri="{FF2B5EF4-FFF2-40B4-BE49-F238E27FC236}">
                <a16:creationId xmlns:a16="http://schemas.microsoft.com/office/drawing/2014/main" id="{6EED8130-222B-1C5D-857B-B607A4ED51A2}"/>
              </a:ext>
            </a:extLst>
          </p:cNvPr>
          <p:cNvSpPr txBox="1"/>
          <p:nvPr/>
        </p:nvSpPr>
        <p:spPr>
          <a:xfrm>
            <a:off x="339214" y="5687574"/>
            <a:ext cx="2556888" cy="338554"/>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1600" b="1" dirty="0">
                <a:solidFill>
                  <a:schemeClr val="bg1"/>
                </a:solidFill>
                <a:latin typeface="Calibri "/>
                <a:hlinkClick r:id="rId5">
                  <a:extLst>
                    <a:ext uri="{A12FA001-AC4F-418D-AE19-62706E023703}">
                      <ahyp:hlinkClr xmlns:ahyp="http://schemas.microsoft.com/office/drawing/2018/hyperlinkcolor" val="tx"/>
                    </a:ext>
                  </a:extLst>
                </a:hlinkClick>
              </a:rPr>
              <a:t>Referencing: The Mechanics </a:t>
            </a:r>
            <a:endParaRPr lang="en-US" sz="1600" b="1" dirty="0">
              <a:solidFill>
                <a:schemeClr val="bg1"/>
              </a:solidFill>
              <a:latin typeface="Calibri "/>
            </a:endParaRPr>
          </a:p>
        </p:txBody>
      </p:sp>
      <p:pic>
        <p:nvPicPr>
          <p:cNvPr id="23" name="Audio 22">
            <a:hlinkClick r:id="" action="ppaction://media"/>
            <a:extLst>
              <a:ext uri="{FF2B5EF4-FFF2-40B4-BE49-F238E27FC236}">
                <a16:creationId xmlns:a16="http://schemas.microsoft.com/office/drawing/2014/main" id="{553683D8-1440-053E-7CE1-47D050C00E5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06786459"/>
      </p:ext>
    </p:extLst>
  </p:cSld>
  <p:clrMapOvr>
    <a:masterClrMapping/>
  </p:clrMapOvr>
  <mc:AlternateContent xmlns:mc="http://schemas.openxmlformats.org/markup-compatibility/2006" xmlns:p14="http://schemas.microsoft.com/office/powerpoint/2010/main">
    <mc:Choice Requires="p14">
      <p:transition spd="med" p14:dur="700" advTm="59142">
        <p:fade/>
      </p:transition>
    </mc:Choice>
    <mc:Fallback xmlns="">
      <p:transition spd="med" advTm="5914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dirty="0">
                <a:cs typeface="Calibri Light"/>
              </a:rPr>
              <a:t>2. Narrative citation</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698242" y="1420306"/>
            <a:ext cx="11108778" cy="1694812"/>
          </a:xfrm>
        </p:spPr>
        <p:txBody>
          <a:bodyPr vert="horz" lIns="91440" tIns="45720" rIns="91440" bIns="45720" rtlCol="0" anchor="t">
            <a:noAutofit/>
          </a:bodyPr>
          <a:lstStyle/>
          <a:p>
            <a:pPr marL="0" indent="0">
              <a:spcBef>
                <a:spcPts val="250"/>
              </a:spcBef>
              <a:spcAft>
                <a:spcPts val="250"/>
              </a:spcAft>
              <a:buNone/>
            </a:pPr>
            <a:r>
              <a:rPr lang="en-US" sz="2400" b="1" dirty="0">
                <a:latin typeface="Calibri"/>
                <a:ea typeface="Calibri"/>
                <a:cs typeface="Calibri"/>
              </a:rPr>
              <a:t>Emphasis is on the author’s view or opinion.</a:t>
            </a:r>
            <a:endParaRPr lang="en-GB" sz="2400" dirty="0">
              <a:latin typeface="Calibri"/>
              <a:ea typeface="+mn-lt"/>
              <a:cs typeface="Calibri"/>
            </a:endParaRPr>
          </a:p>
          <a:p>
            <a:pPr marL="0" indent="0">
              <a:spcBef>
                <a:spcPts val="250"/>
              </a:spcBef>
              <a:spcAft>
                <a:spcPts val="250"/>
              </a:spcAft>
              <a:buNone/>
            </a:pPr>
            <a:endParaRPr lang="en-US" b="1" dirty="0">
              <a:latin typeface="Calibri"/>
              <a:ea typeface="Calibri"/>
              <a:cs typeface="Calibri"/>
            </a:endParaRPr>
          </a:p>
          <a:p>
            <a:pPr lvl="1">
              <a:spcBef>
                <a:spcPts val="250"/>
              </a:spcBef>
              <a:spcAft>
                <a:spcPts val="250"/>
              </a:spcAft>
              <a:buFont typeface="Arial" panose="020B0604020202020204" pitchFamily="34" charset="0"/>
              <a:buChar char="•"/>
            </a:pPr>
            <a:r>
              <a:rPr lang="en-GB" dirty="0">
                <a:latin typeface="Calibri"/>
                <a:ea typeface="+mn-lt"/>
                <a:cs typeface="Calibri"/>
              </a:rPr>
              <a:t>The author is incorporated and referred to by </a:t>
            </a:r>
            <a:r>
              <a:rPr lang="en-GB" b="1" dirty="0">
                <a:solidFill>
                  <a:schemeClr val="accent2"/>
                </a:solidFill>
                <a:latin typeface="Calibri"/>
                <a:ea typeface="+mn-lt"/>
                <a:cs typeface="Calibri"/>
              </a:rPr>
              <a:t>surname</a:t>
            </a:r>
            <a:r>
              <a:rPr lang="en-GB" dirty="0">
                <a:latin typeface="Calibri"/>
                <a:ea typeface="+mn-lt"/>
                <a:cs typeface="Calibri"/>
              </a:rPr>
              <a:t> in the sentence.</a:t>
            </a:r>
          </a:p>
          <a:p>
            <a:pPr lvl="1">
              <a:spcBef>
                <a:spcPts val="250"/>
              </a:spcBef>
              <a:spcAft>
                <a:spcPts val="250"/>
              </a:spcAft>
              <a:buFont typeface="Arial" panose="020B0604020202020204" pitchFamily="34" charset="0"/>
              <a:buChar char="•"/>
            </a:pPr>
            <a:r>
              <a:rPr lang="en-GB" dirty="0">
                <a:latin typeface="Calibri"/>
                <a:ea typeface="+mn-lt"/>
                <a:cs typeface="Calibri"/>
              </a:rPr>
              <a:t>Only </a:t>
            </a:r>
            <a:r>
              <a:rPr lang="en-GB" dirty="0">
                <a:solidFill>
                  <a:srgbClr val="000000"/>
                </a:solidFill>
                <a:latin typeface="Calibri"/>
                <a:ea typeface="+mn-lt"/>
                <a:cs typeface="Calibri"/>
              </a:rPr>
              <a:t>the </a:t>
            </a:r>
            <a:r>
              <a:rPr lang="en-GB" b="1" dirty="0">
                <a:solidFill>
                  <a:schemeClr val="accent2"/>
                </a:solidFill>
                <a:latin typeface="Calibri"/>
                <a:ea typeface="+mn-lt"/>
                <a:cs typeface="Calibri"/>
              </a:rPr>
              <a:t>(year)</a:t>
            </a:r>
            <a:r>
              <a:rPr lang="en-GB" dirty="0">
                <a:solidFill>
                  <a:schemeClr val="accent2"/>
                </a:solidFill>
                <a:latin typeface="Calibri"/>
                <a:ea typeface="+mn-lt"/>
                <a:cs typeface="Calibri"/>
              </a:rPr>
              <a:t> </a:t>
            </a:r>
            <a:r>
              <a:rPr lang="en-GB" dirty="0">
                <a:latin typeface="Calibri"/>
                <a:ea typeface="+mn-lt"/>
                <a:cs typeface="Calibri"/>
              </a:rPr>
              <a:t>is placed in brackets</a:t>
            </a:r>
            <a:endParaRPr lang="en-US" dirty="0">
              <a:latin typeface="Calibri"/>
              <a:ea typeface="Calibri"/>
              <a:cs typeface="Calibri"/>
            </a:endParaRPr>
          </a:p>
        </p:txBody>
      </p:sp>
      <p:sp>
        <p:nvSpPr>
          <p:cNvPr id="4" name="TextBox 3">
            <a:extLst>
              <a:ext uri="{FF2B5EF4-FFF2-40B4-BE49-F238E27FC236}">
                <a16:creationId xmlns:a16="http://schemas.microsoft.com/office/drawing/2014/main" id="{F2562635-2B50-FC9C-09BB-93E5313039E6}"/>
              </a:ext>
            </a:extLst>
          </p:cNvPr>
          <p:cNvSpPr txBox="1"/>
          <p:nvPr/>
        </p:nvSpPr>
        <p:spPr>
          <a:xfrm>
            <a:off x="384979" y="5803913"/>
            <a:ext cx="11422041" cy="369332"/>
          </a:xfrm>
          <a:prstGeom prst="rect">
            <a:avLst/>
          </a:prstGeom>
          <a:noFill/>
          <a:ln w="28575">
            <a:solidFill>
              <a:schemeClr val="accent2"/>
            </a:solidFill>
          </a:ln>
        </p:spPr>
        <p:txBody>
          <a:bodyPr wrap="square" lIns="91440" tIns="45720" rIns="91440" bIns="45720" rtlCol="0" anchor="t">
            <a:spAutoFit/>
          </a:bodyPr>
          <a:lstStyle/>
          <a:p>
            <a:r>
              <a:rPr lang="en-GB" dirty="0">
                <a:latin typeface="Calibri"/>
                <a:ea typeface="Calibri"/>
                <a:cs typeface="Calibri"/>
              </a:rPr>
              <a:t>Lack of quotation marks show your reader you have paraphrased the ideas of the author cited in the sentence.</a:t>
            </a:r>
          </a:p>
        </p:txBody>
      </p:sp>
      <p:sp>
        <p:nvSpPr>
          <p:cNvPr id="6" name="TextBox 5">
            <a:extLst>
              <a:ext uri="{FF2B5EF4-FFF2-40B4-BE49-F238E27FC236}">
                <a16:creationId xmlns:a16="http://schemas.microsoft.com/office/drawing/2014/main" id="{BE0C3008-7682-C102-E780-9FE2EBD936DA}"/>
              </a:ext>
            </a:extLst>
          </p:cNvPr>
          <p:cNvSpPr txBox="1"/>
          <p:nvPr/>
        </p:nvSpPr>
        <p:spPr>
          <a:xfrm>
            <a:off x="887033" y="3681790"/>
            <a:ext cx="9642013" cy="954107"/>
          </a:xfrm>
          <a:prstGeom prst="rect">
            <a:avLst/>
          </a:prstGeom>
          <a:noFill/>
          <a:ln w="3810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rgbClr val="D1428D"/>
                </a:solidFill>
                <a:latin typeface="Calibri"/>
              </a:rPr>
              <a:t>Franklin </a:t>
            </a:r>
            <a:r>
              <a:rPr lang="en-US" sz="2800" b="1" baseline="0" dirty="0">
                <a:solidFill>
                  <a:srgbClr val="D1428D"/>
                </a:solidFill>
                <a:latin typeface="Calibri"/>
              </a:rPr>
              <a:t>(2020</a:t>
            </a:r>
            <a:r>
              <a:rPr lang="en-US" sz="2800" b="1" dirty="0">
                <a:solidFill>
                  <a:srgbClr val="D1428D"/>
                </a:solidFill>
                <a:latin typeface="Calibri"/>
              </a:rPr>
              <a:t>) </a:t>
            </a:r>
            <a:r>
              <a:rPr lang="en-US" sz="2800" b="1" dirty="0">
                <a:latin typeface="Calibri"/>
              </a:rPr>
              <a:t>however, suggests </a:t>
            </a:r>
            <a:r>
              <a:rPr lang="en-US" sz="2800" b="1" dirty="0">
                <a:solidFill>
                  <a:srgbClr val="111111"/>
                </a:solidFill>
                <a:highlight>
                  <a:srgbClr val="F3F3F3"/>
                </a:highlight>
                <a:latin typeface="Calibri"/>
              </a:rPr>
              <a:t>effective</a:t>
            </a:r>
            <a:r>
              <a:rPr lang="en-US" sz="2800" b="1" baseline="0" dirty="0">
                <a:solidFill>
                  <a:srgbClr val="111111"/>
                </a:solidFill>
                <a:highlight>
                  <a:srgbClr val="F3F3F3"/>
                </a:highlight>
                <a:latin typeface="Calibri"/>
              </a:rPr>
              <a:t> communication is crucial for team success.</a:t>
            </a:r>
            <a:r>
              <a:rPr lang="en-US" sz="2800" dirty="0">
                <a:latin typeface="Calibri"/>
                <a:ea typeface="Calibri"/>
                <a:cs typeface="Calibri"/>
              </a:rPr>
              <a:t>​</a:t>
            </a:r>
            <a:endParaRPr lang="en-GB" dirty="0"/>
          </a:p>
        </p:txBody>
      </p:sp>
      <p:pic>
        <p:nvPicPr>
          <p:cNvPr id="24" name="Audio 23">
            <a:hlinkClick r:id="" action="ppaction://media"/>
            <a:extLst>
              <a:ext uri="{FF2B5EF4-FFF2-40B4-BE49-F238E27FC236}">
                <a16:creationId xmlns:a16="http://schemas.microsoft.com/office/drawing/2014/main" id="{50008D27-2974-949D-19A0-212EAA5B997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2390967"/>
      </p:ext>
    </p:extLst>
  </p:cSld>
  <p:clrMapOvr>
    <a:masterClrMapping/>
  </p:clrMapOvr>
  <mc:AlternateContent xmlns:mc="http://schemas.openxmlformats.org/markup-compatibility/2006" xmlns:p14="http://schemas.microsoft.com/office/powerpoint/2010/main">
    <mc:Choice Requires="p14">
      <p:transition spd="med" p14:dur="700" advTm="39461">
        <p:fade/>
      </p:transition>
    </mc:Choice>
    <mc:Fallback xmlns="">
      <p:transition spd="med" advTm="3946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p:txBody>
          <a:bodyPr/>
          <a:lstStyle/>
          <a:p>
            <a:r>
              <a:rPr lang="en-GB"/>
              <a:t>Quoting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549750" y="1428140"/>
            <a:ext cx="11384342" cy="4574040"/>
          </a:xfrm>
        </p:spPr>
        <p:txBody>
          <a:bodyPr vert="horz" lIns="91440" tIns="45720" rIns="91440" bIns="45720" rtlCol="0" anchor="t">
            <a:normAutofit/>
          </a:bodyPr>
          <a:lstStyle/>
          <a:p>
            <a:pPr marL="0" indent="0">
              <a:buNone/>
            </a:pPr>
            <a:r>
              <a:rPr lang="en-GB" sz="2400" dirty="0">
                <a:latin typeface="Calibri"/>
                <a:ea typeface="Calibri"/>
                <a:cs typeface="Calibri"/>
              </a:rPr>
              <a:t>Quoting is acceptable (if referenced correctly) but </a:t>
            </a:r>
            <a:r>
              <a:rPr lang="en-GB" sz="2400" b="1" dirty="0">
                <a:solidFill>
                  <a:schemeClr val="accent2"/>
                </a:solidFill>
                <a:latin typeface="Calibri"/>
                <a:ea typeface="Calibri"/>
                <a:cs typeface="Calibri"/>
              </a:rPr>
              <a:t>does not show your understanding</a:t>
            </a:r>
            <a:r>
              <a:rPr lang="en-GB" sz="2400" dirty="0">
                <a:latin typeface="Calibri"/>
                <a:ea typeface="Calibri"/>
                <a:cs typeface="Calibri"/>
              </a:rPr>
              <a:t> of what you have read. Wherever possible, you should paraphrase. </a:t>
            </a:r>
            <a:endParaRPr lang="en-GB" sz="2400" b="1" dirty="0">
              <a:solidFill>
                <a:schemeClr val="accent2"/>
              </a:solidFill>
              <a:latin typeface="Calibri"/>
              <a:ea typeface="Calibri"/>
              <a:cs typeface="Calibri"/>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latin typeface="Calibri"/>
                <a:ea typeface="Calibri"/>
                <a:cs typeface="Calibri"/>
              </a:rPr>
              <a:t>If using a short quote</a:t>
            </a:r>
            <a:r>
              <a:rPr lang="en-GB" sz="2400" dirty="0">
                <a:latin typeface="Calibri"/>
                <a:ea typeface="Calibri"/>
                <a:cs typeface="Calibri"/>
              </a:rPr>
              <a:t> (less than 30 words), ensure you:</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Use “quotation marks”. Check if single or double preferred.</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Show page number, (location, or paragraph number, if not possible). </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latin typeface="Calibri" panose="020F0502020204030204" pitchFamily="34" charset="0"/>
                <a:cs typeface="Calibri" panose="020F0502020204030204" pitchFamily="34" charset="0"/>
              </a:rPr>
              <a:t>For longer quotations, please refer to the </a:t>
            </a:r>
            <a:r>
              <a:rPr lang="en-GB" sz="2400" b="1" dirty="0">
                <a:latin typeface="Calibri" panose="020F0502020204030204" pitchFamily="34" charset="0"/>
                <a:cs typeface="Calibri" panose="020F0502020204030204" pitchFamily="34" charset="0"/>
                <a:hlinkClick r:id="rId5"/>
              </a:rPr>
              <a:t>referencing handbook</a:t>
            </a:r>
            <a:r>
              <a:rPr lang="en-GB" sz="2400" b="1" dirty="0">
                <a:latin typeface="Calibri" panose="020F0502020204030204" pitchFamily="34" charset="0"/>
                <a:cs typeface="Calibri" panose="020F0502020204030204" pitchFamily="34" charset="0"/>
              </a:rPr>
              <a:t>. </a:t>
            </a:r>
          </a:p>
          <a:p>
            <a:pPr marL="0" indent="0">
              <a:buNone/>
            </a:pPr>
            <a:endParaRPr lang="en-GB" sz="2400" dirty="0">
              <a:latin typeface="Calibri" panose="020F0502020204030204" pitchFamily="34" charset="0"/>
              <a:cs typeface="Calibri" panose="020F0502020204030204" pitchFamily="34" charset="0"/>
            </a:endParaRPr>
          </a:p>
        </p:txBody>
      </p:sp>
      <p:pic>
        <p:nvPicPr>
          <p:cNvPr id="14" name="Audio 13">
            <a:hlinkClick r:id="" action="ppaction://media"/>
            <a:extLst>
              <a:ext uri="{FF2B5EF4-FFF2-40B4-BE49-F238E27FC236}">
                <a16:creationId xmlns:a16="http://schemas.microsoft.com/office/drawing/2014/main" id="{0D03F8C4-E1C6-B8D6-18A6-2C191680D54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63914146"/>
      </p:ext>
    </p:extLst>
  </p:cSld>
  <p:clrMapOvr>
    <a:masterClrMapping/>
  </p:clrMapOvr>
  <mc:AlternateContent xmlns:mc="http://schemas.openxmlformats.org/markup-compatibility/2006" xmlns:p14="http://schemas.microsoft.com/office/powerpoint/2010/main">
    <mc:Choice Requires="p14">
      <p:transition spd="med" p14:dur="700" advTm="20829">
        <p:fade/>
      </p:transition>
    </mc:Choice>
    <mc:Fallback xmlns="">
      <p:transition spd="med" advTm="2082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4CDF4-4B10-BCDE-CAC4-4162257E64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8CEA55-5CCD-A0BF-0823-035FF61B64C0}"/>
              </a:ext>
            </a:extLst>
          </p:cNvPr>
          <p:cNvSpPr>
            <a:spLocks noGrp="1"/>
          </p:cNvSpPr>
          <p:nvPr>
            <p:ph type="title"/>
          </p:nvPr>
        </p:nvSpPr>
        <p:spPr/>
        <p:txBody>
          <a:bodyPr>
            <a:normAutofit/>
          </a:bodyPr>
          <a:lstStyle/>
          <a:p>
            <a:r>
              <a:rPr lang="en-GB" dirty="0"/>
              <a:t>Quote Example:</a:t>
            </a:r>
            <a:endParaRPr lang="en-US" dirty="0"/>
          </a:p>
        </p:txBody>
      </p:sp>
      <p:sp>
        <p:nvSpPr>
          <p:cNvPr id="11" name="TextBox 10">
            <a:extLst>
              <a:ext uri="{FF2B5EF4-FFF2-40B4-BE49-F238E27FC236}">
                <a16:creationId xmlns:a16="http://schemas.microsoft.com/office/drawing/2014/main" id="{24F6CCF5-851E-718C-B02E-A134C5C07B95}"/>
              </a:ext>
            </a:extLst>
          </p:cNvPr>
          <p:cNvSpPr txBox="1"/>
          <p:nvPr/>
        </p:nvSpPr>
        <p:spPr>
          <a:xfrm>
            <a:off x="556591" y="1971682"/>
            <a:ext cx="10355924" cy="1048131"/>
          </a:xfrm>
          <a:prstGeom prst="rect">
            <a:avLst/>
          </a:prstGeom>
          <a:ln w="28575">
            <a:solidFill>
              <a:schemeClr val="tx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dirty="0">
                <a:solidFill>
                  <a:schemeClr val="accent2"/>
                </a:solidFill>
                <a:latin typeface="Calibri"/>
                <a:ea typeface="Calibri"/>
                <a:cs typeface="Calibri"/>
              </a:rPr>
              <a:t>“</a:t>
            </a:r>
            <a:r>
              <a:rPr lang="en-US" sz="2800" b="1" dirty="0">
                <a:latin typeface="Calibri"/>
                <a:ea typeface="Calibri"/>
                <a:cs typeface="Calibri"/>
              </a:rPr>
              <a:t>When writing assignments, the aim should always be to reference reliable sources of information</a:t>
            </a:r>
            <a:r>
              <a:rPr lang="en-US" sz="2800" b="1" dirty="0">
                <a:solidFill>
                  <a:schemeClr val="accent2"/>
                </a:solidFill>
                <a:latin typeface="Calibri"/>
                <a:ea typeface="Calibri"/>
                <a:cs typeface="Calibri"/>
              </a:rPr>
              <a:t>”</a:t>
            </a:r>
            <a:r>
              <a:rPr lang="en-US" sz="2800" b="1" dirty="0">
                <a:latin typeface="Calibri"/>
                <a:ea typeface="Calibri"/>
                <a:cs typeface="Calibri"/>
              </a:rPr>
              <a:t> </a:t>
            </a:r>
            <a:r>
              <a:rPr lang="en-US" sz="2800" b="1" dirty="0">
                <a:solidFill>
                  <a:schemeClr val="accent2"/>
                </a:solidFill>
                <a:latin typeface="Calibri"/>
                <a:ea typeface="Calibri"/>
                <a:cs typeface="Calibri"/>
              </a:rPr>
              <a:t>(Pears and Shields, 2016, p. 2).</a:t>
            </a:r>
          </a:p>
        </p:txBody>
      </p:sp>
      <p:sp>
        <p:nvSpPr>
          <p:cNvPr id="5" name="TextBox 4">
            <a:extLst>
              <a:ext uri="{FF2B5EF4-FFF2-40B4-BE49-F238E27FC236}">
                <a16:creationId xmlns:a16="http://schemas.microsoft.com/office/drawing/2014/main" id="{266E05B2-1127-0861-B378-12CE50E3BB85}"/>
              </a:ext>
            </a:extLst>
          </p:cNvPr>
          <p:cNvSpPr txBox="1"/>
          <p:nvPr/>
        </p:nvSpPr>
        <p:spPr>
          <a:xfrm>
            <a:off x="523461" y="3957986"/>
            <a:ext cx="10389054" cy="954107"/>
          </a:xfrm>
          <a:prstGeom prst="rect">
            <a:avLst/>
          </a:prstGeom>
          <a:noFill/>
          <a:ln w="28575">
            <a:solidFill>
              <a:schemeClr val="tx1"/>
            </a:solidFill>
          </a:ln>
        </p:spPr>
        <p:txBody>
          <a:bodyPr wrap="square" lIns="91440" tIns="45720" rIns="91440" bIns="45720" anchor="t">
            <a:spAutoFit/>
          </a:bodyPr>
          <a:lstStyle/>
          <a:p>
            <a:r>
              <a:rPr lang="en-US" sz="2800" b="1" dirty="0">
                <a:solidFill>
                  <a:schemeClr val="accent2"/>
                </a:solidFill>
                <a:latin typeface="Calibri"/>
                <a:ea typeface="Calibri"/>
                <a:cs typeface="Calibri"/>
              </a:rPr>
              <a:t>Pears and Shields (2016, p. 2)</a:t>
            </a:r>
            <a:r>
              <a:rPr lang="en-US" sz="2800" b="1" dirty="0">
                <a:latin typeface="Calibri"/>
                <a:ea typeface="Calibri"/>
                <a:cs typeface="Calibri"/>
              </a:rPr>
              <a:t> note, </a:t>
            </a:r>
            <a:r>
              <a:rPr lang="en-US" sz="2800" b="1" dirty="0">
                <a:solidFill>
                  <a:schemeClr val="accent2"/>
                </a:solidFill>
                <a:latin typeface="Calibri"/>
                <a:ea typeface="Calibri"/>
                <a:cs typeface="Calibri"/>
              </a:rPr>
              <a:t>“</a:t>
            </a:r>
            <a:r>
              <a:rPr lang="en-US" sz="2800" b="1" dirty="0">
                <a:latin typeface="Calibri"/>
                <a:ea typeface="Calibri"/>
                <a:cs typeface="Calibri"/>
              </a:rPr>
              <a:t>when writing assignments, the aim should always be to reference reliable sources of information</a:t>
            </a:r>
            <a:r>
              <a:rPr lang="en-US" sz="2800" b="1" dirty="0">
                <a:solidFill>
                  <a:schemeClr val="accent2"/>
                </a:solidFill>
                <a:latin typeface="Calibri"/>
                <a:ea typeface="Calibri"/>
                <a:cs typeface="Calibri"/>
              </a:rPr>
              <a:t>”</a:t>
            </a:r>
            <a:r>
              <a:rPr lang="en-US" sz="2800" b="1" dirty="0">
                <a:latin typeface="Calibri"/>
                <a:ea typeface="Calibri"/>
                <a:cs typeface="Calibri"/>
              </a:rPr>
              <a:t>. </a:t>
            </a:r>
            <a:endParaRPr lang="en-US" sz="2800" b="1" dirty="0">
              <a:solidFill>
                <a:schemeClr val="accent2"/>
              </a:solidFill>
              <a:latin typeface="Calibri"/>
              <a:ea typeface="Calibri"/>
              <a:cs typeface="Calibri"/>
            </a:endParaRPr>
          </a:p>
        </p:txBody>
      </p:sp>
      <p:sp>
        <p:nvSpPr>
          <p:cNvPr id="4" name="TextBox 3">
            <a:extLst>
              <a:ext uri="{FF2B5EF4-FFF2-40B4-BE49-F238E27FC236}">
                <a16:creationId xmlns:a16="http://schemas.microsoft.com/office/drawing/2014/main" id="{3D4BD044-7D72-0CAE-2843-08AA284DD6C4}"/>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solidFill>
                <a:latin typeface="Calibri"/>
                <a:ea typeface="Calibri Light"/>
                <a:cs typeface="Calibri Light"/>
              </a:rPr>
              <a:t>Parenthetical citation.</a:t>
            </a:r>
            <a:endParaRPr lang="en-US" sz="2400" b="1" dirty="0">
              <a:solidFill>
                <a:schemeClr val="accent2"/>
              </a:solidFill>
              <a:latin typeface="Calibri"/>
            </a:endParaRPr>
          </a:p>
        </p:txBody>
      </p:sp>
      <p:sp>
        <p:nvSpPr>
          <p:cNvPr id="8" name="TextBox 7">
            <a:extLst>
              <a:ext uri="{FF2B5EF4-FFF2-40B4-BE49-F238E27FC236}">
                <a16:creationId xmlns:a16="http://schemas.microsoft.com/office/drawing/2014/main" id="{7D0FE011-F94C-6219-AAF6-9C4A59BCA5A5}"/>
              </a:ext>
            </a:extLst>
          </p:cNvPr>
          <p:cNvSpPr txBox="1"/>
          <p:nvPr/>
        </p:nvSpPr>
        <p:spPr>
          <a:xfrm>
            <a:off x="556591" y="3273630"/>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solidFill>
                <a:latin typeface="Calibri"/>
                <a:ea typeface="Calibri Light"/>
                <a:cs typeface="Calibri Light"/>
              </a:rPr>
              <a:t>Narrative citation.</a:t>
            </a:r>
            <a:endParaRPr lang="en-US" sz="2400" b="1" dirty="0">
              <a:solidFill>
                <a:schemeClr val="accent2"/>
              </a:solidFill>
              <a:latin typeface="Calibri"/>
            </a:endParaRPr>
          </a:p>
        </p:txBody>
      </p:sp>
      <p:pic>
        <p:nvPicPr>
          <p:cNvPr id="13" name="Audio 12">
            <a:hlinkClick r:id="" action="ppaction://media"/>
            <a:extLst>
              <a:ext uri="{FF2B5EF4-FFF2-40B4-BE49-F238E27FC236}">
                <a16:creationId xmlns:a16="http://schemas.microsoft.com/office/drawing/2014/main" id="{6C0C207C-37AC-5A5F-7C7E-E6506B4EDC0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31475737"/>
      </p:ext>
    </p:extLst>
  </p:cSld>
  <p:clrMapOvr>
    <a:masterClrMapping/>
  </p:clrMapOvr>
  <mc:AlternateContent xmlns:mc="http://schemas.openxmlformats.org/markup-compatibility/2006" xmlns:p14="http://schemas.microsoft.com/office/powerpoint/2010/main">
    <mc:Choice Requires="p14">
      <p:transition spd="med" p14:dur="700" advTm="22609">
        <p:fade/>
      </p:transition>
    </mc:Choice>
    <mc:Fallback xmlns="">
      <p:transition spd="med" advTm="2260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B1FF3-81DE-D838-1562-7B6F6C460E08}"/>
              </a:ext>
            </a:extLst>
          </p:cNvPr>
          <p:cNvSpPr>
            <a:spLocks noGrp="1"/>
          </p:cNvSpPr>
          <p:nvPr>
            <p:ph type="title"/>
          </p:nvPr>
        </p:nvSpPr>
        <p:spPr/>
        <p:txBody>
          <a:bodyPr/>
          <a:lstStyle/>
          <a:p>
            <a:r>
              <a:rPr lang="en-GB" dirty="0"/>
              <a:t>Example</a:t>
            </a:r>
          </a:p>
        </p:txBody>
      </p:sp>
      <p:pic>
        <p:nvPicPr>
          <p:cNvPr id="4" name="Picture 3" descr="Person reading a book">
            <a:extLst>
              <a:ext uri="{FF2B5EF4-FFF2-40B4-BE49-F238E27FC236}">
                <a16:creationId xmlns:a16="http://schemas.microsoft.com/office/drawing/2014/main" id="{9A36FA2F-9924-660D-D36C-6FED1BFD7D64}"/>
              </a:ext>
            </a:extLst>
          </p:cNvPr>
          <p:cNvPicPr>
            <a:picLocks noChangeAspect="1"/>
          </p:cNvPicPr>
          <p:nvPr/>
        </p:nvPicPr>
        <p:blipFill>
          <a:blip r:embed="rId5"/>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Content Placeholder 2">
            <a:extLst>
              <a:ext uri="{FF2B5EF4-FFF2-40B4-BE49-F238E27FC236}">
                <a16:creationId xmlns:a16="http://schemas.microsoft.com/office/drawing/2014/main" id="{672C7CBA-70B5-6314-5B1B-4A76EA347A66}"/>
              </a:ext>
            </a:extLst>
          </p:cNvPr>
          <p:cNvSpPr txBox="1">
            <a:spLocks/>
          </p:cNvSpPr>
          <p:nvPr/>
        </p:nvSpPr>
        <p:spPr>
          <a:xfrm>
            <a:off x="5764552" y="2133600"/>
            <a:ext cx="6304249" cy="259080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0000"/>
                </a:solidFill>
                <a:latin typeface="Lato"/>
                <a:ea typeface="Lato"/>
                <a:cs typeface="Lato"/>
              </a:rPr>
              <a:t>Research suggests,</a:t>
            </a:r>
            <a:r>
              <a:rPr lang="en-GB" b="1" dirty="0">
                <a:solidFill>
                  <a:schemeClr val="accent2"/>
                </a:solidFill>
                <a:latin typeface="Lato"/>
                <a:ea typeface="Lato"/>
                <a:cs typeface="Lato"/>
              </a:rPr>
              <a:t> </a:t>
            </a:r>
            <a:r>
              <a:rPr lang="en-GB" dirty="0">
                <a:latin typeface="Lato"/>
                <a:ea typeface="Lato"/>
                <a:cs typeface="Lato"/>
              </a:rPr>
              <a:t>students struggle to correctly reference their work. To ensure they do not accidently plagiarise, students should record their </a:t>
            </a:r>
            <a:r>
              <a:rPr lang="en-GB">
                <a:latin typeface="Lato"/>
                <a:ea typeface="Lato"/>
                <a:cs typeface="Lato"/>
              </a:rPr>
              <a:t>sources as they use them</a:t>
            </a:r>
            <a:r>
              <a:rPr lang="en-GB">
                <a:solidFill>
                  <a:srgbClr val="000000"/>
                </a:solidFill>
                <a:latin typeface="Lato"/>
                <a:ea typeface="Lato"/>
                <a:cs typeface="Lato"/>
              </a:rPr>
              <a:t>.</a:t>
            </a:r>
            <a:endParaRPr lang="en-GB" dirty="0">
              <a:solidFill>
                <a:srgbClr val="000000"/>
              </a:solidFill>
              <a:latin typeface="Lato"/>
              <a:ea typeface="Lato"/>
              <a:cs typeface="Lato"/>
            </a:endParaRPr>
          </a:p>
          <a:p>
            <a:pPr marL="0" indent="0">
              <a:buFont typeface="Wingdings" panose="05000000000000000000" pitchFamily="2" charset="2"/>
              <a:buNone/>
            </a:pPr>
            <a:endParaRPr lang="en-GB" sz="3400" dirty="0">
              <a:latin typeface="Lato"/>
              <a:ea typeface="Lato"/>
              <a:cs typeface="Lato"/>
            </a:endParaRPr>
          </a:p>
        </p:txBody>
      </p:sp>
      <p:pic>
        <p:nvPicPr>
          <p:cNvPr id="15" name="Audio 14">
            <a:hlinkClick r:id="" action="ppaction://media"/>
            <a:extLst>
              <a:ext uri="{FF2B5EF4-FFF2-40B4-BE49-F238E27FC236}">
                <a16:creationId xmlns:a16="http://schemas.microsoft.com/office/drawing/2014/main" id="{40BE51CE-C035-AB53-5F0C-838D9FEFF38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27939696"/>
      </p:ext>
    </p:extLst>
  </p:cSld>
  <p:clrMapOvr>
    <a:masterClrMapping/>
  </p:clrMapOvr>
  <mc:AlternateContent xmlns:mc="http://schemas.openxmlformats.org/markup-compatibility/2006" xmlns:p14="http://schemas.microsoft.com/office/powerpoint/2010/main">
    <mc:Choice Requires="p14">
      <p:transition spd="med" p14:dur="700" advTm="14095">
        <p:fade/>
      </p:transition>
    </mc:Choice>
    <mc:Fallback xmlns="">
      <p:transition spd="med" advTm="1409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BB8521-6B2E-E894-22C5-0748853CCD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D04DA7-334E-942B-CDBA-C1103E1A0700}"/>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5A6BD183-38A7-AFA5-BDB8-C573ECF71B63}"/>
              </a:ext>
            </a:extLst>
          </p:cNvPr>
          <p:cNvSpPr>
            <a:spLocks noGrp="1"/>
          </p:cNvSpPr>
          <p:nvPr>
            <p:ph sz="quarter" idx="10"/>
          </p:nvPr>
        </p:nvSpPr>
        <p:spPr>
          <a:xfrm>
            <a:off x="5882183" y="2133600"/>
            <a:ext cx="5880332" cy="2590800"/>
          </a:xfrm>
        </p:spPr>
        <p:txBody>
          <a:bodyPr vert="horz" lIns="91440" tIns="45720" rIns="91440" bIns="45720" rtlCol="0" anchor="t">
            <a:normAutofit/>
          </a:bodyPr>
          <a:lstStyle/>
          <a:p>
            <a:pPr marL="0" indent="0">
              <a:buNone/>
            </a:pPr>
            <a:r>
              <a:rPr lang="en-GB" dirty="0">
                <a:solidFill>
                  <a:srgbClr val="000000"/>
                </a:solidFill>
                <a:highlight>
                  <a:srgbClr val="D0EEF9"/>
                </a:highlight>
                <a:latin typeface="Lato"/>
                <a:ea typeface="Lato"/>
                <a:cs typeface="Lato"/>
              </a:rPr>
              <a:t>Research </a:t>
            </a:r>
            <a:r>
              <a:rPr lang="en-GB" dirty="0">
                <a:highlight>
                  <a:srgbClr val="D0EEF9"/>
                </a:highlight>
                <a:latin typeface="Lato"/>
                <a:ea typeface="Lato"/>
                <a:cs typeface="Lato"/>
              </a:rPr>
              <a:t>suggests, students struggle to correctly reference their work. </a:t>
            </a:r>
            <a:r>
              <a:rPr lang="en-GB" dirty="0">
                <a:highlight>
                  <a:srgbClr val="C7F0E1"/>
                </a:highlight>
                <a:latin typeface="Lato"/>
                <a:ea typeface="Lato"/>
                <a:cs typeface="Lato"/>
              </a:rPr>
              <a:t>To ensure they do not accidently plagiarise, “students should record their sources as they use them”.</a:t>
            </a:r>
            <a:endParaRPr lang="en-GB" sz="3400" dirty="0">
              <a:highlight>
                <a:srgbClr val="C7F0E1"/>
              </a:highlight>
              <a:latin typeface="Lato"/>
              <a:ea typeface="Lato"/>
              <a:cs typeface="Lato"/>
            </a:endParaRPr>
          </a:p>
        </p:txBody>
      </p:sp>
      <p:pic>
        <p:nvPicPr>
          <p:cNvPr id="4" name="Picture 3" descr="Person reading a book">
            <a:extLst>
              <a:ext uri="{FF2B5EF4-FFF2-40B4-BE49-F238E27FC236}">
                <a16:creationId xmlns:a16="http://schemas.microsoft.com/office/drawing/2014/main" id="{538619FD-4C61-00C5-BA47-3F3A2680A6C3}"/>
              </a:ext>
            </a:extLst>
          </p:cNvPr>
          <p:cNvPicPr>
            <a:picLocks noChangeAspect="1"/>
          </p:cNvPicPr>
          <p:nvPr/>
        </p:nvPicPr>
        <p:blipFill>
          <a:blip r:embed="rId5"/>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FC065C61-AD3F-13C1-3475-080CF21EBDE8}"/>
              </a:ext>
            </a:extLst>
          </p:cNvPr>
          <p:cNvSpPr txBox="1"/>
          <p:nvPr/>
        </p:nvSpPr>
        <p:spPr>
          <a:xfrm>
            <a:off x="6287449" y="5162110"/>
            <a:ext cx="3992631" cy="369332"/>
          </a:xfrm>
          <a:prstGeom prst="rect">
            <a:avLst/>
          </a:prstGeom>
          <a:solidFill>
            <a:srgbClr val="D0EEF9"/>
          </a:solidFill>
          <a:ln>
            <a:solidFill>
              <a:schemeClr val="tx1"/>
            </a:solidFill>
          </a:ln>
        </p:spPr>
        <p:txBody>
          <a:bodyPr wrap="none" lIns="91440" tIns="45720" rIns="91440" bIns="45720" rtlCol="0" anchor="t">
            <a:spAutoFit/>
          </a:bodyPr>
          <a:lstStyle/>
          <a:p>
            <a:r>
              <a:rPr lang="en-GB" dirty="0">
                <a:latin typeface="Calibri "/>
              </a:rPr>
              <a:t>Source 1: Pearson, 2023 (Paraphrased) </a:t>
            </a:r>
            <a:endParaRPr lang="en-US" dirty="0">
              <a:latin typeface="Calibri "/>
            </a:endParaRPr>
          </a:p>
        </p:txBody>
      </p:sp>
      <p:sp>
        <p:nvSpPr>
          <p:cNvPr id="6" name="TextBox 5">
            <a:extLst>
              <a:ext uri="{FF2B5EF4-FFF2-40B4-BE49-F238E27FC236}">
                <a16:creationId xmlns:a16="http://schemas.microsoft.com/office/drawing/2014/main" id="{694F0E8D-B0A2-820C-7C61-9C8C00014CC2}"/>
              </a:ext>
            </a:extLst>
          </p:cNvPr>
          <p:cNvSpPr txBox="1"/>
          <p:nvPr/>
        </p:nvSpPr>
        <p:spPr>
          <a:xfrm>
            <a:off x="6287449" y="5675318"/>
            <a:ext cx="5760680" cy="369332"/>
          </a:xfrm>
          <a:prstGeom prst="rect">
            <a:avLst/>
          </a:prstGeom>
          <a:solidFill>
            <a:srgbClr val="C7F0E1"/>
          </a:solidFill>
          <a:ln>
            <a:solidFill>
              <a:schemeClr val="tx1"/>
            </a:solidFill>
          </a:ln>
        </p:spPr>
        <p:txBody>
          <a:bodyPr wrap="none" lIns="91440" tIns="45720" rIns="91440" bIns="45720" rtlCol="0" anchor="t">
            <a:spAutoFit/>
          </a:bodyPr>
          <a:lstStyle/>
          <a:p>
            <a:r>
              <a:rPr lang="en-GB" dirty="0">
                <a:latin typeface="Calibri "/>
              </a:rPr>
              <a:t>Source 2: Williams, Armstrong and Wang, 2024 (quotation) </a:t>
            </a:r>
            <a:endParaRPr lang="en-US" dirty="0">
              <a:latin typeface="Calibri "/>
            </a:endParaRPr>
          </a:p>
        </p:txBody>
      </p:sp>
      <p:pic>
        <p:nvPicPr>
          <p:cNvPr id="20" name="Audio 19">
            <a:hlinkClick r:id="" action="ppaction://media"/>
            <a:extLst>
              <a:ext uri="{FF2B5EF4-FFF2-40B4-BE49-F238E27FC236}">
                <a16:creationId xmlns:a16="http://schemas.microsoft.com/office/drawing/2014/main" id="{4698F8EE-5577-F6C8-BDFE-9872E56EA16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51668201"/>
      </p:ext>
    </p:extLst>
  </p:cSld>
  <p:clrMapOvr>
    <a:masterClrMapping/>
  </p:clrMapOvr>
  <mc:AlternateContent xmlns:mc="http://schemas.openxmlformats.org/markup-compatibility/2006" xmlns:p14="http://schemas.microsoft.com/office/powerpoint/2010/main">
    <mc:Choice Requires="p14">
      <p:transition spd="med" p14:dur="700" advTm="23544">
        <p:fade/>
      </p:transition>
    </mc:Choice>
    <mc:Fallback xmlns="">
      <p:transition spd="med" advTm="2354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17A2DC-EB4E-A06E-4465-1F87B1B29C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C61631-4ED2-35C2-EAD5-56F8FBFB5DF6}"/>
              </a:ext>
            </a:extLst>
          </p:cNvPr>
          <p:cNvSpPr>
            <a:spLocks noGrp="1"/>
          </p:cNvSpPr>
          <p:nvPr>
            <p:ph type="title"/>
          </p:nvPr>
        </p:nvSpPr>
        <p:spPr/>
        <p:txBody>
          <a:bodyPr/>
          <a:lstStyle/>
          <a:p>
            <a:r>
              <a:rPr lang="en-GB" dirty="0"/>
              <a:t>Example: Parenthetical</a:t>
            </a:r>
            <a:endParaRPr lang="en-US" dirty="0"/>
          </a:p>
        </p:txBody>
      </p:sp>
      <p:sp>
        <p:nvSpPr>
          <p:cNvPr id="3" name="Content Placeholder 2">
            <a:extLst>
              <a:ext uri="{FF2B5EF4-FFF2-40B4-BE49-F238E27FC236}">
                <a16:creationId xmlns:a16="http://schemas.microsoft.com/office/drawing/2014/main" id="{71C6DDDA-3AB9-2B33-454A-664679A59DEC}"/>
              </a:ext>
            </a:extLst>
          </p:cNvPr>
          <p:cNvSpPr>
            <a:spLocks noGrp="1"/>
          </p:cNvSpPr>
          <p:nvPr>
            <p:ph sz="quarter" idx="10"/>
          </p:nvPr>
        </p:nvSpPr>
        <p:spPr>
          <a:xfrm>
            <a:off x="5787412" y="2133599"/>
            <a:ext cx="6304249" cy="3415727"/>
          </a:xfrm>
        </p:spPr>
        <p:txBody>
          <a:bodyPr vert="horz" lIns="91440" tIns="45720" rIns="91440" bIns="45720" rtlCol="0" anchor="t">
            <a:normAutofit fontScale="85000" lnSpcReduction="10000"/>
          </a:bodyPr>
          <a:lstStyle/>
          <a:p>
            <a:pPr marL="0" indent="0">
              <a:lnSpc>
                <a:spcPct val="160000"/>
              </a:lnSpc>
              <a:buNone/>
            </a:pPr>
            <a:r>
              <a:rPr lang="en-GB" dirty="0">
                <a:latin typeface="Lato"/>
                <a:ea typeface="Lato"/>
                <a:cs typeface="Lato"/>
              </a:rPr>
              <a:t>Students struggle to correctly reference their work </a:t>
            </a:r>
            <a:r>
              <a:rPr lang="en-GB" b="1" dirty="0">
                <a:solidFill>
                  <a:schemeClr val="accent2"/>
                </a:solidFill>
                <a:latin typeface="Lato"/>
                <a:ea typeface="Lato"/>
                <a:cs typeface="Lato"/>
              </a:rPr>
              <a:t>(Pearson, 2023)</a:t>
            </a:r>
            <a:r>
              <a:rPr lang="en-GB" dirty="0">
                <a:latin typeface="Lato"/>
                <a:ea typeface="Lato"/>
                <a:cs typeface="Lato"/>
              </a:rPr>
              <a:t>. To ensure they do not accidently plagiarise, </a:t>
            </a:r>
            <a:r>
              <a:rPr lang="en-GB" dirty="0">
                <a:solidFill>
                  <a:schemeClr val="accent2"/>
                </a:solidFill>
                <a:latin typeface="Lato"/>
                <a:ea typeface="Lato"/>
                <a:cs typeface="Lato"/>
              </a:rPr>
              <a:t>“</a:t>
            </a:r>
            <a:r>
              <a:rPr lang="en-GB" dirty="0">
                <a:latin typeface="Lato"/>
                <a:ea typeface="Lato"/>
                <a:cs typeface="Lato"/>
              </a:rPr>
              <a:t>students should record their sources as they use them</a:t>
            </a:r>
            <a:r>
              <a:rPr lang="en-GB" dirty="0">
                <a:solidFill>
                  <a:schemeClr val="accent2"/>
                </a:solidFill>
                <a:latin typeface="Lato"/>
                <a:ea typeface="Lato"/>
                <a:cs typeface="Lato"/>
              </a:rPr>
              <a:t>” </a:t>
            </a:r>
            <a:r>
              <a:rPr lang="en-GB" b="1" dirty="0">
                <a:solidFill>
                  <a:schemeClr val="accent2"/>
                </a:solidFill>
                <a:latin typeface="Lato"/>
                <a:ea typeface="Lato"/>
                <a:cs typeface="Lato"/>
              </a:rPr>
              <a:t>(Williams, Armstrong and Wang, 2024, p. 17).</a:t>
            </a: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D6FC5B8B-FB51-5F2D-BEF3-2671A32D8F18}"/>
              </a:ext>
            </a:extLst>
          </p:cNvPr>
          <p:cNvPicPr>
            <a:picLocks noChangeAspect="1"/>
          </p:cNvPicPr>
          <p:nvPr/>
        </p:nvPicPr>
        <p:blipFill>
          <a:blip r:embed="rId5"/>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3" name="Audio 12">
            <a:hlinkClick r:id="" action="ppaction://media"/>
            <a:extLst>
              <a:ext uri="{FF2B5EF4-FFF2-40B4-BE49-F238E27FC236}">
                <a16:creationId xmlns:a16="http://schemas.microsoft.com/office/drawing/2014/main" id="{7CF14728-9116-5E45-65B3-1A8DC8B6D1C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50240438"/>
      </p:ext>
    </p:extLst>
  </p:cSld>
  <p:clrMapOvr>
    <a:masterClrMapping/>
  </p:clrMapOvr>
  <mc:AlternateContent xmlns:mc="http://schemas.openxmlformats.org/markup-compatibility/2006" xmlns:p14="http://schemas.microsoft.com/office/powerpoint/2010/main">
    <mc:Choice Requires="p14">
      <p:transition spd="med" p14:dur="700" advTm="18885">
        <p:fade/>
      </p:transition>
    </mc:Choice>
    <mc:Fallback xmlns="">
      <p:transition spd="med" advTm="1888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7C6BE9-EEFF-0685-4EED-B8BADDB3C0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7CCB46-BD26-8F81-F8A5-AFC212114F2E}"/>
              </a:ext>
            </a:extLst>
          </p:cNvPr>
          <p:cNvSpPr>
            <a:spLocks noGrp="1"/>
          </p:cNvSpPr>
          <p:nvPr>
            <p:ph type="title"/>
          </p:nvPr>
        </p:nvSpPr>
        <p:spPr/>
        <p:txBody>
          <a:bodyPr/>
          <a:lstStyle/>
          <a:p>
            <a:r>
              <a:rPr lang="en-GB" dirty="0"/>
              <a:t>Example: narrative &amp; parenthetical</a:t>
            </a:r>
            <a:endParaRPr lang="en-US" dirty="0"/>
          </a:p>
        </p:txBody>
      </p:sp>
      <p:sp>
        <p:nvSpPr>
          <p:cNvPr id="3" name="Content Placeholder 2">
            <a:extLst>
              <a:ext uri="{FF2B5EF4-FFF2-40B4-BE49-F238E27FC236}">
                <a16:creationId xmlns:a16="http://schemas.microsoft.com/office/drawing/2014/main" id="{2863151D-318C-619B-BD9E-3EA65860D379}"/>
              </a:ext>
            </a:extLst>
          </p:cNvPr>
          <p:cNvSpPr>
            <a:spLocks noGrp="1"/>
          </p:cNvSpPr>
          <p:nvPr>
            <p:ph sz="quarter" idx="10"/>
          </p:nvPr>
        </p:nvSpPr>
        <p:spPr>
          <a:xfrm>
            <a:off x="5787413" y="2133599"/>
            <a:ext cx="6107834" cy="3795975"/>
          </a:xfrm>
        </p:spPr>
        <p:txBody>
          <a:bodyPr vert="horz" lIns="91440" tIns="45720" rIns="91440" bIns="45720" rtlCol="0" anchor="t">
            <a:normAutofit fontScale="55000" lnSpcReduction="20000"/>
          </a:bodyPr>
          <a:lstStyle/>
          <a:p>
            <a:pPr marL="0" indent="0">
              <a:lnSpc>
                <a:spcPct val="160000"/>
              </a:lnSpc>
              <a:buNone/>
            </a:pPr>
            <a:r>
              <a:rPr lang="en-GB" sz="4400" b="1" dirty="0">
                <a:solidFill>
                  <a:schemeClr val="accent2"/>
                </a:solidFill>
                <a:latin typeface="Lato"/>
                <a:ea typeface="Lato"/>
                <a:cs typeface="Lato"/>
              </a:rPr>
              <a:t>Pearson (2023) </a:t>
            </a:r>
            <a:r>
              <a:rPr lang="en-GB" sz="4400" dirty="0">
                <a:latin typeface="Lato"/>
                <a:ea typeface="Lato"/>
                <a:cs typeface="Lato"/>
              </a:rPr>
              <a:t>suggests</a:t>
            </a:r>
            <a:r>
              <a:rPr lang="en-GB" sz="4400" b="1" dirty="0">
                <a:solidFill>
                  <a:schemeClr val="accent2"/>
                </a:solidFill>
                <a:latin typeface="Lato"/>
                <a:ea typeface="Lato"/>
                <a:cs typeface="Lato"/>
              </a:rPr>
              <a:t> </a:t>
            </a:r>
            <a:r>
              <a:rPr lang="en-GB" sz="4400" dirty="0">
                <a:latin typeface="Lato"/>
                <a:ea typeface="Lato"/>
                <a:cs typeface="Lato"/>
              </a:rPr>
              <a:t>students struggle to correctly reference their work. To ensure they do not accidently plagiarise, </a:t>
            </a:r>
            <a:r>
              <a:rPr lang="en-GB" sz="4400" dirty="0">
                <a:solidFill>
                  <a:schemeClr val="accent2"/>
                </a:solidFill>
                <a:latin typeface="Lato"/>
                <a:ea typeface="Lato"/>
                <a:cs typeface="Lato"/>
              </a:rPr>
              <a:t>“</a:t>
            </a:r>
            <a:r>
              <a:rPr lang="en-GB" sz="4400" dirty="0">
                <a:latin typeface="Lato"/>
                <a:ea typeface="Lato"/>
                <a:cs typeface="Lato"/>
              </a:rPr>
              <a:t>students should record their sources as they use them</a:t>
            </a:r>
            <a:r>
              <a:rPr lang="en-GB" sz="4400" dirty="0">
                <a:solidFill>
                  <a:schemeClr val="accent2"/>
                </a:solidFill>
                <a:latin typeface="Lato"/>
                <a:ea typeface="Lato"/>
                <a:cs typeface="Lato"/>
              </a:rPr>
              <a:t>” </a:t>
            </a:r>
            <a:r>
              <a:rPr lang="en-GB" sz="4400" b="1" dirty="0">
                <a:solidFill>
                  <a:schemeClr val="accent2"/>
                </a:solidFill>
                <a:latin typeface="Lato"/>
                <a:ea typeface="Lato"/>
                <a:cs typeface="Lato"/>
              </a:rPr>
              <a:t>(Williams, Armstrong and Wang, 2024, p. 17).</a:t>
            </a: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AF8D6A77-1B0E-D2E7-E686-03367035D550}"/>
              </a:ext>
            </a:extLst>
          </p:cNvPr>
          <p:cNvPicPr>
            <a:picLocks noChangeAspect="1"/>
          </p:cNvPicPr>
          <p:nvPr/>
        </p:nvPicPr>
        <p:blipFill>
          <a:blip r:embed="rId5"/>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Audio 9">
            <a:hlinkClick r:id="" action="ppaction://media"/>
            <a:extLst>
              <a:ext uri="{FF2B5EF4-FFF2-40B4-BE49-F238E27FC236}">
                <a16:creationId xmlns:a16="http://schemas.microsoft.com/office/drawing/2014/main" id="{C385A80D-800B-99F9-CA37-D55C8AE7148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30671710"/>
      </p:ext>
    </p:extLst>
  </p:cSld>
  <p:clrMapOvr>
    <a:masterClrMapping/>
  </p:clrMapOvr>
  <mc:AlternateContent xmlns:mc="http://schemas.openxmlformats.org/markup-compatibility/2006" xmlns:p14="http://schemas.microsoft.com/office/powerpoint/2010/main">
    <mc:Choice Requires="p14">
      <p:transition spd="med" p14:dur="700" advTm="13139">
        <p:fade/>
      </p:transition>
    </mc:Choice>
    <mc:Fallback xmlns="">
      <p:transition spd="med" advTm="1313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9C902-0A45-1C8C-A212-CA742862C391}"/>
              </a:ext>
            </a:extLst>
          </p:cNvPr>
          <p:cNvSpPr>
            <a:spLocks noGrp="1"/>
          </p:cNvSpPr>
          <p:nvPr>
            <p:ph type="title"/>
          </p:nvPr>
        </p:nvSpPr>
        <p:spPr/>
        <p:txBody>
          <a:bodyPr/>
          <a:lstStyle/>
          <a:p>
            <a:r>
              <a:rPr lang="en-GB" dirty="0"/>
              <a:t>Spot the in-text citations</a:t>
            </a:r>
          </a:p>
        </p:txBody>
      </p:sp>
      <p:sp>
        <p:nvSpPr>
          <p:cNvPr id="5" name="TextBox 4">
            <a:extLst>
              <a:ext uri="{FF2B5EF4-FFF2-40B4-BE49-F238E27FC236}">
                <a16:creationId xmlns:a16="http://schemas.microsoft.com/office/drawing/2014/main" id="{65596634-0D81-1475-ADAE-3E4A4576C28D}"/>
              </a:ext>
            </a:extLst>
          </p:cNvPr>
          <p:cNvSpPr txBox="1"/>
          <p:nvPr/>
        </p:nvSpPr>
        <p:spPr>
          <a:xfrm>
            <a:off x="294100" y="5873532"/>
            <a:ext cx="117729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solidFill>
                  <a:srgbClr val="3A3A3A"/>
                </a:solidFill>
                <a:latin typeface="Aptos"/>
              </a:rPr>
              <a:t>Khan, N.U., </a:t>
            </a:r>
            <a:r>
              <a:rPr lang="en-GB" sz="1000" err="1">
                <a:solidFill>
                  <a:srgbClr val="3A3A3A"/>
                </a:solidFill>
                <a:latin typeface="Aptos"/>
              </a:rPr>
              <a:t>Zhongyi</a:t>
            </a:r>
            <a:r>
              <a:rPr lang="en-GB" sz="1000">
                <a:solidFill>
                  <a:srgbClr val="3A3A3A"/>
                </a:solidFill>
                <a:latin typeface="Aptos"/>
              </a:rPr>
              <a:t>, P., Han, H., and Ariza-Montes, A. (2023) ‘Linking public leadership and public project success: the mediating role of team building’, </a:t>
            </a:r>
            <a:r>
              <a:rPr lang="en-GB" sz="1000" i="1">
                <a:solidFill>
                  <a:srgbClr val="3A3A3A"/>
                </a:solidFill>
                <a:latin typeface="Aptos"/>
              </a:rPr>
              <a:t>Humanities &amp; social sciences communications</a:t>
            </a:r>
            <a:r>
              <a:rPr lang="en-GB" sz="1000">
                <a:solidFill>
                  <a:srgbClr val="3A3A3A"/>
                </a:solidFill>
                <a:latin typeface="Aptos"/>
              </a:rPr>
              <a:t>, 10(1), pp. 286–10. Available at: https://doi.org/10.1057/s41599-</a:t>
            </a:r>
            <a:r>
              <a:rPr lang="en-GB" sz="1000" dirty="0">
                <a:solidFill>
                  <a:srgbClr val="3A3A3A"/>
                </a:solidFill>
                <a:latin typeface="Aptos"/>
              </a:rPr>
              <a:t>023-01791-y.</a:t>
            </a:r>
          </a:p>
        </p:txBody>
      </p:sp>
      <p:pic>
        <p:nvPicPr>
          <p:cNvPr id="7" name="Picture 6" descr="A white text on a white background&#10;&#10;AI-generated content may be incorrect.">
            <a:extLst>
              <a:ext uri="{FF2B5EF4-FFF2-40B4-BE49-F238E27FC236}">
                <a16:creationId xmlns:a16="http://schemas.microsoft.com/office/drawing/2014/main" id="{8FC29078-E5DD-E8FE-0AA0-2AB1380BB1CC}"/>
              </a:ext>
            </a:extLst>
          </p:cNvPr>
          <p:cNvPicPr>
            <a:picLocks noChangeAspect="1"/>
          </p:cNvPicPr>
          <p:nvPr/>
        </p:nvPicPr>
        <p:blipFill>
          <a:blip r:embed="rId5"/>
          <a:stretch>
            <a:fillRect/>
          </a:stretch>
        </p:blipFill>
        <p:spPr>
          <a:xfrm>
            <a:off x="4388529" y="1404089"/>
            <a:ext cx="7417756" cy="4477793"/>
          </a:xfrm>
          <a:prstGeom prst="rect">
            <a:avLst/>
          </a:prstGeom>
        </p:spPr>
      </p:pic>
      <p:pic>
        <p:nvPicPr>
          <p:cNvPr id="11" name="Audio 10">
            <a:hlinkClick r:id="" action="ppaction://media"/>
            <a:extLst>
              <a:ext uri="{FF2B5EF4-FFF2-40B4-BE49-F238E27FC236}">
                <a16:creationId xmlns:a16="http://schemas.microsoft.com/office/drawing/2014/main" id="{B4798AB3-5EA0-8CD7-9EED-E89E01AE178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41771236"/>
      </p:ext>
    </p:extLst>
  </p:cSld>
  <p:clrMapOvr>
    <a:masterClrMapping/>
  </p:clrMapOvr>
  <mc:AlternateContent xmlns:mc="http://schemas.openxmlformats.org/markup-compatibility/2006" xmlns:p14="http://schemas.microsoft.com/office/powerpoint/2010/main">
    <mc:Choice Requires="p14">
      <p:transition spd="med" p14:dur="700" advTm="12452">
        <p:fade/>
      </p:transition>
    </mc:Choice>
    <mc:Fallback xmlns="">
      <p:transition spd="med" advTm="1245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827EFF-D999-C9BB-EA65-8CD9B3D676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4CADB7-1EBD-E6BA-ACF8-6A7FCDCF745A}"/>
              </a:ext>
            </a:extLst>
          </p:cNvPr>
          <p:cNvSpPr>
            <a:spLocks noGrp="1"/>
          </p:cNvSpPr>
          <p:nvPr>
            <p:ph type="title"/>
          </p:nvPr>
        </p:nvSpPr>
        <p:spPr/>
        <p:txBody>
          <a:bodyPr/>
          <a:lstStyle/>
          <a:p>
            <a:r>
              <a:rPr lang="en-GB" dirty="0"/>
              <a:t>Spot the citations</a:t>
            </a:r>
          </a:p>
        </p:txBody>
      </p:sp>
      <p:sp>
        <p:nvSpPr>
          <p:cNvPr id="6" name="TextBox 5">
            <a:extLst>
              <a:ext uri="{FF2B5EF4-FFF2-40B4-BE49-F238E27FC236}">
                <a16:creationId xmlns:a16="http://schemas.microsoft.com/office/drawing/2014/main" id="{11A8E4F3-212A-1EB4-8374-029237953028}"/>
              </a:ext>
            </a:extLst>
          </p:cNvPr>
          <p:cNvSpPr txBox="1"/>
          <p:nvPr/>
        </p:nvSpPr>
        <p:spPr>
          <a:xfrm>
            <a:off x="-13335" y="5909310"/>
            <a:ext cx="1190625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rgbClr val="3A3A3A"/>
                </a:solidFill>
                <a:latin typeface="Aptos"/>
              </a:rPr>
              <a:t>Khan, N.U., </a:t>
            </a:r>
            <a:r>
              <a:rPr lang="en-GB" sz="1000" dirty="0" err="1">
                <a:solidFill>
                  <a:srgbClr val="3A3A3A"/>
                </a:solidFill>
                <a:latin typeface="Aptos"/>
              </a:rPr>
              <a:t>Zhongyi</a:t>
            </a:r>
            <a:r>
              <a:rPr lang="en-GB" sz="1000" dirty="0">
                <a:solidFill>
                  <a:srgbClr val="3A3A3A"/>
                </a:solidFill>
                <a:latin typeface="Aptos"/>
              </a:rPr>
              <a:t>, P., Han, H., and Ariza-Montes, A. (2023) ‘Linking public leadership and public project success: the mediating role of team building’, </a:t>
            </a:r>
            <a:r>
              <a:rPr lang="en-GB" sz="1000" i="1" dirty="0">
                <a:solidFill>
                  <a:srgbClr val="3A3A3A"/>
                </a:solidFill>
                <a:latin typeface="Aptos"/>
              </a:rPr>
              <a:t>Humanities &amp; Social Sciences Communications</a:t>
            </a:r>
            <a:r>
              <a:rPr lang="en-GB" sz="1000" dirty="0">
                <a:solidFill>
                  <a:srgbClr val="3A3A3A"/>
                </a:solidFill>
                <a:latin typeface="Aptos"/>
              </a:rPr>
              <a:t>, 10(1), pp. 286–10. Available at: https://doi.org/10.1057/s41599-023-01791-y</a:t>
            </a:r>
            <a:endParaRPr lang="en-GB" dirty="0"/>
          </a:p>
        </p:txBody>
      </p:sp>
      <p:pic>
        <p:nvPicPr>
          <p:cNvPr id="8" name="Picture 7" descr="A white text with red text&#10;&#10;AI-generated content may be incorrect.">
            <a:extLst>
              <a:ext uri="{FF2B5EF4-FFF2-40B4-BE49-F238E27FC236}">
                <a16:creationId xmlns:a16="http://schemas.microsoft.com/office/drawing/2014/main" id="{78379803-A2FB-CB77-A076-4A997BB1BB19}"/>
              </a:ext>
            </a:extLst>
          </p:cNvPr>
          <p:cNvPicPr>
            <a:picLocks noChangeAspect="1"/>
          </p:cNvPicPr>
          <p:nvPr/>
        </p:nvPicPr>
        <p:blipFill>
          <a:blip r:embed="rId5"/>
          <a:stretch>
            <a:fillRect/>
          </a:stretch>
        </p:blipFill>
        <p:spPr>
          <a:xfrm>
            <a:off x="4307912" y="1428852"/>
            <a:ext cx="7585683" cy="4493712"/>
          </a:xfrm>
          <a:prstGeom prst="rect">
            <a:avLst/>
          </a:prstGeom>
        </p:spPr>
      </p:pic>
      <p:sp>
        <p:nvSpPr>
          <p:cNvPr id="4" name="TextBox 3">
            <a:extLst>
              <a:ext uri="{FF2B5EF4-FFF2-40B4-BE49-F238E27FC236}">
                <a16:creationId xmlns:a16="http://schemas.microsoft.com/office/drawing/2014/main" id="{874C01AF-9078-9742-F738-864AC7E4294F}"/>
              </a:ext>
            </a:extLst>
          </p:cNvPr>
          <p:cNvSpPr txBox="1"/>
          <p:nvPr/>
        </p:nvSpPr>
        <p:spPr>
          <a:xfrm>
            <a:off x="185531" y="1934816"/>
            <a:ext cx="3922641" cy="3785652"/>
          </a:xfrm>
          <a:prstGeom prst="rect">
            <a:avLst/>
          </a:prstGeom>
          <a:no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dirty="0">
                <a:latin typeface="Calibri"/>
                <a:ea typeface="Calibri"/>
                <a:cs typeface="Calibri"/>
              </a:rPr>
              <a:t>If referring to different articles by the </a:t>
            </a:r>
            <a:r>
              <a:rPr lang="en-US" sz="2000" b="1" dirty="0">
                <a:latin typeface="Calibri"/>
                <a:ea typeface="Calibri"/>
                <a:cs typeface="Calibri"/>
              </a:rPr>
              <a:t>same author</a:t>
            </a:r>
            <a:r>
              <a:rPr lang="en-US" sz="2000" dirty="0">
                <a:latin typeface="Calibri"/>
                <a:ea typeface="Calibri"/>
                <a:cs typeface="Calibri"/>
              </a:rPr>
              <a:t>, in the </a:t>
            </a:r>
            <a:r>
              <a:rPr lang="en-US" sz="2000" b="1" dirty="0">
                <a:latin typeface="Calibri"/>
                <a:ea typeface="Calibri"/>
                <a:cs typeface="Calibri"/>
              </a:rPr>
              <a:t>same year</a:t>
            </a:r>
            <a:r>
              <a:rPr lang="en-US" sz="2000" dirty="0">
                <a:latin typeface="Calibri"/>
                <a:ea typeface="Calibri"/>
                <a:cs typeface="Calibri"/>
              </a:rPr>
              <a:t>, you can use </a:t>
            </a:r>
            <a:r>
              <a:rPr lang="en-US" sz="2000" dirty="0" err="1">
                <a:latin typeface="Calibri"/>
                <a:ea typeface="Calibri"/>
                <a:cs typeface="Calibri"/>
              </a:rPr>
              <a:t>a,b,c</a:t>
            </a:r>
            <a:r>
              <a:rPr lang="en-US" sz="2000" dirty="0">
                <a:latin typeface="Calibri"/>
                <a:ea typeface="Calibri"/>
                <a:cs typeface="Calibri"/>
              </a:rPr>
              <a:t>, etc. In your in-text citation to show your reader which one you are referring to.</a:t>
            </a:r>
            <a:endParaRPr lang="en-US" dirty="0"/>
          </a:p>
          <a:p>
            <a:pPr marL="342900" indent="-342900">
              <a:buFont typeface="Arial"/>
              <a:buChar char="•"/>
            </a:pPr>
            <a:endParaRPr lang="en-US" sz="2000" dirty="0">
              <a:latin typeface="Calibri"/>
              <a:ea typeface="Calibri"/>
              <a:cs typeface="Calibri"/>
            </a:endParaRPr>
          </a:p>
          <a:p>
            <a:endParaRPr lang="en-US" sz="2000" dirty="0">
              <a:latin typeface="Calibri"/>
              <a:ea typeface="Calibri"/>
              <a:cs typeface="Calibri"/>
            </a:endParaRPr>
          </a:p>
          <a:p>
            <a:pPr marL="342900" indent="-342900">
              <a:buFont typeface="Arial,Sans-Serif"/>
              <a:buChar char="•"/>
            </a:pPr>
            <a:r>
              <a:rPr lang="en-US" sz="2000" dirty="0">
                <a:latin typeface="Calibri"/>
                <a:ea typeface="Calibri"/>
                <a:cs typeface="Calibri"/>
              </a:rPr>
              <a:t>If your source has 4 or more authors listed, you can use </a:t>
            </a:r>
            <a:r>
              <a:rPr lang="en-US" sz="2000" i="1" dirty="0">
                <a:latin typeface="Calibri"/>
                <a:ea typeface="Calibri"/>
                <a:cs typeface="Calibri"/>
              </a:rPr>
              <a:t>et.al.</a:t>
            </a:r>
            <a:r>
              <a:rPr lang="en-US" sz="2000" dirty="0">
                <a:latin typeface="Calibri"/>
                <a:ea typeface="Calibri"/>
                <a:cs typeface="Calibri"/>
              </a:rPr>
              <a:t> in the </a:t>
            </a:r>
            <a:r>
              <a:rPr lang="en-US" sz="2000" b="1" dirty="0">
                <a:latin typeface="Calibri"/>
                <a:ea typeface="Calibri"/>
                <a:cs typeface="Calibri"/>
              </a:rPr>
              <a:t>in-text citation</a:t>
            </a:r>
            <a:r>
              <a:rPr lang="en-US" sz="2000" dirty="0">
                <a:latin typeface="Calibri"/>
                <a:ea typeface="Calibri"/>
                <a:cs typeface="Calibri"/>
              </a:rPr>
              <a:t> </a:t>
            </a:r>
            <a:r>
              <a:rPr lang="en-US" sz="2000" b="1" dirty="0">
                <a:latin typeface="Calibri"/>
                <a:ea typeface="Calibri"/>
                <a:cs typeface="Calibri"/>
              </a:rPr>
              <a:t>only.</a:t>
            </a:r>
            <a:r>
              <a:rPr lang="en-US" sz="2000" dirty="0">
                <a:latin typeface="Calibri"/>
                <a:ea typeface="Calibri"/>
                <a:cs typeface="Calibri"/>
              </a:rPr>
              <a:t> </a:t>
            </a:r>
          </a:p>
          <a:p>
            <a:pPr marL="342900" indent="-342900">
              <a:buFont typeface="Arial"/>
              <a:buChar char="•"/>
            </a:pPr>
            <a:endParaRPr lang="en-US" sz="2000" dirty="0">
              <a:latin typeface="Calibri"/>
              <a:ea typeface="Calibri"/>
              <a:cs typeface="Calibri"/>
            </a:endParaRPr>
          </a:p>
        </p:txBody>
      </p:sp>
      <p:cxnSp>
        <p:nvCxnSpPr>
          <p:cNvPr id="5" name="Straight Arrow Connector 4">
            <a:extLst>
              <a:ext uri="{FF2B5EF4-FFF2-40B4-BE49-F238E27FC236}">
                <a16:creationId xmlns:a16="http://schemas.microsoft.com/office/drawing/2014/main" id="{D59E4C49-A887-E6C9-2A1D-4891A20B1BC3}"/>
              </a:ext>
            </a:extLst>
          </p:cNvPr>
          <p:cNvCxnSpPr/>
          <p:nvPr/>
        </p:nvCxnSpPr>
        <p:spPr>
          <a:xfrm flipV="1">
            <a:off x="3677477" y="3001616"/>
            <a:ext cx="3465445" cy="530085"/>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24F83D06-C111-7703-39A9-FC4E5EB2EEF2}"/>
              </a:ext>
            </a:extLst>
          </p:cNvPr>
          <p:cNvCxnSpPr>
            <a:cxnSpLocks/>
          </p:cNvCxnSpPr>
          <p:nvPr/>
        </p:nvCxnSpPr>
        <p:spPr>
          <a:xfrm flipV="1">
            <a:off x="3472069" y="4605128"/>
            <a:ext cx="3564833" cy="616226"/>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3" name="Audio 12">
            <a:hlinkClick r:id="" action="ppaction://media"/>
            <a:extLst>
              <a:ext uri="{FF2B5EF4-FFF2-40B4-BE49-F238E27FC236}">
                <a16:creationId xmlns:a16="http://schemas.microsoft.com/office/drawing/2014/main" id="{30F50321-D786-8697-A13A-4A0B4E4F86E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1952930"/>
      </p:ext>
    </p:extLst>
  </p:cSld>
  <p:clrMapOvr>
    <a:masterClrMapping/>
  </p:clrMapOvr>
  <mc:AlternateContent xmlns:mc="http://schemas.openxmlformats.org/markup-compatibility/2006" xmlns:p14="http://schemas.microsoft.com/office/powerpoint/2010/main">
    <mc:Choice Requires="p14">
      <p:transition spd="med" p14:dur="700" advTm="60751">
        <p:fade/>
      </p:transition>
    </mc:Choice>
    <mc:Fallback xmlns="">
      <p:transition spd="med" advTm="6075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6110-52EA-BF00-144A-095AC8249FCB}"/>
              </a:ext>
            </a:extLst>
          </p:cNvPr>
          <p:cNvSpPr>
            <a:spLocks noGrp="1"/>
          </p:cNvSpPr>
          <p:nvPr>
            <p:ph type="title"/>
          </p:nvPr>
        </p:nvSpPr>
        <p:spPr/>
        <p:txBody>
          <a:bodyPr/>
          <a:lstStyle/>
          <a:p>
            <a:r>
              <a:rPr lang="en-GB"/>
              <a:t>More examples...</a:t>
            </a:r>
          </a:p>
        </p:txBody>
      </p:sp>
      <p:pic>
        <p:nvPicPr>
          <p:cNvPr id="4" name="Picture 3">
            <a:extLst>
              <a:ext uri="{FF2B5EF4-FFF2-40B4-BE49-F238E27FC236}">
                <a16:creationId xmlns:a16="http://schemas.microsoft.com/office/drawing/2014/main" id="{3EC46966-EE3E-FB3D-84D8-E9B4AF226315}"/>
              </a:ext>
            </a:extLst>
          </p:cNvPr>
          <p:cNvPicPr>
            <a:picLocks noChangeAspect="1"/>
          </p:cNvPicPr>
          <p:nvPr/>
        </p:nvPicPr>
        <p:blipFill>
          <a:blip r:embed="rId5"/>
          <a:stretch>
            <a:fillRect/>
          </a:stretch>
        </p:blipFill>
        <p:spPr>
          <a:xfrm>
            <a:off x="696912" y="1578263"/>
            <a:ext cx="6618721" cy="453274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CBD770BD-052D-616D-620B-EADEBFD001EE}"/>
              </a:ext>
            </a:extLst>
          </p:cNvPr>
          <p:cNvSpPr txBox="1"/>
          <p:nvPr/>
        </p:nvSpPr>
        <p:spPr>
          <a:xfrm>
            <a:off x="7928957" y="3709093"/>
            <a:ext cx="3145288"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Calibri "/>
                <a:hlinkClick r:id="rId6"/>
              </a:rPr>
              <a:t>Cite Them Right</a:t>
            </a:r>
            <a:endParaRPr lang="en-GB" sz="2400" dirty="0">
              <a:latin typeface="Calibri "/>
            </a:endParaRPr>
          </a:p>
          <a:p>
            <a:endParaRPr lang="en-GB" sz="2400" dirty="0">
              <a:latin typeface="Calibri "/>
            </a:endParaRPr>
          </a:p>
          <a:p>
            <a:pPr marL="285750" indent="-285750">
              <a:buFont typeface="Arial" panose="020B0604020202020204" pitchFamily="34" charset="0"/>
              <a:buChar char="•"/>
            </a:pPr>
            <a:r>
              <a:rPr lang="en-GB" sz="2400" dirty="0">
                <a:latin typeface="Calibri "/>
                <a:hlinkClick r:id="rId7"/>
              </a:rPr>
              <a:t>Setting out citations</a:t>
            </a:r>
            <a:endParaRPr lang="en-US" sz="2400" dirty="0">
              <a:latin typeface="Calibri "/>
            </a:endParaRPr>
          </a:p>
        </p:txBody>
      </p:sp>
      <p:pic>
        <p:nvPicPr>
          <p:cNvPr id="10" name="Audio 9">
            <a:hlinkClick r:id="" action="ppaction://media"/>
            <a:extLst>
              <a:ext uri="{FF2B5EF4-FFF2-40B4-BE49-F238E27FC236}">
                <a16:creationId xmlns:a16="http://schemas.microsoft.com/office/drawing/2014/main" id="{EC9209AB-F90A-884E-90EF-41FC0495A6A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80359358"/>
      </p:ext>
    </p:extLst>
  </p:cSld>
  <p:clrMapOvr>
    <a:masterClrMapping/>
  </p:clrMapOvr>
  <mc:AlternateContent xmlns:mc="http://schemas.openxmlformats.org/markup-compatibility/2006" xmlns:p14="http://schemas.microsoft.com/office/powerpoint/2010/main">
    <mc:Choice Requires="p14">
      <p:transition spd="slow" p14:dur="2000" advTm="15186"/>
    </mc:Choice>
    <mc:Fallback xmlns="">
      <p:transition spd="slow" advTm="15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09309-0344-53C0-E68D-D24669C7EA74}"/>
              </a:ext>
            </a:extLst>
          </p:cNvPr>
          <p:cNvSpPr>
            <a:spLocks noGrp="1"/>
          </p:cNvSpPr>
          <p:nvPr>
            <p:ph type="title"/>
          </p:nvPr>
        </p:nvSpPr>
        <p:spPr/>
        <p:txBody>
          <a:bodyPr/>
          <a:lstStyle/>
          <a:p>
            <a:r>
              <a:rPr lang="en-US" dirty="0"/>
              <a:t>Which in-text citation is correct?</a:t>
            </a:r>
          </a:p>
        </p:txBody>
      </p:sp>
      <p:sp>
        <p:nvSpPr>
          <p:cNvPr id="3" name="TextBox 2">
            <a:extLst>
              <a:ext uri="{FF2B5EF4-FFF2-40B4-BE49-F238E27FC236}">
                <a16:creationId xmlns:a16="http://schemas.microsoft.com/office/drawing/2014/main" id="{F1FA9088-0F3D-7397-5A45-B2E078A179F5}"/>
              </a:ext>
            </a:extLst>
          </p:cNvPr>
          <p:cNvSpPr txBox="1"/>
          <p:nvPr/>
        </p:nvSpPr>
        <p:spPr>
          <a:xfrm>
            <a:off x="1544876" y="1252090"/>
            <a:ext cx="7905750"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L.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pic>
        <p:nvPicPr>
          <p:cNvPr id="10" name="Audio 9">
            <a:hlinkClick r:id="" action="ppaction://media"/>
            <a:extLst>
              <a:ext uri="{FF2B5EF4-FFF2-40B4-BE49-F238E27FC236}">
                <a16:creationId xmlns:a16="http://schemas.microsoft.com/office/drawing/2014/main" id="{817D780E-F794-2CE3-9D70-CE3E7DB8A13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73878331"/>
      </p:ext>
    </p:extLst>
  </p:cSld>
  <p:clrMapOvr>
    <a:masterClrMapping/>
  </p:clrMapOvr>
  <mc:AlternateContent xmlns:mc="http://schemas.openxmlformats.org/markup-compatibility/2006" xmlns:p14="http://schemas.microsoft.com/office/powerpoint/2010/main">
    <mc:Choice Requires="p14">
      <p:transition spd="med" p14:dur="700" advTm="15940">
        <p:fade/>
      </p:transition>
    </mc:Choice>
    <mc:Fallback xmlns="">
      <p:transition spd="med" advTm="1594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F03BF-E922-55AA-1A9B-81B9774BF2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CDB96D-C628-B6CF-5FDE-E688EBF6A3F4}"/>
              </a:ext>
            </a:extLst>
          </p:cNvPr>
          <p:cNvSpPr>
            <a:spLocks noGrp="1"/>
          </p:cNvSpPr>
          <p:nvPr>
            <p:ph type="title"/>
          </p:nvPr>
        </p:nvSpPr>
        <p:spPr/>
        <p:txBody>
          <a:bodyPr/>
          <a:lstStyle/>
          <a:p>
            <a:r>
              <a:rPr lang="en-US" dirty="0"/>
              <a:t>Which citation is correct?</a:t>
            </a:r>
          </a:p>
        </p:txBody>
      </p:sp>
      <p:sp>
        <p:nvSpPr>
          <p:cNvPr id="3" name="TextBox 2">
            <a:extLst>
              <a:ext uri="{FF2B5EF4-FFF2-40B4-BE49-F238E27FC236}">
                <a16:creationId xmlns:a16="http://schemas.microsoft.com/office/drawing/2014/main" id="{2EFE927D-8B72-AA51-30F4-E2DAE0E6A586}"/>
              </a:ext>
            </a:extLst>
          </p:cNvPr>
          <p:cNvSpPr txBox="1"/>
          <p:nvPr/>
        </p:nvSpPr>
        <p:spPr>
          <a:xfrm>
            <a:off x="1544876" y="1257952"/>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dirty="0"/>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pic>
        <p:nvPicPr>
          <p:cNvPr id="8" name="Graphic 7" descr="Close with solid fill">
            <a:extLst>
              <a:ext uri="{FF2B5EF4-FFF2-40B4-BE49-F238E27FC236}">
                <a16:creationId xmlns:a16="http://schemas.microsoft.com/office/drawing/2014/main" id="{B9E09A01-134F-0389-182C-21B4B5A0C7A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5485" y="4495798"/>
            <a:ext cx="507305" cy="475989"/>
          </a:xfrm>
          <a:prstGeom prst="rect">
            <a:avLst/>
          </a:prstGeom>
        </p:spPr>
      </p:pic>
      <p:pic>
        <p:nvPicPr>
          <p:cNvPr id="9" name="Graphic 8" descr="Close with solid fill">
            <a:extLst>
              <a:ext uri="{FF2B5EF4-FFF2-40B4-BE49-F238E27FC236}">
                <a16:creationId xmlns:a16="http://schemas.microsoft.com/office/drawing/2014/main" id="{EC09307D-1CC3-1700-D907-22682F33047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5485" y="2522948"/>
            <a:ext cx="507305" cy="475989"/>
          </a:xfrm>
          <a:prstGeom prst="rect">
            <a:avLst/>
          </a:prstGeom>
        </p:spPr>
      </p:pic>
      <p:pic>
        <p:nvPicPr>
          <p:cNvPr id="10" name="Graphic 9" descr="Close with solid fill">
            <a:extLst>
              <a:ext uri="{FF2B5EF4-FFF2-40B4-BE49-F238E27FC236}">
                <a16:creationId xmlns:a16="http://schemas.microsoft.com/office/drawing/2014/main" id="{19334216-49A2-3274-4E53-ACF1BD2F48F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5484" y="5174291"/>
            <a:ext cx="507305" cy="475989"/>
          </a:xfrm>
          <a:prstGeom prst="rect">
            <a:avLst/>
          </a:prstGeom>
        </p:spPr>
      </p:pic>
      <p:pic>
        <p:nvPicPr>
          <p:cNvPr id="11" name="Graphic 10" descr="Tick with solid fill">
            <a:extLst>
              <a:ext uri="{FF2B5EF4-FFF2-40B4-BE49-F238E27FC236}">
                <a16:creationId xmlns:a16="http://schemas.microsoft.com/office/drawing/2014/main" id="{323D1803-EE75-1FC3-BAB3-7714DC6E54A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35485" y="3191006"/>
            <a:ext cx="507305" cy="475990"/>
          </a:xfrm>
          <a:prstGeom prst="rect">
            <a:avLst/>
          </a:prstGeom>
        </p:spPr>
      </p:pic>
      <p:pic>
        <p:nvPicPr>
          <p:cNvPr id="12" name="Graphic 11" descr="Tick with solid fill">
            <a:extLst>
              <a:ext uri="{FF2B5EF4-FFF2-40B4-BE49-F238E27FC236}">
                <a16:creationId xmlns:a16="http://schemas.microsoft.com/office/drawing/2014/main" id="{1CBC4742-2BC3-3EDC-590A-D6A72B7F3BF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35485" y="3869498"/>
            <a:ext cx="507305" cy="475990"/>
          </a:xfrm>
          <a:prstGeom prst="rect">
            <a:avLst/>
          </a:prstGeom>
        </p:spPr>
      </p:pic>
      <p:pic>
        <p:nvPicPr>
          <p:cNvPr id="13" name="Graphic 12" descr="Tick with solid fill">
            <a:extLst>
              <a:ext uri="{FF2B5EF4-FFF2-40B4-BE49-F238E27FC236}">
                <a16:creationId xmlns:a16="http://schemas.microsoft.com/office/drawing/2014/main" id="{D752AC9F-D741-C948-C0A2-F285FA8320B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35485" y="5852786"/>
            <a:ext cx="507305" cy="475990"/>
          </a:xfrm>
          <a:prstGeom prst="rect">
            <a:avLst/>
          </a:prstGeom>
        </p:spPr>
      </p:pic>
      <p:pic>
        <p:nvPicPr>
          <p:cNvPr id="4" name="Graphic 3" descr="Close with solid fill">
            <a:extLst>
              <a:ext uri="{FF2B5EF4-FFF2-40B4-BE49-F238E27FC236}">
                <a16:creationId xmlns:a16="http://schemas.microsoft.com/office/drawing/2014/main" id="{12B394BD-104D-6702-DA3E-A1A86042558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35485" y="1259910"/>
            <a:ext cx="507305" cy="475989"/>
          </a:xfrm>
          <a:prstGeom prst="rect">
            <a:avLst/>
          </a:prstGeom>
        </p:spPr>
      </p:pic>
      <p:sp>
        <p:nvSpPr>
          <p:cNvPr id="5" name="TextBox 4">
            <a:extLst>
              <a:ext uri="{FF2B5EF4-FFF2-40B4-BE49-F238E27FC236}">
                <a16:creationId xmlns:a16="http://schemas.microsoft.com/office/drawing/2014/main" id="{006FC38A-A5D5-F61C-B0FD-F4B0BA29A769}"/>
              </a:ext>
            </a:extLst>
          </p:cNvPr>
          <p:cNvSpPr txBox="1"/>
          <p:nvPr/>
        </p:nvSpPr>
        <p:spPr>
          <a:xfrm>
            <a:off x="6783922" y="1294768"/>
            <a:ext cx="556003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sp>
        <p:nvSpPr>
          <p:cNvPr id="17" name="TextBox 16">
            <a:extLst>
              <a:ext uri="{FF2B5EF4-FFF2-40B4-BE49-F238E27FC236}">
                <a16:creationId xmlns:a16="http://schemas.microsoft.com/office/drawing/2014/main" id="{BEBC8251-5D86-2325-2512-0A19DDA43F57}"/>
              </a:ext>
            </a:extLst>
          </p:cNvPr>
          <p:cNvSpPr txBox="1"/>
          <p:nvPr/>
        </p:nvSpPr>
        <p:spPr>
          <a:xfrm>
            <a:off x="6783921" y="2600851"/>
            <a:ext cx="60480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sp>
        <p:nvSpPr>
          <p:cNvPr id="18" name="TextBox 17">
            <a:extLst>
              <a:ext uri="{FF2B5EF4-FFF2-40B4-BE49-F238E27FC236}">
                <a16:creationId xmlns:a16="http://schemas.microsoft.com/office/drawing/2014/main" id="{BEA2FD49-5C90-4FC9-5EE8-39626C4FD4B4}"/>
              </a:ext>
            </a:extLst>
          </p:cNvPr>
          <p:cNvSpPr txBox="1"/>
          <p:nvPr/>
        </p:nvSpPr>
        <p:spPr>
          <a:xfrm>
            <a:off x="6783919" y="4575649"/>
            <a:ext cx="456544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a:t>
            </a:r>
            <a:r>
              <a:rPr lang="en-GB" sz="2000" i="1" dirty="0">
                <a:latin typeface="Calibri"/>
                <a:ea typeface="Calibri Light"/>
                <a:cs typeface="Calibri Light"/>
              </a:rPr>
              <a:t>generally</a:t>
            </a:r>
            <a:r>
              <a:rPr lang="en-GB" sz="2000" dirty="0">
                <a:latin typeface="Calibri"/>
                <a:ea typeface="Calibri Light"/>
                <a:cs typeface="Calibri Light"/>
              </a:rPr>
              <a:t>)include initials.</a:t>
            </a:r>
            <a:endParaRPr lang="en-GB" sz="2000" dirty="0">
              <a:latin typeface="Calibri"/>
            </a:endParaRPr>
          </a:p>
        </p:txBody>
      </p:sp>
      <p:sp>
        <p:nvSpPr>
          <p:cNvPr id="19" name="TextBox 18">
            <a:extLst>
              <a:ext uri="{FF2B5EF4-FFF2-40B4-BE49-F238E27FC236}">
                <a16:creationId xmlns:a16="http://schemas.microsoft.com/office/drawing/2014/main" id="{4A0B3F71-7823-1B1D-31EB-FFB8A668C6E7}"/>
              </a:ext>
            </a:extLst>
          </p:cNvPr>
          <p:cNvSpPr txBox="1"/>
          <p:nvPr/>
        </p:nvSpPr>
        <p:spPr>
          <a:xfrm>
            <a:off x="6783920" y="3255419"/>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parenthetical</a:t>
            </a:r>
            <a:r>
              <a:rPr lang="en-GB" sz="2000" dirty="0">
                <a:latin typeface="Calibri"/>
                <a:ea typeface="Calibri Light"/>
                <a:cs typeface="Calibri Light"/>
              </a:rPr>
              <a:t> citation.</a:t>
            </a:r>
            <a:endParaRPr lang="en-GB" sz="2000" dirty="0">
              <a:latin typeface="Calibri"/>
            </a:endParaRPr>
          </a:p>
        </p:txBody>
      </p:sp>
      <p:sp>
        <p:nvSpPr>
          <p:cNvPr id="20" name="TextBox 19">
            <a:extLst>
              <a:ext uri="{FF2B5EF4-FFF2-40B4-BE49-F238E27FC236}">
                <a16:creationId xmlns:a16="http://schemas.microsoft.com/office/drawing/2014/main" id="{08E6D3CF-65E0-8EB1-B85C-6DA386AE1544}"/>
              </a:ext>
            </a:extLst>
          </p:cNvPr>
          <p:cNvSpPr txBox="1"/>
          <p:nvPr/>
        </p:nvSpPr>
        <p:spPr>
          <a:xfrm>
            <a:off x="6783919" y="3946989"/>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narrative </a:t>
            </a:r>
            <a:r>
              <a:rPr lang="en-GB" sz="2000" dirty="0">
                <a:latin typeface="Calibri"/>
                <a:ea typeface="Calibri Light"/>
                <a:cs typeface="Calibri Light"/>
              </a:rPr>
              <a:t>citation.</a:t>
            </a:r>
            <a:endParaRPr lang="en-GB" sz="2000" dirty="0">
              <a:latin typeface="Calibri"/>
            </a:endParaRPr>
          </a:p>
        </p:txBody>
      </p:sp>
      <p:sp>
        <p:nvSpPr>
          <p:cNvPr id="21" name="TextBox 20">
            <a:extLst>
              <a:ext uri="{FF2B5EF4-FFF2-40B4-BE49-F238E27FC236}">
                <a16:creationId xmlns:a16="http://schemas.microsoft.com/office/drawing/2014/main" id="{BB255B5B-1943-5349-47DB-3A5EC7C021CA}"/>
              </a:ext>
            </a:extLst>
          </p:cNvPr>
          <p:cNvSpPr txBox="1"/>
          <p:nvPr/>
        </p:nvSpPr>
        <p:spPr>
          <a:xfrm>
            <a:off x="6783919" y="5212273"/>
            <a:ext cx="4565448" cy="4067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include titles, unless no author.</a:t>
            </a:r>
            <a:endParaRPr lang="en-GB" sz="2000" dirty="0">
              <a:latin typeface="Calibri"/>
            </a:endParaRPr>
          </a:p>
        </p:txBody>
      </p:sp>
      <p:sp>
        <p:nvSpPr>
          <p:cNvPr id="22" name="TextBox 21">
            <a:extLst>
              <a:ext uri="{FF2B5EF4-FFF2-40B4-BE49-F238E27FC236}">
                <a16:creationId xmlns:a16="http://schemas.microsoft.com/office/drawing/2014/main" id="{819DB6B1-7510-9F39-8B8B-7105EE0C271F}"/>
              </a:ext>
            </a:extLst>
          </p:cNvPr>
          <p:cNvSpPr txBox="1"/>
          <p:nvPr/>
        </p:nvSpPr>
        <p:spPr>
          <a:xfrm>
            <a:off x="6780942" y="5890516"/>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parenthetical</a:t>
            </a:r>
            <a:r>
              <a:rPr lang="en-GB" sz="2000" dirty="0">
                <a:latin typeface="Calibri"/>
                <a:ea typeface="Calibri Light"/>
                <a:cs typeface="Calibri Light"/>
              </a:rPr>
              <a:t> citation.</a:t>
            </a:r>
            <a:endParaRPr lang="en-GB" sz="2000" dirty="0">
              <a:latin typeface="Calibri"/>
            </a:endParaRPr>
          </a:p>
        </p:txBody>
      </p:sp>
      <p:sp>
        <p:nvSpPr>
          <p:cNvPr id="15" name="TextBox 14">
            <a:extLst>
              <a:ext uri="{FF2B5EF4-FFF2-40B4-BE49-F238E27FC236}">
                <a16:creationId xmlns:a16="http://schemas.microsoft.com/office/drawing/2014/main" id="{382E5B65-ADAA-CACD-D873-B41F765753D9}"/>
              </a:ext>
            </a:extLst>
          </p:cNvPr>
          <p:cNvSpPr txBox="1"/>
          <p:nvPr/>
        </p:nvSpPr>
        <p:spPr>
          <a:xfrm>
            <a:off x="6783919" y="1851489"/>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narrative </a:t>
            </a:r>
            <a:r>
              <a:rPr lang="en-GB" sz="2000" dirty="0">
                <a:latin typeface="Calibri"/>
                <a:ea typeface="Calibri Light"/>
                <a:cs typeface="Calibri Light"/>
              </a:rPr>
              <a:t>citation.</a:t>
            </a:r>
            <a:endParaRPr lang="en-GB" sz="2000" dirty="0">
              <a:latin typeface="Calibri"/>
            </a:endParaRPr>
          </a:p>
        </p:txBody>
      </p:sp>
      <p:pic>
        <p:nvPicPr>
          <p:cNvPr id="23" name="Graphic 22" descr="Tick with solid fill">
            <a:extLst>
              <a:ext uri="{FF2B5EF4-FFF2-40B4-BE49-F238E27FC236}">
                <a16:creationId xmlns:a16="http://schemas.microsoft.com/office/drawing/2014/main" id="{45C8EF93-22A2-EB0A-FB13-1AF1F3B7330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35485" y="1849886"/>
            <a:ext cx="507305" cy="475990"/>
          </a:xfrm>
          <a:prstGeom prst="rect">
            <a:avLst/>
          </a:prstGeom>
        </p:spPr>
      </p:pic>
      <p:pic>
        <p:nvPicPr>
          <p:cNvPr id="25" name="Audio 24">
            <a:hlinkClick r:id="" action="ppaction://media"/>
            <a:extLst>
              <a:ext uri="{FF2B5EF4-FFF2-40B4-BE49-F238E27FC236}">
                <a16:creationId xmlns:a16="http://schemas.microsoft.com/office/drawing/2014/main" id="{62B2F309-9981-0B17-E5E5-E11C399A7030}"/>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52581453"/>
      </p:ext>
    </p:extLst>
  </p:cSld>
  <p:clrMapOvr>
    <a:masterClrMapping/>
  </p:clrMapOvr>
  <mc:AlternateContent xmlns:mc="http://schemas.openxmlformats.org/markup-compatibility/2006" xmlns:p14="http://schemas.microsoft.com/office/powerpoint/2010/main">
    <mc:Choice Requires="p14">
      <p:transition spd="med" p14:dur="700" advTm="30920">
        <p:fade/>
      </p:transition>
    </mc:Choice>
    <mc:Fallback xmlns="">
      <p:transition spd="med" advTm="309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yellow book cover with white text&#10;&#10;AI-generated content may be incorrect.">
            <a:extLst>
              <a:ext uri="{FF2B5EF4-FFF2-40B4-BE49-F238E27FC236}">
                <a16:creationId xmlns:a16="http://schemas.microsoft.com/office/drawing/2014/main" id="{D6BC79A1-F927-06D7-1F6D-BEAF94811EC6}"/>
              </a:ext>
            </a:extLst>
          </p:cNvPr>
          <p:cNvPicPr>
            <a:picLocks noChangeAspect="1"/>
          </p:cNvPicPr>
          <p:nvPr/>
        </p:nvPicPr>
        <p:blipFill>
          <a:blip r:embed="rId5"/>
          <a:stretch>
            <a:fillRect/>
          </a:stretch>
        </p:blipFill>
        <p:spPr>
          <a:xfrm>
            <a:off x="9569768" y="3430905"/>
            <a:ext cx="2295525" cy="2754630"/>
          </a:xfrm>
          <a:prstGeom prst="rect">
            <a:avLst/>
          </a:prstGeom>
        </p:spPr>
      </p:pic>
      <p:sp>
        <p:nvSpPr>
          <p:cNvPr id="2" name="Title 1">
            <a:extLst>
              <a:ext uri="{FF2B5EF4-FFF2-40B4-BE49-F238E27FC236}">
                <a16:creationId xmlns:a16="http://schemas.microsoft.com/office/drawing/2014/main" id="{F95E2620-36D1-33B9-2E97-E7194846156C}"/>
              </a:ext>
            </a:extLst>
          </p:cNvPr>
          <p:cNvSpPr>
            <a:spLocks noGrp="1"/>
          </p:cNvSpPr>
          <p:nvPr>
            <p:ph type="title"/>
          </p:nvPr>
        </p:nvSpPr>
        <p:spPr/>
        <p:txBody>
          <a:bodyPr/>
          <a:lstStyle/>
          <a:p>
            <a:r>
              <a:rPr lang="en-GB"/>
              <a:t>Useful Resources</a:t>
            </a:r>
          </a:p>
        </p:txBody>
      </p:sp>
      <p:sp>
        <p:nvSpPr>
          <p:cNvPr id="3" name="Content Placeholder 2">
            <a:extLst>
              <a:ext uri="{FF2B5EF4-FFF2-40B4-BE49-F238E27FC236}">
                <a16:creationId xmlns:a16="http://schemas.microsoft.com/office/drawing/2014/main" id="{31522894-BA80-FDD4-1E72-72F4825DC926}"/>
              </a:ext>
            </a:extLst>
          </p:cNvPr>
          <p:cNvSpPr>
            <a:spLocks noGrp="1"/>
          </p:cNvSpPr>
          <p:nvPr>
            <p:ph sz="quarter" idx="10"/>
          </p:nvPr>
        </p:nvSpPr>
        <p:spPr>
          <a:xfrm>
            <a:off x="324764" y="1710698"/>
            <a:ext cx="7756855" cy="4087648"/>
          </a:xfrm>
        </p:spPr>
        <p:txBody>
          <a:bodyPr vert="horz" lIns="91440" tIns="45720" rIns="91440" bIns="45720" rtlCol="0" anchor="t">
            <a:normAutofit fontScale="92500" lnSpcReduction="10000"/>
          </a:bodyPr>
          <a:lstStyle/>
          <a:p>
            <a:pPr>
              <a:buFont typeface="Arial" panose="020B0604020202020204" pitchFamily="34" charset="0"/>
              <a:buChar char="•"/>
            </a:pPr>
            <a:r>
              <a:rPr lang="en-GB" dirty="0">
                <a:latin typeface="Calibri"/>
                <a:ea typeface="Calibri"/>
                <a:cs typeface="Calibri"/>
                <a:hlinkClick r:id="rId6"/>
              </a:rPr>
              <a:t>How to use your reading in your essays</a:t>
            </a:r>
            <a:r>
              <a:rPr lang="en-GB" dirty="0">
                <a:latin typeface="Calibri"/>
                <a:ea typeface="Calibri"/>
                <a:cs typeface="Calibri"/>
              </a:rPr>
              <a:t>.</a:t>
            </a:r>
          </a:p>
          <a:p>
            <a:pPr marL="0" indent="0">
              <a:buNone/>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rPr>
              <a:t>Cite Them Right: </a:t>
            </a:r>
            <a:r>
              <a:rPr lang="en-GB" dirty="0">
                <a:latin typeface="Calibri"/>
                <a:ea typeface="Calibri"/>
                <a:cs typeface="Calibri"/>
                <a:hlinkClick r:id="rId7"/>
              </a:rPr>
              <a:t>Setting out citations</a:t>
            </a:r>
            <a:r>
              <a:rPr lang="en-GB" dirty="0">
                <a:latin typeface="Calibri"/>
                <a:ea typeface="Calibri"/>
                <a:cs typeface="Calibri"/>
              </a:rPr>
              <a:t>.</a:t>
            </a:r>
          </a:p>
          <a:p>
            <a:pPr>
              <a:buFont typeface="Arial" panose="020B0604020202020204" pitchFamily="34" charset="0"/>
              <a:buChar char="•"/>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rPr>
              <a:t>Harvard Referencing: </a:t>
            </a:r>
            <a:r>
              <a:rPr lang="en-GB" dirty="0">
                <a:latin typeface="Calibri"/>
                <a:ea typeface="Calibri"/>
                <a:cs typeface="Calibri"/>
                <a:hlinkClick r:id="rId8"/>
              </a:rPr>
              <a:t>The Mechanics </a:t>
            </a:r>
            <a:r>
              <a:rPr lang="en-GB" dirty="0">
                <a:latin typeface="Calibri"/>
                <a:ea typeface="Calibri"/>
                <a:cs typeface="Calibri"/>
              </a:rPr>
              <a:t>(infoskills).</a:t>
            </a:r>
          </a:p>
          <a:p>
            <a:pPr>
              <a:buFont typeface="Arial" panose="020B0604020202020204" pitchFamily="34" charset="0"/>
              <a:buChar char="•"/>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9"/>
              </a:rPr>
              <a:t>The Student Phrasebook</a:t>
            </a:r>
            <a:endParaRPr lang="en-GB" dirty="0">
              <a:latin typeface="Calibri"/>
              <a:ea typeface="Calibri"/>
              <a:cs typeface="Calibri"/>
            </a:endParaRPr>
          </a:p>
          <a:p>
            <a:pPr marL="0" indent="0">
              <a:buNone/>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10"/>
              </a:rPr>
              <a:t>Manchester University Phrasebank</a:t>
            </a:r>
            <a:r>
              <a:rPr lang="en-GB" dirty="0">
                <a:latin typeface="Calibri"/>
                <a:ea typeface="Calibri"/>
                <a:cs typeface="Calibri"/>
              </a:rPr>
              <a:t>.</a:t>
            </a:r>
          </a:p>
          <a:p>
            <a:pPr>
              <a:buFont typeface="Arial" panose="020B0604020202020204" pitchFamily="34" charset="0"/>
              <a:buChar char="•"/>
            </a:pPr>
            <a:endParaRPr lang="en-GB" dirty="0">
              <a:latin typeface="Calibri"/>
              <a:ea typeface="Calibri"/>
              <a:cs typeface="Calibri"/>
            </a:endParaRPr>
          </a:p>
        </p:txBody>
      </p:sp>
      <p:pic>
        <p:nvPicPr>
          <p:cNvPr id="9" name="Picture 8">
            <a:extLst>
              <a:ext uri="{FF2B5EF4-FFF2-40B4-BE49-F238E27FC236}">
                <a16:creationId xmlns:a16="http://schemas.microsoft.com/office/drawing/2014/main" id="{DDFCF5D1-35BD-583D-EB77-80F29D93EFB5}"/>
              </a:ext>
            </a:extLst>
          </p:cNvPr>
          <p:cNvPicPr>
            <a:picLocks noChangeAspect="1"/>
          </p:cNvPicPr>
          <p:nvPr/>
        </p:nvPicPr>
        <p:blipFill>
          <a:blip r:embed="rId11"/>
          <a:stretch>
            <a:fillRect/>
          </a:stretch>
        </p:blipFill>
        <p:spPr>
          <a:xfrm>
            <a:off x="8445539" y="1382251"/>
            <a:ext cx="2250796" cy="2916848"/>
          </a:xfrm>
          <a:prstGeom prst="rect">
            <a:avLst/>
          </a:prstGeom>
        </p:spPr>
      </p:pic>
      <p:pic>
        <p:nvPicPr>
          <p:cNvPr id="5" name="Picture 4">
            <a:extLst>
              <a:ext uri="{FF2B5EF4-FFF2-40B4-BE49-F238E27FC236}">
                <a16:creationId xmlns:a16="http://schemas.microsoft.com/office/drawing/2014/main" id="{C74B524C-0FEB-45FF-03EC-9215C2EFE547}"/>
              </a:ext>
            </a:extLst>
          </p:cNvPr>
          <p:cNvPicPr>
            <a:picLocks noChangeAspect="1"/>
          </p:cNvPicPr>
          <p:nvPr/>
        </p:nvPicPr>
        <p:blipFill>
          <a:blip r:embed="rId12"/>
          <a:stretch>
            <a:fillRect/>
          </a:stretch>
        </p:blipFill>
        <p:spPr>
          <a:xfrm>
            <a:off x="7176047" y="3019027"/>
            <a:ext cx="2117829" cy="2916848"/>
          </a:xfrm>
          <a:prstGeom prst="rect">
            <a:avLst/>
          </a:prstGeom>
        </p:spPr>
      </p:pic>
      <p:pic>
        <p:nvPicPr>
          <p:cNvPr id="26" name="Audio 25">
            <a:hlinkClick r:id="" action="ppaction://media"/>
            <a:extLst>
              <a:ext uri="{FF2B5EF4-FFF2-40B4-BE49-F238E27FC236}">
                <a16:creationId xmlns:a16="http://schemas.microsoft.com/office/drawing/2014/main" id="{13E2846D-1E84-1D3F-488A-29877E933707}"/>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88584478"/>
      </p:ext>
    </p:extLst>
  </p:cSld>
  <p:clrMapOvr>
    <a:masterClrMapping/>
  </p:clrMapOvr>
  <mc:AlternateContent xmlns:mc="http://schemas.openxmlformats.org/markup-compatibility/2006" xmlns:p14="http://schemas.microsoft.com/office/powerpoint/2010/main">
    <mc:Choice Requires="p14">
      <p:transition spd="med" p14:dur="700" advTm="32321">
        <p:fade/>
      </p:transition>
    </mc:Choice>
    <mc:Fallback xmlns="">
      <p:transition spd="med" advTm="323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A9F2-0444-6895-D1D4-756DC312C4D3}"/>
              </a:ext>
            </a:extLst>
          </p:cNvPr>
          <p:cNvSpPr>
            <a:spLocks noGrp="1"/>
          </p:cNvSpPr>
          <p:nvPr>
            <p:ph type="title"/>
          </p:nvPr>
        </p:nvSpPr>
        <p:spPr/>
        <p:txBody>
          <a:bodyPr/>
          <a:lstStyle/>
          <a:p>
            <a:r>
              <a:rPr lang="en-US"/>
              <a:t>The reference list…</a:t>
            </a:r>
          </a:p>
        </p:txBody>
      </p:sp>
      <p:sp>
        <p:nvSpPr>
          <p:cNvPr id="3" name="Content Placeholder 2">
            <a:extLst>
              <a:ext uri="{FF2B5EF4-FFF2-40B4-BE49-F238E27FC236}">
                <a16:creationId xmlns:a16="http://schemas.microsoft.com/office/drawing/2014/main" id="{02A0E13D-5927-06E1-A7EF-CD0F7340F026}"/>
              </a:ext>
            </a:extLst>
          </p:cNvPr>
          <p:cNvSpPr>
            <a:spLocks noGrp="1"/>
          </p:cNvSpPr>
          <p:nvPr>
            <p:ph sz="quarter" idx="10"/>
          </p:nvPr>
        </p:nvSpPr>
        <p:spPr>
          <a:xfrm>
            <a:off x="612273" y="1490663"/>
            <a:ext cx="11392158" cy="4130373"/>
          </a:xfrm>
        </p:spPr>
        <p:txBody>
          <a:bodyPr vert="horz" lIns="91440" tIns="45720" rIns="91440" bIns="45720" rtlCol="0" anchor="t">
            <a:normAutofit/>
          </a:bodyPr>
          <a:lstStyle/>
          <a:p>
            <a:pPr>
              <a:buFont typeface="Arial" panose="020B0604020202020204" pitchFamily="34" charset="0"/>
              <a:buChar char="•"/>
            </a:pPr>
            <a:r>
              <a:rPr lang="en-US" sz="2400" dirty="0">
                <a:latin typeface="Calibri"/>
                <a:ea typeface="Calibri"/>
                <a:cs typeface="Calibri"/>
              </a:rPr>
              <a:t>Is listed </a:t>
            </a:r>
            <a:r>
              <a:rPr lang="en-US" sz="2400" b="1" dirty="0">
                <a:latin typeface="Calibri"/>
                <a:ea typeface="Calibri"/>
                <a:cs typeface="Calibri"/>
              </a:rPr>
              <a:t>alphabetically</a:t>
            </a:r>
            <a:r>
              <a:rPr lang="en-US" sz="2400" dirty="0">
                <a:latin typeface="Calibri"/>
                <a:ea typeface="Calibri"/>
                <a:cs typeface="Calibri"/>
              </a:rPr>
              <a:t> (by surname of author).</a:t>
            </a:r>
          </a:p>
          <a:p>
            <a:pPr>
              <a:buFont typeface="Arial" panose="020B0604020202020204" pitchFamily="34" charset="0"/>
              <a:buChar char="•"/>
            </a:pPr>
            <a:r>
              <a:rPr lang="en-US" sz="2400" dirty="0">
                <a:latin typeface="Calibri"/>
                <a:ea typeface="Calibri"/>
                <a:cs typeface="Calibri"/>
              </a:rPr>
              <a:t>Is </a:t>
            </a:r>
            <a:r>
              <a:rPr lang="en-US" sz="2400" b="1" dirty="0">
                <a:latin typeface="Calibri"/>
                <a:ea typeface="Calibri"/>
                <a:cs typeface="Calibri"/>
              </a:rPr>
              <a:t>formatted according to the type of source </a:t>
            </a:r>
            <a:r>
              <a:rPr lang="en-US" sz="2400" dirty="0">
                <a:latin typeface="Calibri"/>
                <a:ea typeface="Calibri"/>
                <a:cs typeface="Calibri"/>
              </a:rPr>
              <a:t>you have cited. </a:t>
            </a:r>
            <a:r>
              <a:rPr lang="en-US" sz="2400" b="1" dirty="0">
                <a:latin typeface="Calibri"/>
                <a:ea typeface="Calibri"/>
                <a:cs typeface="Calibri"/>
              </a:rPr>
              <a:t>E.g</a:t>
            </a:r>
            <a:r>
              <a:rPr lang="en-US" sz="2400" dirty="0">
                <a:latin typeface="Calibri"/>
                <a:ea typeface="Calibri"/>
                <a:cs typeface="Calibri"/>
              </a:rPr>
              <a:t>. a journal, book, report, website, etc.</a:t>
            </a:r>
          </a:p>
          <a:p>
            <a:pPr>
              <a:buFont typeface="Arial" panose="020B0604020202020204" pitchFamily="34" charset="0"/>
              <a:buChar char="•"/>
            </a:pPr>
            <a:r>
              <a:rPr lang="en-US" sz="2400" dirty="0">
                <a:latin typeface="Calibri"/>
                <a:ea typeface="Calibri"/>
                <a:cs typeface="Calibri"/>
              </a:rPr>
              <a:t>Provides </a:t>
            </a:r>
            <a:r>
              <a:rPr lang="en-US" sz="2400" b="1" dirty="0">
                <a:latin typeface="Calibri"/>
                <a:ea typeface="Calibri"/>
                <a:cs typeface="Calibri"/>
              </a:rPr>
              <a:t>full bibliographic details </a:t>
            </a:r>
            <a:r>
              <a:rPr lang="en-US" sz="2400" dirty="0">
                <a:latin typeface="Calibri"/>
                <a:ea typeface="Calibri"/>
                <a:cs typeface="Calibri"/>
              </a:rPr>
              <a:t>of the sources referred to in your text.</a:t>
            </a:r>
          </a:p>
          <a:p>
            <a:pPr>
              <a:buFont typeface="Arial" panose="020B0604020202020204" pitchFamily="34" charset="0"/>
              <a:buChar char="•"/>
            </a:pPr>
            <a:r>
              <a:rPr lang="en-US" sz="2400" dirty="0">
                <a:latin typeface="Calibri"/>
                <a:ea typeface="Calibri"/>
                <a:cs typeface="Calibri"/>
              </a:rPr>
              <a:t>Is comprehensive enough to enable your reader to locate the information and contains the following:</a:t>
            </a:r>
          </a:p>
          <a:p>
            <a:pPr lvl="4">
              <a:buFont typeface="Arial" panose="020B0604020202020204" pitchFamily="34" charset="0"/>
              <a:buChar char="•"/>
            </a:pPr>
            <a:r>
              <a:rPr lang="en-US" sz="2400" b="1" dirty="0">
                <a:solidFill>
                  <a:schemeClr val="accent2"/>
                </a:solidFill>
                <a:latin typeface="Calibri"/>
                <a:ea typeface="Calibri"/>
                <a:cs typeface="Calibri"/>
              </a:rPr>
              <a:t>Who?</a:t>
            </a:r>
            <a:r>
              <a:rPr lang="en-US" sz="2400" dirty="0">
                <a:latin typeface="Calibri"/>
                <a:ea typeface="Calibri"/>
                <a:cs typeface="Calibri"/>
              </a:rPr>
              <a:t>    </a:t>
            </a:r>
            <a:endParaRPr lang="en-US" sz="2400" dirty="0">
              <a:solidFill>
                <a:srgbClr val="000000"/>
              </a:solidFill>
              <a:latin typeface="Calibri"/>
              <a:ea typeface="Calibri"/>
              <a:cs typeface="Calibri"/>
            </a:endParaRPr>
          </a:p>
          <a:p>
            <a:pPr lvl="4">
              <a:buFont typeface="Arial" panose="020B0604020202020204" pitchFamily="34" charset="0"/>
              <a:buChar char="•"/>
            </a:pPr>
            <a:r>
              <a:rPr lang="en-US" sz="2400" b="1" dirty="0">
                <a:solidFill>
                  <a:schemeClr val="accent2"/>
                </a:solidFill>
                <a:latin typeface="Calibri"/>
                <a:ea typeface="Calibri"/>
                <a:cs typeface="Calibri"/>
              </a:rPr>
              <a:t>When?</a:t>
            </a:r>
            <a:r>
              <a:rPr lang="en-US" sz="2400" dirty="0">
                <a:latin typeface="Calibri"/>
                <a:ea typeface="Calibri"/>
                <a:cs typeface="Calibri"/>
              </a:rPr>
              <a:t>   </a:t>
            </a:r>
            <a:endParaRPr lang="en-US" sz="2400" dirty="0">
              <a:solidFill>
                <a:srgbClr val="000000"/>
              </a:solidFill>
              <a:latin typeface="Calibri Light"/>
              <a:ea typeface="Calibri Light"/>
              <a:cs typeface="Calibri Light"/>
            </a:endParaRPr>
          </a:p>
          <a:p>
            <a:pPr lvl="4">
              <a:buFont typeface="Arial" panose="020B0604020202020204" pitchFamily="34" charset="0"/>
              <a:buChar char="•"/>
            </a:pPr>
            <a:r>
              <a:rPr lang="en-US" sz="2400" b="1" dirty="0">
                <a:solidFill>
                  <a:schemeClr val="accent2"/>
                </a:solidFill>
                <a:latin typeface="Calibri"/>
                <a:ea typeface="Calibri"/>
                <a:cs typeface="Calibri"/>
              </a:rPr>
              <a:t>What?</a:t>
            </a:r>
            <a:r>
              <a:rPr lang="en-US" sz="2400" dirty="0">
                <a:latin typeface="Calibri"/>
                <a:ea typeface="Calibri"/>
                <a:cs typeface="Calibri"/>
              </a:rPr>
              <a:t>  </a:t>
            </a:r>
            <a:endParaRPr lang="en-US" sz="2400" dirty="0">
              <a:latin typeface="Calibri Light"/>
              <a:ea typeface="Calibri Light"/>
              <a:cs typeface="Calibri Light"/>
            </a:endParaRPr>
          </a:p>
          <a:p>
            <a:pPr lvl="4">
              <a:buFont typeface="Arial" panose="020B0604020202020204" pitchFamily="34" charset="0"/>
              <a:buChar char="•"/>
            </a:pPr>
            <a:r>
              <a:rPr lang="en-US" sz="2400" b="1" dirty="0">
                <a:solidFill>
                  <a:schemeClr val="accent2"/>
                </a:solidFill>
                <a:latin typeface="Calibri"/>
                <a:ea typeface="Calibri"/>
                <a:cs typeface="Calibri"/>
              </a:rPr>
              <a:t>Where?</a:t>
            </a:r>
            <a:endParaRPr lang="en-US" sz="2400" dirty="0">
              <a:solidFill>
                <a:schemeClr val="accent2"/>
              </a:solidFill>
              <a:latin typeface="Calibri"/>
              <a:ea typeface="Calibri"/>
              <a:cs typeface="Calibri"/>
            </a:endParaRPr>
          </a:p>
          <a:p>
            <a:pPr marL="0" indent="0">
              <a:buNone/>
            </a:pPr>
            <a:endParaRPr lang="en-US" sz="2400" dirty="0">
              <a:latin typeface="Calibri" panose="020F0502020204030204" pitchFamily="34" charset="0"/>
              <a:cs typeface="Calibri" panose="020F0502020204030204" pitchFamily="34" charset="0"/>
            </a:endParaRPr>
          </a:p>
          <a:p>
            <a:pPr>
              <a:buFont typeface="Arial" panose="020B0604020202020204" pitchFamily="34" charset="0"/>
              <a:buChar char="•"/>
            </a:pPr>
            <a:endParaRPr lang="en-US" sz="2400" dirty="0">
              <a:latin typeface="Calibri" panose="020F0502020204030204" pitchFamily="34" charset="0"/>
              <a:cs typeface="Calibri" panose="020F0502020204030204" pitchFamily="34" charset="0"/>
            </a:endParaRPr>
          </a:p>
          <a:p>
            <a:pPr marL="0" indent="0">
              <a:buNone/>
            </a:pPr>
            <a:endParaRPr lang="en-US" dirty="0">
              <a:latin typeface="Calibri" panose="020F0502020204030204" pitchFamily="34" charset="0"/>
              <a:cs typeface="Calibri" panose="020F0502020204030204" pitchFamily="34" charset="0"/>
            </a:endParaRPr>
          </a:p>
          <a:p>
            <a:pPr marL="0" indent="0">
              <a:buNone/>
            </a:pPr>
            <a:endParaRPr lang="en-US" dirty="0"/>
          </a:p>
        </p:txBody>
      </p:sp>
      <p:sp>
        <p:nvSpPr>
          <p:cNvPr id="4" name="TextBox 3">
            <a:extLst>
              <a:ext uri="{FF2B5EF4-FFF2-40B4-BE49-F238E27FC236}">
                <a16:creationId xmlns:a16="http://schemas.microsoft.com/office/drawing/2014/main" id="{6B1EC8E7-5BB5-88DB-C33F-53D6E3B5770C}"/>
              </a:ext>
            </a:extLst>
          </p:cNvPr>
          <p:cNvSpPr txBox="1"/>
          <p:nvPr/>
        </p:nvSpPr>
        <p:spPr>
          <a:xfrm rot="480000">
            <a:off x="7608454" y="3936999"/>
            <a:ext cx="2419928" cy="1938992"/>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Calibri"/>
                <a:cs typeface="Calibri"/>
              </a:rPr>
              <a:t>Punctuation, CAPITALISATION and </a:t>
            </a:r>
            <a:r>
              <a:rPr lang="en-GB" sz="2400" i="1" dirty="0">
                <a:latin typeface="Calibri"/>
                <a:ea typeface="Calibri"/>
                <a:cs typeface="Calibri"/>
              </a:rPr>
              <a:t>italicisation </a:t>
            </a:r>
            <a:r>
              <a:rPr lang="en-GB" sz="2400" dirty="0">
                <a:latin typeface="Calibri"/>
                <a:ea typeface="Calibri"/>
                <a:cs typeface="Calibri"/>
              </a:rPr>
              <a:t>are important in Harvard!</a:t>
            </a:r>
            <a:endParaRPr lang="en-US" sz="2400" dirty="0">
              <a:latin typeface="Calibri"/>
              <a:ea typeface="Calibri"/>
              <a:cs typeface="Calibri"/>
            </a:endParaRPr>
          </a:p>
        </p:txBody>
      </p:sp>
      <p:sp>
        <p:nvSpPr>
          <p:cNvPr id="5" name="TextBox 4">
            <a:extLst>
              <a:ext uri="{FF2B5EF4-FFF2-40B4-BE49-F238E27FC236}">
                <a16:creationId xmlns:a16="http://schemas.microsoft.com/office/drawing/2014/main" id="{B4E589BD-57EB-AFCD-8134-455966F7DA96}"/>
              </a:ext>
            </a:extLst>
          </p:cNvPr>
          <p:cNvSpPr txBox="1"/>
          <p:nvPr/>
        </p:nvSpPr>
        <p:spPr>
          <a:xfrm>
            <a:off x="698242" y="5870810"/>
            <a:ext cx="2556888" cy="338554"/>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1600" b="1" dirty="0">
                <a:solidFill>
                  <a:schemeClr val="bg1"/>
                </a:solidFill>
                <a:latin typeface="Calibri "/>
                <a:hlinkClick r:id="rId5">
                  <a:extLst>
                    <a:ext uri="{A12FA001-AC4F-418D-AE19-62706E023703}">
                      <ahyp:hlinkClr xmlns:ahyp="http://schemas.microsoft.com/office/drawing/2018/hyperlinkcolor" val="tx"/>
                    </a:ext>
                  </a:extLst>
                </a:hlinkClick>
              </a:rPr>
              <a:t>Referencing: The Mechanics </a:t>
            </a:r>
            <a:endParaRPr lang="en-US" sz="1600" b="1" dirty="0">
              <a:solidFill>
                <a:schemeClr val="bg1"/>
              </a:solidFill>
              <a:latin typeface="Calibri "/>
            </a:endParaRPr>
          </a:p>
        </p:txBody>
      </p:sp>
      <p:pic>
        <p:nvPicPr>
          <p:cNvPr id="28" name="Audio 27">
            <a:hlinkClick r:id="" action="ppaction://media"/>
            <a:extLst>
              <a:ext uri="{FF2B5EF4-FFF2-40B4-BE49-F238E27FC236}">
                <a16:creationId xmlns:a16="http://schemas.microsoft.com/office/drawing/2014/main" id="{86025668-90DC-F72C-24D5-6C964179F1B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25504566"/>
      </p:ext>
    </p:extLst>
  </p:cSld>
  <p:clrMapOvr>
    <a:masterClrMapping/>
  </p:clrMapOvr>
  <mc:AlternateContent xmlns:mc="http://schemas.openxmlformats.org/markup-compatibility/2006" xmlns:p14="http://schemas.microsoft.com/office/powerpoint/2010/main">
    <mc:Choice Requires="p14">
      <p:transition spd="med" p14:dur="700" advTm="44417">
        <p:fade/>
      </p:transition>
    </mc:Choice>
    <mc:Fallback xmlns="">
      <p:transition spd="med" advTm="4441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D0E98-127B-389A-7891-9DF76F78FE40}"/>
              </a:ext>
            </a:extLst>
          </p:cNvPr>
          <p:cNvSpPr>
            <a:spLocks noGrp="1"/>
          </p:cNvSpPr>
          <p:nvPr>
            <p:ph type="title"/>
          </p:nvPr>
        </p:nvSpPr>
        <p:spPr/>
        <p:txBody>
          <a:bodyPr/>
          <a:lstStyle/>
          <a:p>
            <a:r>
              <a:rPr lang="en-GB" dirty="0"/>
              <a:t>Referencing a book</a:t>
            </a:r>
          </a:p>
        </p:txBody>
      </p:sp>
      <p:pic>
        <p:nvPicPr>
          <p:cNvPr id="4" name="Picture 3" descr="A book cover with white text&#10;&#10;AI-generated content may be incorrect.">
            <a:extLst>
              <a:ext uri="{FF2B5EF4-FFF2-40B4-BE49-F238E27FC236}">
                <a16:creationId xmlns:a16="http://schemas.microsoft.com/office/drawing/2014/main" id="{8A302DB6-2DE8-4FCD-EBB2-B503C6E08398}"/>
              </a:ext>
            </a:extLst>
          </p:cNvPr>
          <p:cNvPicPr>
            <a:picLocks noChangeAspect="1"/>
          </p:cNvPicPr>
          <p:nvPr/>
        </p:nvPicPr>
        <p:blipFill>
          <a:blip r:embed="rId5"/>
          <a:stretch>
            <a:fillRect/>
          </a:stretch>
        </p:blipFill>
        <p:spPr>
          <a:xfrm>
            <a:off x="220910" y="1361318"/>
            <a:ext cx="3653458" cy="4871416"/>
          </a:xfrm>
          <a:prstGeom prst="rect">
            <a:avLst/>
          </a:prstGeom>
        </p:spPr>
      </p:pic>
      <p:sp>
        <p:nvSpPr>
          <p:cNvPr id="5" name="TextBox 4">
            <a:extLst>
              <a:ext uri="{FF2B5EF4-FFF2-40B4-BE49-F238E27FC236}">
                <a16:creationId xmlns:a16="http://schemas.microsoft.com/office/drawing/2014/main" id="{04F5B5D7-FCFF-3626-D170-EDDD78F486A4}"/>
              </a:ext>
            </a:extLst>
          </p:cNvPr>
          <p:cNvSpPr txBox="1"/>
          <p:nvPr/>
        </p:nvSpPr>
        <p:spPr>
          <a:xfrm>
            <a:off x="4275926" y="1904082"/>
            <a:ext cx="536311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dirty="0">
                <a:solidFill>
                  <a:srgbClr val="D1428D"/>
                </a:solidFill>
                <a:latin typeface="Calibri"/>
                <a:cs typeface="Arial"/>
              </a:rPr>
              <a:t>Who?</a:t>
            </a:r>
            <a:r>
              <a:rPr lang="en-US" sz="3200" dirty="0">
                <a:latin typeface="Calibri"/>
                <a:cs typeface="Arial"/>
              </a:rPr>
              <a:t> - Author.​</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rgbClr val="D1428D"/>
                </a:solidFill>
                <a:latin typeface="Calibri"/>
                <a:cs typeface="Arial"/>
              </a:rPr>
              <a:t>When? </a:t>
            </a:r>
            <a:r>
              <a:rPr lang="en-US" sz="3200" dirty="0">
                <a:latin typeface="Calibri"/>
                <a:cs typeface="Arial"/>
              </a:rPr>
              <a:t>-</a:t>
            </a:r>
            <a:r>
              <a:rPr lang="en-US" sz="3200" dirty="0">
                <a:solidFill>
                  <a:srgbClr val="000000"/>
                </a:solidFill>
                <a:latin typeface="Calibri"/>
                <a:cs typeface="Arial"/>
              </a:rPr>
              <a:t> (</a:t>
            </a:r>
            <a:r>
              <a:rPr lang="en-US" sz="3200" dirty="0">
                <a:latin typeface="Calibri"/>
                <a:cs typeface="Arial"/>
              </a:rPr>
              <a:t>Date published).​</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ea typeface="Calibri"/>
              <a:cs typeface="Arial"/>
            </a:endParaRPr>
          </a:p>
          <a:p>
            <a:pPr marL="228600" lvl="1" indent="-228600">
              <a:buFont typeface="Arial,Sans-Serif"/>
              <a:buChar char="•"/>
            </a:pPr>
            <a:r>
              <a:rPr lang="en-US" sz="3200" b="1" dirty="0">
                <a:solidFill>
                  <a:srgbClr val="D1428D"/>
                </a:solidFill>
                <a:latin typeface="Calibri"/>
                <a:cs typeface="Arial"/>
              </a:rPr>
              <a:t>What?</a:t>
            </a:r>
            <a:r>
              <a:rPr lang="en-US" sz="3200" dirty="0">
                <a:latin typeface="Calibri"/>
                <a:cs typeface="Arial"/>
              </a:rPr>
              <a:t> - </a:t>
            </a:r>
            <a:r>
              <a:rPr lang="en-US" sz="3200" i="1" dirty="0">
                <a:latin typeface="Calibri"/>
                <a:cs typeface="Arial"/>
              </a:rPr>
              <a:t>Title</a:t>
            </a:r>
            <a:r>
              <a:rPr lang="en-US" sz="3200" dirty="0">
                <a:latin typeface="Calibri"/>
                <a:cs typeface="Arial"/>
              </a:rPr>
              <a:t> &amp; edition.</a:t>
            </a:r>
            <a:endParaRPr lang="en-US" sz="3200" dirty="0">
              <a:latin typeface="Calibri"/>
              <a:ea typeface="Calibri"/>
              <a:cs typeface="Arial"/>
            </a:endParaRPr>
          </a:p>
          <a:p>
            <a:pPr marL="228600" lvl="1" indent="-228600">
              <a:buFont typeface="Arial,Sans-Serif"/>
              <a:buChar char="•"/>
            </a:pPr>
            <a:endParaRPr lang="en-US" sz="3200" dirty="0">
              <a:latin typeface="Calibri"/>
              <a:ea typeface="Calibri"/>
              <a:cs typeface="Arial"/>
            </a:endParaRPr>
          </a:p>
          <a:p>
            <a:pPr marL="228600" lvl="1" indent="-228600">
              <a:buFont typeface="Arial,Sans-Serif"/>
              <a:buChar char="•"/>
            </a:pPr>
            <a:r>
              <a:rPr lang="en-US" sz="3200" b="1" dirty="0">
                <a:solidFill>
                  <a:srgbClr val="D1428D"/>
                </a:solidFill>
                <a:latin typeface="Calibri"/>
                <a:cs typeface="Arial"/>
              </a:rPr>
              <a:t>Where?</a:t>
            </a:r>
            <a:r>
              <a:rPr lang="en-US" sz="3200" dirty="0">
                <a:latin typeface="Calibri"/>
                <a:cs typeface="Arial"/>
              </a:rPr>
              <a:t> - Publisher.</a:t>
            </a:r>
            <a:endParaRPr lang="en-US" sz="3200" dirty="0">
              <a:latin typeface="Calibri"/>
              <a:ea typeface="Calibri"/>
              <a:cs typeface="Arial"/>
            </a:endParaRPr>
          </a:p>
        </p:txBody>
      </p:sp>
      <p:pic>
        <p:nvPicPr>
          <p:cNvPr id="6" name="Picture 5">
            <a:extLst>
              <a:ext uri="{FF2B5EF4-FFF2-40B4-BE49-F238E27FC236}">
                <a16:creationId xmlns:a16="http://schemas.microsoft.com/office/drawing/2014/main" id="{CB3F543C-13F8-1A30-FC34-127287CE7BCF}"/>
              </a:ext>
            </a:extLst>
          </p:cNvPr>
          <p:cNvPicPr>
            <a:picLocks noChangeAspect="1"/>
          </p:cNvPicPr>
          <p:nvPr/>
        </p:nvPicPr>
        <p:blipFill>
          <a:blip r:embed="rId6"/>
          <a:stretch>
            <a:fillRect/>
          </a:stretch>
        </p:blipFill>
        <p:spPr>
          <a:xfrm>
            <a:off x="10439155" y="4147760"/>
            <a:ext cx="1752845" cy="2143424"/>
          </a:xfrm>
          <a:prstGeom prst="rect">
            <a:avLst/>
          </a:prstGeom>
        </p:spPr>
      </p:pic>
      <p:pic>
        <p:nvPicPr>
          <p:cNvPr id="13" name="Audio 12">
            <a:hlinkClick r:id="" action="ppaction://media"/>
            <a:extLst>
              <a:ext uri="{FF2B5EF4-FFF2-40B4-BE49-F238E27FC236}">
                <a16:creationId xmlns:a16="http://schemas.microsoft.com/office/drawing/2014/main" id="{9B9F2536-F70C-79D9-C535-3DE51800A09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70044814"/>
      </p:ext>
    </p:extLst>
  </p:cSld>
  <p:clrMapOvr>
    <a:masterClrMapping/>
  </p:clrMapOvr>
  <mc:AlternateContent xmlns:mc="http://schemas.openxmlformats.org/markup-compatibility/2006" xmlns:p14="http://schemas.microsoft.com/office/powerpoint/2010/main">
    <mc:Choice Requires="p14">
      <p:transition spd="slow" p14:dur="2000" advTm="22379"/>
    </mc:Choice>
    <mc:Fallback xmlns="">
      <p:transition spd="slow" advTm="22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white cover with blue text&#10;&#10;AI-generated content may be incorrect.">
            <a:extLst>
              <a:ext uri="{FF2B5EF4-FFF2-40B4-BE49-F238E27FC236}">
                <a16:creationId xmlns:a16="http://schemas.microsoft.com/office/drawing/2014/main" id="{699176D4-7D93-AD92-28A2-AC913D530285}"/>
              </a:ext>
            </a:extLst>
          </p:cNvPr>
          <p:cNvPicPr>
            <a:picLocks noChangeAspect="1"/>
          </p:cNvPicPr>
          <p:nvPr/>
        </p:nvPicPr>
        <p:blipFill>
          <a:blip r:embed="rId5"/>
          <a:stretch>
            <a:fillRect/>
          </a:stretch>
        </p:blipFill>
        <p:spPr>
          <a:xfrm>
            <a:off x="1861458" y="1404728"/>
            <a:ext cx="3824195" cy="46250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Copyright page...</a:t>
            </a:r>
          </a:p>
        </p:txBody>
      </p:sp>
      <p:grpSp>
        <p:nvGrpSpPr>
          <p:cNvPr id="3" name="Group 2">
            <a:extLst>
              <a:ext uri="{FF2B5EF4-FFF2-40B4-BE49-F238E27FC236}">
                <a16:creationId xmlns:a16="http://schemas.microsoft.com/office/drawing/2014/main" id="{E2853355-F530-82AB-E36B-F9E958321005}"/>
              </a:ext>
            </a:extLst>
          </p:cNvPr>
          <p:cNvGrpSpPr/>
          <p:nvPr/>
        </p:nvGrpSpPr>
        <p:grpSpPr>
          <a:xfrm>
            <a:off x="67259" y="2026767"/>
            <a:ext cx="1943845" cy="461665"/>
            <a:chOff x="173276" y="1728593"/>
            <a:chExt cx="1943845" cy="461665"/>
          </a:xfrm>
        </p:grpSpPr>
        <p:sp>
          <p:nvSpPr>
            <p:cNvPr id="9" name="TextBox 8">
              <a:extLst>
                <a:ext uri="{FF2B5EF4-FFF2-40B4-BE49-F238E27FC236}">
                  <a16:creationId xmlns:a16="http://schemas.microsoft.com/office/drawing/2014/main" id="{54C9D804-7097-4F26-954D-BA279E8FDB44}"/>
                </a:ext>
              </a:extLst>
            </p:cNvPr>
            <p:cNvSpPr txBox="1"/>
            <p:nvPr/>
          </p:nvSpPr>
          <p:spPr>
            <a:xfrm>
              <a:off x="173276" y="172859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t>Title</a:t>
              </a:r>
              <a:endParaRPr lang="en-US" sz="2400" b="1" dirty="0">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 name="Group 3">
            <a:extLst>
              <a:ext uri="{FF2B5EF4-FFF2-40B4-BE49-F238E27FC236}">
                <a16:creationId xmlns:a16="http://schemas.microsoft.com/office/drawing/2014/main" id="{3BC7E0A0-157B-D51D-0BB4-0E8A48EF448C}"/>
              </a:ext>
            </a:extLst>
          </p:cNvPr>
          <p:cNvGrpSpPr/>
          <p:nvPr/>
        </p:nvGrpSpPr>
        <p:grpSpPr>
          <a:xfrm>
            <a:off x="68893" y="2924465"/>
            <a:ext cx="2591023" cy="461665"/>
            <a:chOff x="68893" y="2626291"/>
            <a:chExt cx="2591023" cy="461665"/>
          </a:xfrm>
        </p:grpSpPr>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Edition</a:t>
              </a:r>
              <a:endParaRPr lang="en-US" sz="2400" b="1" dirty="0">
                <a:cs typeface="Calibri Light"/>
              </a:endParaRPr>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 name="Group 4">
            <a:extLst>
              <a:ext uri="{FF2B5EF4-FFF2-40B4-BE49-F238E27FC236}">
                <a16:creationId xmlns:a16="http://schemas.microsoft.com/office/drawing/2014/main" id="{C60D4417-B378-745B-EB89-090254FE4339}"/>
              </a:ext>
            </a:extLst>
          </p:cNvPr>
          <p:cNvGrpSpPr/>
          <p:nvPr/>
        </p:nvGrpSpPr>
        <p:grpSpPr>
          <a:xfrm>
            <a:off x="68896" y="3504564"/>
            <a:ext cx="2591018" cy="830997"/>
            <a:chOff x="68896" y="3325660"/>
            <a:chExt cx="2591018" cy="830997"/>
          </a:xfrm>
        </p:grpSpPr>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Author</a:t>
              </a:r>
              <a:r>
                <a:rPr lang="en-GB" sz="2400" dirty="0">
                  <a:cs typeface="Calibri Light"/>
                </a:rPr>
                <a:t> ​</a:t>
              </a:r>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oup 21">
            <a:extLst>
              <a:ext uri="{FF2B5EF4-FFF2-40B4-BE49-F238E27FC236}">
                <a16:creationId xmlns:a16="http://schemas.microsoft.com/office/drawing/2014/main" id="{F82D93E6-ABD6-CC80-9DB9-F8ED608EF70A}"/>
              </a:ext>
            </a:extLst>
          </p:cNvPr>
          <p:cNvGrpSpPr/>
          <p:nvPr/>
        </p:nvGrpSpPr>
        <p:grpSpPr>
          <a:xfrm>
            <a:off x="68893" y="5423770"/>
            <a:ext cx="2591022" cy="461665"/>
            <a:chOff x="68893" y="5423770"/>
            <a:chExt cx="2591022" cy="461665"/>
          </a:xfrm>
        </p:grpSpPr>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7" name="Picture 26" descr="A blue and white text on a white background&#10;&#10;AI-generated content may be incorrect.">
            <a:extLst>
              <a:ext uri="{FF2B5EF4-FFF2-40B4-BE49-F238E27FC236}">
                <a16:creationId xmlns:a16="http://schemas.microsoft.com/office/drawing/2014/main" id="{FF2B3A70-8023-DA3D-149B-92BE4A09AA61}"/>
              </a:ext>
            </a:extLst>
          </p:cNvPr>
          <p:cNvPicPr>
            <a:picLocks noChangeAspect="1"/>
          </p:cNvPicPr>
          <p:nvPr/>
        </p:nvPicPr>
        <p:blipFill>
          <a:blip r:embed="rId6"/>
          <a:stretch>
            <a:fillRect/>
          </a:stretch>
        </p:blipFill>
        <p:spPr>
          <a:xfrm>
            <a:off x="8467888" y="1417982"/>
            <a:ext cx="3631597" cy="47641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33" name="Group 32">
            <a:extLst>
              <a:ext uri="{FF2B5EF4-FFF2-40B4-BE49-F238E27FC236}">
                <a16:creationId xmlns:a16="http://schemas.microsoft.com/office/drawing/2014/main" id="{4000704E-5172-2ACA-BEE7-20C9F690EC0A}"/>
              </a:ext>
            </a:extLst>
          </p:cNvPr>
          <p:cNvGrpSpPr/>
          <p:nvPr/>
        </p:nvGrpSpPr>
        <p:grpSpPr>
          <a:xfrm>
            <a:off x="7114854" y="2808271"/>
            <a:ext cx="2065757" cy="461665"/>
            <a:chOff x="7114854" y="2808271"/>
            <a:chExt cx="2065757" cy="461665"/>
          </a:xfrm>
        </p:grpSpPr>
        <p:sp>
          <p:nvSpPr>
            <p:cNvPr id="28" name="TextBox 27">
              <a:extLst>
                <a:ext uri="{FF2B5EF4-FFF2-40B4-BE49-F238E27FC236}">
                  <a16:creationId xmlns:a16="http://schemas.microsoft.com/office/drawing/2014/main" id="{DD675051-AFBB-9646-5758-1FAEC6DC7D00}"/>
                </a:ext>
              </a:extLst>
            </p:cNvPr>
            <p:cNvSpPr txBox="1"/>
            <p:nvPr/>
          </p:nvSpPr>
          <p:spPr>
            <a:xfrm>
              <a:off x="7114854" y="2808271"/>
              <a:ext cx="87672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ea typeface="Calibri Light"/>
                  <a:cs typeface="Calibri Light"/>
                </a:rPr>
                <a:t>Date</a:t>
              </a:r>
            </a:p>
          </p:txBody>
        </p:sp>
        <p:sp>
          <p:nvSpPr>
            <p:cNvPr id="30" name="Arrow: Right 29">
              <a:extLst>
                <a:ext uri="{FF2B5EF4-FFF2-40B4-BE49-F238E27FC236}">
                  <a16:creationId xmlns:a16="http://schemas.microsoft.com/office/drawing/2014/main" id="{8A60F840-922C-9DB1-192C-E64CD1154FC4}"/>
                </a:ext>
              </a:extLst>
            </p:cNvPr>
            <p:cNvSpPr/>
            <p:nvPr/>
          </p:nvSpPr>
          <p:spPr>
            <a:xfrm>
              <a:off x="8159395" y="2919573"/>
              <a:ext cx="1021216" cy="23634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8" name="Picture 7">
            <a:extLst>
              <a:ext uri="{FF2B5EF4-FFF2-40B4-BE49-F238E27FC236}">
                <a16:creationId xmlns:a16="http://schemas.microsoft.com/office/drawing/2014/main" id="{82354A56-ACCD-E4A0-0B36-A9D763AD2B57}"/>
              </a:ext>
            </a:extLst>
          </p:cNvPr>
          <p:cNvPicPr>
            <a:picLocks noChangeAspect="1"/>
          </p:cNvPicPr>
          <p:nvPr/>
        </p:nvPicPr>
        <p:blipFill>
          <a:blip r:embed="rId7"/>
          <a:stretch>
            <a:fillRect/>
          </a:stretch>
        </p:blipFill>
        <p:spPr>
          <a:xfrm>
            <a:off x="6200348" y="4038715"/>
            <a:ext cx="1752845" cy="2143424"/>
          </a:xfrm>
          <a:prstGeom prst="rect">
            <a:avLst/>
          </a:prstGeom>
        </p:spPr>
      </p:pic>
      <p:pic>
        <p:nvPicPr>
          <p:cNvPr id="20" name="Audio 19">
            <a:hlinkClick r:id="" action="ppaction://media"/>
            <a:extLst>
              <a:ext uri="{FF2B5EF4-FFF2-40B4-BE49-F238E27FC236}">
                <a16:creationId xmlns:a16="http://schemas.microsoft.com/office/drawing/2014/main" id="{0F0B4D22-9FB1-124F-AAE3-2A3BFEF52EBD}"/>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23716589"/>
      </p:ext>
    </p:extLst>
  </p:cSld>
  <p:clrMapOvr>
    <a:masterClrMapping/>
  </p:clrMapOvr>
  <mc:AlternateContent xmlns:mc="http://schemas.openxmlformats.org/markup-compatibility/2006" xmlns:p14="http://schemas.microsoft.com/office/powerpoint/2010/main">
    <mc:Choice Requires="p14">
      <p:transition spd="med" p14:dur="700" advTm="15649">
        <p:fade/>
      </p:transition>
    </mc:Choice>
    <mc:Fallback xmlns="">
      <p:transition spd="med" advTm="1564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109C5-B1A0-76D4-CA2D-5C62A08E85BB}"/>
              </a:ext>
            </a:extLst>
          </p:cNvPr>
          <p:cNvSpPr>
            <a:spLocks noGrp="1"/>
          </p:cNvSpPr>
          <p:nvPr>
            <p:ph type="title"/>
          </p:nvPr>
        </p:nvSpPr>
        <p:spPr/>
        <p:txBody>
          <a:bodyPr/>
          <a:lstStyle/>
          <a:p>
            <a:r>
              <a:rPr lang="en-GB" dirty="0"/>
              <a:t>Reference List: Book</a:t>
            </a:r>
          </a:p>
        </p:txBody>
      </p:sp>
      <p:sp>
        <p:nvSpPr>
          <p:cNvPr id="4" name="TextBox 3">
            <a:extLst>
              <a:ext uri="{FF2B5EF4-FFF2-40B4-BE49-F238E27FC236}">
                <a16:creationId xmlns:a16="http://schemas.microsoft.com/office/drawing/2014/main" id="{854DA573-AB78-1F83-1BB1-FC9668F213ED}"/>
              </a:ext>
            </a:extLst>
          </p:cNvPr>
          <p:cNvSpPr txBox="1"/>
          <p:nvPr/>
        </p:nvSpPr>
        <p:spPr>
          <a:xfrm>
            <a:off x="2252870" y="3273287"/>
            <a:ext cx="1709532" cy="523220"/>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Cottrell, S.</a:t>
            </a:r>
          </a:p>
        </p:txBody>
      </p:sp>
      <p:sp>
        <p:nvSpPr>
          <p:cNvPr id="5" name="TextBox 4">
            <a:extLst>
              <a:ext uri="{FF2B5EF4-FFF2-40B4-BE49-F238E27FC236}">
                <a16:creationId xmlns:a16="http://schemas.microsoft.com/office/drawing/2014/main" id="{E15A3D5A-3D83-D01F-9248-84645139D26F}"/>
              </a:ext>
            </a:extLst>
          </p:cNvPr>
          <p:cNvSpPr txBox="1"/>
          <p:nvPr/>
        </p:nvSpPr>
        <p:spPr>
          <a:xfrm>
            <a:off x="5161721" y="3293163"/>
            <a:ext cx="4032155"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dirty="0">
                <a:latin typeface="Calibri"/>
                <a:ea typeface="Calibri"/>
                <a:cs typeface="Calibri"/>
              </a:rPr>
              <a:t>The study skills handbook.</a:t>
            </a:r>
            <a:endParaRPr lang="en-US" sz="2800" i="1" dirty="0"/>
          </a:p>
        </p:txBody>
      </p:sp>
      <p:sp>
        <p:nvSpPr>
          <p:cNvPr id="6" name="TextBox 5">
            <a:extLst>
              <a:ext uri="{FF2B5EF4-FFF2-40B4-BE49-F238E27FC236}">
                <a16:creationId xmlns:a16="http://schemas.microsoft.com/office/drawing/2014/main" id="{AC1049C0-1535-DFDA-8F38-B15EA2C20A9B}"/>
              </a:ext>
            </a:extLst>
          </p:cNvPr>
          <p:cNvSpPr txBox="1"/>
          <p:nvPr/>
        </p:nvSpPr>
        <p:spPr>
          <a:xfrm>
            <a:off x="9057860" y="3286537"/>
            <a:ext cx="1404731"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6th edn.</a:t>
            </a:r>
          </a:p>
        </p:txBody>
      </p:sp>
      <p:sp>
        <p:nvSpPr>
          <p:cNvPr id="7" name="TextBox 6">
            <a:extLst>
              <a:ext uri="{FF2B5EF4-FFF2-40B4-BE49-F238E27FC236}">
                <a16:creationId xmlns:a16="http://schemas.microsoft.com/office/drawing/2014/main" id="{3FB35F0F-C4A1-4D4C-2AA3-3F34CB9F0927}"/>
              </a:ext>
            </a:extLst>
          </p:cNvPr>
          <p:cNvSpPr txBox="1"/>
          <p:nvPr/>
        </p:nvSpPr>
        <p:spPr>
          <a:xfrm>
            <a:off x="2286000" y="3816624"/>
            <a:ext cx="5009321" cy="523220"/>
          </a:xfrm>
          <a:prstGeom prst="rect">
            <a:avLst/>
          </a:prstGeom>
          <a:solidFill>
            <a:srgbClr val="58CBF5">
              <a:alpha val="26000"/>
            </a:srgbClr>
          </a:solidFill>
          <a:ln>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Bloomsbury Academic.</a:t>
            </a:r>
            <a:endParaRPr lang="en-US" sz="2800" dirty="0">
              <a:latin typeface="Calibri"/>
              <a:ea typeface="Calibri"/>
              <a:cs typeface="Calibri"/>
            </a:endParaRPr>
          </a:p>
        </p:txBody>
      </p:sp>
      <p:sp>
        <p:nvSpPr>
          <p:cNvPr id="8" name="TextBox 7">
            <a:extLst>
              <a:ext uri="{FF2B5EF4-FFF2-40B4-BE49-F238E27FC236}">
                <a16:creationId xmlns:a16="http://schemas.microsoft.com/office/drawing/2014/main" id="{055FA799-C779-867B-BE9B-785C80324964}"/>
              </a:ext>
            </a:extLst>
          </p:cNvPr>
          <p:cNvSpPr txBox="1"/>
          <p:nvPr/>
        </p:nvSpPr>
        <p:spPr>
          <a:xfrm>
            <a:off x="3962399" y="3286538"/>
            <a:ext cx="1199322" cy="523220"/>
          </a:xfrm>
          <a:prstGeom prst="rect">
            <a:avLst/>
          </a:prstGeom>
          <a:solidFill>
            <a:schemeClr val="accent6">
              <a:lumMod val="20000"/>
              <a:lumOff val="80000"/>
            </a:schemeClr>
          </a:solidFill>
          <a:ln>
            <a:solidFill>
              <a:schemeClr val="accent6">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(2024)</a:t>
            </a:r>
          </a:p>
        </p:txBody>
      </p:sp>
      <p:sp>
        <p:nvSpPr>
          <p:cNvPr id="10" name="TextBox 9">
            <a:extLst>
              <a:ext uri="{FF2B5EF4-FFF2-40B4-BE49-F238E27FC236}">
                <a16:creationId xmlns:a16="http://schemas.microsoft.com/office/drawing/2014/main" id="{3ABAE824-5428-80AE-0324-F3BCF3E20346}"/>
              </a:ext>
            </a:extLst>
          </p:cNvPr>
          <p:cNvSpPr txBox="1"/>
          <p:nvPr/>
        </p:nvSpPr>
        <p:spPr>
          <a:xfrm>
            <a:off x="405441" y="5624860"/>
            <a:ext cx="4252102" cy="461665"/>
          </a:xfrm>
          <a:prstGeom prst="rect">
            <a:avLst/>
          </a:prstGeom>
          <a:noFill/>
          <a:ln w="38100">
            <a:solidFill>
              <a:schemeClr val="accent2"/>
            </a:solidFill>
          </a:ln>
        </p:spPr>
        <p:txBody>
          <a:bodyPr wrap="square" lIns="91440" tIns="45720" rIns="91440" bIns="45720" rtlCol="0" anchor="t">
            <a:spAutoFit/>
          </a:bodyPr>
          <a:lstStyle/>
          <a:p>
            <a:r>
              <a:rPr lang="en-GB" sz="2400" b="1" dirty="0">
                <a:latin typeface="Calibri"/>
                <a:ea typeface="Calibri"/>
                <a:cs typeface="Calibri"/>
              </a:rPr>
              <a:t>In-text citation: </a:t>
            </a:r>
            <a:r>
              <a:rPr lang="en-GB" sz="2400" dirty="0">
                <a:latin typeface="Calibri"/>
                <a:ea typeface="Calibri"/>
                <a:cs typeface="Calibri"/>
              </a:rPr>
              <a:t>(Cottrell, 2024)</a:t>
            </a:r>
            <a:endParaRPr lang="en-US" dirty="0">
              <a:latin typeface="Calibri"/>
              <a:ea typeface="Calibri"/>
              <a:cs typeface="Calibri"/>
            </a:endParaRPr>
          </a:p>
        </p:txBody>
      </p:sp>
      <p:grpSp>
        <p:nvGrpSpPr>
          <p:cNvPr id="24" name="Group 23">
            <a:extLst>
              <a:ext uri="{FF2B5EF4-FFF2-40B4-BE49-F238E27FC236}">
                <a16:creationId xmlns:a16="http://schemas.microsoft.com/office/drawing/2014/main" id="{A0A487D7-A36D-93DD-0293-7DAEB0D3FDFE}"/>
              </a:ext>
            </a:extLst>
          </p:cNvPr>
          <p:cNvGrpSpPr/>
          <p:nvPr/>
        </p:nvGrpSpPr>
        <p:grpSpPr>
          <a:xfrm>
            <a:off x="530087" y="1596885"/>
            <a:ext cx="2743200" cy="1643272"/>
            <a:chOff x="530087" y="1596885"/>
            <a:chExt cx="2743200" cy="1643272"/>
          </a:xfrm>
        </p:grpSpPr>
        <p:sp>
          <p:nvSpPr>
            <p:cNvPr id="11" name="TextBox 10">
              <a:extLst>
                <a:ext uri="{FF2B5EF4-FFF2-40B4-BE49-F238E27FC236}">
                  <a16:creationId xmlns:a16="http://schemas.microsoft.com/office/drawing/2014/main" id="{2EAE5CFF-85C3-9FB4-BBDD-6BAEAB6D41C4}"/>
                </a:ext>
              </a:extLst>
            </p:cNvPr>
            <p:cNvSpPr txBox="1"/>
            <p:nvPr/>
          </p:nvSpPr>
          <p:spPr>
            <a:xfrm>
              <a:off x="530087"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WHO?</a:t>
              </a:r>
              <a:r>
                <a:rPr lang="en-GB" sz="2400" dirty="0">
                  <a:latin typeface="Calibri"/>
                  <a:ea typeface="Calibri Light"/>
                  <a:cs typeface="Calibri Light"/>
                </a:rPr>
                <a:t> Author's surname and initial.</a:t>
              </a:r>
              <a:endParaRPr lang="en-GB" sz="2400" dirty="0">
                <a:latin typeface="Calibri"/>
              </a:endParaRPr>
            </a:p>
          </p:txBody>
        </p:sp>
        <p:cxnSp>
          <p:nvCxnSpPr>
            <p:cNvPr id="12" name="Straight Arrow Connector 11">
              <a:extLst>
                <a:ext uri="{FF2B5EF4-FFF2-40B4-BE49-F238E27FC236}">
                  <a16:creationId xmlns:a16="http://schemas.microsoft.com/office/drawing/2014/main" id="{9F499DAD-FD5D-306D-7D24-1E0B677B6F10}"/>
                </a:ext>
              </a:extLst>
            </p:cNvPr>
            <p:cNvCxnSpPr/>
            <p:nvPr/>
          </p:nvCxnSpPr>
          <p:spPr>
            <a:xfrm>
              <a:off x="2590799" y="2451652"/>
              <a:ext cx="496956" cy="788505"/>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61F97320-F581-DA73-7D5B-BADFB1DEB0AC}"/>
              </a:ext>
            </a:extLst>
          </p:cNvPr>
          <p:cNvGrpSpPr/>
          <p:nvPr/>
        </p:nvGrpSpPr>
        <p:grpSpPr>
          <a:xfrm>
            <a:off x="4121425" y="1649896"/>
            <a:ext cx="3279914" cy="1636643"/>
            <a:chOff x="4518990" y="1636643"/>
            <a:chExt cx="3279914" cy="1636643"/>
          </a:xfrm>
        </p:grpSpPr>
        <p:sp>
          <p:nvSpPr>
            <p:cNvPr id="14" name="TextBox 13">
              <a:extLst>
                <a:ext uri="{FF2B5EF4-FFF2-40B4-BE49-F238E27FC236}">
                  <a16:creationId xmlns:a16="http://schemas.microsoft.com/office/drawing/2014/main" id="{00DEF734-B1BE-793A-2E2C-0B3B9C35205D}"/>
                </a:ext>
              </a:extLst>
            </p:cNvPr>
            <p:cNvSpPr txBox="1"/>
            <p:nvPr/>
          </p:nvSpPr>
          <p:spPr>
            <a:xfrm>
              <a:off x="5055704" y="1636643"/>
              <a:ext cx="2743200"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WHEN?</a:t>
              </a:r>
              <a:r>
                <a:rPr lang="en-GB" sz="2400" dirty="0">
                  <a:latin typeface="Calibri"/>
                  <a:ea typeface="Calibri Light"/>
                  <a:cs typeface="Calibri Light"/>
                </a:rPr>
                <a:t> Date in round brackets.</a:t>
              </a:r>
              <a:endParaRPr lang="en-GB" sz="2400" dirty="0">
                <a:latin typeface="Calibri"/>
              </a:endParaRPr>
            </a:p>
          </p:txBody>
        </p:sp>
        <p:cxnSp>
          <p:nvCxnSpPr>
            <p:cNvPr id="17" name="Straight Arrow Connector 16">
              <a:extLst>
                <a:ext uri="{FF2B5EF4-FFF2-40B4-BE49-F238E27FC236}">
                  <a16:creationId xmlns:a16="http://schemas.microsoft.com/office/drawing/2014/main" id="{C1F3329C-62A2-9633-AB22-167B635558ED}"/>
                </a:ext>
              </a:extLst>
            </p:cNvPr>
            <p:cNvCxnSpPr>
              <a:cxnSpLocks/>
            </p:cNvCxnSpPr>
            <p:nvPr/>
          </p:nvCxnSpPr>
          <p:spPr>
            <a:xfrm flipH="1">
              <a:off x="4518990" y="2166728"/>
              <a:ext cx="543340" cy="1106558"/>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2D44F1F3-ED64-0854-0634-1EAB50148D17}"/>
              </a:ext>
            </a:extLst>
          </p:cNvPr>
          <p:cNvGrpSpPr/>
          <p:nvPr/>
        </p:nvGrpSpPr>
        <p:grpSpPr>
          <a:xfrm>
            <a:off x="5797825" y="4379841"/>
            <a:ext cx="4055165" cy="971875"/>
            <a:chOff x="5797825" y="4379841"/>
            <a:chExt cx="4055165" cy="971875"/>
          </a:xfrm>
        </p:grpSpPr>
        <p:sp>
          <p:nvSpPr>
            <p:cNvPr id="16" name="TextBox 15">
              <a:extLst>
                <a:ext uri="{FF2B5EF4-FFF2-40B4-BE49-F238E27FC236}">
                  <a16:creationId xmlns:a16="http://schemas.microsoft.com/office/drawing/2014/main" id="{ED38BE6F-ACAA-53DA-248F-C6F35C775BDC}"/>
                </a:ext>
              </a:extLst>
            </p:cNvPr>
            <p:cNvSpPr txBox="1"/>
            <p:nvPr/>
          </p:nvSpPr>
          <p:spPr>
            <a:xfrm>
              <a:off x="7109790" y="4890051"/>
              <a:ext cx="2743200" cy="461665"/>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WHERE?</a:t>
              </a:r>
              <a:r>
                <a:rPr lang="en-GB" sz="2400" dirty="0">
                  <a:latin typeface="Calibri"/>
                  <a:ea typeface="Calibri Light"/>
                  <a:cs typeface="Calibri Light"/>
                </a:rPr>
                <a:t>  Publisher</a:t>
              </a:r>
              <a:endParaRPr lang="en-GB" sz="2400" dirty="0">
                <a:latin typeface="Calibri"/>
              </a:endParaRPr>
            </a:p>
          </p:txBody>
        </p:sp>
        <p:cxnSp>
          <p:nvCxnSpPr>
            <p:cNvPr id="19" name="Straight Arrow Connector 18">
              <a:extLst>
                <a:ext uri="{FF2B5EF4-FFF2-40B4-BE49-F238E27FC236}">
                  <a16:creationId xmlns:a16="http://schemas.microsoft.com/office/drawing/2014/main" id="{F835C406-87B0-A08F-1111-E2BF9575F771}"/>
                </a:ext>
              </a:extLst>
            </p:cNvPr>
            <p:cNvCxnSpPr>
              <a:cxnSpLocks/>
            </p:cNvCxnSpPr>
            <p:nvPr/>
          </p:nvCxnSpPr>
          <p:spPr>
            <a:xfrm>
              <a:off x="5797825" y="4379841"/>
              <a:ext cx="1278835" cy="901148"/>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2083732A-1B94-F397-B245-B97514A50974}"/>
              </a:ext>
            </a:extLst>
          </p:cNvPr>
          <p:cNvGrpSpPr/>
          <p:nvPr/>
        </p:nvGrpSpPr>
        <p:grpSpPr>
          <a:xfrm>
            <a:off x="7679634" y="1487891"/>
            <a:ext cx="3609803" cy="1798647"/>
            <a:chOff x="7679634" y="1487891"/>
            <a:chExt cx="3609803" cy="1798647"/>
          </a:xfrm>
        </p:grpSpPr>
        <p:sp>
          <p:nvSpPr>
            <p:cNvPr id="15" name="TextBox 14">
              <a:extLst>
                <a:ext uri="{FF2B5EF4-FFF2-40B4-BE49-F238E27FC236}">
                  <a16:creationId xmlns:a16="http://schemas.microsoft.com/office/drawing/2014/main" id="{BF13E7DD-A3B1-3F05-A33E-1A3996BF41FF}"/>
                </a:ext>
              </a:extLst>
            </p:cNvPr>
            <p:cNvSpPr txBox="1"/>
            <p:nvPr/>
          </p:nvSpPr>
          <p:spPr>
            <a:xfrm>
              <a:off x="8413715" y="1487891"/>
              <a:ext cx="2875722" cy="1233459"/>
            </a:xfrm>
            <a:prstGeom prst="rect">
              <a:avLst/>
            </a:prstGeom>
            <a:noFill/>
            <a:ln w="57150">
              <a:solidFill>
                <a:schemeClr val="accent3">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WHAT?</a:t>
              </a:r>
              <a:r>
                <a:rPr lang="en-GB" sz="2400" dirty="0">
                  <a:latin typeface="Calibri"/>
                  <a:ea typeface="Calibri Light"/>
                  <a:cs typeface="Calibri Light"/>
                </a:rPr>
                <a:t> Title of </a:t>
              </a:r>
              <a:r>
                <a:rPr lang="en-GB" sz="2400">
                  <a:latin typeface="Calibri"/>
                  <a:ea typeface="Calibri Light"/>
                  <a:cs typeface="Calibri Light"/>
                </a:rPr>
                <a:t>book (in italics)  and edition.</a:t>
              </a:r>
            </a:p>
          </p:txBody>
        </p:sp>
        <p:cxnSp>
          <p:nvCxnSpPr>
            <p:cNvPr id="27" name="Straight Arrow Connector 26">
              <a:extLst>
                <a:ext uri="{FF2B5EF4-FFF2-40B4-BE49-F238E27FC236}">
                  <a16:creationId xmlns:a16="http://schemas.microsoft.com/office/drawing/2014/main" id="{D7E165EF-F824-7FB0-86A7-E0121AEB96B4}"/>
                </a:ext>
              </a:extLst>
            </p:cNvPr>
            <p:cNvCxnSpPr/>
            <p:nvPr/>
          </p:nvCxnSpPr>
          <p:spPr>
            <a:xfrm flipH="1">
              <a:off x="7679634" y="2358887"/>
              <a:ext cx="682485" cy="927651"/>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pic>
        <p:nvPicPr>
          <p:cNvPr id="20" name="Audio 19">
            <a:hlinkClick r:id="" action="ppaction://media"/>
            <a:extLst>
              <a:ext uri="{FF2B5EF4-FFF2-40B4-BE49-F238E27FC236}">
                <a16:creationId xmlns:a16="http://schemas.microsoft.com/office/drawing/2014/main" id="{7EF530EC-8431-DBAC-3D39-D8A14F82083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3789504"/>
      </p:ext>
    </p:extLst>
  </p:cSld>
  <p:clrMapOvr>
    <a:masterClrMapping/>
  </p:clrMapOvr>
  <mc:AlternateContent xmlns:mc="http://schemas.openxmlformats.org/markup-compatibility/2006" xmlns:p14="http://schemas.microsoft.com/office/powerpoint/2010/main">
    <mc:Choice Requires="p14">
      <p:transition spd="slow" p14:dur="2000" advTm="31796"/>
    </mc:Choice>
    <mc:Fallback xmlns="">
      <p:transition spd="slow" advTm="31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F1768E5-F821-B682-ADD7-B4F513FA8B1F}"/>
              </a:ext>
            </a:extLst>
          </p:cNvPr>
          <p:cNvSpPr>
            <a:spLocks noGrp="1"/>
          </p:cNvSpPr>
          <p:nvPr>
            <p:ph type="title"/>
          </p:nvPr>
        </p:nvSpPr>
        <p:spPr/>
        <p:txBody>
          <a:bodyPr/>
          <a:lstStyle/>
          <a:p>
            <a:r>
              <a:rPr lang="en-US"/>
              <a:t>Edited book: Chapter</a:t>
            </a:r>
          </a:p>
        </p:txBody>
      </p:sp>
      <p:pic>
        <p:nvPicPr>
          <p:cNvPr id="4" name="Content Placeholder 3" descr="A close up of a book&#10;&#10;Description automatically generated">
            <a:extLst>
              <a:ext uri="{FF2B5EF4-FFF2-40B4-BE49-F238E27FC236}">
                <a16:creationId xmlns:a16="http://schemas.microsoft.com/office/drawing/2014/main" id="{36BD902C-BF04-A156-6617-2B7AF09A9ED4}"/>
              </a:ext>
            </a:extLst>
          </p:cNvPr>
          <p:cNvPicPr>
            <a:picLocks noGrp="1" noChangeAspect="1"/>
          </p:cNvPicPr>
          <p:nvPr>
            <p:ph sz="quarter" idx="10"/>
          </p:nvPr>
        </p:nvPicPr>
        <p:blipFill>
          <a:blip r:embed="rId5"/>
          <a:srcRect r="-56" b="64784"/>
          <a:stretch/>
        </p:blipFill>
        <p:spPr>
          <a:xfrm>
            <a:off x="393390" y="1422010"/>
            <a:ext cx="11798156" cy="1405642"/>
          </a:xfrm>
          <a:noFill/>
        </p:spPr>
      </p:pic>
      <p:sp>
        <p:nvSpPr>
          <p:cNvPr id="5" name="TextBox 4">
            <a:extLst>
              <a:ext uri="{FF2B5EF4-FFF2-40B4-BE49-F238E27FC236}">
                <a16:creationId xmlns:a16="http://schemas.microsoft.com/office/drawing/2014/main" id="{DE60F28E-602E-9CB6-1C38-9CD0B509DC6A}"/>
              </a:ext>
            </a:extLst>
          </p:cNvPr>
          <p:cNvSpPr txBox="1"/>
          <p:nvPr/>
        </p:nvSpPr>
        <p:spPr>
          <a:xfrm>
            <a:off x="8378433" y="5931580"/>
            <a:ext cx="36638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accent2"/>
                </a:solidFill>
                <a:latin typeface="Calibri" panose="020F0502020204030204" pitchFamily="34" charset="0"/>
                <a:cs typeface="Calibri" panose="020F0502020204030204" pitchFamily="34" charset="0"/>
              </a:rPr>
              <a:t>UWTSD Harvard Referencing Guide</a:t>
            </a:r>
          </a:p>
        </p:txBody>
      </p:sp>
      <p:sp>
        <p:nvSpPr>
          <p:cNvPr id="6" name="Rectangle 5">
            <a:extLst>
              <a:ext uri="{FF2B5EF4-FFF2-40B4-BE49-F238E27FC236}">
                <a16:creationId xmlns:a16="http://schemas.microsoft.com/office/drawing/2014/main" id="{4EEBD78D-6FA0-0185-147C-0B817FA85530}"/>
              </a:ext>
            </a:extLst>
          </p:cNvPr>
          <p:cNvSpPr/>
          <p:nvPr/>
        </p:nvSpPr>
        <p:spPr>
          <a:xfrm>
            <a:off x="1272208" y="3041375"/>
            <a:ext cx="4075042" cy="2888972"/>
          </a:xfrm>
          <a:prstGeom prst="rect">
            <a:avLst/>
          </a:prstGeom>
          <a:solidFill>
            <a:srgbClr val="C7F0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DFC8A19-46F7-064A-E922-CF4F3A9EE36F}"/>
              </a:ext>
            </a:extLst>
          </p:cNvPr>
          <p:cNvSpPr/>
          <p:nvPr/>
        </p:nvSpPr>
        <p:spPr>
          <a:xfrm>
            <a:off x="5380381" y="3048000"/>
            <a:ext cx="6142381" cy="2875720"/>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3A4A83F6-85B6-1513-57AD-E71C5988F07F}"/>
              </a:ext>
            </a:extLst>
          </p:cNvPr>
          <p:cNvSpPr txBox="1"/>
          <p:nvPr/>
        </p:nvSpPr>
        <p:spPr>
          <a:xfrm>
            <a:off x="5526156" y="3200399"/>
            <a:ext cx="5996608"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err="1">
                <a:latin typeface="Calibri"/>
                <a:ea typeface="Calibri"/>
                <a:cs typeface="Calibri"/>
              </a:rPr>
              <a:t>Neyround</a:t>
            </a:r>
            <a:r>
              <a:rPr lang="en-GB" sz="2400" dirty="0">
                <a:latin typeface="Calibri"/>
                <a:ea typeface="Calibri"/>
                <a:cs typeface="Calibri"/>
              </a:rPr>
              <a:t>, P. (2019) 'Ethical leadership in policing: towards a new evidence-based, ethical professionalism?', in P. Ramshaw, M. Simpson and M. </a:t>
            </a:r>
            <a:r>
              <a:rPr lang="en-GB" sz="2400" dirty="0" err="1">
                <a:latin typeface="Calibri"/>
                <a:ea typeface="Calibri"/>
                <a:cs typeface="Calibri"/>
              </a:rPr>
              <a:t>Silverstri</a:t>
            </a:r>
            <a:r>
              <a:rPr lang="en-GB" sz="2400" dirty="0">
                <a:latin typeface="Calibri"/>
                <a:ea typeface="Calibri"/>
                <a:cs typeface="Calibri"/>
              </a:rPr>
              <a:t> (eds) </a:t>
            </a:r>
            <a:r>
              <a:rPr lang="en-GB" sz="2400" i="1" dirty="0">
                <a:latin typeface="Calibri"/>
                <a:ea typeface="Calibri"/>
                <a:cs typeface="Calibri"/>
              </a:rPr>
              <a:t>Police leadership: changing landscapes</a:t>
            </a:r>
            <a:r>
              <a:rPr lang="en-GB" sz="2400" dirty="0">
                <a:latin typeface="Calibri"/>
                <a:ea typeface="Calibri"/>
                <a:cs typeface="Calibri"/>
              </a:rPr>
              <a:t>. Palgrave Macmillan, pp. 3-22.</a:t>
            </a:r>
            <a:endParaRPr lang="en-US" sz="2400" dirty="0">
              <a:latin typeface="Calibri"/>
              <a:ea typeface="Calibri"/>
              <a:cs typeface="Calibri"/>
            </a:endParaRPr>
          </a:p>
          <a:p>
            <a:pPr algn="l"/>
            <a:endParaRPr lang="en-US">
              <a:ea typeface="Calibri Light"/>
              <a:cs typeface="Calibri Light"/>
            </a:endParaRPr>
          </a:p>
        </p:txBody>
      </p:sp>
      <p:sp>
        <p:nvSpPr>
          <p:cNvPr id="10" name="TextBox 9">
            <a:extLst>
              <a:ext uri="{FF2B5EF4-FFF2-40B4-BE49-F238E27FC236}">
                <a16:creationId xmlns:a16="http://schemas.microsoft.com/office/drawing/2014/main" id="{60EE027E-7021-5DE5-3BF2-5470DF0719FA}"/>
              </a:ext>
            </a:extLst>
          </p:cNvPr>
          <p:cNvSpPr txBox="1"/>
          <p:nvPr/>
        </p:nvSpPr>
        <p:spPr>
          <a:xfrm>
            <a:off x="1470991" y="3200399"/>
            <a:ext cx="315401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alibri"/>
                <a:ea typeface="Calibri Light"/>
                <a:cs typeface="Calibri Light"/>
              </a:rPr>
              <a:t>(</a:t>
            </a:r>
            <a:r>
              <a:rPr lang="en-US" sz="2400" err="1">
                <a:latin typeface="Calibri"/>
                <a:ea typeface="Calibri Light"/>
                <a:cs typeface="Calibri Light"/>
              </a:rPr>
              <a:t>Neyround</a:t>
            </a:r>
            <a:r>
              <a:rPr lang="en-US" sz="2400">
                <a:latin typeface="Calibri"/>
                <a:ea typeface="Calibri Light"/>
                <a:cs typeface="Calibri Light"/>
              </a:rPr>
              <a:t>, 2019, p.16.)</a:t>
            </a:r>
            <a:endParaRPr lang="en-US" sz="2400">
              <a:latin typeface="Calibri"/>
              <a:ea typeface="Calibri"/>
              <a:cs typeface="Calibri"/>
            </a:endParaRPr>
          </a:p>
        </p:txBody>
      </p:sp>
      <p:pic>
        <p:nvPicPr>
          <p:cNvPr id="13" name="Audio 12">
            <a:hlinkClick r:id="" action="ppaction://media"/>
            <a:extLst>
              <a:ext uri="{FF2B5EF4-FFF2-40B4-BE49-F238E27FC236}">
                <a16:creationId xmlns:a16="http://schemas.microsoft.com/office/drawing/2014/main" id="{CE57C2CD-C292-4439-500B-532EA115E66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46982188"/>
      </p:ext>
    </p:extLst>
  </p:cSld>
  <p:clrMapOvr>
    <a:masterClrMapping/>
  </p:clrMapOvr>
  <mc:AlternateContent xmlns:mc="http://schemas.openxmlformats.org/markup-compatibility/2006" xmlns:p14="http://schemas.microsoft.com/office/powerpoint/2010/main">
    <mc:Choice Requires="p14">
      <p:transition spd="med" p14:dur="700" advTm="24155">
        <p:fade/>
      </p:transition>
    </mc:Choice>
    <mc:Fallback xmlns="">
      <p:transition spd="med" advTm="2415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242F7-AB08-2419-17FA-3F882487D7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D12466-56FD-A8EF-784F-2B3F6ED4DA01}"/>
              </a:ext>
            </a:extLst>
          </p:cNvPr>
          <p:cNvSpPr>
            <a:spLocks noGrp="1"/>
          </p:cNvSpPr>
          <p:nvPr>
            <p:ph type="title"/>
          </p:nvPr>
        </p:nvSpPr>
        <p:spPr/>
        <p:txBody>
          <a:bodyPr/>
          <a:lstStyle/>
          <a:p>
            <a:r>
              <a:rPr lang="en-GB"/>
              <a:t>Referencing a journal article</a:t>
            </a:r>
            <a:endParaRPr lang="en-GB" dirty="0"/>
          </a:p>
        </p:txBody>
      </p:sp>
      <p:sp>
        <p:nvSpPr>
          <p:cNvPr id="5" name="TextBox 4">
            <a:extLst>
              <a:ext uri="{FF2B5EF4-FFF2-40B4-BE49-F238E27FC236}">
                <a16:creationId xmlns:a16="http://schemas.microsoft.com/office/drawing/2014/main" id="{4D8F5E0B-9EEA-7A38-AB72-15CF25162F07}"/>
              </a:ext>
            </a:extLst>
          </p:cNvPr>
          <p:cNvSpPr txBox="1"/>
          <p:nvPr/>
        </p:nvSpPr>
        <p:spPr>
          <a:xfrm>
            <a:off x="4502201" y="1767522"/>
            <a:ext cx="7667252"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dirty="0">
                <a:solidFill>
                  <a:srgbClr val="D1428D"/>
                </a:solidFill>
                <a:latin typeface="Calibri"/>
                <a:cs typeface="Arial"/>
              </a:rPr>
              <a:t>Who?</a:t>
            </a:r>
            <a:r>
              <a:rPr lang="en-US" sz="3200" dirty="0">
                <a:latin typeface="Calibri"/>
                <a:cs typeface="Arial"/>
              </a:rPr>
              <a:t> - Author(s) of article.</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rgbClr val="D1428D"/>
                </a:solidFill>
                <a:latin typeface="Calibri"/>
                <a:cs typeface="Arial"/>
              </a:rPr>
              <a:t>When? </a:t>
            </a:r>
            <a:r>
              <a:rPr lang="en-US" sz="3200" dirty="0">
                <a:latin typeface="Calibri"/>
                <a:cs typeface="Arial"/>
              </a:rPr>
              <a:t>-</a:t>
            </a:r>
            <a:r>
              <a:rPr lang="en-US" sz="3200" dirty="0">
                <a:solidFill>
                  <a:srgbClr val="000000"/>
                </a:solidFill>
                <a:latin typeface="Calibri"/>
                <a:cs typeface="Arial"/>
              </a:rPr>
              <a:t> (</a:t>
            </a:r>
            <a:r>
              <a:rPr lang="en-US" sz="3200" dirty="0">
                <a:latin typeface="Calibri"/>
                <a:cs typeface="Arial"/>
              </a:rPr>
              <a:t>Date published).​</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ea typeface="Calibri"/>
              <a:cs typeface="Arial"/>
            </a:endParaRPr>
          </a:p>
          <a:p>
            <a:pPr marL="228600" lvl="1" indent="-228600">
              <a:buFont typeface="Arial,Sans-Serif"/>
              <a:buChar char="•"/>
            </a:pPr>
            <a:r>
              <a:rPr lang="en-US" sz="3200" b="1" dirty="0">
                <a:solidFill>
                  <a:srgbClr val="D1428D"/>
                </a:solidFill>
                <a:latin typeface="Calibri"/>
                <a:cs typeface="Arial"/>
              </a:rPr>
              <a:t>What?</a:t>
            </a:r>
            <a:r>
              <a:rPr lang="en-US" sz="3200" dirty="0">
                <a:latin typeface="Calibri"/>
                <a:cs typeface="Arial"/>
              </a:rPr>
              <a:t> - 'Title of article'.</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rgbClr val="D1428D"/>
                </a:solidFill>
                <a:latin typeface="Calibri"/>
                <a:cs typeface="Arial"/>
              </a:rPr>
              <a:t>Where?</a:t>
            </a:r>
            <a:r>
              <a:rPr lang="en-US" sz="3200" dirty="0">
                <a:latin typeface="Calibri"/>
                <a:cs typeface="Arial"/>
              </a:rPr>
              <a:t> - </a:t>
            </a:r>
            <a:r>
              <a:rPr lang="en-US" sz="3200" i="1" dirty="0">
                <a:latin typeface="Calibri"/>
                <a:cs typeface="Arial"/>
              </a:rPr>
              <a:t>Journal Title</a:t>
            </a:r>
            <a:r>
              <a:rPr lang="en-US" sz="3200" dirty="0">
                <a:latin typeface="Calibri"/>
                <a:cs typeface="Arial"/>
              </a:rPr>
              <a:t>, issue information, doi /url.</a:t>
            </a:r>
            <a:endParaRPr lang="en-US" sz="3200" dirty="0">
              <a:latin typeface="Calibri"/>
              <a:ea typeface="Calibri"/>
              <a:cs typeface="Arial"/>
            </a:endParaRPr>
          </a:p>
        </p:txBody>
      </p:sp>
      <p:pic>
        <p:nvPicPr>
          <p:cNvPr id="3" name="Picture 2" descr="A blue cover with white text&#10;&#10;AI-generated content may be incorrect.">
            <a:extLst>
              <a:ext uri="{FF2B5EF4-FFF2-40B4-BE49-F238E27FC236}">
                <a16:creationId xmlns:a16="http://schemas.microsoft.com/office/drawing/2014/main" id="{0F338E2E-3AC7-1ADB-109E-D480EAFDD3BB}"/>
              </a:ext>
            </a:extLst>
          </p:cNvPr>
          <p:cNvPicPr>
            <a:picLocks noChangeAspect="1"/>
          </p:cNvPicPr>
          <p:nvPr/>
        </p:nvPicPr>
        <p:blipFill>
          <a:blip r:embed="rId5"/>
          <a:srcRect l="52" t="3880" r="258" b="2645"/>
          <a:stretch/>
        </p:blipFill>
        <p:spPr>
          <a:xfrm>
            <a:off x="696427" y="1446103"/>
            <a:ext cx="3497049" cy="4812101"/>
          </a:xfrm>
          <a:prstGeom prst="rect">
            <a:avLst/>
          </a:prstGeom>
        </p:spPr>
      </p:pic>
      <p:pic>
        <p:nvPicPr>
          <p:cNvPr id="9" name="Audio 8">
            <a:hlinkClick r:id="" action="ppaction://media"/>
            <a:extLst>
              <a:ext uri="{FF2B5EF4-FFF2-40B4-BE49-F238E27FC236}">
                <a16:creationId xmlns:a16="http://schemas.microsoft.com/office/drawing/2014/main" id="{9EBE4F99-139F-0709-4093-440A73C1A0E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44021067"/>
      </p:ext>
    </p:extLst>
  </p:cSld>
  <p:clrMapOvr>
    <a:masterClrMapping/>
  </p:clrMapOvr>
  <mc:AlternateContent xmlns:mc="http://schemas.openxmlformats.org/markup-compatibility/2006" xmlns:p14="http://schemas.microsoft.com/office/powerpoint/2010/main">
    <mc:Choice Requires="p14">
      <p:transition spd="slow" p14:dur="2000" advTm="14743"/>
    </mc:Choice>
    <mc:Fallback xmlns="">
      <p:transition spd="slow" advTm="14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p:txBody>
          <a:bodyPr/>
          <a:lstStyle/>
          <a:p>
            <a:r>
              <a:rPr lang="en-GB"/>
              <a:t>Finding the Information</a:t>
            </a:r>
          </a:p>
        </p:txBody>
      </p:sp>
      <p:pic>
        <p:nvPicPr>
          <p:cNvPr id="6" name="Picture 5" descr="A close up of a paper&#10;&#10;AI-generated content may be incorrect.">
            <a:extLst>
              <a:ext uri="{FF2B5EF4-FFF2-40B4-BE49-F238E27FC236}">
                <a16:creationId xmlns:a16="http://schemas.microsoft.com/office/drawing/2014/main" id="{28EE2A1C-F8E5-B669-725D-340CA8559689}"/>
              </a:ext>
            </a:extLst>
          </p:cNvPr>
          <p:cNvPicPr>
            <a:picLocks noChangeAspect="1"/>
          </p:cNvPicPr>
          <p:nvPr/>
        </p:nvPicPr>
        <p:blipFill>
          <a:blip r:embed="rId5"/>
          <a:srcRect l="9810" t="8607" r="4949" b="11680"/>
          <a:stretch/>
        </p:blipFill>
        <p:spPr>
          <a:xfrm>
            <a:off x="1756654" y="1947530"/>
            <a:ext cx="10435346" cy="4175874"/>
          </a:xfrm>
          <a:prstGeom prst="rect">
            <a:avLst/>
          </a:prstGeom>
        </p:spPr>
      </p:pic>
      <p:sp>
        <p:nvSpPr>
          <p:cNvPr id="7" name="Rectangle 6">
            <a:extLst>
              <a:ext uri="{FF2B5EF4-FFF2-40B4-BE49-F238E27FC236}">
                <a16:creationId xmlns:a16="http://schemas.microsoft.com/office/drawing/2014/main" id="{57DF3254-F65A-00F7-E879-3140E5838C5E}"/>
              </a:ext>
            </a:extLst>
          </p:cNvPr>
          <p:cNvSpPr/>
          <p:nvPr/>
        </p:nvSpPr>
        <p:spPr>
          <a:xfrm>
            <a:off x="417535" y="1419616"/>
            <a:ext cx="5079301" cy="1237989"/>
          </a:xfrm>
          <a:prstGeom prst="rect">
            <a:avLst/>
          </a:prstGeom>
          <a:no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Rectangle 7">
            <a:extLst>
              <a:ext uri="{FF2B5EF4-FFF2-40B4-BE49-F238E27FC236}">
                <a16:creationId xmlns:a16="http://schemas.microsoft.com/office/drawing/2014/main" id="{DCA957D5-9742-499E-C716-85D12291B8F3}"/>
              </a:ext>
            </a:extLst>
          </p:cNvPr>
          <p:cNvSpPr/>
          <p:nvPr/>
        </p:nvSpPr>
        <p:spPr>
          <a:xfrm>
            <a:off x="417535" y="4519806"/>
            <a:ext cx="2281822" cy="444676"/>
          </a:xfrm>
          <a:prstGeom prst="rect">
            <a:avLst/>
          </a:prstGeom>
          <a:no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1" name="Group 30">
            <a:extLst>
              <a:ext uri="{FF2B5EF4-FFF2-40B4-BE49-F238E27FC236}">
                <a16:creationId xmlns:a16="http://schemas.microsoft.com/office/drawing/2014/main" id="{3510803D-D960-2DCF-FF25-65FAA1186789}"/>
              </a:ext>
            </a:extLst>
          </p:cNvPr>
          <p:cNvGrpSpPr/>
          <p:nvPr/>
        </p:nvGrpSpPr>
        <p:grpSpPr>
          <a:xfrm>
            <a:off x="58881" y="1905062"/>
            <a:ext cx="1810106" cy="830997"/>
            <a:chOff x="58881" y="1905062"/>
            <a:chExt cx="1810106" cy="830997"/>
          </a:xfrm>
        </p:grpSpPr>
        <p:sp>
          <p:nvSpPr>
            <p:cNvPr id="4" name="Arrow: Right 3">
              <a:extLst>
                <a:ext uri="{FF2B5EF4-FFF2-40B4-BE49-F238E27FC236}">
                  <a16:creationId xmlns:a16="http://schemas.microsoft.com/office/drawing/2014/main" id="{B12A785C-69C2-4C84-1840-C0A0081F9A80}"/>
                </a:ext>
              </a:extLst>
            </p:cNvPr>
            <p:cNvSpPr/>
            <p:nvPr/>
          </p:nvSpPr>
          <p:spPr>
            <a:xfrm>
              <a:off x="1104782" y="2026369"/>
              <a:ext cx="764205" cy="20743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42CDC46B-BDA6-F0A8-F2C7-898D849CA8AA}"/>
                </a:ext>
              </a:extLst>
            </p:cNvPr>
            <p:cNvSpPr txBox="1"/>
            <p:nvPr/>
          </p:nvSpPr>
          <p:spPr>
            <a:xfrm>
              <a:off x="58881" y="1905062"/>
              <a:ext cx="1278721" cy="830997"/>
            </a:xfrm>
            <a:prstGeom prst="rect">
              <a:avLst/>
            </a:prstGeom>
            <a:noFill/>
          </p:spPr>
          <p:txBody>
            <a:bodyPr wrap="square" rtlCol="0">
              <a:spAutoFit/>
            </a:bodyPr>
            <a:lstStyle/>
            <a:p>
              <a:r>
                <a:rPr lang="en-GB" sz="2400" b="1" i="1" dirty="0">
                  <a:latin typeface="Calibri" panose="020F0502020204030204" pitchFamily="34" charset="0"/>
                  <a:cs typeface="Calibri" panose="020F0502020204030204" pitchFamily="34" charset="0"/>
                </a:rPr>
                <a:t>Journal Title</a:t>
              </a:r>
            </a:p>
          </p:txBody>
        </p:sp>
      </p:grpSp>
      <p:grpSp>
        <p:nvGrpSpPr>
          <p:cNvPr id="28" name="Group 27">
            <a:extLst>
              <a:ext uri="{FF2B5EF4-FFF2-40B4-BE49-F238E27FC236}">
                <a16:creationId xmlns:a16="http://schemas.microsoft.com/office/drawing/2014/main" id="{98B4B555-569C-E2F5-5C1E-11FCD7A4983C}"/>
              </a:ext>
            </a:extLst>
          </p:cNvPr>
          <p:cNvGrpSpPr/>
          <p:nvPr/>
        </p:nvGrpSpPr>
        <p:grpSpPr>
          <a:xfrm>
            <a:off x="3838282" y="4617770"/>
            <a:ext cx="2206996" cy="461665"/>
            <a:chOff x="3838282" y="4617770"/>
            <a:chExt cx="2206996" cy="461665"/>
          </a:xfrm>
        </p:grpSpPr>
        <p:sp>
          <p:nvSpPr>
            <p:cNvPr id="11" name="Arrow: Right 10">
              <a:extLst>
                <a:ext uri="{FF2B5EF4-FFF2-40B4-BE49-F238E27FC236}">
                  <a16:creationId xmlns:a16="http://schemas.microsoft.com/office/drawing/2014/main" id="{69980C19-CCC3-7103-89AF-FC7004F5B7FE}"/>
                </a:ext>
              </a:extLst>
            </p:cNvPr>
            <p:cNvSpPr/>
            <p:nvPr/>
          </p:nvSpPr>
          <p:spPr>
            <a:xfrm rot="10800000">
              <a:off x="3838282" y="4765106"/>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EE0B5E6F-9F92-A9B1-FECB-96AAF1A378CE}"/>
                </a:ext>
              </a:extLst>
            </p:cNvPr>
            <p:cNvSpPr txBox="1"/>
            <p:nvPr/>
          </p:nvSpPr>
          <p:spPr>
            <a:xfrm>
              <a:off x="4948393" y="4617770"/>
              <a:ext cx="1096885"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Author</a:t>
              </a:r>
            </a:p>
          </p:txBody>
        </p:sp>
      </p:grpSp>
      <p:grpSp>
        <p:nvGrpSpPr>
          <p:cNvPr id="32" name="Group 31">
            <a:extLst>
              <a:ext uri="{FF2B5EF4-FFF2-40B4-BE49-F238E27FC236}">
                <a16:creationId xmlns:a16="http://schemas.microsoft.com/office/drawing/2014/main" id="{DFC956EE-4240-36F7-1131-CD6D0F401D07}"/>
              </a:ext>
            </a:extLst>
          </p:cNvPr>
          <p:cNvGrpSpPr/>
          <p:nvPr/>
        </p:nvGrpSpPr>
        <p:grpSpPr>
          <a:xfrm>
            <a:off x="5549558" y="2089729"/>
            <a:ext cx="3329305" cy="461665"/>
            <a:chOff x="5549558" y="2089729"/>
            <a:chExt cx="3329305" cy="461665"/>
          </a:xfrm>
        </p:grpSpPr>
        <p:sp>
          <p:nvSpPr>
            <p:cNvPr id="16" name="TextBox 15">
              <a:extLst>
                <a:ext uri="{FF2B5EF4-FFF2-40B4-BE49-F238E27FC236}">
                  <a16:creationId xmlns:a16="http://schemas.microsoft.com/office/drawing/2014/main" id="{69F842C0-8080-11E1-A288-839E1C6BB4B2}"/>
                </a:ext>
              </a:extLst>
            </p:cNvPr>
            <p:cNvSpPr txBox="1"/>
            <p:nvPr/>
          </p:nvSpPr>
          <p:spPr>
            <a:xfrm>
              <a:off x="6433555" y="2089729"/>
              <a:ext cx="2445308"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Issue information</a:t>
              </a:r>
            </a:p>
          </p:txBody>
        </p:sp>
        <p:sp>
          <p:nvSpPr>
            <p:cNvPr id="23" name="Arrow: Right 22">
              <a:extLst>
                <a:ext uri="{FF2B5EF4-FFF2-40B4-BE49-F238E27FC236}">
                  <a16:creationId xmlns:a16="http://schemas.microsoft.com/office/drawing/2014/main" id="{8994F540-DD37-810B-0B12-5D86C202C5C7}"/>
                </a:ext>
              </a:extLst>
            </p:cNvPr>
            <p:cNvSpPr/>
            <p:nvPr/>
          </p:nvSpPr>
          <p:spPr>
            <a:xfrm rot="10800000">
              <a:off x="5549558" y="2233396"/>
              <a:ext cx="849313" cy="227973"/>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0" name="Group 29">
            <a:extLst>
              <a:ext uri="{FF2B5EF4-FFF2-40B4-BE49-F238E27FC236}">
                <a16:creationId xmlns:a16="http://schemas.microsoft.com/office/drawing/2014/main" id="{7A04B8DF-7DFF-442D-FDD9-FE35082DF8BB}"/>
              </a:ext>
            </a:extLst>
          </p:cNvPr>
          <p:cNvGrpSpPr/>
          <p:nvPr/>
        </p:nvGrpSpPr>
        <p:grpSpPr>
          <a:xfrm>
            <a:off x="121907" y="2819859"/>
            <a:ext cx="1871086" cy="783750"/>
            <a:chOff x="121907" y="2819859"/>
            <a:chExt cx="1871086" cy="783750"/>
          </a:xfrm>
        </p:grpSpPr>
        <p:sp>
          <p:nvSpPr>
            <p:cNvPr id="24" name="TextBox 23">
              <a:extLst>
                <a:ext uri="{FF2B5EF4-FFF2-40B4-BE49-F238E27FC236}">
                  <a16:creationId xmlns:a16="http://schemas.microsoft.com/office/drawing/2014/main" id="{0FBCE333-7132-39B9-8D8D-4060D53BADA7}"/>
                </a:ext>
              </a:extLst>
            </p:cNvPr>
            <p:cNvSpPr txBox="1"/>
            <p:nvPr/>
          </p:nvSpPr>
          <p:spPr>
            <a:xfrm>
              <a:off x="121907" y="3141944"/>
              <a:ext cx="894399"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Date</a:t>
              </a:r>
            </a:p>
          </p:txBody>
        </p:sp>
        <p:sp>
          <p:nvSpPr>
            <p:cNvPr id="25" name="Arrow: Right 24">
              <a:extLst>
                <a:ext uri="{FF2B5EF4-FFF2-40B4-BE49-F238E27FC236}">
                  <a16:creationId xmlns:a16="http://schemas.microsoft.com/office/drawing/2014/main" id="{1B422CDE-3940-952B-AA6A-864B3CAE2B20}"/>
                </a:ext>
              </a:extLst>
            </p:cNvPr>
            <p:cNvSpPr/>
            <p:nvPr/>
          </p:nvSpPr>
          <p:spPr>
            <a:xfrm rot="19377512">
              <a:off x="835063" y="2819859"/>
              <a:ext cx="1157930" cy="213838"/>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9" name="Group 28">
            <a:extLst>
              <a:ext uri="{FF2B5EF4-FFF2-40B4-BE49-F238E27FC236}">
                <a16:creationId xmlns:a16="http://schemas.microsoft.com/office/drawing/2014/main" id="{5CEDA007-2DC0-4E40-F92E-660D5A91AE2A}"/>
              </a:ext>
            </a:extLst>
          </p:cNvPr>
          <p:cNvGrpSpPr/>
          <p:nvPr/>
        </p:nvGrpSpPr>
        <p:grpSpPr>
          <a:xfrm>
            <a:off x="9451923" y="3800443"/>
            <a:ext cx="2488537" cy="461665"/>
            <a:chOff x="9451923" y="3800443"/>
            <a:chExt cx="2488537" cy="461665"/>
          </a:xfrm>
        </p:grpSpPr>
        <p:sp>
          <p:nvSpPr>
            <p:cNvPr id="14" name="TextBox 13">
              <a:extLst>
                <a:ext uri="{FF2B5EF4-FFF2-40B4-BE49-F238E27FC236}">
                  <a16:creationId xmlns:a16="http://schemas.microsoft.com/office/drawing/2014/main" id="{8D969520-72B3-D173-74D6-3F4AA75EA3CE}"/>
                </a:ext>
              </a:extLst>
            </p:cNvPr>
            <p:cNvSpPr txBox="1"/>
            <p:nvPr/>
          </p:nvSpPr>
          <p:spPr>
            <a:xfrm>
              <a:off x="10128150" y="3800443"/>
              <a:ext cx="1812310"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‘Article title’</a:t>
              </a:r>
            </a:p>
          </p:txBody>
        </p:sp>
        <p:sp>
          <p:nvSpPr>
            <p:cNvPr id="26" name="Arrow: Right 25">
              <a:extLst>
                <a:ext uri="{FF2B5EF4-FFF2-40B4-BE49-F238E27FC236}">
                  <a16:creationId xmlns:a16="http://schemas.microsoft.com/office/drawing/2014/main" id="{F04FFFDA-A53D-A7D7-F0EE-0D7DB27C46C5}"/>
                </a:ext>
              </a:extLst>
            </p:cNvPr>
            <p:cNvSpPr/>
            <p:nvPr/>
          </p:nvSpPr>
          <p:spPr>
            <a:xfrm rot="10800000">
              <a:off x="9451923" y="3934690"/>
              <a:ext cx="639727" cy="288174"/>
            </a:xfrm>
            <a:prstGeom prst="rightArrow">
              <a:avLst>
                <a:gd name="adj1" fmla="val 44001"/>
                <a:gd name="adj2" fmla="val 5000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3" name="Group 32">
            <a:extLst>
              <a:ext uri="{FF2B5EF4-FFF2-40B4-BE49-F238E27FC236}">
                <a16:creationId xmlns:a16="http://schemas.microsoft.com/office/drawing/2014/main" id="{B457C40D-82D1-83D4-51CE-E0126EAE5387}"/>
              </a:ext>
            </a:extLst>
          </p:cNvPr>
          <p:cNvGrpSpPr/>
          <p:nvPr/>
        </p:nvGrpSpPr>
        <p:grpSpPr>
          <a:xfrm>
            <a:off x="6398871" y="2539453"/>
            <a:ext cx="2170705" cy="461665"/>
            <a:chOff x="6398871" y="2539453"/>
            <a:chExt cx="2170705" cy="461665"/>
          </a:xfrm>
        </p:grpSpPr>
        <p:sp>
          <p:nvSpPr>
            <p:cNvPr id="10" name="Arrow: Right 9">
              <a:extLst>
                <a:ext uri="{FF2B5EF4-FFF2-40B4-BE49-F238E27FC236}">
                  <a16:creationId xmlns:a16="http://schemas.microsoft.com/office/drawing/2014/main" id="{6DED19FD-366C-8AD8-3C27-EF5B534807DB}"/>
                </a:ext>
              </a:extLst>
            </p:cNvPr>
            <p:cNvSpPr/>
            <p:nvPr/>
          </p:nvSpPr>
          <p:spPr>
            <a:xfrm rot="10800000">
              <a:off x="6398871" y="2668088"/>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37DB0D1-6387-61B8-3368-0D1267A3918D}"/>
                </a:ext>
              </a:extLst>
            </p:cNvPr>
            <p:cNvSpPr txBox="1"/>
            <p:nvPr/>
          </p:nvSpPr>
          <p:spPr>
            <a:xfrm>
              <a:off x="7472691" y="2539453"/>
              <a:ext cx="1096885"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Doi</a:t>
              </a:r>
            </a:p>
          </p:txBody>
        </p:sp>
      </p:grpSp>
      <p:pic>
        <p:nvPicPr>
          <p:cNvPr id="17" name="Audio 16">
            <a:hlinkClick r:id="" action="ppaction://media"/>
            <a:extLst>
              <a:ext uri="{FF2B5EF4-FFF2-40B4-BE49-F238E27FC236}">
                <a16:creationId xmlns:a16="http://schemas.microsoft.com/office/drawing/2014/main" id="{8F0FA95A-0CFE-261C-EE5B-0FB6BD4FBB7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97874712"/>
      </p:ext>
    </p:extLst>
  </p:cSld>
  <p:clrMapOvr>
    <a:masterClrMapping/>
  </p:clrMapOvr>
  <mc:AlternateContent xmlns:mc="http://schemas.openxmlformats.org/markup-compatibility/2006" xmlns:p14="http://schemas.microsoft.com/office/powerpoint/2010/main">
    <mc:Choice Requires="p14">
      <p:transition spd="med" p14:dur="700" advTm="22145">
        <p:fade/>
      </p:transition>
    </mc:Choice>
    <mc:Fallback xmlns="">
      <p:transition spd="med" advTm="2214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E4CE6-5178-FB73-64B9-9D7E004FF0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F00E54-10FF-B89B-440A-EB4F0D6F1C9A}"/>
              </a:ext>
            </a:extLst>
          </p:cNvPr>
          <p:cNvSpPr>
            <a:spLocks noGrp="1"/>
          </p:cNvSpPr>
          <p:nvPr>
            <p:ph type="title"/>
          </p:nvPr>
        </p:nvSpPr>
        <p:spPr/>
        <p:txBody>
          <a:bodyPr/>
          <a:lstStyle/>
          <a:p>
            <a:r>
              <a:rPr lang="en-GB"/>
              <a:t>Reference List: journal article</a:t>
            </a:r>
          </a:p>
        </p:txBody>
      </p:sp>
      <p:sp>
        <p:nvSpPr>
          <p:cNvPr id="7" name="TextBox 6">
            <a:extLst>
              <a:ext uri="{FF2B5EF4-FFF2-40B4-BE49-F238E27FC236}">
                <a16:creationId xmlns:a16="http://schemas.microsoft.com/office/drawing/2014/main" id="{C707A49F-1A55-1780-3149-0C59E46BACB3}"/>
              </a:ext>
            </a:extLst>
          </p:cNvPr>
          <p:cNvSpPr txBox="1"/>
          <p:nvPr/>
        </p:nvSpPr>
        <p:spPr>
          <a:xfrm>
            <a:off x="201541" y="5711257"/>
            <a:ext cx="4542698" cy="461665"/>
          </a:xfrm>
          <a:prstGeom prst="rect">
            <a:avLst/>
          </a:prstGeom>
          <a:noFill/>
          <a:ln w="57150">
            <a:solidFill>
              <a:schemeClr val="accent2"/>
            </a:solidFill>
          </a:ln>
        </p:spPr>
        <p:txBody>
          <a:bodyPr wrap="square" lIns="91440" tIns="45720" rIns="91440" bIns="45720" rtlCol="0" anchor="t">
            <a:spAutoFit/>
          </a:bodyPr>
          <a:lstStyle/>
          <a:p>
            <a:r>
              <a:rPr lang="en-GB" sz="2400" b="1" dirty="0">
                <a:latin typeface="Calibri"/>
                <a:ea typeface="Calibri"/>
                <a:cs typeface="Calibri"/>
              </a:rPr>
              <a:t>In-text citation: </a:t>
            </a:r>
            <a:r>
              <a:rPr lang="en-GB" sz="2400" dirty="0">
                <a:latin typeface="Calibri"/>
                <a:ea typeface="Calibri"/>
                <a:cs typeface="Calibri"/>
              </a:rPr>
              <a:t>(Thompson, 2017)</a:t>
            </a:r>
            <a:endParaRPr lang="en-US" dirty="0">
              <a:latin typeface="Calibri"/>
              <a:ea typeface="Calibri"/>
              <a:cs typeface="Calibri"/>
            </a:endParaRPr>
          </a:p>
        </p:txBody>
      </p:sp>
      <p:sp>
        <p:nvSpPr>
          <p:cNvPr id="12" name="TextBox 11">
            <a:extLst>
              <a:ext uri="{FF2B5EF4-FFF2-40B4-BE49-F238E27FC236}">
                <a16:creationId xmlns:a16="http://schemas.microsoft.com/office/drawing/2014/main" id="{17A8E574-0EC1-57ED-953D-F280343B532B}"/>
              </a:ext>
            </a:extLst>
          </p:cNvPr>
          <p:cNvSpPr txBox="1"/>
          <p:nvPr/>
        </p:nvSpPr>
        <p:spPr>
          <a:xfrm>
            <a:off x="556592" y="3107634"/>
            <a:ext cx="2173358" cy="523220"/>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Thompson, P</a:t>
            </a:r>
            <a:r>
              <a:rPr lang="en-GB" sz="2800" dirty="0">
                <a:latin typeface="Calibri"/>
                <a:ea typeface="Calibri"/>
                <a:cs typeface="Calibri"/>
              </a:rPr>
              <a:t>.</a:t>
            </a:r>
          </a:p>
        </p:txBody>
      </p:sp>
      <p:sp>
        <p:nvSpPr>
          <p:cNvPr id="14" name="TextBox 13">
            <a:extLst>
              <a:ext uri="{FF2B5EF4-FFF2-40B4-BE49-F238E27FC236}">
                <a16:creationId xmlns:a16="http://schemas.microsoft.com/office/drawing/2014/main" id="{2F6A9D72-A952-6576-89BA-A4FEA8DB95AA}"/>
              </a:ext>
            </a:extLst>
          </p:cNvPr>
          <p:cNvSpPr txBox="1"/>
          <p:nvPr/>
        </p:nvSpPr>
        <p:spPr>
          <a:xfrm>
            <a:off x="556593" y="3631096"/>
            <a:ext cx="5413514" cy="523220"/>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dirty="0">
                <a:latin typeface="Calibri"/>
                <a:ea typeface="Calibri"/>
                <a:cs typeface="Calibri"/>
              </a:rPr>
              <a:t>Active Learning in Higher Education</a:t>
            </a:r>
            <a:r>
              <a:rPr lang="en-GB" sz="2800" dirty="0">
                <a:latin typeface="Calibri"/>
                <a:ea typeface="Calibri"/>
                <a:cs typeface="Calibri"/>
              </a:rPr>
              <a:t>,</a:t>
            </a:r>
            <a:endParaRPr lang="en-US" dirty="0"/>
          </a:p>
        </p:txBody>
      </p:sp>
      <p:sp>
        <p:nvSpPr>
          <p:cNvPr id="16" name="TextBox 15">
            <a:extLst>
              <a:ext uri="{FF2B5EF4-FFF2-40B4-BE49-F238E27FC236}">
                <a16:creationId xmlns:a16="http://schemas.microsoft.com/office/drawing/2014/main" id="{44210E4A-FFA6-4B9A-ADC6-D011F1B3AFBD}"/>
              </a:ext>
            </a:extLst>
          </p:cNvPr>
          <p:cNvSpPr txBox="1"/>
          <p:nvPr/>
        </p:nvSpPr>
        <p:spPr>
          <a:xfrm>
            <a:off x="2729948" y="3107634"/>
            <a:ext cx="1126437" cy="523220"/>
          </a:xfrm>
          <a:prstGeom prst="rect">
            <a:avLst/>
          </a:prstGeom>
          <a:solidFill>
            <a:srgbClr val="C7F0E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(2017)</a:t>
            </a:r>
          </a:p>
        </p:txBody>
      </p:sp>
      <p:sp>
        <p:nvSpPr>
          <p:cNvPr id="18" name="TextBox 17">
            <a:extLst>
              <a:ext uri="{FF2B5EF4-FFF2-40B4-BE49-F238E27FC236}">
                <a16:creationId xmlns:a16="http://schemas.microsoft.com/office/drawing/2014/main" id="{BA6CDF5C-8415-1A93-D5DB-DEB270D58D69}"/>
              </a:ext>
            </a:extLst>
          </p:cNvPr>
          <p:cNvSpPr txBox="1"/>
          <p:nvPr/>
        </p:nvSpPr>
        <p:spPr>
          <a:xfrm>
            <a:off x="3856384" y="3107635"/>
            <a:ext cx="7321827" cy="523220"/>
          </a:xfrm>
          <a:prstGeom prst="rect">
            <a:avLst/>
          </a:prstGeom>
          <a:solidFill>
            <a:schemeClr val="accent3">
              <a:lumMod val="20000"/>
              <a:lumOff val="80000"/>
            </a:schemeClr>
          </a:solidFill>
          <a:ln>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'Communication technology use and study skills',</a:t>
            </a:r>
            <a:endParaRPr lang="en-US"/>
          </a:p>
        </p:txBody>
      </p:sp>
      <p:sp>
        <p:nvSpPr>
          <p:cNvPr id="26" name="TextBox 25">
            <a:extLst>
              <a:ext uri="{FF2B5EF4-FFF2-40B4-BE49-F238E27FC236}">
                <a16:creationId xmlns:a16="http://schemas.microsoft.com/office/drawing/2014/main" id="{519D0E58-CEAA-074B-870E-8AC84CE5E80B}"/>
              </a:ext>
            </a:extLst>
          </p:cNvPr>
          <p:cNvSpPr txBox="1"/>
          <p:nvPr/>
        </p:nvSpPr>
        <p:spPr>
          <a:xfrm>
            <a:off x="5837582" y="3631095"/>
            <a:ext cx="3074505" cy="523220"/>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18(3), pp. 257-270.</a:t>
            </a:r>
            <a:endParaRPr lang="en-US"/>
          </a:p>
        </p:txBody>
      </p:sp>
      <p:sp>
        <p:nvSpPr>
          <p:cNvPr id="27" name="TextBox 19">
            <a:extLst>
              <a:ext uri="{FF2B5EF4-FFF2-40B4-BE49-F238E27FC236}">
                <a16:creationId xmlns:a16="http://schemas.microsoft.com/office/drawing/2014/main" id="{6A4F35A9-DE7E-5085-0E1B-F6FD4B53CD0B}"/>
              </a:ext>
            </a:extLst>
          </p:cNvPr>
          <p:cNvSpPr txBox="1"/>
          <p:nvPr/>
        </p:nvSpPr>
        <p:spPr>
          <a:xfrm>
            <a:off x="556591" y="4154556"/>
            <a:ext cx="6685723" cy="523220"/>
          </a:xfrm>
          <a:prstGeom prst="rect">
            <a:avLst/>
          </a:prstGeom>
          <a:solidFill>
            <a:srgbClr val="D0EEF9"/>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a:latin typeface="Calibri"/>
                <a:ea typeface="Calibri"/>
                <a:cs typeface="Calibri"/>
              </a:rPr>
              <a:t>https//doi.org/10.1177/1469787417715204</a:t>
            </a:r>
          </a:p>
        </p:txBody>
      </p:sp>
      <p:sp>
        <p:nvSpPr>
          <p:cNvPr id="24" name="TextBox 23">
            <a:extLst>
              <a:ext uri="{FF2B5EF4-FFF2-40B4-BE49-F238E27FC236}">
                <a16:creationId xmlns:a16="http://schemas.microsoft.com/office/drawing/2014/main" id="{43508DAC-87D0-CF2F-B416-D0B20C01F718}"/>
              </a:ext>
            </a:extLst>
          </p:cNvPr>
          <p:cNvSpPr txBox="1"/>
          <p:nvPr/>
        </p:nvSpPr>
        <p:spPr>
          <a:xfrm>
            <a:off x="8779565" y="3631095"/>
            <a:ext cx="2054088" cy="523220"/>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Available at: </a:t>
            </a:r>
            <a:endParaRPr lang="en-US"/>
          </a:p>
        </p:txBody>
      </p:sp>
      <p:sp>
        <p:nvSpPr>
          <p:cNvPr id="34" name="TextBox 33">
            <a:extLst>
              <a:ext uri="{FF2B5EF4-FFF2-40B4-BE49-F238E27FC236}">
                <a16:creationId xmlns:a16="http://schemas.microsoft.com/office/drawing/2014/main" id="{2E645A5C-673B-023C-F7F7-57302FB330ED}"/>
              </a:ext>
            </a:extLst>
          </p:cNvPr>
          <p:cNvSpPr txBox="1"/>
          <p:nvPr/>
        </p:nvSpPr>
        <p:spPr>
          <a:xfrm>
            <a:off x="7057148" y="4677776"/>
            <a:ext cx="4933311" cy="1569660"/>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WHERE?</a:t>
            </a:r>
            <a:r>
              <a:rPr lang="en-GB" sz="2400" dirty="0">
                <a:latin typeface="Calibri"/>
                <a:ea typeface="Calibri Light"/>
                <a:cs typeface="Calibri Light"/>
              </a:rPr>
              <a:t> </a:t>
            </a:r>
            <a:endParaRPr lang="en-GB" sz="2400" dirty="0">
              <a:latin typeface="Calibri"/>
              <a:ea typeface="Calibri"/>
              <a:cs typeface="Calibri"/>
            </a:endParaRPr>
          </a:p>
          <a:p>
            <a:pPr marL="342900" indent="-342900">
              <a:buFont typeface="Arial"/>
              <a:buChar char="•"/>
            </a:pPr>
            <a:r>
              <a:rPr lang="en-GB" sz="2400" dirty="0">
                <a:latin typeface="Calibri"/>
                <a:ea typeface="Calibri Light"/>
                <a:cs typeface="Calibri Light"/>
              </a:rPr>
              <a:t>Journal Title Capitalised &amp; </a:t>
            </a:r>
            <a:r>
              <a:rPr lang="en-GB" sz="2400" i="1" dirty="0">
                <a:latin typeface="Calibri"/>
                <a:ea typeface="Calibri Light"/>
                <a:cs typeface="Calibri Light"/>
              </a:rPr>
              <a:t>in italics.</a:t>
            </a:r>
          </a:p>
          <a:p>
            <a:pPr marL="342900" indent="-342900">
              <a:buFont typeface="Arial"/>
              <a:buChar char="•"/>
            </a:pPr>
            <a:r>
              <a:rPr lang="en-GB" sz="2400" dirty="0">
                <a:latin typeface="Calibri"/>
                <a:ea typeface="Calibri Light"/>
                <a:cs typeface="Calibri Light"/>
              </a:rPr>
              <a:t>Volume, Issue and page range.</a:t>
            </a:r>
          </a:p>
          <a:p>
            <a:pPr marL="342900" indent="-342900">
              <a:buFont typeface="Arial"/>
              <a:buChar char="•"/>
            </a:pPr>
            <a:r>
              <a:rPr lang="en-GB" sz="2400" dirty="0">
                <a:latin typeface="Calibri"/>
                <a:ea typeface="Calibri Light"/>
                <a:cs typeface="Calibri Light"/>
              </a:rPr>
              <a:t>Doi or </a:t>
            </a:r>
            <a:r>
              <a:rPr lang="en-GB" sz="2400" dirty="0" err="1">
                <a:latin typeface="Calibri"/>
                <a:ea typeface="Calibri Light"/>
                <a:cs typeface="Calibri Light"/>
              </a:rPr>
              <a:t>url</a:t>
            </a:r>
            <a:r>
              <a:rPr lang="en-GB" sz="2400" dirty="0">
                <a:latin typeface="Calibri"/>
                <a:ea typeface="Calibri Light"/>
                <a:cs typeface="Calibri Light"/>
              </a:rPr>
              <a:t> (Accessed: date)</a:t>
            </a:r>
          </a:p>
        </p:txBody>
      </p:sp>
      <p:cxnSp>
        <p:nvCxnSpPr>
          <p:cNvPr id="35" name="Straight Arrow Connector 34">
            <a:extLst>
              <a:ext uri="{FF2B5EF4-FFF2-40B4-BE49-F238E27FC236}">
                <a16:creationId xmlns:a16="http://schemas.microsoft.com/office/drawing/2014/main" id="{8604A6CE-19F1-6553-E617-6839697ADBDC}"/>
              </a:ext>
            </a:extLst>
          </p:cNvPr>
          <p:cNvCxnSpPr>
            <a:cxnSpLocks/>
          </p:cNvCxnSpPr>
          <p:nvPr/>
        </p:nvCxnSpPr>
        <p:spPr>
          <a:xfrm>
            <a:off x="6016487" y="4724399"/>
            <a:ext cx="1040661" cy="941515"/>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B4E127A5-181F-FC85-8BB3-A606CA80C127}"/>
              </a:ext>
            </a:extLst>
          </p:cNvPr>
          <p:cNvGrpSpPr/>
          <p:nvPr/>
        </p:nvGrpSpPr>
        <p:grpSpPr>
          <a:xfrm>
            <a:off x="523461" y="1596885"/>
            <a:ext cx="2743200" cy="1510748"/>
            <a:chOff x="523461" y="1596885"/>
            <a:chExt cx="2743200" cy="1510748"/>
          </a:xfrm>
        </p:grpSpPr>
        <p:sp>
          <p:nvSpPr>
            <p:cNvPr id="31" name="TextBox 30">
              <a:extLst>
                <a:ext uri="{FF2B5EF4-FFF2-40B4-BE49-F238E27FC236}">
                  <a16:creationId xmlns:a16="http://schemas.microsoft.com/office/drawing/2014/main" id="{7B969093-7897-4672-DB85-4DA4B068BB65}"/>
                </a:ext>
              </a:extLst>
            </p:cNvPr>
            <p:cNvSpPr txBox="1"/>
            <p:nvPr/>
          </p:nvSpPr>
          <p:spPr>
            <a:xfrm>
              <a:off x="523461"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WHO?</a:t>
              </a:r>
              <a:r>
                <a:rPr lang="en-GB" sz="2400" dirty="0">
                  <a:latin typeface="Calibri"/>
                  <a:ea typeface="Calibri Light"/>
                  <a:cs typeface="Calibri Light"/>
                </a:rPr>
                <a:t> Author's surname and initial.</a:t>
              </a:r>
              <a:endParaRPr lang="en-GB" sz="2400" dirty="0">
                <a:latin typeface="Calibri"/>
              </a:endParaRPr>
            </a:p>
          </p:txBody>
        </p:sp>
        <p:cxnSp>
          <p:nvCxnSpPr>
            <p:cNvPr id="36" name="Straight Arrow Connector 35">
              <a:extLst>
                <a:ext uri="{FF2B5EF4-FFF2-40B4-BE49-F238E27FC236}">
                  <a16:creationId xmlns:a16="http://schemas.microsoft.com/office/drawing/2014/main" id="{345F35C3-8D87-3A2A-87D3-84FBDE96D906}"/>
                </a:ext>
              </a:extLst>
            </p:cNvPr>
            <p:cNvCxnSpPr>
              <a:cxnSpLocks/>
            </p:cNvCxnSpPr>
            <p:nvPr/>
          </p:nvCxnSpPr>
          <p:spPr>
            <a:xfrm flipH="1">
              <a:off x="1311965" y="2431772"/>
              <a:ext cx="198782" cy="675861"/>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40" name="Group 39">
            <a:extLst>
              <a:ext uri="{FF2B5EF4-FFF2-40B4-BE49-F238E27FC236}">
                <a16:creationId xmlns:a16="http://schemas.microsoft.com/office/drawing/2014/main" id="{9481931B-ACA8-467D-70E3-93469D44FADE}"/>
              </a:ext>
            </a:extLst>
          </p:cNvPr>
          <p:cNvGrpSpPr/>
          <p:nvPr/>
        </p:nvGrpSpPr>
        <p:grpSpPr>
          <a:xfrm>
            <a:off x="3101008" y="2014327"/>
            <a:ext cx="4088294" cy="1106558"/>
            <a:chOff x="3101008" y="2014327"/>
            <a:chExt cx="4088294" cy="1106558"/>
          </a:xfrm>
        </p:grpSpPr>
        <p:sp>
          <p:nvSpPr>
            <p:cNvPr id="32" name="TextBox 31">
              <a:extLst>
                <a:ext uri="{FF2B5EF4-FFF2-40B4-BE49-F238E27FC236}">
                  <a16:creationId xmlns:a16="http://schemas.microsoft.com/office/drawing/2014/main" id="{3E42DC3E-3963-9961-17D2-155F7E4B51F2}"/>
                </a:ext>
              </a:extLst>
            </p:cNvPr>
            <p:cNvSpPr txBox="1"/>
            <p:nvPr/>
          </p:nvSpPr>
          <p:spPr>
            <a:xfrm>
              <a:off x="3856381" y="2014327"/>
              <a:ext cx="3332921"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WHEN?</a:t>
              </a:r>
              <a:r>
                <a:rPr lang="en-GB" sz="2400" dirty="0">
                  <a:latin typeface="Calibri"/>
                  <a:ea typeface="Calibri Light"/>
                  <a:cs typeface="Calibri Light"/>
                </a:rPr>
                <a:t> Date published in round brackets.</a:t>
              </a:r>
            </a:p>
          </p:txBody>
        </p:sp>
        <p:cxnSp>
          <p:nvCxnSpPr>
            <p:cNvPr id="37" name="Straight Arrow Connector 36">
              <a:extLst>
                <a:ext uri="{FF2B5EF4-FFF2-40B4-BE49-F238E27FC236}">
                  <a16:creationId xmlns:a16="http://schemas.microsoft.com/office/drawing/2014/main" id="{50DA5A7B-A0D3-08D4-E214-5D7898D147C6}"/>
                </a:ext>
              </a:extLst>
            </p:cNvPr>
            <p:cNvCxnSpPr>
              <a:cxnSpLocks/>
            </p:cNvCxnSpPr>
            <p:nvPr/>
          </p:nvCxnSpPr>
          <p:spPr>
            <a:xfrm flipH="1">
              <a:off x="3101008" y="2199859"/>
              <a:ext cx="708991" cy="921026"/>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41" name="Group 40">
            <a:extLst>
              <a:ext uri="{FF2B5EF4-FFF2-40B4-BE49-F238E27FC236}">
                <a16:creationId xmlns:a16="http://schemas.microsoft.com/office/drawing/2014/main" id="{A9F70D0A-407F-8CE4-94D2-B9DA294279EB}"/>
              </a:ext>
            </a:extLst>
          </p:cNvPr>
          <p:cNvGrpSpPr/>
          <p:nvPr/>
        </p:nvGrpSpPr>
        <p:grpSpPr>
          <a:xfrm>
            <a:off x="7533861" y="1596884"/>
            <a:ext cx="3969026" cy="1490870"/>
            <a:chOff x="7533861" y="1596884"/>
            <a:chExt cx="3969026" cy="1490870"/>
          </a:xfrm>
        </p:grpSpPr>
        <p:sp>
          <p:nvSpPr>
            <p:cNvPr id="33" name="TextBox 32">
              <a:extLst>
                <a:ext uri="{FF2B5EF4-FFF2-40B4-BE49-F238E27FC236}">
                  <a16:creationId xmlns:a16="http://schemas.microsoft.com/office/drawing/2014/main" id="{4EF8D11B-2CDA-3950-8FF7-2E8DBEFEE89A}"/>
                </a:ext>
              </a:extLst>
            </p:cNvPr>
            <p:cNvSpPr txBox="1"/>
            <p:nvPr/>
          </p:nvSpPr>
          <p:spPr>
            <a:xfrm>
              <a:off x="8448261" y="1596884"/>
              <a:ext cx="3054626" cy="830997"/>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WHAT?</a:t>
              </a:r>
              <a:r>
                <a:rPr lang="en-GB" sz="2400">
                  <a:latin typeface="Calibri"/>
                  <a:ea typeface="Calibri Light"/>
                  <a:cs typeface="Calibri Light"/>
                </a:rPr>
                <a:t> Title of article in single quotations.</a:t>
              </a:r>
              <a:endParaRPr lang="en-GB" sz="2400" dirty="0">
                <a:latin typeface="Calibri"/>
              </a:endParaRPr>
            </a:p>
          </p:txBody>
        </p:sp>
        <p:cxnSp>
          <p:nvCxnSpPr>
            <p:cNvPr id="38" name="Straight Arrow Connector 37">
              <a:extLst>
                <a:ext uri="{FF2B5EF4-FFF2-40B4-BE49-F238E27FC236}">
                  <a16:creationId xmlns:a16="http://schemas.microsoft.com/office/drawing/2014/main" id="{405352E1-BDEF-E079-EF81-D0EA7CA61924}"/>
                </a:ext>
              </a:extLst>
            </p:cNvPr>
            <p:cNvCxnSpPr>
              <a:cxnSpLocks/>
            </p:cNvCxnSpPr>
            <p:nvPr/>
          </p:nvCxnSpPr>
          <p:spPr>
            <a:xfrm flipH="1">
              <a:off x="7533861" y="2160102"/>
              <a:ext cx="914398" cy="927652"/>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pic>
        <p:nvPicPr>
          <p:cNvPr id="8" name="Audio 7">
            <a:hlinkClick r:id="" action="ppaction://media"/>
            <a:extLst>
              <a:ext uri="{FF2B5EF4-FFF2-40B4-BE49-F238E27FC236}">
                <a16:creationId xmlns:a16="http://schemas.microsoft.com/office/drawing/2014/main" id="{AB6CDF1D-169A-741B-4CBE-253E82A593F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18138800"/>
      </p:ext>
    </p:extLst>
  </p:cSld>
  <p:clrMapOvr>
    <a:masterClrMapping/>
  </p:clrMapOvr>
  <mc:AlternateContent xmlns:mc="http://schemas.openxmlformats.org/markup-compatibility/2006" xmlns:p14="http://schemas.microsoft.com/office/powerpoint/2010/main">
    <mc:Choice Requires="p14">
      <p:transition spd="med" p14:dur="700" advTm="70047">
        <p:fade/>
      </p:transition>
    </mc:Choice>
    <mc:Fallback xmlns="">
      <p:transition spd="med" advTm="7004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p:txBody>
          <a:bodyPr/>
          <a:lstStyle/>
          <a:p>
            <a:r>
              <a:rPr lang="en-US"/>
              <a:t>Referencing a webpage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5"/>
          <a:stretch>
            <a:fillRect/>
          </a:stretch>
        </p:blipFill>
        <p:spPr>
          <a:xfrm>
            <a:off x="2473245" y="1322108"/>
            <a:ext cx="7824092" cy="4253725"/>
          </a:xfrm>
        </p:spPr>
      </p:pic>
      <p:sp>
        <p:nvSpPr>
          <p:cNvPr id="12" name="TextBox 11">
            <a:extLst>
              <a:ext uri="{FF2B5EF4-FFF2-40B4-BE49-F238E27FC236}">
                <a16:creationId xmlns:a16="http://schemas.microsoft.com/office/drawing/2014/main" id="{923EF4EA-B433-34AC-4209-8CB308A7CE2C}"/>
              </a:ext>
            </a:extLst>
          </p:cNvPr>
          <p:cNvSpPr txBox="1"/>
          <p:nvPr/>
        </p:nvSpPr>
        <p:spPr>
          <a:xfrm>
            <a:off x="10016219" y="1341702"/>
            <a:ext cx="20927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hlinkClick r:id="rId6"/>
              </a:rPr>
              <a:t>The Conversation</a:t>
            </a:r>
            <a:endParaRPr lang="en-US">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F8F26AED-9B9C-18AB-6BB1-630139493D84}"/>
              </a:ext>
            </a:extLst>
          </p:cNvPr>
          <p:cNvSpPr txBox="1"/>
          <p:nvPr/>
        </p:nvSpPr>
        <p:spPr>
          <a:xfrm>
            <a:off x="227447" y="5746908"/>
            <a:ext cx="11704280" cy="461665"/>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panose="020F0502020204030204" pitchFamily="34" charset="0"/>
                <a:cs typeface="Calibri" panose="020F0502020204030204" pitchFamily="34" charset="0"/>
              </a:rPr>
              <a:t>TIP: </a:t>
            </a:r>
            <a:r>
              <a:rPr lang="en-GB" sz="2400">
                <a:latin typeface="Calibri" panose="020F0502020204030204" pitchFamily="34" charset="0"/>
                <a:cs typeface="Calibri" panose="020F0502020204030204" pitchFamily="34" charset="0"/>
              </a:rPr>
              <a:t>Explore: </a:t>
            </a:r>
            <a:r>
              <a:rPr lang="en-GB" sz="2400" b="1">
                <a:solidFill>
                  <a:schemeClr val="accent2"/>
                </a:solidFill>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Referencing: The Basics in Moodle</a:t>
            </a:r>
            <a:r>
              <a:rPr lang="en-GB" sz="2400" b="1">
                <a:solidFill>
                  <a:schemeClr val="accent2"/>
                </a:solidFill>
                <a:latin typeface="Calibri" panose="020F0502020204030204" pitchFamily="34" charset="0"/>
                <a:cs typeface="Calibri" panose="020F0502020204030204" pitchFamily="34" charset="0"/>
              </a:rPr>
              <a:t> </a:t>
            </a:r>
            <a:r>
              <a:rPr lang="en-GB" sz="2400">
                <a:latin typeface="Calibri" panose="020F0502020204030204" pitchFamily="34" charset="0"/>
                <a:cs typeface="Calibri" panose="020F0502020204030204" pitchFamily="34" charset="0"/>
              </a:rPr>
              <a:t>to help identify different online resources. </a:t>
            </a:r>
          </a:p>
        </p:txBody>
      </p:sp>
      <p:grpSp>
        <p:nvGrpSpPr>
          <p:cNvPr id="13" name="Group 12">
            <a:extLst>
              <a:ext uri="{FF2B5EF4-FFF2-40B4-BE49-F238E27FC236}">
                <a16:creationId xmlns:a16="http://schemas.microsoft.com/office/drawing/2014/main" id="{32C29A4A-6305-D25B-25BB-F2FD546C9710}"/>
              </a:ext>
            </a:extLst>
          </p:cNvPr>
          <p:cNvGrpSpPr/>
          <p:nvPr/>
        </p:nvGrpSpPr>
        <p:grpSpPr>
          <a:xfrm>
            <a:off x="415167" y="2043864"/>
            <a:ext cx="2161415" cy="830997"/>
            <a:chOff x="415167" y="2043864"/>
            <a:chExt cx="2161415" cy="830997"/>
          </a:xfrm>
        </p:grpSpPr>
        <p:sp>
          <p:nvSpPr>
            <p:cNvPr id="3" name="Arrow: Right 2">
              <a:extLst>
                <a:ext uri="{FF2B5EF4-FFF2-40B4-BE49-F238E27FC236}">
                  <a16:creationId xmlns:a16="http://schemas.microsoft.com/office/drawing/2014/main" id="{00E56AE9-8DA4-E844-3DB0-CF52B6BB2B67}"/>
                </a:ext>
              </a:extLst>
            </p:cNvPr>
            <p:cNvSpPr/>
            <p:nvPr/>
          </p:nvSpPr>
          <p:spPr>
            <a:xfrm>
              <a:off x="1584939" y="2328883"/>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C7948E62-53EB-AFD7-904A-23B18D9EEF62}"/>
                </a:ext>
              </a:extLst>
            </p:cNvPr>
            <p:cNvSpPr txBox="1"/>
            <p:nvPr/>
          </p:nvSpPr>
          <p:spPr>
            <a:xfrm>
              <a:off x="415167" y="2043864"/>
              <a:ext cx="1574695" cy="830997"/>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Title of webpage</a:t>
              </a:r>
            </a:p>
          </p:txBody>
        </p:sp>
      </p:grpSp>
      <p:grpSp>
        <p:nvGrpSpPr>
          <p:cNvPr id="14" name="Group 13">
            <a:extLst>
              <a:ext uri="{FF2B5EF4-FFF2-40B4-BE49-F238E27FC236}">
                <a16:creationId xmlns:a16="http://schemas.microsoft.com/office/drawing/2014/main" id="{1F70A722-C0D4-6B88-3CD2-B80754AE09FF}"/>
              </a:ext>
            </a:extLst>
          </p:cNvPr>
          <p:cNvGrpSpPr/>
          <p:nvPr/>
        </p:nvGrpSpPr>
        <p:grpSpPr>
          <a:xfrm>
            <a:off x="157318" y="3194346"/>
            <a:ext cx="2643657" cy="790055"/>
            <a:chOff x="157318" y="3194346"/>
            <a:chExt cx="2643657" cy="790055"/>
          </a:xfrm>
        </p:grpSpPr>
        <p:sp>
          <p:nvSpPr>
            <p:cNvPr id="6" name="Arrow: Right 5">
              <a:extLst>
                <a:ext uri="{FF2B5EF4-FFF2-40B4-BE49-F238E27FC236}">
                  <a16:creationId xmlns:a16="http://schemas.microsoft.com/office/drawing/2014/main" id="{638DC319-64C7-758C-780F-76D5FC24CDBC}"/>
                </a:ext>
              </a:extLst>
            </p:cNvPr>
            <p:cNvSpPr/>
            <p:nvPr/>
          </p:nvSpPr>
          <p:spPr>
            <a:xfrm rot="19704213">
              <a:off x="1809332" y="3194346"/>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7637AF1B-D611-6AB6-F10C-EA991264D419}"/>
                </a:ext>
              </a:extLst>
            </p:cNvPr>
            <p:cNvSpPr txBox="1"/>
            <p:nvPr/>
          </p:nvSpPr>
          <p:spPr>
            <a:xfrm>
              <a:off x="157318" y="3522736"/>
              <a:ext cx="2288844"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Publication date</a:t>
              </a:r>
            </a:p>
          </p:txBody>
        </p:sp>
      </p:grpSp>
      <p:grpSp>
        <p:nvGrpSpPr>
          <p:cNvPr id="15" name="Group 14">
            <a:extLst>
              <a:ext uri="{FF2B5EF4-FFF2-40B4-BE49-F238E27FC236}">
                <a16:creationId xmlns:a16="http://schemas.microsoft.com/office/drawing/2014/main" id="{D2EE9B9A-D4A8-FA71-5D61-D942B9454778}"/>
              </a:ext>
            </a:extLst>
          </p:cNvPr>
          <p:cNvGrpSpPr/>
          <p:nvPr/>
        </p:nvGrpSpPr>
        <p:grpSpPr>
          <a:xfrm>
            <a:off x="9789077" y="3320759"/>
            <a:ext cx="2305798" cy="461665"/>
            <a:chOff x="9789077" y="3320759"/>
            <a:chExt cx="2305798" cy="461665"/>
          </a:xfrm>
        </p:grpSpPr>
        <p:sp>
          <p:nvSpPr>
            <p:cNvPr id="4" name="Arrow: Right 3">
              <a:extLst>
                <a:ext uri="{FF2B5EF4-FFF2-40B4-BE49-F238E27FC236}">
                  <a16:creationId xmlns:a16="http://schemas.microsoft.com/office/drawing/2014/main" id="{D9397E70-EB9D-C742-C265-2AE3BDE260E9}"/>
                </a:ext>
              </a:extLst>
            </p:cNvPr>
            <p:cNvSpPr/>
            <p:nvPr/>
          </p:nvSpPr>
          <p:spPr>
            <a:xfrm rot="10800000">
              <a:off x="9789077" y="3414558"/>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408ACFFC-B9E2-31E9-EB88-005A27E48BB9}"/>
                </a:ext>
              </a:extLst>
            </p:cNvPr>
            <p:cNvSpPr txBox="1"/>
            <p:nvPr/>
          </p:nvSpPr>
          <p:spPr>
            <a:xfrm>
              <a:off x="10819674" y="3320759"/>
              <a:ext cx="1275201"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Author</a:t>
              </a:r>
            </a:p>
          </p:txBody>
        </p:sp>
      </p:grpSp>
      <p:pic>
        <p:nvPicPr>
          <p:cNvPr id="23" name="Audio 22">
            <a:hlinkClick r:id="" action="ppaction://media"/>
            <a:extLst>
              <a:ext uri="{FF2B5EF4-FFF2-40B4-BE49-F238E27FC236}">
                <a16:creationId xmlns:a16="http://schemas.microsoft.com/office/drawing/2014/main" id="{54B270AF-3359-7AA9-4662-E4F29185D127}"/>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04705913"/>
      </p:ext>
    </p:extLst>
  </p:cSld>
  <p:clrMapOvr>
    <a:masterClrMapping/>
  </p:clrMapOvr>
  <mc:AlternateContent xmlns:mc="http://schemas.openxmlformats.org/markup-compatibility/2006" xmlns:p14="http://schemas.microsoft.com/office/powerpoint/2010/main">
    <mc:Choice Requires="p14">
      <p:transition spd="med" p14:dur="700" advTm="68287">
        <p:fade/>
      </p:transition>
    </mc:Choice>
    <mc:Fallback xmlns="">
      <p:transition spd="med" advTm="6828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7650E5-08FE-5050-AC07-4AF83A3C87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64CF7C-9920-7FE8-6FE7-125199B9D7E3}"/>
              </a:ext>
            </a:extLst>
          </p:cNvPr>
          <p:cNvSpPr>
            <a:spLocks noGrp="1"/>
          </p:cNvSpPr>
          <p:nvPr>
            <p:ph type="title"/>
          </p:nvPr>
        </p:nvSpPr>
        <p:spPr/>
        <p:txBody>
          <a:bodyPr/>
          <a:lstStyle/>
          <a:p>
            <a:r>
              <a:rPr lang="en-GB"/>
              <a:t>Web page</a:t>
            </a:r>
          </a:p>
        </p:txBody>
      </p:sp>
      <p:grpSp>
        <p:nvGrpSpPr>
          <p:cNvPr id="18" name="Group 17">
            <a:extLst>
              <a:ext uri="{FF2B5EF4-FFF2-40B4-BE49-F238E27FC236}">
                <a16:creationId xmlns:a16="http://schemas.microsoft.com/office/drawing/2014/main" id="{065CF635-A157-47E3-AEF1-5C45128A6991}"/>
              </a:ext>
            </a:extLst>
          </p:cNvPr>
          <p:cNvGrpSpPr/>
          <p:nvPr/>
        </p:nvGrpSpPr>
        <p:grpSpPr>
          <a:xfrm>
            <a:off x="7343983" y="1579865"/>
            <a:ext cx="4345937" cy="1715533"/>
            <a:chOff x="7343983" y="1579865"/>
            <a:chExt cx="4345937" cy="1715533"/>
          </a:xfrm>
        </p:grpSpPr>
        <p:sp>
          <p:nvSpPr>
            <p:cNvPr id="17" name="TextBox 16">
              <a:extLst>
                <a:ext uri="{FF2B5EF4-FFF2-40B4-BE49-F238E27FC236}">
                  <a16:creationId xmlns:a16="http://schemas.microsoft.com/office/drawing/2014/main" id="{6AF277A3-8FBF-E306-E3D7-D974FE903D80}"/>
                </a:ext>
              </a:extLst>
            </p:cNvPr>
            <p:cNvSpPr txBox="1"/>
            <p:nvPr/>
          </p:nvSpPr>
          <p:spPr>
            <a:xfrm>
              <a:off x="8946721" y="1579865"/>
              <a:ext cx="2743199" cy="830997"/>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WHAT? </a:t>
              </a:r>
              <a:r>
                <a:rPr lang="en-GB" sz="2400" i="1" dirty="0">
                  <a:latin typeface="Calibri"/>
                  <a:cs typeface="Calibri Light"/>
                </a:rPr>
                <a:t>Title of webpage in italics</a:t>
              </a:r>
              <a:endParaRPr lang="en-US" sz="2400" i="1">
                <a:ea typeface="Calibri Light"/>
                <a:cs typeface="Calibri Light"/>
              </a:endParaRPr>
            </a:p>
          </p:txBody>
        </p:sp>
        <p:cxnSp>
          <p:nvCxnSpPr>
            <p:cNvPr id="21" name="Straight Arrow Connector 20">
              <a:extLst>
                <a:ext uri="{FF2B5EF4-FFF2-40B4-BE49-F238E27FC236}">
                  <a16:creationId xmlns:a16="http://schemas.microsoft.com/office/drawing/2014/main" id="{B2B8E003-A427-AF39-F542-3E6786172B21}"/>
                </a:ext>
              </a:extLst>
            </p:cNvPr>
            <p:cNvCxnSpPr>
              <a:cxnSpLocks/>
            </p:cNvCxnSpPr>
            <p:nvPr/>
          </p:nvCxnSpPr>
          <p:spPr>
            <a:xfrm flipH="1">
              <a:off x="7343983" y="2376787"/>
              <a:ext cx="1536664" cy="918611"/>
            </a:xfrm>
            <a:prstGeom prst="straightConnector1">
              <a:avLst/>
            </a:prstGeom>
            <a:ln w="57150">
              <a:solidFill>
                <a:srgbClr val="F0F0BD"/>
              </a:solidFill>
            </a:ln>
          </p:spPr>
          <p:style>
            <a:lnRef idx="1">
              <a:schemeClr val="accent1"/>
            </a:lnRef>
            <a:fillRef idx="0">
              <a:schemeClr val="accent1"/>
            </a:fillRef>
            <a:effectRef idx="0">
              <a:schemeClr val="accent1"/>
            </a:effectRef>
            <a:fontRef idx="minor">
              <a:schemeClr val="tx1"/>
            </a:fontRef>
          </p:style>
        </p:cxnSp>
      </p:grpSp>
      <p:sp>
        <p:nvSpPr>
          <p:cNvPr id="6" name="TextBox 5">
            <a:extLst>
              <a:ext uri="{FF2B5EF4-FFF2-40B4-BE49-F238E27FC236}">
                <a16:creationId xmlns:a16="http://schemas.microsoft.com/office/drawing/2014/main" id="{88DBACE6-B859-5DF5-E5B0-9611F5817155}"/>
              </a:ext>
            </a:extLst>
          </p:cNvPr>
          <p:cNvSpPr txBox="1"/>
          <p:nvPr/>
        </p:nvSpPr>
        <p:spPr>
          <a:xfrm>
            <a:off x="251003" y="5682554"/>
            <a:ext cx="4628066" cy="461665"/>
          </a:xfrm>
          <a:prstGeom prst="rect">
            <a:avLst/>
          </a:prstGeom>
          <a:noFill/>
          <a:ln w="38100">
            <a:solidFill>
              <a:schemeClr val="accent2"/>
            </a:solidFill>
          </a:ln>
        </p:spPr>
        <p:txBody>
          <a:bodyPr wrap="square" lIns="91440" tIns="45720" rIns="91440" bIns="45720" rtlCol="0" anchor="t">
            <a:spAutoFit/>
          </a:bodyPr>
          <a:lstStyle/>
          <a:p>
            <a:r>
              <a:rPr lang="en-GB" sz="2400" b="1">
                <a:latin typeface="Calibri"/>
                <a:ea typeface="Calibri"/>
                <a:cs typeface="Calibri"/>
              </a:rPr>
              <a:t>In-text citation: </a:t>
            </a:r>
            <a:r>
              <a:rPr lang="en-GB" sz="2400">
                <a:latin typeface="Calibri"/>
                <a:ea typeface="Calibri"/>
                <a:cs typeface="Calibri"/>
              </a:rPr>
              <a:t>(Holford, 2022)</a:t>
            </a:r>
            <a:endParaRPr lang="en-US">
              <a:latin typeface="Calibri"/>
              <a:ea typeface="Calibri"/>
              <a:cs typeface="Calibri"/>
            </a:endParaRPr>
          </a:p>
        </p:txBody>
      </p:sp>
      <p:grpSp>
        <p:nvGrpSpPr>
          <p:cNvPr id="19" name="Group 18">
            <a:extLst>
              <a:ext uri="{FF2B5EF4-FFF2-40B4-BE49-F238E27FC236}">
                <a16:creationId xmlns:a16="http://schemas.microsoft.com/office/drawing/2014/main" id="{BEED963D-C0A4-7B64-073F-9DD50B0FE94F}"/>
              </a:ext>
            </a:extLst>
          </p:cNvPr>
          <p:cNvGrpSpPr/>
          <p:nvPr/>
        </p:nvGrpSpPr>
        <p:grpSpPr>
          <a:xfrm>
            <a:off x="6225020" y="4414667"/>
            <a:ext cx="5464899" cy="1350599"/>
            <a:chOff x="6225020" y="4414667"/>
            <a:chExt cx="5464899" cy="1350599"/>
          </a:xfrm>
        </p:grpSpPr>
        <p:cxnSp>
          <p:nvCxnSpPr>
            <p:cNvPr id="22" name="Straight Arrow Connector 21">
              <a:extLst>
                <a:ext uri="{FF2B5EF4-FFF2-40B4-BE49-F238E27FC236}">
                  <a16:creationId xmlns:a16="http://schemas.microsoft.com/office/drawing/2014/main" id="{22413F91-81DD-3AAF-1983-11B7D39DFC5A}"/>
                </a:ext>
              </a:extLst>
            </p:cNvPr>
            <p:cNvCxnSpPr>
              <a:cxnSpLocks/>
            </p:cNvCxnSpPr>
            <p:nvPr/>
          </p:nvCxnSpPr>
          <p:spPr>
            <a:xfrm>
              <a:off x="6225020" y="4414667"/>
              <a:ext cx="1184932" cy="924772"/>
            </a:xfrm>
            <a:prstGeom prst="straightConnector1">
              <a:avLst/>
            </a:prstGeom>
            <a:ln w="57150">
              <a:solidFill>
                <a:srgbClr val="DCF2F7"/>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6D2E751-6043-44F8-A209-6AA7056E4A0F}"/>
                </a:ext>
              </a:extLst>
            </p:cNvPr>
            <p:cNvSpPr txBox="1"/>
            <p:nvPr/>
          </p:nvSpPr>
          <p:spPr>
            <a:xfrm>
              <a:off x="7264571" y="5303601"/>
              <a:ext cx="4425348" cy="461665"/>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WHERE? </a:t>
              </a:r>
              <a:r>
                <a:rPr lang="en-GB" sz="2400">
                  <a:latin typeface="Calibri"/>
                  <a:cs typeface="Calibri Light"/>
                </a:rPr>
                <a:t>Url and accessed date.</a:t>
              </a:r>
              <a:endParaRPr lang="en-GB" sz="2400" i="1">
                <a:latin typeface="Calibri"/>
                <a:ea typeface="Calibri"/>
                <a:cs typeface="Calibri Light"/>
              </a:endParaRPr>
            </a:p>
          </p:txBody>
        </p:sp>
      </p:grpSp>
      <p:sp>
        <p:nvSpPr>
          <p:cNvPr id="7" name="TextBox 6">
            <a:extLst>
              <a:ext uri="{FF2B5EF4-FFF2-40B4-BE49-F238E27FC236}">
                <a16:creationId xmlns:a16="http://schemas.microsoft.com/office/drawing/2014/main" id="{B64856A6-062E-F059-CB27-526E5A8C690E}"/>
              </a:ext>
            </a:extLst>
          </p:cNvPr>
          <p:cNvSpPr txBox="1"/>
          <p:nvPr/>
        </p:nvSpPr>
        <p:spPr>
          <a:xfrm>
            <a:off x="251791" y="3356300"/>
            <a:ext cx="1535502" cy="461665"/>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Holford, A.</a:t>
            </a:r>
            <a:endParaRPr lang="en-GB" sz="2400">
              <a:latin typeface="Calibri"/>
            </a:endParaRPr>
          </a:p>
        </p:txBody>
      </p:sp>
      <p:sp>
        <p:nvSpPr>
          <p:cNvPr id="8" name="TextBox 7">
            <a:extLst>
              <a:ext uri="{FF2B5EF4-FFF2-40B4-BE49-F238E27FC236}">
                <a16:creationId xmlns:a16="http://schemas.microsoft.com/office/drawing/2014/main" id="{CEADF205-6445-0DF6-7558-72B0058F7C06}"/>
              </a:ext>
            </a:extLst>
          </p:cNvPr>
          <p:cNvSpPr txBox="1"/>
          <p:nvPr/>
        </p:nvSpPr>
        <p:spPr>
          <a:xfrm>
            <a:off x="1775791" y="3356300"/>
            <a:ext cx="1017918" cy="461665"/>
          </a:xfrm>
          <a:prstGeom prst="rect">
            <a:avLst/>
          </a:prstGeom>
          <a:solidFill>
            <a:srgbClr val="C7F0E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(2022)</a:t>
            </a:r>
            <a:endParaRPr lang="en-US"/>
          </a:p>
        </p:txBody>
      </p:sp>
      <p:sp>
        <p:nvSpPr>
          <p:cNvPr id="9" name="TextBox 8">
            <a:extLst>
              <a:ext uri="{FF2B5EF4-FFF2-40B4-BE49-F238E27FC236}">
                <a16:creationId xmlns:a16="http://schemas.microsoft.com/office/drawing/2014/main" id="{ACAFB10C-258A-C4DB-5563-62B8C925EED1}"/>
              </a:ext>
            </a:extLst>
          </p:cNvPr>
          <p:cNvSpPr txBox="1"/>
          <p:nvPr/>
        </p:nvSpPr>
        <p:spPr>
          <a:xfrm>
            <a:off x="9783979" y="3356299"/>
            <a:ext cx="1880559"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Available at:</a:t>
            </a:r>
            <a:endParaRPr lang="en-GB" sz="2400">
              <a:latin typeface="Calibri"/>
            </a:endParaRPr>
          </a:p>
        </p:txBody>
      </p:sp>
      <p:sp>
        <p:nvSpPr>
          <p:cNvPr id="10" name="TextBox 9">
            <a:extLst>
              <a:ext uri="{FF2B5EF4-FFF2-40B4-BE49-F238E27FC236}">
                <a16:creationId xmlns:a16="http://schemas.microsoft.com/office/drawing/2014/main" id="{AB063198-37DE-7D93-155B-5958ECE32E90}"/>
              </a:ext>
            </a:extLst>
          </p:cNvPr>
          <p:cNvSpPr txBox="1"/>
          <p:nvPr/>
        </p:nvSpPr>
        <p:spPr>
          <a:xfrm>
            <a:off x="2681565" y="3356298"/>
            <a:ext cx="7113917" cy="461665"/>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a:latin typeface="Calibri"/>
                <a:ea typeface="Calibri Light"/>
                <a:cs typeface="Calibri Light"/>
              </a:rPr>
              <a:t>Student loans: would a graduate tax be a better option?</a:t>
            </a:r>
            <a:endParaRPr lang="en-US" i="1">
              <a:ea typeface="Calibri Light"/>
              <a:cs typeface="Calibri Light"/>
            </a:endParaRPr>
          </a:p>
        </p:txBody>
      </p:sp>
      <p:sp>
        <p:nvSpPr>
          <p:cNvPr id="11" name="TextBox 10">
            <a:extLst>
              <a:ext uri="{FF2B5EF4-FFF2-40B4-BE49-F238E27FC236}">
                <a16:creationId xmlns:a16="http://schemas.microsoft.com/office/drawing/2014/main" id="{5CC75690-6F2D-9DEC-DDBE-9500E3658D87}"/>
              </a:ext>
            </a:extLst>
          </p:cNvPr>
          <p:cNvSpPr txBox="1"/>
          <p:nvPr/>
        </p:nvSpPr>
        <p:spPr>
          <a:xfrm>
            <a:off x="251789" y="3830751"/>
            <a:ext cx="11800935"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mn-lt"/>
                <a:cs typeface="+mn-lt"/>
              </a:rPr>
              <a:t>https://theconversation.com/student-loans-would-a-graduate-tax-be-a-better-option-179253</a:t>
            </a:r>
            <a:endParaRPr lang="en-US">
              <a:latin typeface="Calibri"/>
            </a:endParaRPr>
          </a:p>
        </p:txBody>
      </p:sp>
      <p:sp>
        <p:nvSpPr>
          <p:cNvPr id="12" name="TextBox 11">
            <a:extLst>
              <a:ext uri="{FF2B5EF4-FFF2-40B4-BE49-F238E27FC236}">
                <a16:creationId xmlns:a16="http://schemas.microsoft.com/office/drawing/2014/main" id="{68536C73-6660-B74B-5536-5178F0CEE7D8}"/>
              </a:ext>
            </a:extLst>
          </p:cNvPr>
          <p:cNvSpPr txBox="1"/>
          <p:nvPr/>
        </p:nvSpPr>
        <p:spPr>
          <a:xfrm>
            <a:off x="266166" y="4305203"/>
            <a:ext cx="3375804"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Calibri Light"/>
                <a:cs typeface="Calibri Light"/>
              </a:rPr>
              <a:t>(Accessed: 26 May 2022).</a:t>
            </a:r>
          </a:p>
        </p:txBody>
      </p:sp>
      <p:grpSp>
        <p:nvGrpSpPr>
          <p:cNvPr id="16" name="Group 15">
            <a:extLst>
              <a:ext uri="{FF2B5EF4-FFF2-40B4-BE49-F238E27FC236}">
                <a16:creationId xmlns:a16="http://schemas.microsoft.com/office/drawing/2014/main" id="{5B23CF49-8652-EF62-BDB5-B85D13B625DA}"/>
              </a:ext>
            </a:extLst>
          </p:cNvPr>
          <p:cNvGrpSpPr/>
          <p:nvPr/>
        </p:nvGrpSpPr>
        <p:grpSpPr>
          <a:xfrm>
            <a:off x="2377875" y="1421714"/>
            <a:ext cx="4912573" cy="1890518"/>
            <a:chOff x="2377875" y="1421714"/>
            <a:chExt cx="4912573" cy="1890518"/>
          </a:xfrm>
        </p:grpSpPr>
        <p:sp>
          <p:nvSpPr>
            <p:cNvPr id="3" name="TextBox 2">
              <a:extLst>
                <a:ext uri="{FF2B5EF4-FFF2-40B4-BE49-F238E27FC236}">
                  <a16:creationId xmlns:a16="http://schemas.microsoft.com/office/drawing/2014/main" id="{E82426C0-F777-8C4C-2002-80D8E8F7A6B2}"/>
                </a:ext>
              </a:extLst>
            </p:cNvPr>
            <p:cNvSpPr txBox="1"/>
            <p:nvPr/>
          </p:nvSpPr>
          <p:spPr>
            <a:xfrm>
              <a:off x="4547249" y="1421714"/>
              <a:ext cx="2743199"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WHEN? </a:t>
              </a:r>
              <a:r>
                <a:rPr lang="en-GB" sz="2400">
                  <a:latin typeface="Calibri"/>
                  <a:cs typeface="Calibri Light"/>
                </a:rPr>
                <a:t>Date of publication</a:t>
              </a:r>
              <a:endParaRPr lang="en-US" sz="2400">
                <a:latin typeface="Calibri"/>
                <a:ea typeface="Calibri Light"/>
                <a:cs typeface="Calibri Light"/>
              </a:endParaRPr>
            </a:p>
          </p:txBody>
        </p:sp>
        <p:cxnSp>
          <p:nvCxnSpPr>
            <p:cNvPr id="13" name="Straight Arrow Connector 12">
              <a:extLst>
                <a:ext uri="{FF2B5EF4-FFF2-40B4-BE49-F238E27FC236}">
                  <a16:creationId xmlns:a16="http://schemas.microsoft.com/office/drawing/2014/main" id="{B3B72456-E609-3C48-B616-A2F95960DF6B}"/>
                </a:ext>
              </a:extLst>
            </p:cNvPr>
            <p:cNvCxnSpPr>
              <a:cxnSpLocks/>
            </p:cNvCxnSpPr>
            <p:nvPr/>
          </p:nvCxnSpPr>
          <p:spPr>
            <a:xfrm flipH="1">
              <a:off x="2377875" y="2258063"/>
              <a:ext cx="2179370" cy="1054169"/>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15" name="Group 14">
            <a:extLst>
              <a:ext uri="{FF2B5EF4-FFF2-40B4-BE49-F238E27FC236}">
                <a16:creationId xmlns:a16="http://schemas.microsoft.com/office/drawing/2014/main" id="{30CF4A63-FF26-8D0D-CC83-C4AD76B2B933}"/>
              </a:ext>
            </a:extLst>
          </p:cNvPr>
          <p:cNvGrpSpPr/>
          <p:nvPr/>
        </p:nvGrpSpPr>
        <p:grpSpPr>
          <a:xfrm>
            <a:off x="248419" y="1421713"/>
            <a:ext cx="3404557" cy="1933650"/>
            <a:chOff x="248419" y="1421713"/>
            <a:chExt cx="3404557" cy="1933650"/>
          </a:xfrm>
        </p:grpSpPr>
        <p:sp>
          <p:nvSpPr>
            <p:cNvPr id="5" name="TextBox 4">
              <a:extLst>
                <a:ext uri="{FF2B5EF4-FFF2-40B4-BE49-F238E27FC236}">
                  <a16:creationId xmlns:a16="http://schemas.microsoft.com/office/drawing/2014/main" id="{079A173B-0F59-9D0E-E53E-B5877B781E87}"/>
                </a:ext>
              </a:extLst>
            </p:cNvPr>
            <p:cNvSpPr txBox="1"/>
            <p:nvPr/>
          </p:nvSpPr>
          <p:spPr>
            <a:xfrm>
              <a:off x="248419" y="1421713"/>
              <a:ext cx="3404557"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cs typeface="Calibri Light"/>
                </a:rPr>
                <a:t>WHO? </a:t>
              </a:r>
              <a:r>
                <a:rPr lang="en-GB" sz="2400" dirty="0">
                  <a:latin typeface="Calibri"/>
                  <a:cs typeface="Calibri Light"/>
                </a:rPr>
                <a:t>Author's surname or corporate author.</a:t>
              </a:r>
              <a:endParaRPr lang="en-US" sz="2400" dirty="0">
                <a:latin typeface="Calibri"/>
                <a:ea typeface="Calibri Light"/>
                <a:cs typeface="Calibri Light"/>
              </a:endParaRPr>
            </a:p>
          </p:txBody>
        </p:sp>
        <p:cxnSp>
          <p:nvCxnSpPr>
            <p:cNvPr id="14" name="Straight Arrow Connector 13">
              <a:extLst>
                <a:ext uri="{FF2B5EF4-FFF2-40B4-BE49-F238E27FC236}">
                  <a16:creationId xmlns:a16="http://schemas.microsoft.com/office/drawing/2014/main" id="{B2C11DAD-7839-1CF8-E004-A3DECF081BAF}"/>
                </a:ext>
              </a:extLst>
            </p:cNvPr>
            <p:cNvCxnSpPr>
              <a:cxnSpLocks/>
            </p:cNvCxnSpPr>
            <p:nvPr/>
          </p:nvCxnSpPr>
          <p:spPr>
            <a:xfrm flipH="1">
              <a:off x="882632" y="2214931"/>
              <a:ext cx="813520" cy="1140432"/>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pic>
        <p:nvPicPr>
          <p:cNvPr id="32" name="Audio 31">
            <a:hlinkClick r:id="" action="ppaction://media"/>
            <a:extLst>
              <a:ext uri="{FF2B5EF4-FFF2-40B4-BE49-F238E27FC236}">
                <a16:creationId xmlns:a16="http://schemas.microsoft.com/office/drawing/2014/main" id="{0680AC11-6F1C-1E44-80DA-8C59EB1063A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5675611"/>
      </p:ext>
    </p:extLst>
  </p:cSld>
  <p:clrMapOvr>
    <a:masterClrMapping/>
  </p:clrMapOvr>
  <mc:AlternateContent xmlns:mc="http://schemas.openxmlformats.org/markup-compatibility/2006" xmlns:p14="http://schemas.microsoft.com/office/powerpoint/2010/main">
    <mc:Choice Requires="p14">
      <p:transition spd="med" p14:dur="700" advTm="46272">
        <p:fade/>
      </p:transition>
    </mc:Choice>
    <mc:Fallback xmlns="">
      <p:transition spd="med" advTm="4627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48AC2-188C-A7E3-A471-88637F6803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EB3B64-85D2-C757-0EB0-F4DC6E28AF16}"/>
              </a:ext>
            </a:extLst>
          </p:cNvPr>
          <p:cNvSpPr>
            <a:spLocks noGrp="1"/>
          </p:cNvSpPr>
          <p:nvPr>
            <p:ph type="title"/>
          </p:nvPr>
        </p:nvSpPr>
        <p:spPr>
          <a:xfrm>
            <a:off x="365732" y="0"/>
            <a:ext cx="10795518" cy="1003916"/>
          </a:xfrm>
        </p:spPr>
        <p:txBody>
          <a:bodyPr/>
          <a:lstStyle/>
          <a:p>
            <a:r>
              <a:rPr lang="en-GB" dirty="0">
                <a:latin typeface="Calibri" panose="020F0502020204030204" pitchFamily="34" charset="0"/>
                <a:cs typeface="Calibri" panose="020F0502020204030204" pitchFamily="34" charset="0"/>
              </a:rPr>
              <a:t>Artificial Intelligence (AI)</a:t>
            </a:r>
          </a:p>
        </p:txBody>
      </p:sp>
      <p:sp>
        <p:nvSpPr>
          <p:cNvPr id="3" name="Content Placeholder 2">
            <a:extLst>
              <a:ext uri="{FF2B5EF4-FFF2-40B4-BE49-F238E27FC236}">
                <a16:creationId xmlns:a16="http://schemas.microsoft.com/office/drawing/2014/main" id="{A19AEAFB-E07F-178F-F7EA-7422D5617C79}"/>
              </a:ext>
            </a:extLst>
          </p:cNvPr>
          <p:cNvSpPr>
            <a:spLocks noGrp="1"/>
          </p:cNvSpPr>
          <p:nvPr>
            <p:ph sz="quarter" idx="10"/>
          </p:nvPr>
        </p:nvSpPr>
        <p:spPr>
          <a:xfrm>
            <a:off x="2197" y="1426091"/>
            <a:ext cx="12165915" cy="929265"/>
          </a:xfrm>
        </p:spPr>
        <p:txBody>
          <a:bodyPr vert="horz" lIns="91440" tIns="45720" rIns="91440" bIns="45720" rtlCol="0" anchor="t">
            <a:normAutofit fontScale="92500"/>
          </a:bodyPr>
          <a:lstStyle/>
          <a:p>
            <a:pPr marL="0" indent="0">
              <a:buNone/>
            </a:pPr>
            <a:r>
              <a:rPr lang="en-GB" sz="2600" b="1" dirty="0">
                <a:latin typeface="Calibri "/>
              </a:rPr>
              <a:t>Check your assessment brief or with your tutor to confirm if the use of GenAI is permitted.</a:t>
            </a:r>
          </a:p>
          <a:p>
            <a:pPr marL="0" indent="0">
              <a:buNone/>
            </a:pPr>
            <a:r>
              <a:rPr lang="en-GB" sz="2600" dirty="0">
                <a:latin typeface="Calibri "/>
              </a:rPr>
              <a:t>If so, use AI tools effectively, critically and ethically – incorporate into good academic practice.</a:t>
            </a: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084E62DA-0D8F-8EFE-04F1-3AC5BE0CC9BB}"/>
              </a:ext>
            </a:extLst>
          </p:cNvPr>
          <p:cNvSpPr txBox="1"/>
          <p:nvPr/>
        </p:nvSpPr>
        <p:spPr>
          <a:xfrm>
            <a:off x="198120" y="2867392"/>
            <a:ext cx="6041513" cy="830997"/>
          </a:xfrm>
          <a:prstGeom prst="rect">
            <a:avLst/>
          </a:prstGeom>
          <a:noFill/>
        </p:spPr>
        <p:txBody>
          <a:bodyPr wrap="square">
            <a:spAutoFit/>
          </a:bodyPr>
          <a:lstStyle/>
          <a:p>
            <a:pPr marL="342900" indent="-342900">
              <a:buFont typeface="Arial" panose="020B0604020202020204" pitchFamily="34" charset="0"/>
              <a:buChar char="•"/>
            </a:pPr>
            <a:r>
              <a:rPr lang="en-GB" sz="2400" b="1" dirty="0">
                <a:latin typeface="Calibri "/>
              </a:rPr>
              <a:t>Evaluate</a:t>
            </a:r>
            <a:r>
              <a:rPr lang="en-GB" sz="2400" dirty="0">
                <a:latin typeface="Calibri "/>
              </a:rPr>
              <a:t> all generated sources critically – e.g. CRAAP test. </a:t>
            </a:r>
          </a:p>
        </p:txBody>
      </p:sp>
      <p:pic>
        <p:nvPicPr>
          <p:cNvPr id="9" name="Picture 8" descr="A blue letter on a black background&#10;&#10;AI-generated content may be incorrect.">
            <a:extLst>
              <a:ext uri="{FF2B5EF4-FFF2-40B4-BE49-F238E27FC236}">
                <a16:creationId xmlns:a16="http://schemas.microsoft.com/office/drawing/2014/main" id="{8014BDE9-5BCC-5105-96D6-25BA13D26592}"/>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466579" y="2355356"/>
            <a:ext cx="5095875" cy="286738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0" name="TextBox 9">
            <a:extLst>
              <a:ext uri="{FF2B5EF4-FFF2-40B4-BE49-F238E27FC236}">
                <a16:creationId xmlns:a16="http://schemas.microsoft.com/office/drawing/2014/main" id="{6FBA1C49-3240-4161-DB48-BA84937B8345}"/>
              </a:ext>
            </a:extLst>
          </p:cNvPr>
          <p:cNvSpPr txBox="1"/>
          <p:nvPr/>
        </p:nvSpPr>
        <p:spPr>
          <a:xfrm>
            <a:off x="125172" y="5367089"/>
            <a:ext cx="11937288" cy="830997"/>
          </a:xfrm>
          <a:prstGeom prst="rect">
            <a:avLst/>
          </a:prstGeom>
          <a:noFill/>
        </p:spPr>
        <p:txBody>
          <a:bodyPr wrap="square" lIns="91440" tIns="45720" rIns="91440" bIns="45720" rtlCol="0" anchor="t">
            <a:spAutoFit/>
          </a:bodyPr>
          <a:lstStyle/>
          <a:p>
            <a:r>
              <a:rPr lang="en-GB" sz="2400" b="1" dirty="0">
                <a:latin typeface="Calibri"/>
                <a:ea typeface="Calibri"/>
                <a:cs typeface="Calibri"/>
              </a:rPr>
              <a:t>Note: </a:t>
            </a:r>
            <a:r>
              <a:rPr lang="en-GB" sz="2400" dirty="0">
                <a:latin typeface="Calibri"/>
                <a:ea typeface="Calibri"/>
                <a:cs typeface="Calibri"/>
              </a:rPr>
              <a:t>AI can help summarise or evaluate a text. If you then plan to use this text in your work, always read the original yourself. You can then </a:t>
            </a:r>
            <a:r>
              <a:rPr lang="en-GB" sz="2400" b="1" dirty="0">
                <a:latin typeface="Calibri"/>
                <a:ea typeface="Calibri"/>
                <a:cs typeface="Calibri"/>
              </a:rPr>
              <a:t>reference</a:t>
            </a:r>
            <a:r>
              <a:rPr lang="en-GB" sz="2400" dirty="0">
                <a:latin typeface="Calibri"/>
                <a:ea typeface="Calibri"/>
                <a:cs typeface="Calibri"/>
              </a:rPr>
              <a:t> the original source as usual.</a:t>
            </a:r>
          </a:p>
        </p:txBody>
      </p:sp>
      <p:sp>
        <p:nvSpPr>
          <p:cNvPr id="4" name="TextBox 3">
            <a:extLst>
              <a:ext uri="{FF2B5EF4-FFF2-40B4-BE49-F238E27FC236}">
                <a16:creationId xmlns:a16="http://schemas.microsoft.com/office/drawing/2014/main" id="{AE345FE2-6856-4BB8-4738-EA6A44AFD47E}"/>
              </a:ext>
            </a:extLst>
          </p:cNvPr>
          <p:cNvSpPr txBox="1"/>
          <p:nvPr/>
        </p:nvSpPr>
        <p:spPr>
          <a:xfrm>
            <a:off x="198120" y="4021019"/>
            <a:ext cx="6439012"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
                <a:hlinkClick r:id="rId6"/>
              </a:rPr>
              <a:t>Acknowledge</a:t>
            </a:r>
            <a:r>
              <a:rPr lang="en-GB" sz="2400" dirty="0">
                <a:latin typeface="Calibri "/>
              </a:rPr>
              <a:t> and </a:t>
            </a:r>
            <a:r>
              <a:rPr lang="en-GB" sz="2400" b="1" dirty="0">
                <a:latin typeface="Calibri "/>
              </a:rPr>
              <a:t>reference</a:t>
            </a:r>
            <a:r>
              <a:rPr lang="en-GB" sz="2400" dirty="0">
                <a:latin typeface="Calibri "/>
              </a:rPr>
              <a:t> the use of all AI appropriately. </a:t>
            </a:r>
            <a:endParaRPr lang="en-GB" sz="1800" dirty="0"/>
          </a:p>
        </p:txBody>
      </p:sp>
      <p:pic>
        <p:nvPicPr>
          <p:cNvPr id="20" name="Audio 19">
            <a:hlinkClick r:id="" action="ppaction://media"/>
            <a:extLst>
              <a:ext uri="{FF2B5EF4-FFF2-40B4-BE49-F238E27FC236}">
                <a16:creationId xmlns:a16="http://schemas.microsoft.com/office/drawing/2014/main" id="{D476E7CD-A4DD-947F-B378-20A0E336D32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4085864"/>
      </p:ext>
    </p:extLst>
  </p:cSld>
  <p:clrMapOvr>
    <a:masterClrMapping/>
  </p:clrMapOvr>
  <mc:AlternateContent xmlns:mc="http://schemas.openxmlformats.org/markup-compatibility/2006" xmlns:p14="http://schemas.microsoft.com/office/powerpoint/2010/main">
    <mc:Choice Requires="p14">
      <p:transition spd="slow" p14:dur="2000" advTm="22860"/>
    </mc:Choice>
    <mc:Fallback xmlns="">
      <p:transition spd="slow" advTm="22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6AD59-61ED-EBBC-67F8-02578928642D}"/>
              </a:ext>
            </a:extLst>
          </p:cNvPr>
          <p:cNvSpPr>
            <a:spLocks noGrp="1"/>
          </p:cNvSpPr>
          <p:nvPr>
            <p:ph type="title"/>
          </p:nvPr>
        </p:nvSpPr>
        <p:spPr>
          <a:xfrm>
            <a:off x="698242" y="252284"/>
            <a:ext cx="10795518" cy="1003916"/>
          </a:xfrm>
        </p:spPr>
        <p:txBody>
          <a:bodyPr anchor="b">
            <a:normAutofit/>
          </a:bodyPr>
          <a:lstStyle/>
          <a:p>
            <a:r>
              <a:rPr lang="en-GB"/>
              <a:t>AI CRAAP Test</a:t>
            </a:r>
          </a:p>
        </p:txBody>
      </p:sp>
      <p:pic>
        <p:nvPicPr>
          <p:cNvPr id="4" name="Content Placeholder 3">
            <a:extLst>
              <a:ext uri="{FF2B5EF4-FFF2-40B4-BE49-F238E27FC236}">
                <a16:creationId xmlns:a16="http://schemas.microsoft.com/office/drawing/2014/main" id="{9AEB267C-D3C9-8663-6910-7E38B3441B31}"/>
              </a:ext>
            </a:extLst>
          </p:cNvPr>
          <p:cNvPicPr>
            <a:picLocks noGrp="1" noChangeAspect="1"/>
          </p:cNvPicPr>
          <p:nvPr>
            <p:ph type="pic" sz="quarter" idx="10"/>
          </p:nvPr>
        </p:nvPicPr>
        <p:blipFill>
          <a:blip r:embed="rId5"/>
          <a:stretch/>
        </p:blipFill>
        <p:spPr>
          <a:xfrm>
            <a:off x="3017520" y="1343992"/>
            <a:ext cx="8724987" cy="4905072"/>
          </a:xfrm>
          <a:prstGeom prst="rect">
            <a:avLst/>
          </a:prstGeom>
          <a:noFill/>
        </p:spPr>
      </p:pic>
      <p:sp>
        <p:nvSpPr>
          <p:cNvPr id="5" name="TextBox 4">
            <a:extLst>
              <a:ext uri="{FF2B5EF4-FFF2-40B4-BE49-F238E27FC236}">
                <a16:creationId xmlns:a16="http://schemas.microsoft.com/office/drawing/2014/main" id="{A4031F61-9EEF-324A-23ED-391EC6AB08B5}"/>
              </a:ext>
            </a:extLst>
          </p:cNvPr>
          <p:cNvSpPr txBox="1"/>
          <p:nvPr/>
        </p:nvSpPr>
        <p:spPr>
          <a:xfrm>
            <a:off x="269394" y="1725547"/>
            <a:ext cx="274812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Light"/>
                <a:cs typeface="Calibri Light"/>
              </a:rPr>
              <a:t>Reproduced with kind permission from </a:t>
            </a:r>
            <a:r>
              <a:rPr lang="en-GB" dirty="0">
                <a:latin typeface="Calibri"/>
                <a:ea typeface="Calibri Light"/>
                <a:cs typeface="Calibri Light"/>
                <a:hlinkClick r:id="rId6"/>
              </a:rPr>
              <a:t>Bristol University Library.</a:t>
            </a:r>
            <a:endParaRPr lang="en-GB" dirty="0">
              <a:latin typeface="Calibri"/>
            </a:endParaRPr>
          </a:p>
        </p:txBody>
      </p:sp>
      <p:pic>
        <p:nvPicPr>
          <p:cNvPr id="14" name="Audio 13">
            <a:hlinkClick r:id="" action="ppaction://media"/>
            <a:extLst>
              <a:ext uri="{FF2B5EF4-FFF2-40B4-BE49-F238E27FC236}">
                <a16:creationId xmlns:a16="http://schemas.microsoft.com/office/drawing/2014/main" id="{3903810D-4E1D-4E47-82D7-64304FE3919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
        <p:nvSpPr>
          <p:cNvPr id="17" name="TextBox 16">
            <a:extLst>
              <a:ext uri="{FF2B5EF4-FFF2-40B4-BE49-F238E27FC236}">
                <a16:creationId xmlns:a16="http://schemas.microsoft.com/office/drawing/2014/main" id="{182523BC-ACB7-6524-E68D-ED5D28D63129}"/>
              </a:ext>
            </a:extLst>
          </p:cNvPr>
          <p:cNvSpPr txBox="1"/>
          <p:nvPr/>
        </p:nvSpPr>
        <p:spPr>
          <a:xfrm>
            <a:off x="349122" y="5703751"/>
            <a:ext cx="1447021" cy="338554"/>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1600" b="1" dirty="0">
                <a:solidFill>
                  <a:schemeClr val="bg1"/>
                </a:solidFill>
                <a:latin typeface="Calibri "/>
                <a:hlinkClick r:id="rId8">
                  <a:extLst>
                    <a:ext uri="{A12FA001-AC4F-418D-AE19-62706E023703}">
                      <ahyp:hlinkClr xmlns:ahyp="http://schemas.microsoft.com/office/drawing/2018/hyperlinkcolor" val="tx"/>
                    </a:ext>
                  </a:extLst>
                </a:hlinkClick>
              </a:rPr>
              <a:t>Generative AI</a:t>
            </a:r>
            <a:endParaRPr lang="en-US" sz="1600" b="1" dirty="0">
              <a:solidFill>
                <a:schemeClr val="bg1"/>
              </a:solidFill>
              <a:latin typeface="Calibri "/>
            </a:endParaRPr>
          </a:p>
        </p:txBody>
      </p:sp>
    </p:spTree>
    <p:extLst>
      <p:ext uri="{BB962C8B-B14F-4D97-AF65-F5344CB8AC3E}">
        <p14:creationId xmlns:p14="http://schemas.microsoft.com/office/powerpoint/2010/main" val="2291132853"/>
      </p:ext>
    </p:extLst>
  </p:cSld>
  <p:clrMapOvr>
    <a:masterClrMapping/>
  </p:clrMapOvr>
  <mc:AlternateContent xmlns:mc="http://schemas.openxmlformats.org/markup-compatibility/2006" xmlns:p14="http://schemas.microsoft.com/office/powerpoint/2010/main">
    <mc:Choice Requires="p14">
      <p:transition spd="slow" p14:dur="2000" advTm="11903"/>
    </mc:Choice>
    <mc:Fallback xmlns="">
      <p:transition spd="slow" advTm="11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B7913DA-2E9D-058B-B4D0-DF8F477397AD}"/>
              </a:ext>
            </a:extLst>
          </p:cNvPr>
          <p:cNvPicPr>
            <a:picLocks noGrp="1" noChangeAspect="1"/>
          </p:cNvPicPr>
          <p:nvPr>
            <p:ph sz="half" idx="2"/>
          </p:nvPr>
        </p:nvPicPr>
        <p:blipFill>
          <a:blip r:embed="rId5"/>
          <a:stretch>
            <a:fillRect/>
          </a:stretch>
        </p:blipFill>
        <p:spPr>
          <a:xfrm>
            <a:off x="6575156" y="1398587"/>
            <a:ext cx="5174450" cy="406082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 Placeholder 6">
            <a:extLst>
              <a:ext uri="{FF2B5EF4-FFF2-40B4-BE49-F238E27FC236}">
                <a16:creationId xmlns:a16="http://schemas.microsoft.com/office/drawing/2014/main" id="{AAF004FC-5D75-9FC8-E19B-B56381BD59BE}"/>
              </a:ext>
            </a:extLst>
          </p:cNvPr>
          <p:cNvSpPr>
            <a:spLocks noGrp="1"/>
          </p:cNvSpPr>
          <p:nvPr>
            <p:ph type="body" sz="quarter" idx="3"/>
          </p:nvPr>
        </p:nvSpPr>
        <p:spPr>
          <a:xfrm>
            <a:off x="7830100" y="5659302"/>
            <a:ext cx="2432050" cy="513104"/>
          </a:xfrm>
        </p:spPr>
        <p:txBody>
          <a:bodyPr>
            <a:normAutofit/>
          </a:bodyPr>
          <a:lstStyle/>
          <a:p>
            <a:r>
              <a:rPr lang="en-GB" dirty="0">
                <a:latin typeface="Calibri "/>
                <a:hlinkClick r:id="rId6"/>
              </a:rPr>
              <a:t>Cite Them Right</a:t>
            </a:r>
            <a:endParaRPr lang="en-US" dirty="0">
              <a:latin typeface="Calibri "/>
            </a:endParaRPr>
          </a:p>
        </p:txBody>
      </p:sp>
      <p:pic>
        <p:nvPicPr>
          <p:cNvPr id="10" name="Content Placeholder 9">
            <a:extLst>
              <a:ext uri="{FF2B5EF4-FFF2-40B4-BE49-F238E27FC236}">
                <a16:creationId xmlns:a16="http://schemas.microsoft.com/office/drawing/2014/main" id="{425628AF-5CF1-86E5-5CA5-DA0BB9285A03}"/>
              </a:ext>
            </a:extLst>
          </p:cNvPr>
          <p:cNvPicPr>
            <a:picLocks noGrp="1" noChangeAspect="1"/>
          </p:cNvPicPr>
          <p:nvPr>
            <p:ph sz="quarter" idx="4"/>
          </p:nvPr>
        </p:nvPicPr>
        <p:blipFill>
          <a:blip r:embed="rId7"/>
          <a:stretch>
            <a:fillRect/>
          </a:stretch>
        </p:blipFill>
        <p:spPr>
          <a:xfrm>
            <a:off x="647345" y="1505688"/>
            <a:ext cx="4034607" cy="406082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1E716D5F-FE7A-084B-0CA3-F8BB51CC7226}"/>
              </a:ext>
            </a:extLst>
          </p:cNvPr>
          <p:cNvSpPr>
            <a:spLocks noGrp="1"/>
          </p:cNvSpPr>
          <p:nvPr>
            <p:ph type="title"/>
          </p:nvPr>
        </p:nvSpPr>
        <p:spPr/>
        <p:txBody>
          <a:bodyPr/>
          <a:lstStyle/>
          <a:p>
            <a:r>
              <a:rPr lang="en-GB" dirty="0"/>
              <a:t>Further AI resources:</a:t>
            </a:r>
          </a:p>
        </p:txBody>
      </p:sp>
      <p:pic>
        <p:nvPicPr>
          <p:cNvPr id="25" name="Audio 24">
            <a:hlinkClick r:id="" action="ppaction://media"/>
            <a:extLst>
              <a:ext uri="{FF2B5EF4-FFF2-40B4-BE49-F238E27FC236}">
                <a16:creationId xmlns:a16="http://schemas.microsoft.com/office/drawing/2014/main" id="{28902F94-1EDD-A304-E273-B9C9796A7D04}"/>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
        <p:nvSpPr>
          <p:cNvPr id="19" name="TextBox 18">
            <a:extLst>
              <a:ext uri="{FF2B5EF4-FFF2-40B4-BE49-F238E27FC236}">
                <a16:creationId xmlns:a16="http://schemas.microsoft.com/office/drawing/2014/main" id="{709AF4C6-567F-96C2-7F6B-9D37105C6E83}"/>
              </a:ext>
            </a:extLst>
          </p:cNvPr>
          <p:cNvSpPr txBox="1"/>
          <p:nvPr/>
        </p:nvSpPr>
        <p:spPr>
          <a:xfrm>
            <a:off x="647345" y="5793016"/>
            <a:ext cx="1447021" cy="338554"/>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1600" b="1" dirty="0">
                <a:solidFill>
                  <a:schemeClr val="bg1"/>
                </a:solidFill>
                <a:latin typeface="Calibri "/>
                <a:hlinkClick r:id="rId9">
                  <a:extLst>
                    <a:ext uri="{A12FA001-AC4F-418D-AE19-62706E023703}">
                      <ahyp:hlinkClr xmlns:ahyp="http://schemas.microsoft.com/office/drawing/2018/hyperlinkcolor" val="tx"/>
                    </a:ext>
                  </a:extLst>
                </a:hlinkClick>
              </a:rPr>
              <a:t>Generative AI</a:t>
            </a:r>
            <a:endParaRPr lang="en-US" sz="1600" b="1" dirty="0">
              <a:solidFill>
                <a:schemeClr val="bg1"/>
              </a:solidFill>
              <a:latin typeface="Calibri "/>
            </a:endParaRPr>
          </a:p>
        </p:txBody>
      </p:sp>
    </p:spTree>
    <p:extLst>
      <p:ext uri="{BB962C8B-B14F-4D97-AF65-F5344CB8AC3E}">
        <p14:creationId xmlns:p14="http://schemas.microsoft.com/office/powerpoint/2010/main" val="450244689"/>
      </p:ext>
    </p:extLst>
  </p:cSld>
  <p:clrMapOvr>
    <a:masterClrMapping/>
  </p:clrMapOvr>
  <mc:AlternateContent xmlns:mc="http://schemas.openxmlformats.org/markup-compatibility/2006" xmlns:p14="http://schemas.microsoft.com/office/powerpoint/2010/main">
    <mc:Choice Requires="p14">
      <p:transition spd="slow" p14:dur="2000" advTm="16385"/>
    </mc:Choice>
    <mc:Fallback xmlns="">
      <p:transition spd="slow" advTm="163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248702" y="1455618"/>
            <a:ext cx="4313087" cy="805839"/>
          </a:xfrm>
        </p:spPr>
        <p:txBody>
          <a:bodyPr vert="horz" lIns="91440" tIns="45720" rIns="91440" bIns="45720" rtlCol="0" anchor="t">
            <a:normAutofit/>
          </a:bodyPr>
          <a:lstStyle/>
          <a:p>
            <a:pPr marL="0" indent="0">
              <a:buNone/>
            </a:pPr>
            <a:r>
              <a:rPr lang="en-US" sz="2400" dirty="0">
                <a:latin typeface="Calibri"/>
                <a:ea typeface="Calibri Light"/>
                <a:cs typeface="Calibri Light"/>
              </a:rPr>
              <a:t>Citation tool in the item record on the library catalogue.</a:t>
            </a:r>
            <a:endParaRPr lang="en-US" sz="2400" dirty="0">
              <a:latin typeface="Calibri"/>
              <a:ea typeface="Calibri"/>
              <a:cs typeface="Calibri"/>
            </a:endParaRPr>
          </a:p>
          <a:p>
            <a:pPr marL="0" indent="0">
              <a:buNone/>
            </a:pPr>
            <a:endParaRPr lang="en-US" dirty="0">
              <a:latin typeface="Calibri"/>
              <a:ea typeface="Calibri Light"/>
              <a:cs typeface="Calibri Light"/>
            </a:endParaRPr>
          </a:p>
        </p:txBody>
      </p:sp>
      <p:pic>
        <p:nvPicPr>
          <p:cNvPr id="4" name="Picture 3" descr="A screenshot of a book&#10;&#10;Description automatically generated">
            <a:extLst>
              <a:ext uri="{FF2B5EF4-FFF2-40B4-BE49-F238E27FC236}">
                <a16:creationId xmlns:a16="http://schemas.microsoft.com/office/drawing/2014/main" id="{E33AE9A4-DB29-A135-E882-E9C2E50867B1}"/>
              </a:ext>
            </a:extLst>
          </p:cNvPr>
          <p:cNvPicPr>
            <a:picLocks noChangeAspect="1"/>
          </p:cNvPicPr>
          <p:nvPr/>
        </p:nvPicPr>
        <p:blipFill>
          <a:blip r:embed="rId5"/>
          <a:stretch>
            <a:fillRect/>
          </a:stretch>
        </p:blipFill>
        <p:spPr>
          <a:xfrm>
            <a:off x="4641562" y="1406964"/>
            <a:ext cx="7111453" cy="474450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5" name="Straight Arrow Connector 4">
            <a:extLst>
              <a:ext uri="{FF2B5EF4-FFF2-40B4-BE49-F238E27FC236}">
                <a16:creationId xmlns:a16="http://schemas.microsoft.com/office/drawing/2014/main" id="{71BB4B50-1819-587E-92D2-BB27ABAF7368}"/>
              </a:ext>
            </a:extLst>
          </p:cNvPr>
          <p:cNvCxnSpPr>
            <a:cxnSpLocks/>
          </p:cNvCxnSpPr>
          <p:nvPr/>
        </p:nvCxnSpPr>
        <p:spPr>
          <a:xfrm>
            <a:off x="3068163" y="2412221"/>
            <a:ext cx="5586522" cy="1262058"/>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7BD6EAF7-6CC8-BD4E-334E-99BBE539D792}"/>
              </a:ext>
            </a:extLst>
          </p:cNvPr>
          <p:cNvSpPr/>
          <p:nvPr/>
        </p:nvSpPr>
        <p:spPr>
          <a:xfrm>
            <a:off x="6652591" y="534062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2BF6ABD-FBDB-83E3-AD90-BD2A524FF702}"/>
              </a:ext>
            </a:extLst>
          </p:cNvPr>
          <p:cNvSpPr/>
          <p:nvPr/>
        </p:nvSpPr>
        <p:spPr>
          <a:xfrm>
            <a:off x="5062329" y="4492486"/>
            <a:ext cx="1497496" cy="1232452"/>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FC3894C-96CF-25A6-6617-6445CAD5A70E}"/>
              </a:ext>
            </a:extLst>
          </p:cNvPr>
          <p:cNvSpPr/>
          <p:nvPr/>
        </p:nvSpPr>
        <p:spPr>
          <a:xfrm>
            <a:off x="6758608" y="449248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DBDEA1A-5A00-14EA-836E-4956B070CFAC}"/>
              </a:ext>
            </a:extLst>
          </p:cNvPr>
          <p:cNvSpPr txBox="1"/>
          <p:nvPr/>
        </p:nvSpPr>
        <p:spPr>
          <a:xfrm>
            <a:off x="426852" y="431377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hlinkClick r:id="rId6"/>
              </a:rPr>
              <a:t>Link to Catalogue record</a:t>
            </a:r>
            <a:endParaRPr lang="en-US" dirty="0"/>
          </a:p>
        </p:txBody>
      </p:sp>
      <p:pic>
        <p:nvPicPr>
          <p:cNvPr id="11" name="Picture 10">
            <a:extLst>
              <a:ext uri="{FF2B5EF4-FFF2-40B4-BE49-F238E27FC236}">
                <a16:creationId xmlns:a16="http://schemas.microsoft.com/office/drawing/2014/main" id="{F647BA42-07F8-7854-24FB-72D31C63A2DA}"/>
              </a:ext>
            </a:extLst>
          </p:cNvPr>
          <p:cNvPicPr>
            <a:picLocks noChangeAspect="1"/>
          </p:cNvPicPr>
          <p:nvPr/>
        </p:nvPicPr>
        <p:blipFill>
          <a:blip r:embed="rId7"/>
          <a:stretch>
            <a:fillRect/>
          </a:stretch>
        </p:blipFill>
        <p:spPr>
          <a:xfrm>
            <a:off x="922030" y="2236653"/>
            <a:ext cx="1752845" cy="2143424"/>
          </a:xfrm>
          <a:prstGeom prst="rect">
            <a:avLst/>
          </a:prstGeom>
        </p:spPr>
      </p:pic>
      <p:sp>
        <p:nvSpPr>
          <p:cNvPr id="12" name="TextBox 11">
            <a:extLst>
              <a:ext uri="{FF2B5EF4-FFF2-40B4-BE49-F238E27FC236}">
                <a16:creationId xmlns:a16="http://schemas.microsoft.com/office/drawing/2014/main" id="{96B51D81-BD00-17A2-61F6-023CFE780407}"/>
              </a:ext>
            </a:extLst>
          </p:cNvPr>
          <p:cNvSpPr txBox="1"/>
          <p:nvPr/>
        </p:nvSpPr>
        <p:spPr>
          <a:xfrm>
            <a:off x="109932" y="4889767"/>
            <a:ext cx="4438864" cy="1292662"/>
          </a:xfrm>
          <a:prstGeom prst="rect">
            <a:avLst/>
          </a:prstGeom>
          <a:noFill/>
        </p:spPr>
        <p:txBody>
          <a:bodyPr wrap="square" lIns="91440" tIns="45720" rIns="91440" bIns="45720" rtlCol="0" anchor="t">
            <a:spAutoFit/>
          </a:bodyPr>
          <a:lstStyle/>
          <a:p>
            <a:r>
              <a:rPr lang="en-GB" sz="2400" b="1" dirty="0">
                <a:solidFill>
                  <a:schemeClr val="accent2"/>
                </a:solidFill>
                <a:latin typeface="Calibri"/>
                <a:ea typeface="Calibri"/>
                <a:cs typeface="Calibri"/>
              </a:rPr>
              <a:t>Important! </a:t>
            </a:r>
            <a:r>
              <a:rPr lang="en-GB" dirty="0">
                <a:latin typeface="Calibri"/>
                <a:ea typeface="Calibri"/>
                <a:cs typeface="Calibri"/>
              </a:rPr>
              <a:t>The catalogue will show the earlier (12</a:t>
            </a:r>
            <a:r>
              <a:rPr lang="en-GB" baseline="30000" dirty="0">
                <a:latin typeface="Calibri"/>
                <a:ea typeface="Calibri"/>
                <a:cs typeface="Calibri"/>
              </a:rPr>
              <a:t>th</a:t>
            </a:r>
            <a:r>
              <a:rPr lang="en-GB" dirty="0">
                <a:latin typeface="Calibri"/>
                <a:ea typeface="Calibri"/>
                <a:cs typeface="Calibri"/>
              </a:rPr>
              <a:t>) edition of Cite Them Right Harvard. </a:t>
            </a:r>
            <a:r>
              <a:rPr lang="en-GB" b="1" dirty="0">
                <a:latin typeface="Calibri"/>
                <a:ea typeface="Calibri"/>
                <a:cs typeface="Calibri"/>
              </a:rPr>
              <a:t>We no longer include place of publication</a:t>
            </a:r>
            <a:r>
              <a:rPr lang="en-GB" dirty="0">
                <a:latin typeface="Calibri"/>
                <a:ea typeface="Calibri"/>
                <a:cs typeface="Calibri"/>
              </a:rPr>
              <a:t> (e.g. London) for most books.</a:t>
            </a:r>
            <a:endParaRPr lang="en-US" dirty="0">
              <a:latin typeface="Calibri" panose="020F0502020204030204" pitchFamily="34" charset="0"/>
              <a:ea typeface="Calibri" panose="020F0502020204030204" pitchFamily="34" charset="0"/>
              <a:cs typeface="Calibri" panose="020F0502020204030204" pitchFamily="34" charset="0"/>
            </a:endParaRPr>
          </a:p>
        </p:txBody>
      </p:sp>
      <p:pic>
        <p:nvPicPr>
          <p:cNvPr id="17" name="Audio 16">
            <a:hlinkClick r:id="" action="ppaction://media"/>
            <a:extLst>
              <a:ext uri="{FF2B5EF4-FFF2-40B4-BE49-F238E27FC236}">
                <a16:creationId xmlns:a16="http://schemas.microsoft.com/office/drawing/2014/main" id="{03B9DBF3-EC08-4546-66C5-3927E4618117}"/>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79367769"/>
      </p:ext>
    </p:extLst>
  </p:cSld>
  <p:clrMapOvr>
    <a:masterClrMapping/>
  </p:clrMapOvr>
  <mc:AlternateContent xmlns:mc="http://schemas.openxmlformats.org/markup-compatibility/2006" xmlns:p14="http://schemas.microsoft.com/office/powerpoint/2010/main">
    <mc:Choice Requires="p14">
      <p:transition spd="med" p14:dur="700" advTm="27443">
        <p:fade/>
      </p:transition>
    </mc:Choice>
    <mc:Fallback xmlns="">
      <p:transition spd="med" advTm="274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352335" y="2630556"/>
            <a:ext cx="3259036" cy="2003119"/>
          </a:xfrm>
        </p:spPr>
        <p:txBody>
          <a:bodyPr vert="horz" lIns="91440" tIns="45720" rIns="91440" bIns="45720" rtlCol="0" anchor="t">
            <a:normAutofit/>
          </a:bodyPr>
          <a:lstStyle/>
          <a:p>
            <a:pPr marL="0" indent="0">
              <a:buNone/>
            </a:pPr>
            <a:r>
              <a:rPr lang="en-US" dirty="0">
                <a:latin typeface="Calibri"/>
                <a:ea typeface="Calibri Light"/>
                <a:cs typeface="Calibri Light"/>
              </a:rPr>
              <a:t>Export function (in </a:t>
            </a:r>
            <a:r>
              <a:rPr lang="en-US" dirty="0" err="1">
                <a:latin typeface="Calibri"/>
                <a:ea typeface="Calibri Light"/>
                <a:cs typeface="Calibri Light"/>
              </a:rPr>
              <a:t>favourites</a:t>
            </a:r>
            <a:r>
              <a:rPr lang="en-US" dirty="0">
                <a:latin typeface="Calibri"/>
                <a:ea typeface="Calibri Light"/>
                <a:cs typeface="Calibri Light"/>
              </a:rPr>
              <a:t>) in your </a:t>
            </a:r>
            <a:r>
              <a:rPr lang="en-US" dirty="0">
                <a:latin typeface="Calibri"/>
                <a:ea typeface="Calibri Light"/>
                <a:cs typeface="Calibri Light"/>
                <a:hlinkClick r:id="rId5"/>
              </a:rPr>
              <a:t>online resource list.</a:t>
            </a:r>
            <a:endParaRPr lang="en-US" dirty="0">
              <a:ea typeface="Calibri Light"/>
              <a:cs typeface="Calibri Light"/>
            </a:endParaRPr>
          </a:p>
        </p:txBody>
      </p:sp>
      <p:pic>
        <p:nvPicPr>
          <p:cNvPr id="5" name="Picture 4" descr="A screenshot of a computer&#10;&#10;Description automatically generated">
            <a:extLst>
              <a:ext uri="{FF2B5EF4-FFF2-40B4-BE49-F238E27FC236}">
                <a16:creationId xmlns:a16="http://schemas.microsoft.com/office/drawing/2014/main" id="{BAF3FE91-646C-F090-8A01-0E6FC7773B9A}"/>
              </a:ext>
            </a:extLst>
          </p:cNvPr>
          <p:cNvPicPr>
            <a:picLocks noChangeAspect="1"/>
          </p:cNvPicPr>
          <p:nvPr/>
        </p:nvPicPr>
        <p:blipFill>
          <a:blip r:embed="rId6"/>
          <a:stretch>
            <a:fillRect/>
          </a:stretch>
        </p:blipFill>
        <p:spPr>
          <a:xfrm>
            <a:off x="4362275" y="1391477"/>
            <a:ext cx="7330458" cy="489667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Rectangle 6">
            <a:extLst>
              <a:ext uri="{FF2B5EF4-FFF2-40B4-BE49-F238E27FC236}">
                <a16:creationId xmlns:a16="http://schemas.microsoft.com/office/drawing/2014/main" id="{C55169C3-A619-7E55-B19A-2E8F9B09435F}"/>
              </a:ext>
            </a:extLst>
          </p:cNvPr>
          <p:cNvSpPr/>
          <p:nvPr/>
        </p:nvSpPr>
        <p:spPr>
          <a:xfrm>
            <a:off x="8792815" y="2047460"/>
            <a:ext cx="934280" cy="58309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29B44F-A492-6BF3-BC09-BDD1BA1FD83A}"/>
              </a:ext>
            </a:extLst>
          </p:cNvPr>
          <p:cNvSpPr/>
          <p:nvPr/>
        </p:nvSpPr>
        <p:spPr>
          <a:xfrm>
            <a:off x="5864083" y="2623928"/>
            <a:ext cx="457203" cy="430697"/>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Audio 18">
            <a:hlinkClick r:id="" action="ppaction://media"/>
            <a:extLst>
              <a:ext uri="{FF2B5EF4-FFF2-40B4-BE49-F238E27FC236}">
                <a16:creationId xmlns:a16="http://schemas.microsoft.com/office/drawing/2014/main" id="{42E2E884-C72F-B874-E5F4-09EB3722A8B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
        <p:nvSpPr>
          <p:cNvPr id="15" name="TextBox 14">
            <a:extLst>
              <a:ext uri="{FF2B5EF4-FFF2-40B4-BE49-F238E27FC236}">
                <a16:creationId xmlns:a16="http://schemas.microsoft.com/office/drawing/2014/main" id="{4450DC49-B22D-551B-BCC2-CD9CB9A78D4D}"/>
              </a:ext>
            </a:extLst>
          </p:cNvPr>
          <p:cNvSpPr txBox="1"/>
          <p:nvPr/>
        </p:nvSpPr>
        <p:spPr>
          <a:xfrm>
            <a:off x="349122" y="5703751"/>
            <a:ext cx="2021788" cy="338554"/>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1600" b="1" dirty="0">
                <a:solidFill>
                  <a:schemeClr val="bg1"/>
                </a:solidFill>
                <a:latin typeface="Calibri "/>
                <a:hlinkClick r:id="rId8">
                  <a:extLst>
                    <a:ext uri="{A12FA001-AC4F-418D-AE19-62706E023703}">
                      <ahyp:hlinkClr xmlns:ahyp="http://schemas.microsoft.com/office/drawing/2018/hyperlinkcolor" val="tx"/>
                    </a:ext>
                  </a:extLst>
                </a:hlinkClick>
              </a:rPr>
              <a:t>Online Resource lists</a:t>
            </a:r>
            <a:endParaRPr lang="en-US" sz="1600" b="1" dirty="0">
              <a:solidFill>
                <a:schemeClr val="bg1"/>
              </a:solidFill>
              <a:latin typeface="Calibri "/>
            </a:endParaRPr>
          </a:p>
        </p:txBody>
      </p:sp>
    </p:spTree>
    <p:extLst>
      <p:ext uri="{BB962C8B-B14F-4D97-AF65-F5344CB8AC3E}">
        <p14:creationId xmlns:p14="http://schemas.microsoft.com/office/powerpoint/2010/main" val="1551075078"/>
      </p:ext>
    </p:extLst>
  </p:cSld>
  <p:clrMapOvr>
    <a:masterClrMapping/>
  </p:clrMapOvr>
  <mc:AlternateContent xmlns:mc="http://schemas.openxmlformats.org/markup-compatibility/2006" xmlns:p14="http://schemas.microsoft.com/office/powerpoint/2010/main">
    <mc:Choice Requires="p14">
      <p:transition spd="med" p14:dur="700" advTm="14880">
        <p:fade/>
      </p:transition>
    </mc:Choice>
    <mc:Fallback xmlns="">
      <p:transition spd="med" advTm="1488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2AD299-6873-BC61-3A2C-54A24CAE6CFF}"/>
              </a:ext>
            </a:extLst>
          </p:cNvPr>
          <p:cNvPicPr>
            <a:picLocks noChangeAspect="1"/>
          </p:cNvPicPr>
          <p:nvPr/>
        </p:nvPicPr>
        <p:blipFill>
          <a:blip r:embed="rId5"/>
          <a:stretch>
            <a:fillRect/>
          </a:stretch>
        </p:blipFill>
        <p:spPr>
          <a:xfrm>
            <a:off x="366009" y="1994357"/>
            <a:ext cx="11586140" cy="408125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239851" y="1429365"/>
            <a:ext cx="8250951" cy="1486284"/>
          </a:xfrm>
        </p:spPr>
        <p:txBody>
          <a:bodyPr vert="horz" lIns="91440" tIns="45720" rIns="91440" bIns="45720" rtlCol="0" anchor="t">
            <a:normAutofit/>
          </a:bodyPr>
          <a:lstStyle/>
          <a:p>
            <a:pPr marL="0" indent="0">
              <a:buNone/>
            </a:pPr>
            <a:r>
              <a:rPr lang="en-US" dirty="0">
                <a:latin typeface="Calibri"/>
                <a:ea typeface="Calibri Light"/>
                <a:cs typeface="Calibri Light"/>
              </a:rPr>
              <a:t>'You try' option in the </a:t>
            </a:r>
            <a:r>
              <a:rPr lang="en-US" dirty="0">
                <a:latin typeface="Calibri"/>
                <a:ea typeface="Calibri Light"/>
                <a:cs typeface="Calibri Light"/>
                <a:hlinkClick r:id="rId6"/>
              </a:rPr>
              <a:t>Cite Them Right Database.</a:t>
            </a:r>
            <a:endParaRPr lang="en-US" dirty="0">
              <a:ea typeface="Calibri Light"/>
              <a:cs typeface="Calibri Light"/>
            </a:endParaRPr>
          </a:p>
          <a:p>
            <a:pPr marL="0" indent="0">
              <a:buNone/>
            </a:pPr>
            <a:endParaRPr lang="en-US" dirty="0">
              <a:latin typeface="Calibri"/>
              <a:ea typeface="Calibri Light"/>
              <a:cs typeface="Calibri Light"/>
            </a:endParaRPr>
          </a:p>
        </p:txBody>
      </p:sp>
      <p:sp>
        <p:nvSpPr>
          <p:cNvPr id="8" name="Rectangle 7">
            <a:extLst>
              <a:ext uri="{FF2B5EF4-FFF2-40B4-BE49-F238E27FC236}">
                <a16:creationId xmlns:a16="http://schemas.microsoft.com/office/drawing/2014/main" id="{A6E5D9CE-8E0B-DD26-E438-85923EA4C73F}"/>
              </a:ext>
            </a:extLst>
          </p:cNvPr>
          <p:cNvSpPr/>
          <p:nvPr/>
        </p:nvSpPr>
        <p:spPr>
          <a:xfrm>
            <a:off x="6235145" y="2299251"/>
            <a:ext cx="5551077" cy="1728597"/>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Audio 15">
            <a:hlinkClick r:id="" action="ppaction://media"/>
            <a:extLst>
              <a:ext uri="{FF2B5EF4-FFF2-40B4-BE49-F238E27FC236}">
                <a16:creationId xmlns:a16="http://schemas.microsoft.com/office/drawing/2014/main" id="{93904A0E-786E-F066-19AC-28482886208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83676001"/>
      </p:ext>
    </p:extLst>
  </p:cSld>
  <p:clrMapOvr>
    <a:masterClrMapping/>
  </p:clrMapOvr>
  <mc:AlternateContent xmlns:mc="http://schemas.openxmlformats.org/markup-compatibility/2006" xmlns:p14="http://schemas.microsoft.com/office/powerpoint/2010/main">
    <mc:Choice Requires="p14">
      <p:transition spd="med" p14:dur="700" advTm="11738">
        <p:fade/>
      </p:transition>
    </mc:Choice>
    <mc:Fallback xmlns="">
      <p:transition spd="med" advTm="1173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p:txBody>
          <a:bodyPr/>
          <a:lstStyle/>
          <a:p>
            <a:r>
              <a:rPr lang="en-GB"/>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49121" y="1597739"/>
            <a:ext cx="11493758" cy="4062565"/>
          </a:xfrm>
        </p:spPr>
        <p:txBody>
          <a:bodyPr vert="horz" lIns="91440" tIns="45720" rIns="91440" bIns="45720" rtlCol="0" anchor="t">
            <a:normAutofit lnSpcReduction="10000"/>
          </a:bodyPr>
          <a:lstStyle/>
          <a:p>
            <a:pPr>
              <a:buFont typeface="Arial" panose="020B0604020202020204" pitchFamily="34" charset="0"/>
              <a:buChar char="•"/>
            </a:pPr>
            <a:r>
              <a:rPr lang="en-GB" sz="2400" dirty="0">
                <a:latin typeface="Calibri"/>
                <a:ea typeface="Calibri"/>
                <a:cs typeface="Calibri"/>
              </a:rPr>
              <a:t>Many citation tools available, but they are </a:t>
            </a:r>
            <a:r>
              <a:rPr lang="en-GB" sz="2400" b="1" dirty="0">
                <a:solidFill>
                  <a:schemeClr val="accent2"/>
                </a:solidFill>
                <a:latin typeface="Calibri"/>
                <a:ea typeface="Calibri"/>
                <a:cs typeface="Calibri"/>
              </a:rPr>
              <a:t>not 100% accurate </a:t>
            </a:r>
            <a:r>
              <a:rPr lang="en-GB" sz="2400" dirty="0">
                <a:latin typeface="Calibri"/>
                <a:ea typeface="Calibri"/>
                <a:cs typeface="Calibri"/>
              </a:rPr>
              <a:t>all of the time.</a:t>
            </a:r>
          </a:p>
          <a:p>
            <a:pPr>
              <a:buFont typeface="Arial" panose="020B0604020202020204" pitchFamily="34" charset="0"/>
              <a:buChar char="•"/>
            </a:pPr>
            <a:r>
              <a:rPr lang="en-GB" sz="2400" dirty="0">
                <a:latin typeface="Calibri"/>
                <a:ea typeface="Calibri"/>
                <a:cs typeface="Calibri"/>
              </a:rPr>
              <a:t>Personal choice. </a:t>
            </a:r>
          </a:p>
          <a:p>
            <a:pPr marL="0" indent="0">
              <a:buNone/>
            </a:pPr>
            <a:r>
              <a:rPr lang="en-GB" sz="2400" dirty="0">
                <a:latin typeface="Calibri"/>
                <a:ea typeface="Calibri"/>
                <a:cs typeface="Calibri"/>
              </a:rPr>
              <a:t>Some you may wish to explore: </a:t>
            </a:r>
          </a:p>
          <a:p>
            <a:pPr marL="0" indent="0">
              <a:buNone/>
            </a:pPr>
            <a:r>
              <a:rPr lang="en-GB" sz="2400" b="1" dirty="0">
                <a:latin typeface="Calibri"/>
                <a:ea typeface="Calibri"/>
                <a:cs typeface="Calibri"/>
              </a:rPr>
              <a:t>Basic:</a:t>
            </a:r>
          </a:p>
          <a:p>
            <a:pPr>
              <a:buFont typeface="Arial" panose="020B0604020202020204" pitchFamily="34" charset="0"/>
              <a:buChar char="•"/>
            </a:pPr>
            <a:r>
              <a:rPr lang="en-GB" sz="2400" dirty="0">
                <a:latin typeface="Calibri"/>
                <a:ea typeface="Calibri"/>
                <a:cs typeface="Calibri"/>
                <a:hlinkClick r:id="rId5"/>
              </a:rPr>
              <a:t>MyBib</a:t>
            </a:r>
            <a:r>
              <a:rPr lang="en-GB" sz="2400" dirty="0">
                <a:latin typeface="Calibri"/>
                <a:ea typeface="Calibri"/>
                <a:cs typeface="Calibri"/>
              </a:rPr>
              <a:t>. </a:t>
            </a:r>
          </a:p>
          <a:p>
            <a:pPr>
              <a:buFont typeface="Arial" panose="020B0604020202020204" pitchFamily="34" charset="0"/>
              <a:buChar char="•"/>
            </a:pPr>
            <a:r>
              <a:rPr lang="en-GB" sz="2400" dirty="0">
                <a:latin typeface="Calibri"/>
                <a:ea typeface="Calibri"/>
                <a:cs typeface="Calibri"/>
                <a:hlinkClick r:id="rId6"/>
              </a:rPr>
              <a:t>ZoteroBib.</a:t>
            </a:r>
          </a:p>
          <a:p>
            <a:pPr marL="0" indent="0">
              <a:buNone/>
            </a:pPr>
            <a:r>
              <a:rPr lang="en-GB" sz="2400" b="1" dirty="0">
                <a:latin typeface="Calibri"/>
                <a:ea typeface="Calibri"/>
                <a:cs typeface="Calibri"/>
              </a:rPr>
              <a:t>More advanced:</a:t>
            </a:r>
          </a:p>
          <a:p>
            <a:pPr>
              <a:buFont typeface="Arial" panose="020B0604020202020204" pitchFamily="34" charset="0"/>
              <a:buChar char="•"/>
            </a:pPr>
            <a:r>
              <a:rPr lang="en-GB" sz="2400" dirty="0">
                <a:latin typeface="Calibri"/>
                <a:ea typeface="Calibri"/>
                <a:cs typeface="Calibri"/>
                <a:hlinkClick r:id="rId7"/>
              </a:rPr>
              <a:t>RefWorks </a:t>
            </a:r>
            <a:r>
              <a:rPr lang="en-GB" sz="2400" dirty="0">
                <a:latin typeface="Calibri"/>
                <a:ea typeface="Calibri"/>
                <a:cs typeface="Calibri"/>
              </a:rPr>
              <a:t>(Supported by UWTSD).</a:t>
            </a:r>
          </a:p>
          <a:p>
            <a:pPr>
              <a:buFont typeface="Arial" panose="020B0604020202020204" pitchFamily="34" charset="0"/>
              <a:buChar char="•"/>
            </a:pPr>
            <a:r>
              <a:rPr lang="en-GB" sz="2400" dirty="0">
                <a:latin typeface="Calibri"/>
                <a:ea typeface="Calibri"/>
                <a:cs typeface="Calibri"/>
                <a:hlinkClick r:id="rId8"/>
              </a:rPr>
              <a:t>Mendeley.</a:t>
            </a:r>
            <a:endParaRPr lang="en-GB" sz="2400" dirty="0">
              <a:latin typeface="Calibri"/>
              <a:ea typeface="Calibri"/>
              <a:cs typeface="Calibri"/>
            </a:endParaRPr>
          </a:p>
        </p:txBody>
      </p:sp>
      <p:sp>
        <p:nvSpPr>
          <p:cNvPr id="4" name="TextBox 3">
            <a:extLst>
              <a:ext uri="{FF2B5EF4-FFF2-40B4-BE49-F238E27FC236}">
                <a16:creationId xmlns:a16="http://schemas.microsoft.com/office/drawing/2014/main" id="{F890E0E5-39B8-524A-1D7F-D821E37FB788}"/>
              </a:ext>
            </a:extLst>
          </p:cNvPr>
          <p:cNvSpPr txBox="1"/>
          <p:nvPr/>
        </p:nvSpPr>
        <p:spPr>
          <a:xfrm>
            <a:off x="6929555" y="2788692"/>
            <a:ext cx="4711027" cy="1200329"/>
          </a:xfrm>
          <a:prstGeom prst="rect">
            <a:avLst/>
          </a:prstGeom>
          <a:noFill/>
          <a:ln w="28575">
            <a:solidFill>
              <a:schemeClr val="accent2"/>
            </a:solidFill>
          </a:ln>
        </p:spPr>
        <p:txBody>
          <a:bodyPr wrap="square" lIns="91440" tIns="45720" rIns="91440" bIns="45720" rtlCol="0" anchor="t">
            <a:spAutoFit/>
          </a:bodyPr>
          <a:lstStyle/>
          <a:p>
            <a:r>
              <a:rPr lang="en-GB" sz="2400" b="1" dirty="0">
                <a:solidFill>
                  <a:schemeClr val="accent2"/>
                </a:solidFill>
                <a:latin typeface="Calibri"/>
                <a:ea typeface="Calibri"/>
                <a:cs typeface="Calibri"/>
              </a:rPr>
              <a:t>Note:</a:t>
            </a:r>
          </a:p>
          <a:p>
            <a:r>
              <a:rPr lang="en-GB" sz="2400" dirty="0">
                <a:latin typeface="Calibri"/>
                <a:ea typeface="Calibri"/>
                <a:cs typeface="Calibri"/>
              </a:rPr>
              <a:t>Not all tools are free or give full functionality on free versions.</a:t>
            </a:r>
          </a:p>
        </p:txBody>
      </p:sp>
      <p:sp>
        <p:nvSpPr>
          <p:cNvPr id="5" name="TextBox 4">
            <a:extLst>
              <a:ext uri="{FF2B5EF4-FFF2-40B4-BE49-F238E27FC236}">
                <a16:creationId xmlns:a16="http://schemas.microsoft.com/office/drawing/2014/main" id="{E70B0F46-02FE-579B-5A39-F9871403890B}"/>
              </a:ext>
            </a:extLst>
          </p:cNvPr>
          <p:cNvSpPr txBox="1"/>
          <p:nvPr/>
        </p:nvSpPr>
        <p:spPr>
          <a:xfrm>
            <a:off x="10287000" y="5768340"/>
            <a:ext cx="15544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hlinkClick r:id="rId9"/>
              </a:rPr>
              <a:t>Library Link</a:t>
            </a:r>
            <a:endParaRPr lang="en-GB" sz="2000" dirty="0">
              <a:latin typeface="Calibri"/>
            </a:endParaRPr>
          </a:p>
        </p:txBody>
      </p:sp>
      <p:sp>
        <p:nvSpPr>
          <p:cNvPr id="6" name="TextBox 5">
            <a:extLst>
              <a:ext uri="{FF2B5EF4-FFF2-40B4-BE49-F238E27FC236}">
                <a16:creationId xmlns:a16="http://schemas.microsoft.com/office/drawing/2014/main" id="{61F22BA2-563C-29FD-D40E-E95FDE91BA37}"/>
              </a:ext>
            </a:extLst>
          </p:cNvPr>
          <p:cNvSpPr txBox="1"/>
          <p:nvPr/>
        </p:nvSpPr>
        <p:spPr>
          <a:xfrm>
            <a:off x="349121" y="5703751"/>
            <a:ext cx="3297259" cy="338554"/>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1600" b="1" dirty="0">
                <a:solidFill>
                  <a:schemeClr val="bg1"/>
                </a:solidFill>
                <a:latin typeface="Calibri "/>
                <a:hlinkClick r:id="rId10">
                  <a:extLst>
                    <a:ext uri="{A12FA001-AC4F-418D-AE19-62706E023703}">
                      <ahyp:hlinkClr xmlns:ahyp="http://schemas.microsoft.com/office/drawing/2018/hyperlinkcolor" val="tx"/>
                    </a:ext>
                  </a:extLst>
                </a:hlinkClick>
              </a:rPr>
              <a:t>Referencing: Managing Information</a:t>
            </a:r>
            <a:endParaRPr lang="en-US" sz="1600" b="1" dirty="0">
              <a:solidFill>
                <a:schemeClr val="bg1"/>
              </a:solidFill>
              <a:latin typeface="Calibri "/>
            </a:endParaRPr>
          </a:p>
        </p:txBody>
      </p:sp>
      <p:pic>
        <p:nvPicPr>
          <p:cNvPr id="12" name="Audio 11">
            <a:hlinkClick r:id="" action="ppaction://media"/>
            <a:extLst>
              <a:ext uri="{FF2B5EF4-FFF2-40B4-BE49-F238E27FC236}">
                <a16:creationId xmlns:a16="http://schemas.microsoft.com/office/drawing/2014/main" id="{9408E1F5-61DB-5525-DB18-AEA5323EC5ED}"/>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67076576"/>
      </p:ext>
    </p:extLst>
  </p:cSld>
  <p:clrMapOvr>
    <a:masterClrMapping/>
  </p:clrMapOvr>
  <mc:AlternateContent xmlns:mc="http://schemas.openxmlformats.org/markup-compatibility/2006" xmlns:p14="http://schemas.microsoft.com/office/powerpoint/2010/main">
    <mc:Choice Requires="p14">
      <p:transition spd="med" p14:dur="700" advTm="46760">
        <p:fade/>
      </p:transition>
    </mc:Choice>
    <mc:Fallback xmlns="">
      <p:transition spd="med" advTm="467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FD8073-C658-B070-81DD-C6CD5F0763A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EC92BF3-20A5-384B-58A3-B13B8F3FAC18}"/>
              </a:ext>
            </a:extLst>
          </p:cNvPr>
          <p:cNvSpPr>
            <a:spLocks noGrp="1"/>
          </p:cNvSpPr>
          <p:nvPr>
            <p:ph type="title"/>
          </p:nvPr>
        </p:nvSpPr>
        <p:spPr>
          <a:xfrm>
            <a:off x="698242" y="252284"/>
            <a:ext cx="10795518" cy="1003916"/>
          </a:xfrm>
        </p:spPr>
        <p:txBody>
          <a:bodyPr vert="horz" lIns="91440" tIns="45720" rIns="91440" bIns="45720" rtlCol="0" anchor="b">
            <a:normAutofit/>
          </a:bodyPr>
          <a:lstStyle/>
          <a:p>
            <a:r>
              <a:rPr lang="en-GB" dirty="0"/>
              <a:t>Summary…</a:t>
            </a:r>
          </a:p>
        </p:txBody>
      </p:sp>
      <p:sp>
        <p:nvSpPr>
          <p:cNvPr id="6" name="TextBox 5">
            <a:extLst>
              <a:ext uri="{FF2B5EF4-FFF2-40B4-BE49-F238E27FC236}">
                <a16:creationId xmlns:a16="http://schemas.microsoft.com/office/drawing/2014/main" id="{8033D847-4DF3-EF87-A0CC-E31B0AACCA35}"/>
              </a:ext>
            </a:extLst>
          </p:cNvPr>
          <p:cNvSpPr txBox="1"/>
          <p:nvPr/>
        </p:nvSpPr>
        <p:spPr>
          <a:xfrm>
            <a:off x="448988" y="4006684"/>
            <a:ext cx="2064244" cy="1692771"/>
          </a:xfrm>
          <a:prstGeom prst="rect">
            <a:avLst/>
          </a:prstGeom>
          <a:noFill/>
        </p:spPr>
        <p:txBody>
          <a:bodyPr wrap="square" rtlCol="0">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Where?</a:t>
            </a:r>
          </a:p>
          <a:p>
            <a:pPr marL="285750" indent="-28575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Reading Lists?</a:t>
            </a:r>
          </a:p>
          <a:p>
            <a:pPr marL="285750" indent="-28575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Library catalogue?</a:t>
            </a:r>
          </a:p>
          <a:p>
            <a:pPr marL="285750" indent="-28575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Google?</a:t>
            </a:r>
          </a:p>
        </p:txBody>
      </p:sp>
      <p:sp>
        <p:nvSpPr>
          <p:cNvPr id="7" name="TextBox 6">
            <a:extLst>
              <a:ext uri="{FF2B5EF4-FFF2-40B4-BE49-F238E27FC236}">
                <a16:creationId xmlns:a16="http://schemas.microsoft.com/office/drawing/2014/main" id="{2C5A907B-53C6-9DE7-A573-44577E092B26}"/>
              </a:ext>
            </a:extLst>
          </p:cNvPr>
          <p:cNvSpPr txBox="1"/>
          <p:nvPr/>
        </p:nvSpPr>
        <p:spPr>
          <a:xfrm>
            <a:off x="5156961" y="4006684"/>
            <a:ext cx="2289650" cy="2000548"/>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How?</a:t>
            </a: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Mind maps?</a:t>
            </a: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One Note?</a:t>
            </a: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Cornell notes?</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a:ea typeface="Calibri"/>
                <a:cs typeface="Calibri"/>
                <a:hlinkClick r:id="rId5"/>
              </a:rPr>
              <a:t>Hull Uni libguide</a:t>
            </a:r>
            <a:endParaRPr lang="en-GB" sz="2000" dirty="0">
              <a:latin typeface="Calibri"/>
              <a:ea typeface="Calibri"/>
              <a:cs typeface="Calibri"/>
            </a:endParaRPr>
          </a:p>
        </p:txBody>
      </p:sp>
      <p:sp>
        <p:nvSpPr>
          <p:cNvPr id="2" name="TextBox 1">
            <a:extLst>
              <a:ext uri="{FF2B5EF4-FFF2-40B4-BE49-F238E27FC236}">
                <a16:creationId xmlns:a16="http://schemas.microsoft.com/office/drawing/2014/main" id="{DFB3D05C-C102-6E1A-A27A-57967B0BE252}"/>
              </a:ext>
            </a:extLst>
          </p:cNvPr>
          <p:cNvSpPr txBox="1"/>
          <p:nvPr/>
        </p:nvSpPr>
        <p:spPr>
          <a:xfrm>
            <a:off x="7713083" y="4006683"/>
            <a:ext cx="2005840" cy="2000548"/>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How?</a:t>
            </a: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Citation tool?</a:t>
            </a:r>
          </a:p>
          <a:p>
            <a:pPr marL="342900" indent="-342900">
              <a:buFont typeface="Arial" panose="020B0604020202020204" pitchFamily="34" charset="0"/>
              <a:buChar char="•"/>
            </a:pPr>
            <a:r>
              <a:rPr lang="en-GB" sz="2000" dirty="0">
                <a:latin typeface="Calibri"/>
                <a:ea typeface="Calibri"/>
                <a:cs typeface="Calibri"/>
              </a:rPr>
              <a:t>Word doc?</a:t>
            </a: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Favourites in Online Resource List?</a:t>
            </a:r>
          </a:p>
        </p:txBody>
      </p:sp>
      <p:sp>
        <p:nvSpPr>
          <p:cNvPr id="4" name="TextBox 3">
            <a:extLst>
              <a:ext uri="{FF2B5EF4-FFF2-40B4-BE49-F238E27FC236}">
                <a16:creationId xmlns:a16="http://schemas.microsoft.com/office/drawing/2014/main" id="{B78AC0BF-801B-AB88-15D1-A70DB5134E93}"/>
              </a:ext>
            </a:extLst>
          </p:cNvPr>
          <p:cNvSpPr txBox="1"/>
          <p:nvPr/>
        </p:nvSpPr>
        <p:spPr>
          <a:xfrm>
            <a:off x="2768867" y="4006684"/>
            <a:ext cx="2178544" cy="2616101"/>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What?</a:t>
            </a:r>
          </a:p>
          <a:p>
            <a:pPr marL="285750" indent="-285750">
              <a:buFont typeface="Arial" panose="020B0604020202020204" pitchFamily="34" charset="0"/>
              <a:buChar char="•"/>
            </a:pPr>
            <a:r>
              <a:rPr lang="en-GB" sz="2000" dirty="0">
                <a:latin typeface="Calibri"/>
                <a:ea typeface="Calibri"/>
                <a:cs typeface="Calibri"/>
              </a:rPr>
              <a:t>Journal Articles?</a:t>
            </a:r>
          </a:p>
          <a:p>
            <a:pPr marL="285750" indent="-285750">
              <a:buFont typeface="Arial" panose="020B0604020202020204" pitchFamily="34" charset="0"/>
              <a:buChar char="•"/>
            </a:pPr>
            <a:r>
              <a:rPr lang="en-GB" sz="2000" dirty="0">
                <a:latin typeface="Calibri"/>
                <a:ea typeface="Calibri"/>
                <a:cs typeface="Calibri"/>
              </a:rPr>
              <a:t>Book Chapters?</a:t>
            </a:r>
          </a:p>
          <a:p>
            <a:pPr marL="285750" indent="-285750">
              <a:buFont typeface="Arial" panose="020B0604020202020204" pitchFamily="34" charset="0"/>
              <a:buChar char="•"/>
            </a:pPr>
            <a:r>
              <a:rPr lang="en-GB" sz="2000" dirty="0">
                <a:latin typeface="Calibri"/>
                <a:ea typeface="Calibri"/>
                <a:cs typeface="Calibri"/>
              </a:rPr>
              <a:t>Reports?</a:t>
            </a:r>
          </a:p>
          <a:p>
            <a:pPr marL="285750" indent="-285750">
              <a:buFont typeface="Arial" panose="020B0604020202020204" pitchFamily="34" charset="0"/>
              <a:buChar char="•"/>
            </a:pPr>
            <a:r>
              <a:rPr lang="en-GB" sz="2000" dirty="0">
                <a:latin typeface="Calibri"/>
                <a:ea typeface="Calibri"/>
                <a:cs typeface="Calibri"/>
              </a:rPr>
              <a:t>Do </a:t>
            </a:r>
            <a:r>
              <a:rPr lang="en-GB" sz="2000" b="1" dirty="0">
                <a:latin typeface="Calibri"/>
                <a:ea typeface="Calibri"/>
                <a:cs typeface="Calibri"/>
              </a:rPr>
              <a:t>NOT </a:t>
            </a:r>
            <a:r>
              <a:rPr lang="en-GB" sz="2000" dirty="0">
                <a:latin typeface="Calibri"/>
                <a:ea typeface="Calibri"/>
                <a:cs typeface="Calibri"/>
              </a:rPr>
              <a:t>rely on AI generated material!</a:t>
            </a:r>
            <a:endParaRPr lang="en-GB" sz="20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EE1082E0-E875-CAAE-B556-CE5F148A600D}"/>
              </a:ext>
            </a:extLst>
          </p:cNvPr>
          <p:cNvSpPr txBox="1"/>
          <p:nvPr/>
        </p:nvSpPr>
        <p:spPr>
          <a:xfrm>
            <a:off x="9805958" y="4006684"/>
            <a:ext cx="2339293" cy="1692771"/>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Help?</a:t>
            </a: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hlinkClick r:id="rId6"/>
              </a:rPr>
              <a:t>Library study skills reading list.</a:t>
            </a:r>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sz="2000" dirty="0">
              <a:latin typeface="Calibri"/>
              <a:ea typeface="Calibri"/>
              <a:cs typeface="Calibri"/>
            </a:endParaRP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hlinkClick r:id="rId7"/>
              </a:rPr>
              <a:t>Student Support.</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11" name="Picture 10">
            <a:extLst>
              <a:ext uri="{FF2B5EF4-FFF2-40B4-BE49-F238E27FC236}">
                <a16:creationId xmlns:a16="http://schemas.microsoft.com/office/drawing/2014/main" id="{6ADCBF19-EE43-023C-6D20-8822B1191ADB}"/>
              </a:ext>
            </a:extLst>
          </p:cNvPr>
          <p:cNvPicPr>
            <a:picLocks noChangeAspect="1"/>
          </p:cNvPicPr>
          <p:nvPr/>
        </p:nvPicPr>
        <p:blipFill>
          <a:blip r:embed="rId8"/>
          <a:srcRect t="10900" b="7653"/>
          <a:stretch/>
        </p:blipFill>
        <p:spPr>
          <a:xfrm>
            <a:off x="84663" y="1311957"/>
            <a:ext cx="11742307" cy="2414674"/>
          </a:xfrm>
          <a:prstGeom prst="rect">
            <a:avLst/>
          </a:prstGeom>
        </p:spPr>
      </p:pic>
      <p:pic>
        <p:nvPicPr>
          <p:cNvPr id="13" name="Audio 12">
            <a:hlinkClick r:id="" action="ppaction://media"/>
            <a:extLst>
              <a:ext uri="{FF2B5EF4-FFF2-40B4-BE49-F238E27FC236}">
                <a16:creationId xmlns:a16="http://schemas.microsoft.com/office/drawing/2014/main" id="{7F2228A8-560C-536F-AE08-93D050D54009}"/>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07386996"/>
      </p:ext>
    </p:extLst>
  </p:cSld>
  <p:clrMapOvr>
    <a:masterClrMapping/>
  </p:clrMapOvr>
  <mc:AlternateContent xmlns:mc="http://schemas.openxmlformats.org/markup-compatibility/2006" xmlns:p14="http://schemas.microsoft.com/office/powerpoint/2010/main">
    <mc:Choice Requires="p14">
      <p:transition spd="slow" p14:dur="2000" advTm="18818"/>
    </mc:Choice>
    <mc:Fallback xmlns="">
      <p:transition spd="slow" advTm="18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p:txBody>
          <a:bodyPr anchor="b">
            <a:normAutofit/>
          </a:bodyPr>
          <a:lstStyle/>
          <a:p>
            <a:r>
              <a:rPr lang="en-GB"/>
              <a:t>Useful Resource Links</a:t>
            </a:r>
          </a:p>
        </p:txBody>
      </p:sp>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4886451" y="1485374"/>
            <a:ext cx="6903027" cy="4573587"/>
          </a:xfrm>
        </p:spPr>
        <p:txBody>
          <a:bodyPr vert="horz" lIns="91440" tIns="45720" rIns="91440" bIns="45720" rtlCol="0" anchor="t">
            <a:normAutofit/>
          </a:bodyPr>
          <a:lstStyle/>
          <a:p>
            <a:pPr>
              <a:buFont typeface="Arial" panose="020B0604020202020204" pitchFamily="34" charset="0"/>
              <a:buChar char="•"/>
            </a:pPr>
            <a:r>
              <a:rPr lang="en-GB" dirty="0">
                <a:latin typeface="Calibri"/>
                <a:ea typeface="Calibri"/>
                <a:cs typeface="Calibri"/>
              </a:rPr>
              <a:t> </a:t>
            </a:r>
            <a:r>
              <a:rPr lang="en-GB" dirty="0">
                <a:latin typeface="Calibri"/>
                <a:ea typeface="Calibri"/>
                <a:cs typeface="Calibri"/>
                <a:hlinkClick r:id="rId5"/>
              </a:rPr>
              <a:t>UWTSD’s Harvard  Referencing Handbook</a:t>
            </a:r>
            <a:r>
              <a:rPr lang="en-GB" dirty="0">
                <a:latin typeface="Calibri"/>
                <a:ea typeface="Calibri"/>
                <a:cs typeface="Calibri"/>
              </a:rPr>
              <a:t> </a:t>
            </a:r>
          </a:p>
          <a:p>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6"/>
              </a:rPr>
              <a:t> Cite Them Right Database</a:t>
            </a:r>
            <a:endParaRPr lang="en-GB" dirty="0">
              <a:latin typeface="Calibri"/>
              <a:ea typeface="Calibri"/>
              <a:cs typeface="Calibri"/>
            </a:endParaRPr>
          </a:p>
          <a:p>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7"/>
              </a:rPr>
              <a:t> Cite Them Right Harvard Articles</a:t>
            </a:r>
            <a:endParaRPr lang="en-GB" dirty="0">
              <a:latin typeface="Calibri" panose="020F0502020204030204" pitchFamily="34" charset="0"/>
              <a:ea typeface="Calibri"/>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hlinkClick r:id="rId8"/>
              </a:rPr>
              <a:t> Library Infoskills</a:t>
            </a:r>
            <a:endParaRPr lang="en-GB" dirty="0">
              <a:latin typeface="Calibri"/>
              <a:ea typeface="Calibri"/>
              <a:cs typeface="Calibri"/>
            </a:endParaRPr>
          </a:p>
          <a:p>
            <a:pPr marL="0" indent="0">
              <a:buNone/>
            </a:pP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rPr>
              <a:t> </a:t>
            </a:r>
            <a:r>
              <a:rPr lang="en-GB" dirty="0">
                <a:latin typeface="Calibri"/>
                <a:ea typeface="Calibri"/>
                <a:cs typeface="Calibri"/>
                <a:hlinkClick r:id="rId9"/>
              </a:rPr>
              <a:t>TurnitIn: Evaluating Sources Playlist</a:t>
            </a:r>
            <a:endParaRPr lang="en-GB" dirty="0">
              <a:latin typeface="Calibri"/>
              <a:ea typeface="Calibri"/>
              <a:cs typeface="Calibri"/>
            </a:endParaRPr>
          </a:p>
          <a:p>
            <a:pPr marL="0" indent="0">
              <a:buNone/>
            </a:pPr>
            <a:endParaRPr lang="en-GB" dirty="0"/>
          </a:p>
        </p:txBody>
      </p:sp>
      <p:pic>
        <p:nvPicPr>
          <p:cNvPr id="4" name="Picture 3" descr="A book cover with text and a skylight&#10;&#10;AI-generated content may be incorrect.">
            <a:extLst>
              <a:ext uri="{FF2B5EF4-FFF2-40B4-BE49-F238E27FC236}">
                <a16:creationId xmlns:a16="http://schemas.microsoft.com/office/drawing/2014/main" id="{A0E7DAC9-57D0-D58C-0058-BADD4DEC9170}"/>
              </a:ext>
            </a:extLst>
          </p:cNvPr>
          <p:cNvPicPr>
            <a:picLocks noChangeAspect="1"/>
          </p:cNvPicPr>
          <p:nvPr/>
        </p:nvPicPr>
        <p:blipFill>
          <a:blip r:embed="rId10"/>
          <a:stretch>
            <a:fillRect/>
          </a:stretch>
        </p:blipFill>
        <p:spPr>
          <a:xfrm>
            <a:off x="698242" y="1486961"/>
            <a:ext cx="3269973" cy="45720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8" name="Audio 17">
            <a:hlinkClick r:id="" action="ppaction://media"/>
            <a:extLst>
              <a:ext uri="{FF2B5EF4-FFF2-40B4-BE49-F238E27FC236}">
                <a16:creationId xmlns:a16="http://schemas.microsoft.com/office/drawing/2014/main" id="{160141E0-623A-6271-ADEE-E34D2DD9652A}"/>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95710157"/>
      </p:ext>
    </p:extLst>
  </p:cSld>
  <p:clrMapOvr>
    <a:masterClrMapping/>
  </p:clrMapOvr>
  <mc:AlternateContent xmlns:mc="http://schemas.openxmlformats.org/markup-compatibility/2006" xmlns:p14="http://schemas.microsoft.com/office/powerpoint/2010/main">
    <mc:Choice Requires="p14">
      <p:transition spd="slow" p14:dur="2000" advTm="26015"/>
    </mc:Choice>
    <mc:Fallback xmlns="">
      <p:transition spd="slow" advTm="26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955262" y="2067641"/>
            <a:ext cx="5942044" cy="1003916"/>
          </a:xfrm>
        </p:spPr>
        <p:txBody>
          <a:bodyPr vert="horz" lIns="91440" tIns="45720" rIns="91440" bIns="45720" rtlCol="0" anchor="t">
            <a:normAutofit/>
          </a:bodyPr>
          <a:lstStyle/>
          <a:p>
            <a:pPr marL="0" indent="0">
              <a:buNone/>
            </a:pPr>
            <a:r>
              <a:rPr lang="en-GB" sz="3600" dirty="0">
                <a:latin typeface="Calibri" panose="020F0502020204030204" pitchFamily="34" charset="0"/>
                <a:cs typeface="Calibri" panose="020F0502020204030204" pitchFamily="34" charset="0"/>
              </a:rPr>
              <a:t>Lisa Ellis:  </a:t>
            </a:r>
            <a:r>
              <a:rPr lang="en-GB" sz="3600" dirty="0">
                <a:latin typeface="Calibri" panose="020F0502020204030204" pitchFamily="34" charset="0"/>
                <a:cs typeface="Calibri" panose="020F0502020204030204" pitchFamily="34" charset="0"/>
                <a:hlinkClick r:id="rId5"/>
              </a:rPr>
              <a:t>l.ellis@uwtsd.ac.uk</a:t>
            </a:r>
            <a:endParaRPr lang="en-GB" sz="3600" dirty="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pic>
        <p:nvPicPr>
          <p:cNvPr id="12" name="Picture Placeholder 11">
            <a:extLst>
              <a:ext uri="{FF2B5EF4-FFF2-40B4-BE49-F238E27FC236}">
                <a16:creationId xmlns:a16="http://schemas.microsoft.com/office/drawing/2014/main" id="{D642C050-BB0D-0CF3-2871-B0C66B7EB06D}"/>
              </a:ext>
              <a:ext uri="{C183D7F6-B498-43B3-948B-1728B52AA6E4}">
                <adec:decorative xmlns:adec="http://schemas.microsoft.com/office/drawing/2017/decorative" val="1"/>
              </a:ext>
            </a:extLst>
          </p:cNvPr>
          <p:cNvPicPr>
            <a:picLocks noGrp="1" noChangeAspect="1"/>
          </p:cNvPicPr>
          <p:nvPr>
            <p:ph type="pic" sz="quarter" idx="13"/>
          </p:nvPr>
        </p:nvPicPr>
        <p:blipFill>
          <a:blip r:embed="rId6">
            <a:extLst>
              <a:ext uri="{28A0092B-C50C-407E-A947-70E740481C1C}">
                <a14:useLocalDpi xmlns:a14="http://schemas.microsoft.com/office/drawing/2010/main" val="0"/>
              </a:ext>
            </a:extLst>
          </a:blip>
          <a:srcRect l="11767" r="11767"/>
          <a:stretch>
            <a:fillRect/>
          </a:stretch>
        </p:blipFill>
        <p:spPr>
          <a:xfrm>
            <a:off x="0" y="1266782"/>
            <a:ext cx="5816258" cy="5068704"/>
          </a:xfr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7">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8"/>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9"/>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pic>
        <p:nvPicPr>
          <p:cNvPr id="32" name="Audio 31">
            <a:hlinkClick r:id="" action="ppaction://media"/>
            <a:extLst>
              <a:ext uri="{FF2B5EF4-FFF2-40B4-BE49-F238E27FC236}">
                <a16:creationId xmlns:a16="http://schemas.microsoft.com/office/drawing/2014/main" id="{8E74061A-4D10-0E3F-B704-F1F92A2DB94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32797232"/>
      </p:ext>
    </p:extLst>
  </p:cSld>
  <p:clrMapOvr>
    <a:masterClrMapping/>
  </p:clrMapOvr>
  <mc:AlternateContent xmlns:mc="http://schemas.openxmlformats.org/markup-compatibility/2006" xmlns:p14="http://schemas.microsoft.com/office/powerpoint/2010/main">
    <mc:Choice Requires="p14">
      <p:transition spd="slow" p14:dur="2000" advTm="29043"/>
    </mc:Choice>
    <mc:Fallback xmlns="">
      <p:transition spd="slow" advTm="290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A86EF392-A89B-F437-26C1-15EABD20909D}"/>
              </a:ext>
            </a:extLst>
          </p:cNvPr>
          <p:cNvPicPr>
            <a:picLocks noGrp="1" noChangeAspect="1"/>
          </p:cNvPicPr>
          <p:nvPr>
            <p:ph type="pic" sz="quarter" idx="13"/>
          </p:nvPr>
        </p:nvPicPr>
        <p:blipFill>
          <a:blip r:embed="rId5"/>
          <a:srcRect l="5065" r="5065"/>
          <a:stretch/>
        </p:blipFill>
        <p:spPr>
          <a:xfrm>
            <a:off x="781330" y="909105"/>
            <a:ext cx="4849072" cy="5449529"/>
          </a:xfrm>
        </p:spPr>
      </p:pic>
      <p:sp>
        <p:nvSpPr>
          <p:cNvPr id="29" name="Subtitle 2">
            <a:extLst>
              <a:ext uri="{FF2B5EF4-FFF2-40B4-BE49-F238E27FC236}">
                <a16:creationId xmlns:a16="http://schemas.microsoft.com/office/drawing/2014/main" id="{E5898168-D74B-54E8-1E24-C3C4D28115CA}"/>
              </a:ext>
            </a:extLst>
          </p:cNvPr>
          <p:cNvSpPr>
            <a:spLocks noGrp="1"/>
          </p:cNvSpPr>
          <p:nvPr>
            <p:ph type="subTitle" idx="1"/>
          </p:nvPr>
        </p:nvSpPr>
        <p:spPr>
          <a:xfrm>
            <a:off x="6378926" y="4698064"/>
            <a:ext cx="5435249" cy="1046857"/>
          </a:xfrm>
        </p:spPr>
        <p:txBody>
          <a:bodyPr>
            <a:normAutofit lnSpcReduction="10000"/>
          </a:bodyPr>
          <a:lstStyle/>
          <a:p>
            <a:r>
              <a:rPr lang="en-GB" dirty="0"/>
              <a:t>If you have 5 minutes, please scan the QR code and complete our short feedback form. </a:t>
            </a:r>
            <a:endParaRPr lang="en-US" dirty="0"/>
          </a:p>
        </p:txBody>
      </p:sp>
      <p:sp>
        <p:nvSpPr>
          <p:cNvPr id="31" name="Title 3">
            <a:extLst>
              <a:ext uri="{FF2B5EF4-FFF2-40B4-BE49-F238E27FC236}">
                <a16:creationId xmlns:a16="http://schemas.microsoft.com/office/drawing/2014/main" id="{9EC9BAE2-4DB3-8E10-E0B8-95007BBC910D}"/>
              </a:ext>
            </a:extLst>
          </p:cNvPr>
          <p:cNvSpPr>
            <a:spLocks noGrp="1"/>
          </p:cNvSpPr>
          <p:nvPr>
            <p:ph type="title"/>
          </p:nvPr>
        </p:nvSpPr>
        <p:spPr>
          <a:xfrm>
            <a:off x="6367977" y="2286001"/>
            <a:ext cx="5446198" cy="2225400"/>
          </a:xfrm>
        </p:spPr>
        <p:txBody>
          <a:bodyPr/>
          <a:lstStyle/>
          <a:p>
            <a:r>
              <a:rPr lang="en-GB" dirty="0"/>
              <a:t>Let us know how we did.</a:t>
            </a:r>
            <a:endParaRPr lang="en-US" dirty="0"/>
          </a:p>
        </p:txBody>
      </p:sp>
      <p:pic>
        <p:nvPicPr>
          <p:cNvPr id="14" name="Audio 13">
            <a:hlinkClick r:id="" action="ppaction://media"/>
            <a:extLst>
              <a:ext uri="{FF2B5EF4-FFF2-40B4-BE49-F238E27FC236}">
                <a16:creationId xmlns:a16="http://schemas.microsoft.com/office/drawing/2014/main" id="{7325A7C3-54C7-ABE7-27CF-4448C07B7C1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68736786"/>
      </p:ext>
    </p:extLst>
  </p:cSld>
  <p:clrMapOvr>
    <a:masterClrMapping/>
  </p:clrMapOvr>
  <mc:AlternateContent xmlns:mc="http://schemas.openxmlformats.org/markup-compatibility/2006" xmlns:p14="http://schemas.microsoft.com/office/powerpoint/2010/main">
    <mc:Choice Requires="p14">
      <p:transition spd="slow" p14:dur="2000" advTm="11798"/>
    </mc:Choice>
    <mc:Fallback xmlns="">
      <p:transition spd="slow" advTm="117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2|12.1|27"/>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grey" id="{2D3D972A-7C21-4B26-807A-49A3C0694420}" vid="{2D655E11-3066-4895-98C7-B605ED2B20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1" ma:contentTypeDescription="Create a new document." ma:contentTypeScope="" ma:versionID="836cefce232e65c8d21e025d227a968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2f3a8347bab24af92c0c727dcea99c1a"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http://purl.org/dc/terms/"/>
    <ds:schemaRef ds:uri="http://schemas.microsoft.com/office/2006/documentManagement/types"/>
    <ds:schemaRef ds:uri="61b8a593-e33f-405c-9ec9-a885dee76581"/>
    <ds:schemaRef ds:uri="http://purl.org/dc/elements/1.1/"/>
    <ds:schemaRef ds:uri="http://purl.org/dc/dcmitype/"/>
    <ds:schemaRef ds:uri="http://schemas.microsoft.com/office/2006/metadata/properties"/>
    <ds:schemaRef ds:uri="http://schemas.microsoft.com/office/infopath/2007/PartnerControls"/>
    <ds:schemaRef ds:uri="http://schemas.openxmlformats.org/package/2006/metadata/core-properties"/>
    <ds:schemaRef ds:uri="316f2420-4a0a-4c49-8a81-53a9bcc36554"/>
    <ds:schemaRef ds:uri="http://www.w3.org/XML/1998/namespace"/>
  </ds:schemaRefs>
</ds:datastoreItem>
</file>

<file path=customXml/itemProps3.xml><?xml version="1.0" encoding="utf-8"?>
<ds:datastoreItem xmlns:ds="http://schemas.openxmlformats.org/officeDocument/2006/customXml" ds:itemID="{1B030C98-7B2C-4BFC-A48E-9F2A76C535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template-grey</Template>
  <TotalTime>3599</TotalTime>
  <Words>5807</Words>
  <Application>Microsoft Office PowerPoint</Application>
  <PresentationFormat>Widescreen</PresentationFormat>
  <Paragraphs>555</Paragraphs>
  <Slides>46</Slides>
  <Notes>46</Notes>
  <HiddenSlides>0</HiddenSlides>
  <MMClips>46</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Office Theme</vt:lpstr>
      <vt:lpstr>UWTSD’s Intro to Harvard Referencing </vt:lpstr>
      <vt:lpstr>Background &amp; purpose</vt:lpstr>
      <vt:lpstr>Examples of why we reference…</vt:lpstr>
      <vt:lpstr>Referencing Process</vt:lpstr>
      <vt:lpstr>Writing your references</vt:lpstr>
      <vt:lpstr>PowerPoint Presentation</vt:lpstr>
      <vt:lpstr>PowerPoint Presentation</vt:lpstr>
      <vt:lpstr>Integrating sources into your work</vt:lpstr>
      <vt:lpstr>Quoting v Paraphrasing &amp; Summarising</vt:lpstr>
      <vt:lpstr>Example...</vt:lpstr>
      <vt:lpstr>1. Parenthetical citation</vt:lpstr>
      <vt:lpstr>1. Parenthetical citation</vt:lpstr>
      <vt:lpstr>2. Narrative citation</vt:lpstr>
      <vt:lpstr>Quoting</vt:lpstr>
      <vt:lpstr>Quote Example:</vt:lpstr>
      <vt:lpstr>Example</vt:lpstr>
      <vt:lpstr>Example</vt:lpstr>
      <vt:lpstr>Example: Parenthetical</vt:lpstr>
      <vt:lpstr>Example: narrative &amp; parenthetical</vt:lpstr>
      <vt:lpstr>Spot the in-text citations</vt:lpstr>
      <vt:lpstr>Spot the citations</vt:lpstr>
      <vt:lpstr>More examples...</vt:lpstr>
      <vt:lpstr>Which in-text citation is correct?</vt:lpstr>
      <vt:lpstr>Which citation is correct?</vt:lpstr>
      <vt:lpstr>Useful Resources</vt:lpstr>
      <vt:lpstr>The reference list…</vt:lpstr>
      <vt:lpstr>Referencing a book</vt:lpstr>
      <vt:lpstr>Copyright page...</vt:lpstr>
      <vt:lpstr>Reference List: Book</vt:lpstr>
      <vt:lpstr>Edited book: Chapter</vt:lpstr>
      <vt:lpstr>Referencing a journal article</vt:lpstr>
      <vt:lpstr>Finding the Information</vt:lpstr>
      <vt:lpstr>Reference List: journal article</vt:lpstr>
      <vt:lpstr>Referencing a webpage</vt:lpstr>
      <vt:lpstr>Web page</vt:lpstr>
      <vt:lpstr>Artificial Intelligence (AI)</vt:lpstr>
      <vt:lpstr>AI CRAAP Test</vt:lpstr>
      <vt:lpstr>Further AI resources:</vt:lpstr>
      <vt:lpstr>Useful resources</vt:lpstr>
      <vt:lpstr>Useful resources</vt:lpstr>
      <vt:lpstr>Useful resources</vt:lpstr>
      <vt:lpstr>Citation manager tools</vt:lpstr>
      <vt:lpstr>Summary…</vt:lpstr>
      <vt:lpstr>Useful Resource Links</vt:lpstr>
      <vt:lpstr>Contact</vt:lpstr>
      <vt:lpstr>Let us know how we did.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Lisa Ellis</cp:lastModifiedBy>
  <cp:revision>22</cp:revision>
  <dcterms:created xsi:type="dcterms:W3CDTF">2024-01-22T14:45:26Z</dcterms:created>
  <dcterms:modified xsi:type="dcterms:W3CDTF">2026-01-26T10:04:07Z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