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1"/>
  </p:notesMasterIdLst>
  <p:sldIdLst>
    <p:sldId id="368" r:id="rId2"/>
    <p:sldId id="406" r:id="rId3"/>
    <p:sldId id="405" r:id="rId4"/>
    <p:sldId id="407" r:id="rId5"/>
    <p:sldId id="393" r:id="rId6"/>
    <p:sldId id="408" r:id="rId7"/>
    <p:sldId id="395" r:id="rId8"/>
    <p:sldId id="396" r:id="rId9"/>
    <p:sldId id="409" r:id="rId10"/>
    <p:sldId id="425" r:id="rId11"/>
    <p:sldId id="397" r:id="rId12"/>
    <p:sldId id="410" r:id="rId13"/>
    <p:sldId id="398" r:id="rId14"/>
    <p:sldId id="411" r:id="rId15"/>
    <p:sldId id="412" r:id="rId16"/>
    <p:sldId id="413" r:id="rId17"/>
    <p:sldId id="414" r:id="rId18"/>
    <p:sldId id="415" r:id="rId19"/>
    <p:sldId id="416" r:id="rId20"/>
    <p:sldId id="417" r:id="rId21"/>
    <p:sldId id="426" r:id="rId22"/>
    <p:sldId id="427" r:id="rId23"/>
    <p:sldId id="418" r:id="rId24"/>
    <p:sldId id="419" r:id="rId25"/>
    <p:sldId id="420" r:id="rId26"/>
    <p:sldId id="421" r:id="rId27"/>
    <p:sldId id="422" r:id="rId28"/>
    <p:sldId id="423" r:id="rId29"/>
    <p:sldId id="424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6803" autoAdjust="0"/>
  </p:normalViewPr>
  <p:slideViewPr>
    <p:cSldViewPr>
      <p:cViewPr>
        <p:scale>
          <a:sx n="80" d="100"/>
          <a:sy n="80" d="100"/>
        </p:scale>
        <p:origin x="-1074" y="1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6AAF6C-4828-4954-8FDD-EEAB7E861365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58B874-871C-4033-A2C1-198621AC5B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4480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google.com/document/d/1NeeVGlWNFP3kKZuwWRJZI3c1jkp2YhrHPlSHqnv_2Uo/edit?copiedFromTrash" TargetMode="External"/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BkskJnns8ZE" TargetMode="External"/><Relationship Id="rId3" Type="http://schemas.openxmlformats.org/officeDocument/2006/relationships/hyperlink" Target="http://www.book853.com/wap.aspx?nid=2470&amp;p=75&amp;cid=158" TargetMode="External"/><Relationship Id="rId7" Type="http://schemas.openxmlformats.org/officeDocument/2006/relationships/hyperlink" Target="https://www.youtube.com/watch?v=96-PADTAY2E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://qj.lingjuw.com/?id=2368" TargetMode="External"/><Relationship Id="rId5" Type="http://schemas.openxmlformats.org/officeDocument/2006/relationships/hyperlink" Target="http://www.rushiwowen.org/category-18-01-300165.jsp" TargetMode="External"/><Relationship Id="rId10" Type="http://schemas.openxmlformats.org/officeDocument/2006/relationships/hyperlink" Target="https://www.youtube.com/watch?v=6K65jI_jP9s" TargetMode="External"/><Relationship Id="rId4" Type="http://schemas.openxmlformats.org/officeDocument/2006/relationships/hyperlink" Target="https://www.facebook.com/amtbtw/posts/801585813194973/" TargetMode="External"/><Relationship Id="rId9" Type="http://schemas.openxmlformats.org/officeDocument/2006/relationships/hyperlink" Target="https://www.youtube.com/watch?v=OQ3LE56XkWM" TargetMode="Externa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t9Nqwmnd_c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dizang.org/fjtj/anan/p02.htm" TargetMode="Externa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t9Nqwmnd_c" TargetMode="External"/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dizang.org/fjtj/anan/p02.htm" TargetMode="Externa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t9Nqwmnd_c" TargetMode="External"/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dizang.org/fjtj/anan/p02.htm" TargetMode="Externa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t9Nqwmnd_c" TargetMode="External"/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dizang.org/fjtj/anan/p02.htm" TargetMode="Externa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t9Nqwmnd_c" TargetMode="External"/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dizang.org/fjtj/anan/p02.htm" TargetMode="Externa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t9Nqwmnd_c" TargetMode="External"/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dizang.org/fjtj/anan/p02.htm" TargetMode="Externa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t9Nqwmnd_c" TargetMode="External"/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dizang.org/fjtj/anan/p02.htm" TargetMode="Externa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uoxuedashi.com/kangxi/pic.php?f=hzyl&amp;p=913" TargetMode="External"/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uoxuedashi.com/kangxi/pic.php?f=hzyl&amp;p=913" TargetMode="External"/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t9Nqwmnd_c" TargetMode="External"/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dizang.org/fjtj/anan/p02.htm" TargetMode="External"/></Relationships>
</file>

<file path=ppt/notesSlides/_rels/notes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t9Nqwmnd_c" TargetMode="External"/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dizang.org/fjtj/anan/p02.htm" TargetMode="External"/></Relationships>
</file>

<file path=ppt/notesSlides/_rels/notes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t9Nqwmnd_c" TargetMode="External"/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dizang.org/fjtj/anan/p02.htm" TargetMode="External"/></Relationships>
</file>

<file path=ppt/notesSlides/_rels/notes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t9Nqwmnd_c" TargetMode="External"/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dizang.org/fjtj/anan/p02.htm" TargetMode="External"/></Relationships>
</file>

<file path=ppt/notesSlides/_rels/notes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t9Nqwmnd_c" TargetMode="External"/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dizang.org/fjtj/anan/p02.htm" TargetMode="External"/></Relationships>
</file>

<file path=ppt/notesSlides/_rels/notes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t9Nqwmnd_c" TargetMode="External"/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dizang.org/fjtj/anan/p02.htm" TargetMode="External"/></Relationships>
</file>

<file path=ppt/notesSlides/_rels/notes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t9Nqwmnd_c" TargetMode="External"/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dizang.org/fjtj/anan/p02.htm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https://docs.google.com/document/d/1NeeVGlWNFP3kKZuwWRJZI3c1jkp2YhrHPlSHqnv_2Uo/edit?copiedFromTrash#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6491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 smtClean="0">
                <a:hlinkClick r:id="rId3"/>
              </a:rPr>
              <a:t>名。可名。非常名。</a:t>
            </a:r>
            <a:endParaRPr lang="en-GB" dirty="0" smtClean="0">
              <a:hlinkClick r:id="rId3"/>
            </a:endParaRPr>
          </a:p>
          <a:p>
            <a:r>
              <a:rPr lang="en-GB" dirty="0" smtClean="0">
                <a:hlinkClick r:id="rId3"/>
              </a:rPr>
              <a:t>http://www.book853.com/wap.aspx?nid=2470&amp;p=75&amp;cid=158</a:t>
            </a:r>
            <a:endParaRPr lang="en-GB" dirty="0" smtClean="0"/>
          </a:p>
          <a:p>
            <a:r>
              <a:rPr lang="en-GB" dirty="0" smtClean="0">
                <a:hlinkClick r:id="rId4"/>
              </a:rPr>
              <a:t>https://www.facebook.com/amtbtw/posts/801585813194973/</a:t>
            </a:r>
            <a:endParaRPr lang="en-GB" dirty="0" smtClean="0"/>
          </a:p>
          <a:p>
            <a:r>
              <a:rPr lang="en-GB" dirty="0" smtClean="0">
                <a:hlinkClick r:id="rId5"/>
              </a:rPr>
              <a:t>http://www.rushiwowen.org/category-18-01-300165.jsp</a:t>
            </a:r>
            <a:endParaRPr lang="en-GB" dirty="0" smtClean="0"/>
          </a:p>
          <a:p>
            <a:r>
              <a:rPr lang="en-GB" dirty="0" smtClean="0">
                <a:hlinkClick r:id="rId6"/>
              </a:rPr>
              <a:t>http://qj.lingjuw.com/?id=2368</a:t>
            </a:r>
            <a:endParaRPr lang="en-GB" dirty="0" smtClean="0"/>
          </a:p>
          <a:p>
            <a:endParaRPr lang="en-GB" dirty="0" smtClean="0"/>
          </a:p>
          <a:p>
            <a:r>
              <a:rPr lang="zh-CN" altLang="en-US" dirty="0" smtClean="0"/>
              <a:t>有為法，無為法</a:t>
            </a:r>
            <a:endParaRPr lang="en-GB" dirty="0" smtClean="0"/>
          </a:p>
          <a:p>
            <a:r>
              <a:rPr lang="en-GB" dirty="0" smtClean="0">
                <a:hlinkClick r:id="rId7"/>
              </a:rPr>
              <a:t>https://www.youtube.com/watch?v=96-PADTAY2E</a:t>
            </a:r>
            <a:endParaRPr lang="en-GB" dirty="0" smtClean="0"/>
          </a:p>
          <a:p>
            <a:r>
              <a:rPr lang="en-GB" dirty="0" smtClean="0">
                <a:hlinkClick r:id="rId8"/>
              </a:rPr>
              <a:t>https://www.youtube.com/watch?v=BkskJnns8ZE</a:t>
            </a:r>
            <a:endParaRPr lang="en-GB" dirty="0" smtClean="0"/>
          </a:p>
          <a:p>
            <a:r>
              <a:rPr lang="en-GB" smtClean="0">
                <a:hlinkClick r:id="rId9"/>
              </a:rPr>
              <a:t>https://www.youtube.com/watch?v=OQ3LE56XkWM</a:t>
            </a:r>
            <a:endParaRPr lang="en-GB" dirty="0" smtClean="0"/>
          </a:p>
          <a:p>
            <a:endParaRPr lang="en-US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我們知道要放下，為什麼就是放不下？</a:t>
            </a:r>
            <a:endParaRPr lang="en-GB" dirty="0" smtClean="0"/>
          </a:p>
          <a:p>
            <a:r>
              <a:rPr lang="en-GB" dirty="0" smtClean="0">
                <a:hlinkClick r:id="rId10"/>
              </a:rPr>
              <a:t>https://www.youtube.com/watch?v=6K65jI_jP9s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5191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https://www.youtube.com/watch?v=Kt9Nqwmnd_c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大自然的規律叫道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隨順大自然的規律叫德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‘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經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’ is not scripture.</a:t>
            </a:r>
          </a:p>
          <a:p>
            <a:r>
              <a:rPr lang="en-GB" dirty="0" smtClean="0">
                <a:hlinkClick r:id="rId4"/>
              </a:rPr>
              <a:t>https://www.dizang.org/fjtj/anan/p02.htm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凡是佛所说的言教，都称作经。‘经’字含义狠多，必须契合诸佛所证的真理，同时又契合大众的根机程度的教枓书，才得称‘经’。自古以来，常以‘贯摄常法’四个字来解释：‘贯’是贯穿的意思，这是指经典中的文义，都有严谨的体系、组织、结构，一脉贯穿，有条不紊。其次‘摄’字，是说能摄受众生，使得解悟。第三是‘常’，‘常’是永远不变，超时间、超空间，是古今中外永不变的真理。第四是‘法’，是法则、是原理、原则，一切贤圣凡外，皆应遵守。能具备以上所讲的四义，才得称之为‘佛经’。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6491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https://www.youtube.com/watch?v=Kt9Nqwmnd_c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大自然的規律叫道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隨順大自然的規律叫德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‘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經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’ is not scripture.</a:t>
            </a:r>
          </a:p>
          <a:p>
            <a:r>
              <a:rPr lang="en-GB" dirty="0" smtClean="0">
                <a:hlinkClick r:id="rId4"/>
              </a:rPr>
              <a:t>https://www.dizang.org/fjtj/anan/p02.htm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凡是佛所说的言教，都称作经。‘经’字含义狠多，必须契合诸佛所证的真理，同时又契合大众的根机程度的教枓书，才得称‘经’。自古以来，常以‘贯摄常法’四个字来解释：‘贯’是贯穿的意思，这是指经典中的文义，都有严谨的体系、组织、结构，一脉贯穿，有条不紊。其次‘摄’字，是说能摄受众生，使得解悟。第三是‘常’，‘常’是永远不变，超时间、超空间，是古今中外永不变的真理。第四是‘法’，是法则、是原理、原则，一切贤圣凡外，皆应遵守。能具备以上所讲的四义，才得称之为‘佛经’。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6491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https://www.youtube.com/watch?v=Kt9Nqwmnd_c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大自然的規律叫道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隨順大自然的規律叫德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‘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經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’ is not scripture.</a:t>
            </a:r>
          </a:p>
          <a:p>
            <a:r>
              <a:rPr lang="en-GB" dirty="0" smtClean="0">
                <a:hlinkClick r:id="rId4"/>
              </a:rPr>
              <a:t>https://www.dizang.org/fjtj/anan/p02.htm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凡是佛所说的言教，都称作经。‘经’字含义狠多，必须契合诸佛所证的真理，同时又契合大众的根机程度的教枓书，才得称‘经’。自古以来，常以‘贯摄常法’四个字来解释：‘贯’是贯穿的意思，这是指经典中的文义，都有严谨的体系、组织、结构，一脉贯穿，有条不紊。其次‘摄’字，是说能摄受众生，使得解悟。第三是‘常’，‘常’是永远不变，超时间、超空间，是古今中外永不变的真理。第四是‘法’，是法则、是原理、原则，一切贤圣凡外，皆应遵守。能具备以上所讲的四义，才得称之为‘佛经’。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6491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https://www.youtube.com/watch?v=Kt9Nqwmnd_c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大自然的規律叫道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隨順大自然的規律叫德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‘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經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’ is not scripture.</a:t>
            </a:r>
          </a:p>
          <a:p>
            <a:r>
              <a:rPr lang="en-GB" dirty="0" smtClean="0">
                <a:hlinkClick r:id="rId4"/>
              </a:rPr>
              <a:t>https://www.dizang.org/fjtj/anan/p02.htm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凡是佛所说的言教，都称作经。‘经’字含义狠多，必须契合诸佛所证的真理，同时又契合大众的根机程度的教枓书，才得称‘经’。自古以来，常以‘贯摄常法’四个字来解释：‘贯’是贯穿的意思，这是指经典中的文义，都有严谨的体系、组织、结构，一脉贯穿，有条不紊。其次‘摄’字，是说能摄受众生，使得解悟。第三是‘常’，‘常’是永远不变，超时间、超空间，是古今中外永不变的真理。第四是‘法’，是法则、是原理、原则，一切贤圣凡外，皆应遵守。能具备以上所讲的四义，才得称之为‘佛经’。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6491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https://www.youtube.com/watch?v=Kt9Nqwmnd_c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大自然的規律叫道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隨順大自然的規律叫德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‘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經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’ is not scripture.</a:t>
            </a:r>
          </a:p>
          <a:p>
            <a:r>
              <a:rPr lang="en-GB" dirty="0" smtClean="0">
                <a:hlinkClick r:id="rId4"/>
              </a:rPr>
              <a:t>https://www.dizang.org/fjtj/anan/p02.htm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凡是佛所说的言教，都称作经。‘经’字含义狠多，必须契合诸佛所证的真理，同时又契合大众的根机程度的教枓书，才得称‘经’。自古以来，常以‘贯摄常法’四个字来解释：‘贯’是贯穿的意思，这是指经典中的文义，都有严谨的体系、组织、结构，一脉贯穿，有条不紊。其次‘摄’字，是说能摄受众生，使得解悟。第三是‘常’，‘常’是永远不变，超时间、超空间，是古今中外永不变的真理。第四是‘法’，是法则、是原理、原则，一切贤圣凡外，皆应遵守。能具备以上所讲的四义，才得称之为‘佛经’。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6491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https://www.youtube.com/watch?v=Kt9Nqwmnd_c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大自然的規律叫道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隨順大自然的規律叫德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‘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經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’ is not scripture.</a:t>
            </a:r>
          </a:p>
          <a:p>
            <a:r>
              <a:rPr lang="en-GB" dirty="0" smtClean="0">
                <a:hlinkClick r:id="rId4"/>
              </a:rPr>
              <a:t>https://www.dizang.org/fjtj/anan/p02.htm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凡是佛所说的言教，都称作经。‘经’字含义狠多，必须契合诸佛所证的真理，同时又契合大众的根机程度的教枓书，才得称‘经’。自古以来，常以‘贯摄常法’四个字来解释：‘贯’是贯穿的意思，这是指经典中的文义，都有严谨的体系、组织、结构，一脉贯穿，有条不紊。其次‘摄’字，是说能摄受众生，使得解悟。第三是‘常’，‘常’是永远不变，超时间、超空间，是古今中外永不变的真理。第四是‘法’，是法则、是原理、原则，一切贤圣凡外，皆应遵守。能具备以上所讲的四义，才得称之为‘佛经’。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64917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https://www.youtube.com/watch?v=Kt9Nqwmnd_c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大自然的規律叫道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隨順大自然的規律叫德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‘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經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’ is not scripture.</a:t>
            </a:r>
          </a:p>
          <a:p>
            <a:r>
              <a:rPr lang="en-GB" dirty="0" smtClean="0">
                <a:hlinkClick r:id="rId4"/>
              </a:rPr>
              <a:t>https://www.dizang.org/fjtj/anan/p02.htm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凡是佛所说的言教，都称作经。‘经’字含义狠多，必须契合诸佛所证的真理，同时又契合大众的根机程度的教枓书，才得称‘经’。自古以来，常以‘贯摄常法’四个字来解释：‘贯’是贯穿的意思，这是指经典中的文义，都有严谨的体系、组织、结构，一脉贯穿，有条不紊。其次‘摄’字，是说能摄受众生，使得解悟。第三是‘常’，‘常’是永远不变，超时间、超空间，是古今中外永不变的真理。第四是‘法’，是法则、是原理、原则，一切贤圣凡外，皆应遵守。能具备以上所讲的四义，才得称之为‘佛经’。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6491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http://www.guoxuedashi.com/kangxi/pic.php?f=hzyl&amp;p=913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86031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>
                <a:hlinkClick r:id="rId3"/>
              </a:rPr>
              <a:t>http://www.guoxuedashi.com/kangxi/pic.php?f=hzyl&amp;p=913</a:t>
            </a:r>
            <a:endParaRPr lang="en-GB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>
                <a:hlinkClick r:id="rId3"/>
              </a:rPr>
              <a:t>http://www.guoxuedashi.com/kangxi/pic.php?f=hzyl&amp;p=913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960593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https://www.youtube.com/watch?v=Kt9Nqwmnd_c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大自然的規律叫道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隨順大自然的規律叫德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‘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經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’ is not scripture.</a:t>
            </a:r>
          </a:p>
          <a:p>
            <a:r>
              <a:rPr lang="en-GB" dirty="0" smtClean="0">
                <a:hlinkClick r:id="rId4"/>
              </a:rPr>
              <a:t>https://www.dizang.org/fjtj/anan/p02.htm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凡是佛所说的言教，都称作经。‘经’字含义狠多，必须契合诸佛所证的真理，同时又契合大众的根机程度的教枓书，才得称‘经’。自古以来，常以‘贯摄常法’四个字来解释：‘贯’是贯穿的意思，这是指经典中的文义，都有严谨的体系、组织、结构，一脉贯穿，有条不紊。其次‘摄’字，是说能摄受众生，使得解悟。第三是‘常’，‘常’是永远不变，超时间、超空间，是古今中外永不变的真理。第四是‘法’，是法则、是原理、原则，一切贤圣凡外，皆应遵守。能具备以上所讲的四义，才得称之为‘佛经’。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64917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https://www.youtube.com/watch?v=Kt9Nqwmnd_c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大自然的規律叫道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隨順大自然的規律叫德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‘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經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’ is not scripture.</a:t>
            </a:r>
          </a:p>
          <a:p>
            <a:r>
              <a:rPr lang="en-GB" dirty="0" smtClean="0">
                <a:hlinkClick r:id="rId4"/>
              </a:rPr>
              <a:t>https://www.dizang.org/fjtj/anan/p02.htm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凡是佛所说的言教，都称作经。‘经’字含义狠多，必须契合诸佛所证的真理，同时又契合大众的根机程度的教枓书，才得称‘经’。自古以来，常以‘贯摄常法’四个字来解释：‘贯’是贯穿的意思，这是指经典中的文义，都有严谨的体系、组织、结构，一脉贯穿，有条不紊。其次‘摄’字，是说能摄受众生，使得解悟。第三是‘常’，‘常’是永远不变，超时间、超空间，是古今中外永不变的真理。第四是‘法’，是法则、是原理、原则，一切贤圣凡外，皆应遵守。能具备以上所讲的四义，才得称之为‘佛经’。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64917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https://www.youtube.com/watch?v=Kt9Nqwmnd_c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大自然的規律叫道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隨順大自然的規律叫德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‘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經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’ is not scripture.</a:t>
            </a:r>
          </a:p>
          <a:p>
            <a:r>
              <a:rPr lang="en-GB" dirty="0" smtClean="0">
                <a:hlinkClick r:id="rId4"/>
              </a:rPr>
              <a:t>https://www.dizang.org/fjtj/anan/p02.htm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凡是佛所说的言教，都称作经。‘经’字含义狠多，必须契合诸佛所证的真理，同时又契合大众的根机程度的教枓书，才得称‘经’。自古以来，常以‘贯摄常法’四个字来解释：‘贯’是贯穿的意思，这是指经典中的文义，都有严谨的体系、组织、结构，一脉贯穿，有条不紊。其次‘摄’字，是说能摄受众生，使得解悟。第三是‘常’，‘常’是永远不变，超时间、超空间，是古今中外永不变的真理。第四是‘法’，是法则、是原理、原则，一切贤圣凡外，皆应遵守。能具备以上所讲的四义，才得称之为‘佛经’。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64917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https://www.youtube.com/watch?v=Kt9Nqwmnd_c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大自然的規律叫道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隨順大自然的規律叫德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‘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經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’ is not scripture.</a:t>
            </a:r>
          </a:p>
          <a:p>
            <a:r>
              <a:rPr lang="en-GB" dirty="0" smtClean="0">
                <a:hlinkClick r:id="rId4"/>
              </a:rPr>
              <a:t>https://www.dizang.org/fjtj/anan/p02.htm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凡是佛所说的言教，都称作经。‘经’字含义狠多，必须契合诸佛所证的真理，同时又契合大众的根机程度的教枓书，才得称‘经’。自古以来，常以‘贯摄常法’四个字来解释：‘贯’是贯穿的意思，这是指经典中的文义，都有严谨的体系、组织、结构，一脉贯穿，有条不紊。其次‘摄’字，是说能摄受众生，使得解悟。第三是‘常’，‘常’是永远不变，超时间、超空间，是古今中外永不变的真理。第四是‘法’，是法则、是原理、原则，一切贤圣凡外，皆应遵守。能具备以上所讲的四义，才得称之为‘佛经’。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64917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https://www.youtube.com/watch?v=Kt9Nqwmnd_c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大自然的規律叫道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隨順大自然的規律叫德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‘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經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’ is not scripture.</a:t>
            </a:r>
          </a:p>
          <a:p>
            <a:r>
              <a:rPr lang="en-GB" dirty="0" smtClean="0">
                <a:hlinkClick r:id="rId4"/>
              </a:rPr>
              <a:t>https://www.dizang.org/fjtj/anan/p02.htm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凡是佛所说的言教，都称作经。‘经’字含义狠多，必须契合诸佛所证的真理，同时又契合大众的根机程度的教枓书，才得称‘经’。自古以来，常以‘贯摄常法’四个字来解释：‘贯’是贯穿的意思，这是指经典中的文义，都有严谨的体系、组织、结构，一脉贯穿，有条不紊。其次‘摄’字，是说能摄受众生，使得解悟。第三是‘常’，‘常’是永远不变，超时间、超空间，是古今中外永不变的真理。第四是‘法’，是法则、是原理、原则，一切贤圣凡外，皆应遵守。能具备以上所讲的四义，才得称之为‘佛经’。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64917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https://www.youtube.com/watch?v=Kt9Nqwmnd_c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大自然的規律叫道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隨順大自然的規律叫德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‘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經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’ is not scripture.</a:t>
            </a:r>
          </a:p>
          <a:p>
            <a:r>
              <a:rPr lang="en-GB" dirty="0" smtClean="0">
                <a:hlinkClick r:id="rId4"/>
              </a:rPr>
              <a:t>https://www.dizang.org/fjtj/anan/p02.htm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凡是佛所说的言教，都称作经。‘经’字含义狠多，必须契合诸佛所证的真理，同时又契合大众的根机程度的教枓书，才得称‘经’。自古以来，常以‘贯摄常法’四个字来解释：‘贯’是贯穿的意思，这是指经典中的文义，都有严谨的体系、组织、结构，一脉贯穿，有条不紊。其次‘摄’字，是说能摄受众生，使得解悟。第三是‘常’，‘常’是永远不变，超时间、超空间，是古今中外永不变的真理。第四是‘法’，是法则、是原理、原则，一切贤圣凡外，皆应遵守。能具备以上所讲的四义，才得称之为‘佛经’。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64917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https://www.youtube.com/watch?v=Kt9Nqwmnd_c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大自然的規律叫道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隨順大自然的規律叫德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‘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經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’ is not scripture.</a:t>
            </a:r>
          </a:p>
          <a:p>
            <a:r>
              <a:rPr lang="en-GB" dirty="0" smtClean="0">
                <a:hlinkClick r:id="rId4"/>
              </a:rPr>
              <a:t>https://www.dizang.org/fjtj/anan/p02.htm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凡是佛所说的言教，都称作经。‘经’字含义狠多，必须契合诸佛所证的真理，同时又契合大众的根机程度的教枓书，才得称‘经’。自古以来，常以‘贯摄常法’四个字来解释：‘贯’是贯穿的意思，这是指经典中的文义，都有严谨的体系、组织、结构，一脉贯穿，有条不紊。其次‘摄’字，是说能摄受众生，使得解悟。第三是‘常’，‘常’是永远不变，超时间、超空间，是古今中外永不变的真理。第四是‘法’，是法则、是原理、原则，一切贤圣凡外，皆应遵守。能具备以上所讲的四义，才得称之为‘佛经’。</a:t>
            </a:r>
            <a:endParaRPr lang="en-US" altLang="zh-CN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6491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70E65-55B5-4B21-B472-C31EF0E76F80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70E65-55B5-4B21-B472-C31EF0E76F80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70E65-55B5-4B21-B472-C31EF0E76F80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70E65-55B5-4B21-B472-C31EF0E76F80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70E65-55B5-4B21-B472-C31EF0E76F80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70E65-55B5-4B21-B472-C31EF0E76F80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70E65-55B5-4B21-B472-C31EF0E76F80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70E65-55B5-4B21-B472-C31EF0E76F80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70E65-55B5-4B21-B472-C31EF0E76F80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70E65-55B5-4B21-B472-C31EF0E76F80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670E65-55B5-4B21-B472-C31EF0E76F80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F670E65-55B5-4B21-B472-C31EF0E76F80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839414" y="2476346"/>
            <a:ext cx="575125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 err="1" smtClean="0"/>
              <a:t>Sinological</a:t>
            </a:r>
            <a:r>
              <a:rPr lang="en-GB" sz="4800" dirty="0" smtClean="0"/>
              <a:t> English I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715041" y="4941168"/>
            <a:ext cx="3929345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/>
              <a:t>Module code: SICH4002</a:t>
            </a:r>
          </a:p>
          <a:p>
            <a:r>
              <a:rPr lang="en-GB" sz="2800" dirty="0" smtClean="0"/>
              <a:t>Module tutor: </a:t>
            </a:r>
            <a:r>
              <a:rPr lang="en-GB" sz="2800" dirty="0" err="1" smtClean="0"/>
              <a:t>Jie</a:t>
            </a:r>
            <a:r>
              <a:rPr lang="en-GB" sz="2800" dirty="0" smtClean="0"/>
              <a:t> Deng</a:t>
            </a:r>
          </a:p>
          <a:p>
            <a:r>
              <a:rPr lang="en-GB" sz="2800" dirty="0"/>
              <a:t>Date: </a:t>
            </a:r>
            <a:r>
              <a:rPr lang="en-GB" sz="2800" dirty="0" smtClean="0"/>
              <a:t>12</a:t>
            </a:r>
            <a:r>
              <a:rPr lang="en-GB" sz="2800" dirty="0" smtClean="0"/>
              <a:t> </a:t>
            </a:r>
            <a:r>
              <a:rPr lang="en-GB" sz="2800" dirty="0" smtClean="0"/>
              <a:t>D</a:t>
            </a:r>
            <a:r>
              <a:rPr lang="en-US" altLang="zh-CN" sz="2800" dirty="0" err="1" smtClean="0"/>
              <a:t>ec</a:t>
            </a:r>
            <a:r>
              <a:rPr lang="en-GB" sz="2800" dirty="0" smtClean="0"/>
              <a:t>ember 2019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524414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803653" y="2204864"/>
            <a:ext cx="3541932" cy="29238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4800" i="1" dirty="0" err="1"/>
              <a:t>D</a:t>
            </a:r>
            <a:r>
              <a:rPr lang="en-US" altLang="zh-CN" sz="4800" i="1" dirty="0" err="1" smtClean="0"/>
              <a:t>aodejing</a:t>
            </a:r>
            <a:r>
              <a:rPr lang="en-US" altLang="zh-CN" sz="4800" i="1" dirty="0" smtClean="0"/>
              <a:t> </a:t>
            </a:r>
          </a:p>
          <a:p>
            <a:pPr algn="ctr"/>
            <a:r>
              <a:rPr lang="zh-CN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道德經</a:t>
            </a:r>
            <a:endParaRPr lang="en-US" altLang="zh-CN" sz="48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CN" sz="4000" i="1" dirty="0" smtClean="0"/>
          </a:p>
          <a:p>
            <a:pPr algn="ctr"/>
            <a:r>
              <a:rPr lang="en-US" altLang="zh-CN" sz="4800" dirty="0" smtClean="0"/>
              <a:t>Chapter Two</a:t>
            </a:r>
          </a:p>
        </p:txBody>
      </p:sp>
    </p:spTree>
    <p:extLst>
      <p:ext uri="{BB962C8B-B14F-4D97-AF65-F5344CB8AC3E}">
        <p14:creationId xmlns:p14="http://schemas.microsoft.com/office/powerpoint/2010/main" val="3030206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11560" y="1052736"/>
            <a:ext cx="7632859" cy="561662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天下皆知美之為</a:t>
            </a:r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美 </a:t>
            </a:r>
            <a:endParaRPr lang="en-GB" altLang="zh-TW" sz="44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斯</a:t>
            </a:r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惡</a:t>
            </a:r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已 皆</a:t>
            </a:r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知善之為</a:t>
            </a:r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善 斯</a:t>
            </a:r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不善</a:t>
            </a:r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已 </a:t>
            </a:r>
            <a:endParaRPr lang="zh-TW" altLang="en-US" sz="4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故有無相</a:t>
            </a:r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生 難</a:t>
            </a:r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易相</a:t>
            </a:r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成 長</a:t>
            </a:r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短相</a:t>
            </a:r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較 高</a:t>
            </a:r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下相</a:t>
            </a:r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傾 </a:t>
            </a:r>
            <a:endParaRPr lang="en-GB" altLang="zh-TW" sz="44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音</a:t>
            </a:r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聲相</a:t>
            </a:r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和 前</a:t>
            </a:r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後相</a:t>
            </a:r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隨 </a:t>
            </a:r>
            <a:endParaRPr lang="zh-TW" altLang="en-US" sz="4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是以聖人處無為之</a:t>
            </a:r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事 行</a:t>
            </a:r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不言之</a:t>
            </a:r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教 萬</a:t>
            </a:r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物作焉而不</a:t>
            </a:r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辭 生</a:t>
            </a:r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而不</a:t>
            </a:r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有 </a:t>
            </a:r>
            <a:endParaRPr lang="zh-TW" altLang="en-US" sz="4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為而不</a:t>
            </a:r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恃 功</a:t>
            </a:r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成而不</a:t>
            </a:r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居 夫</a:t>
            </a:r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惟不</a:t>
            </a:r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居 是</a:t>
            </a:r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以不</a:t>
            </a:r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去 </a:t>
            </a:r>
            <a:endParaRPr lang="zh-TW" altLang="en-US" sz="4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69025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657586" y="2204864"/>
            <a:ext cx="7834068" cy="29238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altLang="zh-CN" sz="4800" i="1" dirty="0" smtClean="0"/>
              <a:t>Laozi </a:t>
            </a:r>
            <a:r>
              <a:rPr lang="en-US" altLang="zh-CN" sz="4800" i="1" dirty="0" err="1" smtClean="0"/>
              <a:t>daodejing</a:t>
            </a:r>
            <a:r>
              <a:rPr lang="en-US" altLang="zh-CN" sz="4800" i="1" dirty="0" smtClean="0"/>
              <a:t> </a:t>
            </a:r>
            <a:r>
              <a:rPr lang="en-US" altLang="zh-CN" sz="4800" i="1" dirty="0" err="1" smtClean="0"/>
              <a:t>hanshan</a:t>
            </a:r>
            <a:r>
              <a:rPr lang="en-US" altLang="zh-CN" sz="4800" i="1" dirty="0" smtClean="0"/>
              <a:t> </a:t>
            </a:r>
            <a:r>
              <a:rPr lang="en-US" altLang="zh-CN" sz="4800" i="1" dirty="0" err="1" smtClean="0"/>
              <a:t>zhu</a:t>
            </a:r>
            <a:endParaRPr lang="en-US" altLang="zh-CN" sz="4800" i="1" dirty="0" smtClean="0"/>
          </a:p>
          <a:p>
            <a:pPr algn="ctr"/>
            <a:r>
              <a:rPr lang="zh-CN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老</a:t>
            </a:r>
            <a:r>
              <a:rPr lang="zh-CN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子</a:t>
            </a:r>
            <a:r>
              <a:rPr lang="zh-CN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道德經憨山註</a:t>
            </a:r>
            <a:endParaRPr lang="en-US" altLang="zh-CN" sz="48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CN" sz="4000" i="1" dirty="0" smtClean="0"/>
          </a:p>
          <a:p>
            <a:pPr algn="ctr"/>
            <a:r>
              <a:rPr lang="en-US" altLang="zh-CN" sz="4800" dirty="0" smtClean="0"/>
              <a:t>Annotation of Chapter Two</a:t>
            </a:r>
          </a:p>
        </p:txBody>
      </p:sp>
    </p:spTree>
    <p:extLst>
      <p:ext uri="{BB962C8B-B14F-4D97-AF65-F5344CB8AC3E}">
        <p14:creationId xmlns:p14="http://schemas.microsoft.com/office/powerpoint/2010/main" val="97858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1295576"/>
            <a:ext cx="9048631" cy="46805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  【</a:t>
            </a:r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註</a:t>
            </a:r>
            <a:r>
              <a:rPr lang="en-US" altLang="zh-TW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】</a:t>
            </a:r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此釋前</a:t>
            </a:r>
            <a:r>
              <a:rPr lang="zh-TW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章</a:t>
            </a:r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可</a:t>
            </a:r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名非常</a:t>
            </a:r>
            <a:r>
              <a:rPr lang="zh-TW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名</a:t>
            </a:r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以</a:t>
            </a:r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明世人居有為之跡，虛名不足尚。聖人處無為之道以御世，功不朽而真名常存之意也。意謂天下事物之理</a:t>
            </a:r>
            <a:r>
              <a:rPr lang="zh-TW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，  若</a:t>
            </a:r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以大道而觀，本無美與不美，善與不善之跡</a:t>
            </a:r>
            <a:r>
              <a:rPr lang="zh-TW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GB" sz="48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9327636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1309221"/>
            <a:ext cx="9048631" cy="462035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良由人不知道，而起分別取捨好尚之心，故有美惡之名</a:t>
            </a:r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耳。然天下之人，但知適己意者為美。殊不知在我以為美，自彼觀之，則又為不美矣</a:t>
            </a:r>
            <a:r>
              <a:rPr lang="zh-TW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譬如</a:t>
            </a:r>
            <a:r>
              <a:rPr lang="zh-TW" altLang="en-US" sz="4800" b="1" u="sng" dirty="0">
                <a:latin typeface="FangSong" panose="02010609060101010101" pitchFamily="49" charset="-122"/>
                <a:ea typeface="FangSong" panose="02010609060101010101" pitchFamily="49" charset="-122"/>
              </a:rPr>
              <a:t>西施</a:t>
            </a:r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顰美</a:t>
            </a:r>
            <a:r>
              <a:rPr lang="zh-TW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，</a:t>
            </a:r>
            <a:r>
              <a:rPr lang="zh-TW" altLang="en-US" sz="4800" b="1" u="sng" dirty="0">
                <a:latin typeface="FangSong" panose="02010609060101010101" pitchFamily="49" charset="-122"/>
                <a:ea typeface="FangSong" panose="02010609060101010101" pitchFamily="49" charset="-122"/>
              </a:rPr>
              <a:t>東施</a:t>
            </a:r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愛而效之，其醜益</a:t>
            </a:r>
            <a:r>
              <a:rPr lang="zh-TW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甚</a:t>
            </a:r>
            <a:r>
              <a:rPr lang="zh-CN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，</a:t>
            </a:r>
            <a:r>
              <a:rPr lang="zh-TW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endParaRPr lang="en-GB" sz="48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8521029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26485" y="1371351"/>
            <a:ext cx="7986802" cy="446449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此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所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謂</a:t>
            </a:r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知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美之為美，斯惡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已</a:t>
            </a:r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 「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惡</a:t>
            </a:r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醜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也。又如</a:t>
            </a:r>
            <a:r>
              <a:rPr lang="zh-TW" altLang="en-US" sz="4500" b="1" u="sng" dirty="0">
                <a:latin typeface="FangSong" panose="02010609060101010101" pitchFamily="49" charset="-122"/>
                <a:ea typeface="FangSong" panose="02010609060101010101" pitchFamily="49" charset="-122"/>
              </a:rPr>
              <a:t>比干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，天下皆知為賢善也，</a:t>
            </a:r>
            <a:r>
              <a:rPr lang="zh-TW" altLang="en-US" sz="4500" b="1" u="sng" dirty="0">
                <a:latin typeface="FangSong" panose="02010609060101010101" pitchFamily="49" charset="-122"/>
                <a:ea typeface="FangSong" panose="02010609060101010101" pitchFamily="49" charset="-122"/>
              </a:rPr>
              <a:t>紂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執而殺之。後世效之以為忠，殺身而不悔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此所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謂</a:t>
            </a:r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知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善之為善，斯不善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已</a:t>
            </a:r>
            <a:r>
              <a:rPr lang="zh-TW" altLang="en-US" sz="4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此皆尚名之過也。</a:t>
            </a:r>
            <a:endParaRPr lang="en-GB" sz="45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0237035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709410" y="1371351"/>
            <a:ext cx="7848302" cy="444887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是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則善惡之名因對待而有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。故  名則</a:t>
            </a:r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有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無相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生</a:t>
            </a:r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」 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事則</a:t>
            </a:r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難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易相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成</a:t>
            </a:r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物則</a:t>
            </a:r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長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短相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形</a:t>
            </a:r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位則</a:t>
            </a:r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高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下相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傾</a:t>
            </a:r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言則</a:t>
            </a:r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音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聲相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和</a:t>
            </a:r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行則</a:t>
            </a:r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前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後相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隨</a:t>
            </a:r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此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乃必然之勢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譬如世人以尺為長，以寸為短。</a:t>
            </a:r>
            <a:endParaRPr lang="en-GB" sz="45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59736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03203" y="1280962"/>
            <a:ext cx="8586966" cy="45365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假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若積寸多於尺，則又名寸為長，而尺為短矣。凡物皆然，斯皆有為之跡耳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CN" sz="45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凡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可名者，皆可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去</a:t>
            </a:r>
            <a:r>
              <a:rPr lang="zh-CN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，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此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所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謂</a:t>
            </a:r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名</a:t>
            </a:r>
            <a:r>
              <a:rPr lang="zh-CN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，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可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名，非常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名</a:t>
            </a:r>
            <a:r>
              <a:rPr lang="zh-TW" altLang="en-US" sz="48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也。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是以聖人知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虛名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之不足尚，故處無為之道以應事。</a:t>
            </a:r>
            <a:endParaRPr lang="en-GB" sz="45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589795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807152" y="980728"/>
            <a:ext cx="3570208" cy="553048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4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子</a:t>
            </a:r>
            <a:r>
              <a:rPr lang="zh-TW" altLang="en-US" sz="4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曰「</a:t>
            </a:r>
            <a:r>
              <a:rPr lang="zh-TW" altLang="en-US" sz="4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無為而治者，其舜也與？夫何為哉，恭己正南面而已矣</a:t>
            </a:r>
            <a:r>
              <a:rPr lang="zh-TW" altLang="en-US" sz="4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。」</a:t>
            </a:r>
            <a:endParaRPr lang="en-US" altLang="zh-TW" sz="45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en-GB" sz="45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r"/>
            <a:r>
              <a:rPr lang="en-GB" sz="4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--</a:t>
            </a:r>
            <a:r>
              <a:rPr lang="en-US" altLang="zh-CN" sz="4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4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論語</a:t>
            </a:r>
            <a:r>
              <a:rPr lang="en-US" altLang="zh-CN" sz="4000" b="1" dirty="0">
                <a:latin typeface="FangSong" panose="02010609060101010101" pitchFamily="49" charset="-122"/>
                <a:ea typeface="FangSong" panose="02010609060101010101" pitchFamily="49" charset="-122"/>
              </a:rPr>
              <a:t>•</a:t>
            </a:r>
            <a:r>
              <a:rPr lang="zh-CN" altLang="en-US" sz="4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衛靈公</a:t>
            </a:r>
            <a:r>
              <a:rPr lang="en-US" altLang="zh-CN" sz="40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  <a:endParaRPr lang="en-GB" sz="4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941971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-43130" y="1268760"/>
            <a:ext cx="9187130" cy="45365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知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多言之不可用，故行不言之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教以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化民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如天地以無心而生物，即萬物皆往資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焉</a:t>
            </a:r>
            <a:r>
              <a:rPr lang="zh-CN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，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不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以物多而故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辭</a:t>
            </a:r>
            <a:r>
              <a:rPr lang="zh-CN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雖生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成萬物，而不以萬物為己有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雖能生物，而不自恃其能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且四時推移，雖有成物之功，功成而不居。</a:t>
            </a:r>
            <a:endParaRPr lang="en-GB" sz="45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759023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483768" y="1254630"/>
            <a:ext cx="4262705" cy="51125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45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君子之德隱。愈秘密去做，愈能養德。只要有德不必去度化人，自能感人</a:t>
            </a:r>
            <a:r>
              <a:rPr lang="zh-TW" altLang="en-US" sz="45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GB" altLang="zh-TW" sz="45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endParaRPr lang="en-GB" sz="45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r"/>
            <a:r>
              <a:rPr lang="en-GB" sz="4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--</a:t>
            </a:r>
            <a:r>
              <a:rPr lang="zh-CN" altLang="en-US" sz="4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雪公師訓集錦</a:t>
            </a:r>
            <a:endParaRPr lang="en-GB" sz="4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094083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66669" y="1340768"/>
            <a:ext cx="7802136" cy="44204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夫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惟不居其功，故至功不朽。不尚其名，故真名常存。聖人處無為之道，亦由是也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。蓋</a:t>
            </a:r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「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萬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物作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焉</a:t>
            </a:r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」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已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下，皆是說天地之德，以比聖人之德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  文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意雙關，</a:t>
            </a:r>
            <a:r>
              <a:rPr lang="zh-TW" altLang="en-US" sz="4500" b="1" u="sng" dirty="0">
                <a:latin typeface="FangSong" panose="02010609060101010101" pitchFamily="49" charset="-122"/>
                <a:ea typeface="FangSong" panose="02010609060101010101" pitchFamily="49" charset="-122"/>
              </a:rPr>
              <a:t>莊子</a:t>
            </a:r>
            <a:r>
              <a:rPr lang="zh-TW" altLang="en-US" sz="4500" b="1" dirty="0">
                <a:latin typeface="FangSong" panose="02010609060101010101" pitchFamily="49" charset="-122"/>
                <a:ea typeface="FangSong" panose="02010609060101010101" pitchFamily="49" charset="-122"/>
              </a:rPr>
              <a:t>釋此意極多</a:t>
            </a:r>
            <a:r>
              <a:rPr lang="zh-TW" altLang="en-US" sz="45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 </a:t>
            </a:r>
            <a:endParaRPr lang="en-GB" sz="45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14782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697076"/>
            <a:ext cx="914400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天下皆知美之為美。斯惡已。</a:t>
            </a:r>
          </a:p>
          <a:p>
            <a:r>
              <a:rPr lang="en-US" altLang="zh-HK" sz="3200" dirty="0" smtClean="0">
                <a:ea typeface="FangSong" panose="02010609060101010101" pitchFamily="49" charset="-122"/>
              </a:rPr>
              <a:t>(</a:t>
            </a:r>
            <a:r>
              <a:rPr lang="en-US" altLang="zh-HK" sz="3200" dirty="0" err="1">
                <a:ea typeface="FangSong" panose="02010609060101010101" pitchFamily="49" charset="-122"/>
              </a:rPr>
              <a:t>Legge</a:t>
            </a:r>
            <a:r>
              <a:rPr lang="en-US" altLang="zh-HK" sz="3200" dirty="0">
                <a:ea typeface="FangSong" panose="02010609060101010101" pitchFamily="49" charset="-122"/>
              </a:rPr>
              <a:t>) All in the world know the beauty of the beautiful, and in doing this they have (the idea of) what ugliness is; </a:t>
            </a:r>
          </a:p>
          <a:p>
            <a:r>
              <a:rPr lang="en-US" altLang="zh-HK" sz="3200" dirty="0">
                <a:solidFill>
                  <a:srgbClr val="0070C0"/>
                </a:solidFill>
                <a:ea typeface="FangSong" panose="02010609060101010101" pitchFamily="49" charset="-122"/>
              </a:rPr>
              <a:t>(</a:t>
            </a:r>
            <a:r>
              <a:rPr lang="en-US" altLang="zh-HK" sz="3200" dirty="0" err="1">
                <a:solidFill>
                  <a:srgbClr val="0070C0"/>
                </a:solidFill>
                <a:ea typeface="FangSong" panose="02010609060101010101" pitchFamily="49" charset="-122"/>
              </a:rPr>
              <a:t>Waley</a:t>
            </a:r>
            <a:r>
              <a:rPr lang="en-US" altLang="zh-HK" sz="3200" dirty="0">
                <a:solidFill>
                  <a:srgbClr val="0070C0"/>
                </a:solidFill>
                <a:ea typeface="FangSong" panose="02010609060101010101" pitchFamily="49" charset="-122"/>
              </a:rPr>
              <a:t>) It is because everyone under Heaven </a:t>
            </a:r>
            <a:r>
              <a:rPr lang="en-US" altLang="zh-HK" sz="3200" dirty="0" err="1">
                <a:solidFill>
                  <a:srgbClr val="0070C0"/>
                </a:solidFill>
                <a:ea typeface="FangSong" panose="02010609060101010101" pitchFamily="49" charset="-122"/>
              </a:rPr>
              <a:t>recognises</a:t>
            </a:r>
            <a:r>
              <a:rPr lang="en-US" altLang="zh-HK" sz="3200" dirty="0">
                <a:solidFill>
                  <a:srgbClr val="0070C0"/>
                </a:solidFill>
                <a:ea typeface="FangSong" panose="02010609060101010101" pitchFamily="49" charset="-122"/>
              </a:rPr>
              <a:t> beauty as beauty, that the idea of ugliness exists. </a:t>
            </a:r>
          </a:p>
          <a:p>
            <a:r>
              <a:rPr lang="en-US" altLang="zh-HK" sz="3200" dirty="0">
                <a:ea typeface="FangSong" panose="02010609060101010101" pitchFamily="49" charset="-122"/>
              </a:rPr>
              <a:t>(Chan) When the people of the world all know beauty as beauty, </a:t>
            </a:r>
            <a:r>
              <a:rPr lang="en-US" altLang="zh-CN" sz="3200" dirty="0">
                <a:ea typeface="FangSong" panose="02010609060101010101" pitchFamily="49" charset="-122"/>
              </a:rPr>
              <a:t>t</a:t>
            </a:r>
            <a:r>
              <a:rPr lang="en-US" altLang="zh-HK" sz="3200" dirty="0" smtClean="0">
                <a:ea typeface="FangSong" panose="02010609060101010101" pitchFamily="49" charset="-122"/>
              </a:rPr>
              <a:t>here </a:t>
            </a:r>
            <a:r>
              <a:rPr lang="en-US" altLang="zh-HK" sz="3200" dirty="0">
                <a:ea typeface="FangSong" panose="02010609060101010101" pitchFamily="49" charset="-122"/>
              </a:rPr>
              <a:t>arises the recognition of ugliness.</a:t>
            </a:r>
          </a:p>
          <a:p>
            <a:r>
              <a:rPr lang="en-US" altLang="zh-HK" sz="3200" dirty="0">
                <a:solidFill>
                  <a:srgbClr val="0070C0"/>
                </a:solidFill>
                <a:ea typeface="FangSong" panose="02010609060101010101" pitchFamily="49" charset="-122"/>
              </a:rPr>
              <a:t>(Lau) The whole world </a:t>
            </a:r>
            <a:r>
              <a:rPr lang="en-US" altLang="zh-HK" sz="3200" dirty="0" err="1">
                <a:solidFill>
                  <a:srgbClr val="0070C0"/>
                </a:solidFill>
                <a:ea typeface="FangSong" panose="02010609060101010101" pitchFamily="49" charset="-122"/>
              </a:rPr>
              <a:t>recognises</a:t>
            </a:r>
            <a:r>
              <a:rPr lang="en-US" altLang="zh-HK" sz="3200" dirty="0">
                <a:solidFill>
                  <a:srgbClr val="0070C0"/>
                </a:solidFill>
                <a:ea typeface="FangSong" panose="02010609060101010101" pitchFamily="49" charset="-122"/>
              </a:rPr>
              <a:t> the beautiful as the beautiful, yet this is only the ugly;</a:t>
            </a:r>
          </a:p>
        </p:txBody>
      </p:sp>
    </p:spTree>
    <p:extLst>
      <p:ext uri="{BB962C8B-B14F-4D97-AF65-F5344CB8AC3E}">
        <p14:creationId xmlns:p14="http://schemas.microsoft.com/office/powerpoint/2010/main" val="2457018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684468"/>
            <a:ext cx="9144000" cy="63094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皆知善之為善。斯不善已。</a:t>
            </a:r>
          </a:p>
          <a:p>
            <a:r>
              <a:rPr lang="en-US" altLang="zh-HK" sz="3600" dirty="0" smtClean="0">
                <a:ea typeface="FangSong" panose="02010609060101010101" pitchFamily="49" charset="-122"/>
              </a:rPr>
              <a:t>(</a:t>
            </a:r>
            <a:r>
              <a:rPr lang="en-US" altLang="zh-HK" sz="3600" dirty="0" err="1">
                <a:ea typeface="FangSong" panose="02010609060101010101" pitchFamily="49" charset="-122"/>
              </a:rPr>
              <a:t>Legge</a:t>
            </a:r>
            <a:r>
              <a:rPr lang="en-US" altLang="zh-HK" sz="3600" dirty="0">
                <a:ea typeface="FangSong" panose="02010609060101010101" pitchFamily="49" charset="-122"/>
              </a:rPr>
              <a:t>) they all know the skill of the </a:t>
            </a:r>
            <a:r>
              <a:rPr lang="en-US" altLang="zh-HK" sz="3600" dirty="0" smtClean="0">
                <a:ea typeface="FangSong" panose="02010609060101010101" pitchFamily="49" charset="-122"/>
              </a:rPr>
              <a:t>skillful</a:t>
            </a:r>
            <a:r>
              <a:rPr lang="en-US" altLang="zh-HK" sz="3600" dirty="0">
                <a:ea typeface="FangSong" panose="02010609060101010101" pitchFamily="49" charset="-122"/>
              </a:rPr>
              <a:t>, and in doing this they have (the idea of) what the want of skill is.</a:t>
            </a:r>
          </a:p>
          <a:p>
            <a:r>
              <a:rPr lang="en-US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(</a:t>
            </a:r>
            <a:r>
              <a:rPr lang="en-US" altLang="zh-HK" sz="3600" dirty="0" err="1">
                <a:solidFill>
                  <a:srgbClr val="0070C0"/>
                </a:solidFill>
                <a:ea typeface="FangSong" panose="02010609060101010101" pitchFamily="49" charset="-122"/>
              </a:rPr>
              <a:t>Waley</a:t>
            </a:r>
            <a:r>
              <a:rPr lang="en-US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) And equally if everyone </a:t>
            </a:r>
            <a:r>
              <a:rPr lang="en-US" altLang="zh-HK" sz="3600" dirty="0" err="1">
                <a:solidFill>
                  <a:srgbClr val="0070C0"/>
                </a:solidFill>
                <a:ea typeface="FangSong" panose="02010609060101010101" pitchFamily="49" charset="-122"/>
              </a:rPr>
              <a:t>recognised</a:t>
            </a:r>
            <a:r>
              <a:rPr lang="en-US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 virtue as virtue, this would merely create fresh conceptions of wickedness.</a:t>
            </a:r>
          </a:p>
          <a:p>
            <a:r>
              <a:rPr lang="en-US" altLang="zh-HK" sz="3600" dirty="0">
                <a:ea typeface="FangSong" panose="02010609060101010101" pitchFamily="49" charset="-122"/>
              </a:rPr>
              <a:t>(Chan) When they all </a:t>
            </a:r>
            <a:r>
              <a:rPr lang="en-US" altLang="zh-HK" sz="3600" dirty="0" smtClean="0">
                <a:ea typeface="FangSong" panose="02010609060101010101" pitchFamily="49" charset="-122"/>
              </a:rPr>
              <a:t>know </a:t>
            </a:r>
            <a:r>
              <a:rPr lang="en-US" altLang="zh-HK" sz="3600" dirty="0">
                <a:ea typeface="FangSong" panose="02010609060101010101" pitchFamily="49" charset="-122"/>
              </a:rPr>
              <a:t>the good as good, </a:t>
            </a:r>
          </a:p>
          <a:p>
            <a:r>
              <a:rPr lang="en-US" altLang="zh-HK" sz="3600" dirty="0">
                <a:ea typeface="FangSong" panose="02010609060101010101" pitchFamily="49" charset="-122"/>
              </a:rPr>
              <a:t>      There arises the recognition of evil.</a:t>
            </a:r>
          </a:p>
          <a:p>
            <a:r>
              <a:rPr lang="en-US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(Lau) the whole world </a:t>
            </a:r>
            <a:r>
              <a:rPr lang="en-US" altLang="zh-HK" sz="3600" dirty="0" err="1">
                <a:solidFill>
                  <a:srgbClr val="0070C0"/>
                </a:solidFill>
                <a:ea typeface="FangSong" panose="02010609060101010101" pitchFamily="49" charset="-122"/>
              </a:rPr>
              <a:t>recognises</a:t>
            </a:r>
            <a:r>
              <a:rPr lang="en-US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 the good as the good, yet this is only the bad. </a:t>
            </a:r>
          </a:p>
        </p:txBody>
      </p:sp>
    </p:spTree>
    <p:extLst>
      <p:ext uri="{BB962C8B-B14F-4D97-AF65-F5344CB8AC3E}">
        <p14:creationId xmlns:p14="http://schemas.microsoft.com/office/powerpoint/2010/main" val="1396470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908720"/>
            <a:ext cx="9144000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故有無相生。</a:t>
            </a:r>
          </a:p>
          <a:p>
            <a:r>
              <a:rPr lang="en-US" altLang="zh-HK" sz="3600" dirty="0" smtClean="0">
                <a:ea typeface="FangSong" panose="02010609060101010101" pitchFamily="49" charset="-122"/>
              </a:rPr>
              <a:t>(</a:t>
            </a:r>
            <a:r>
              <a:rPr lang="en-US" altLang="zh-HK" sz="3600" dirty="0" err="1">
                <a:ea typeface="FangSong" panose="02010609060101010101" pitchFamily="49" charset="-122"/>
              </a:rPr>
              <a:t>Legge</a:t>
            </a:r>
            <a:r>
              <a:rPr lang="en-US" altLang="zh-HK" sz="3600" dirty="0">
                <a:ea typeface="FangSong" panose="02010609060101010101" pitchFamily="49" charset="-122"/>
              </a:rPr>
              <a:t>) So it is that existence and non-existence give birth the one to (the idea of) the other; </a:t>
            </a:r>
          </a:p>
          <a:p>
            <a:r>
              <a:rPr lang="en-US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(</a:t>
            </a:r>
            <a:r>
              <a:rPr lang="en-US" altLang="zh-HK" sz="3600" dirty="0" err="1">
                <a:solidFill>
                  <a:srgbClr val="0070C0"/>
                </a:solidFill>
                <a:ea typeface="FangSong" panose="02010609060101010101" pitchFamily="49" charset="-122"/>
              </a:rPr>
              <a:t>Waley</a:t>
            </a:r>
            <a:r>
              <a:rPr lang="en-US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) For truly ‘Being and Not-being grow out of one another;</a:t>
            </a:r>
          </a:p>
          <a:p>
            <a:r>
              <a:rPr lang="en-US" altLang="zh-HK" sz="3600" dirty="0">
                <a:ea typeface="FangSong" panose="02010609060101010101" pitchFamily="49" charset="-122"/>
              </a:rPr>
              <a:t>(Chan) Therefore being and non-being produce each other;</a:t>
            </a:r>
          </a:p>
          <a:p>
            <a:r>
              <a:rPr lang="en-US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(Lau) Thus Something and Nothing produce each other;</a:t>
            </a:r>
          </a:p>
        </p:txBody>
      </p:sp>
    </p:spTree>
    <p:extLst>
      <p:ext uri="{BB962C8B-B14F-4D97-AF65-F5344CB8AC3E}">
        <p14:creationId xmlns:p14="http://schemas.microsoft.com/office/powerpoint/2010/main" val="1902087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947" y="1196752"/>
            <a:ext cx="914400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難易相成。</a:t>
            </a:r>
          </a:p>
          <a:p>
            <a:r>
              <a:rPr lang="en-US" altLang="zh-HK" sz="3600" dirty="0" smtClean="0">
                <a:ea typeface="FangSong" panose="02010609060101010101" pitchFamily="49" charset="-122"/>
              </a:rPr>
              <a:t>(</a:t>
            </a:r>
            <a:r>
              <a:rPr lang="en-US" altLang="zh-HK" sz="3600" dirty="0" err="1">
                <a:ea typeface="FangSong" panose="02010609060101010101" pitchFamily="49" charset="-122"/>
              </a:rPr>
              <a:t>Legge</a:t>
            </a:r>
            <a:r>
              <a:rPr lang="en-US" altLang="zh-HK" sz="3600" dirty="0">
                <a:ea typeface="FangSong" panose="02010609060101010101" pitchFamily="49" charset="-122"/>
              </a:rPr>
              <a:t>) that difficulty and ease produce the one (the idea of) the other; </a:t>
            </a:r>
          </a:p>
          <a:p>
            <a:r>
              <a:rPr lang="en-US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(</a:t>
            </a:r>
            <a:r>
              <a:rPr lang="en-US" altLang="zh-HK" sz="3600" dirty="0" err="1">
                <a:solidFill>
                  <a:srgbClr val="0070C0"/>
                </a:solidFill>
                <a:ea typeface="FangSong" panose="02010609060101010101" pitchFamily="49" charset="-122"/>
              </a:rPr>
              <a:t>Waley</a:t>
            </a:r>
            <a:r>
              <a:rPr lang="en-US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) Difficult and easy complete one another.</a:t>
            </a:r>
          </a:p>
          <a:p>
            <a:r>
              <a:rPr lang="en-US" altLang="zh-HK" sz="3600" dirty="0">
                <a:ea typeface="FangSong" panose="02010609060101010101" pitchFamily="49" charset="-122"/>
              </a:rPr>
              <a:t>(Chan) Difficult and easy complete each other;</a:t>
            </a:r>
          </a:p>
          <a:p>
            <a:r>
              <a:rPr lang="en-US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(Lau) The difficult and the easy complement each other;</a:t>
            </a:r>
          </a:p>
        </p:txBody>
      </p:sp>
    </p:spTree>
    <p:extLst>
      <p:ext uri="{BB962C8B-B14F-4D97-AF65-F5344CB8AC3E}">
        <p14:creationId xmlns:p14="http://schemas.microsoft.com/office/powerpoint/2010/main" val="1797210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-12737" y="1628800"/>
            <a:ext cx="914400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長短</a:t>
            </a:r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相</a:t>
            </a:r>
            <a:r>
              <a:rPr lang="zh-CN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形</a:t>
            </a:r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zh-TW" altLang="en-US" sz="4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en-US" altLang="zh-HK" sz="3600" dirty="0" smtClean="0">
                <a:ea typeface="FangSong" panose="02010609060101010101" pitchFamily="49" charset="-122"/>
              </a:rPr>
              <a:t>(</a:t>
            </a:r>
            <a:r>
              <a:rPr lang="en-US" altLang="zh-HK" sz="3600" dirty="0" err="1">
                <a:ea typeface="FangSong" panose="02010609060101010101" pitchFamily="49" charset="-122"/>
              </a:rPr>
              <a:t>Legge</a:t>
            </a:r>
            <a:r>
              <a:rPr lang="en-US" altLang="zh-HK" sz="3600" dirty="0">
                <a:ea typeface="FangSong" panose="02010609060101010101" pitchFamily="49" charset="-122"/>
              </a:rPr>
              <a:t>) that length and shortness fashion out the one the figure of the other; </a:t>
            </a:r>
          </a:p>
          <a:p>
            <a:r>
              <a:rPr lang="en-US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(</a:t>
            </a:r>
            <a:r>
              <a:rPr lang="en-US" altLang="zh-HK" sz="3600" dirty="0" err="1">
                <a:solidFill>
                  <a:srgbClr val="0070C0"/>
                </a:solidFill>
                <a:ea typeface="FangSong" panose="02010609060101010101" pitchFamily="49" charset="-122"/>
              </a:rPr>
              <a:t>Waley</a:t>
            </a:r>
            <a:r>
              <a:rPr lang="en-US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) Long and short test one another;</a:t>
            </a:r>
          </a:p>
          <a:p>
            <a:r>
              <a:rPr lang="en-US" altLang="zh-HK" sz="3600" dirty="0">
                <a:ea typeface="FangSong" panose="02010609060101010101" pitchFamily="49" charset="-122"/>
              </a:rPr>
              <a:t>(Chan) Long and short contrast each other;</a:t>
            </a:r>
          </a:p>
          <a:p>
            <a:r>
              <a:rPr lang="en-US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(Lau) The long and the short offset each other;</a:t>
            </a:r>
          </a:p>
        </p:txBody>
      </p:sp>
    </p:spTree>
    <p:extLst>
      <p:ext uri="{BB962C8B-B14F-4D97-AF65-F5344CB8AC3E}">
        <p14:creationId xmlns:p14="http://schemas.microsoft.com/office/powerpoint/2010/main" val="1609622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-12737" y="1484784"/>
            <a:ext cx="9144000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高下相傾。</a:t>
            </a:r>
          </a:p>
          <a:p>
            <a:r>
              <a:rPr lang="en-US" altLang="zh-HK" sz="3600" dirty="0" smtClean="0">
                <a:ea typeface="FangSong" panose="02010609060101010101" pitchFamily="49" charset="-122"/>
              </a:rPr>
              <a:t>(</a:t>
            </a:r>
            <a:r>
              <a:rPr lang="en-US" altLang="zh-HK" sz="3600" dirty="0" err="1">
                <a:ea typeface="FangSong" panose="02010609060101010101" pitchFamily="49" charset="-122"/>
              </a:rPr>
              <a:t>Legge</a:t>
            </a:r>
            <a:r>
              <a:rPr lang="en-US" altLang="zh-HK" sz="3600" dirty="0">
                <a:ea typeface="FangSong" panose="02010609060101010101" pitchFamily="49" charset="-122"/>
              </a:rPr>
              <a:t>) that (the ideas of) height and lowness arise from the contrast of the one with the other; </a:t>
            </a:r>
          </a:p>
          <a:p>
            <a:r>
              <a:rPr lang="en-US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(</a:t>
            </a:r>
            <a:r>
              <a:rPr lang="en-US" altLang="zh-HK" sz="3600" dirty="0" err="1">
                <a:solidFill>
                  <a:srgbClr val="0070C0"/>
                </a:solidFill>
                <a:ea typeface="FangSong" panose="02010609060101010101" pitchFamily="49" charset="-122"/>
              </a:rPr>
              <a:t>Waley</a:t>
            </a:r>
            <a:r>
              <a:rPr lang="en-US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) High and low determine one another.</a:t>
            </a:r>
          </a:p>
          <a:p>
            <a:r>
              <a:rPr lang="en-US" altLang="zh-HK" sz="3600" dirty="0">
                <a:ea typeface="FangSong" panose="02010609060101010101" pitchFamily="49" charset="-122"/>
              </a:rPr>
              <a:t>(Chan) High and low distinguish each other;</a:t>
            </a:r>
          </a:p>
          <a:p>
            <a:r>
              <a:rPr lang="en-US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(Lau) The high and the low incline towards each other;</a:t>
            </a:r>
          </a:p>
        </p:txBody>
      </p:sp>
    </p:spTree>
    <p:extLst>
      <p:ext uri="{BB962C8B-B14F-4D97-AF65-F5344CB8AC3E}">
        <p14:creationId xmlns:p14="http://schemas.microsoft.com/office/powerpoint/2010/main" val="3093018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-28849" y="1102578"/>
            <a:ext cx="9144000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音聲相和。</a:t>
            </a:r>
          </a:p>
          <a:p>
            <a:r>
              <a:rPr lang="en-US" altLang="zh-HK" sz="3600" dirty="0" smtClean="0">
                <a:ea typeface="FangSong" panose="02010609060101010101" pitchFamily="49" charset="-122"/>
              </a:rPr>
              <a:t>(</a:t>
            </a:r>
            <a:r>
              <a:rPr lang="en-US" altLang="zh-HK" sz="3600" dirty="0" err="1">
                <a:ea typeface="FangSong" panose="02010609060101010101" pitchFamily="49" charset="-122"/>
              </a:rPr>
              <a:t>Legge</a:t>
            </a:r>
            <a:r>
              <a:rPr lang="en-US" altLang="zh-HK" sz="3600" dirty="0">
                <a:ea typeface="FangSong" panose="02010609060101010101" pitchFamily="49" charset="-122"/>
              </a:rPr>
              <a:t>) that the musical notes and tones become harmonious through the relation of one with another; </a:t>
            </a:r>
          </a:p>
          <a:p>
            <a:r>
              <a:rPr lang="en-US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(</a:t>
            </a:r>
            <a:r>
              <a:rPr lang="en-US" altLang="zh-HK" sz="3600" dirty="0" err="1">
                <a:solidFill>
                  <a:srgbClr val="0070C0"/>
                </a:solidFill>
                <a:ea typeface="FangSong" panose="02010609060101010101" pitchFamily="49" charset="-122"/>
              </a:rPr>
              <a:t>Waley</a:t>
            </a:r>
            <a:r>
              <a:rPr lang="en-US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) The sounds of instrument and voice give harmony to one another.</a:t>
            </a:r>
          </a:p>
          <a:p>
            <a:r>
              <a:rPr lang="en-US" altLang="zh-HK" sz="3600" dirty="0">
                <a:ea typeface="FangSong" panose="02010609060101010101" pitchFamily="49" charset="-122"/>
              </a:rPr>
              <a:t>(Chan) Sound and voice </a:t>
            </a:r>
            <a:r>
              <a:rPr lang="en-US" altLang="zh-HK" sz="3600" dirty="0" err="1">
                <a:ea typeface="FangSong" panose="02010609060101010101" pitchFamily="49" charset="-122"/>
              </a:rPr>
              <a:t>harmonise</a:t>
            </a:r>
            <a:r>
              <a:rPr lang="en-US" altLang="zh-HK" sz="3600" dirty="0">
                <a:ea typeface="FangSong" panose="02010609060101010101" pitchFamily="49" charset="-122"/>
              </a:rPr>
              <a:t> with each other;</a:t>
            </a:r>
          </a:p>
          <a:p>
            <a:r>
              <a:rPr lang="en-US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(Lau) Note and sound </a:t>
            </a:r>
            <a:r>
              <a:rPr lang="en-US" altLang="zh-HK" sz="3600" dirty="0" err="1">
                <a:solidFill>
                  <a:srgbClr val="0070C0"/>
                </a:solidFill>
                <a:ea typeface="FangSong" panose="02010609060101010101" pitchFamily="49" charset="-122"/>
              </a:rPr>
              <a:t>harmonise</a:t>
            </a:r>
            <a:r>
              <a:rPr lang="en-US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 with each other;</a:t>
            </a:r>
          </a:p>
        </p:txBody>
      </p:sp>
    </p:spTree>
    <p:extLst>
      <p:ext uri="{BB962C8B-B14F-4D97-AF65-F5344CB8AC3E}">
        <p14:creationId xmlns:p14="http://schemas.microsoft.com/office/powerpoint/2010/main" val="3171279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7079" y="188640"/>
            <a:ext cx="4476750" cy="4562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96" y="559683"/>
            <a:ext cx="4562475" cy="409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751115"/>
            <a:ext cx="5558020" cy="20905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248693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1142" y="3689648"/>
            <a:ext cx="4662858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8640"/>
            <a:ext cx="6948263" cy="40597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0506796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0790" y="1412776"/>
            <a:ext cx="914400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前後相隨。</a:t>
            </a:r>
          </a:p>
          <a:p>
            <a:r>
              <a:rPr lang="en-US" altLang="zh-HK" sz="3600" dirty="0" smtClean="0">
                <a:ea typeface="FangSong" panose="02010609060101010101" pitchFamily="49" charset="-122"/>
              </a:rPr>
              <a:t>(</a:t>
            </a:r>
            <a:r>
              <a:rPr lang="en-US" altLang="zh-HK" sz="3600" dirty="0" err="1">
                <a:ea typeface="FangSong" panose="02010609060101010101" pitchFamily="49" charset="-122"/>
              </a:rPr>
              <a:t>Legge</a:t>
            </a:r>
            <a:r>
              <a:rPr lang="en-US" altLang="zh-HK" sz="3600" dirty="0">
                <a:ea typeface="FangSong" panose="02010609060101010101" pitchFamily="49" charset="-122"/>
              </a:rPr>
              <a:t>) and that being before and behind give the idea of one following another. </a:t>
            </a:r>
          </a:p>
          <a:p>
            <a:r>
              <a:rPr lang="en-US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(</a:t>
            </a:r>
            <a:r>
              <a:rPr lang="en-US" altLang="zh-HK" sz="3600" dirty="0" err="1">
                <a:solidFill>
                  <a:srgbClr val="0070C0"/>
                </a:solidFill>
                <a:ea typeface="FangSong" panose="02010609060101010101" pitchFamily="49" charset="-122"/>
              </a:rPr>
              <a:t>Waley</a:t>
            </a:r>
            <a:r>
              <a:rPr lang="en-US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) Front and back give sequence to one another’.</a:t>
            </a:r>
          </a:p>
          <a:p>
            <a:r>
              <a:rPr lang="en-US" altLang="zh-HK" sz="3600" dirty="0">
                <a:ea typeface="FangSong" panose="02010609060101010101" pitchFamily="49" charset="-122"/>
              </a:rPr>
              <a:t>(Chan) Front and back follow each other.</a:t>
            </a:r>
          </a:p>
          <a:p>
            <a:r>
              <a:rPr lang="en-US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(Lau) Before and after follow each other.</a:t>
            </a:r>
          </a:p>
        </p:txBody>
      </p:sp>
    </p:spTree>
    <p:extLst>
      <p:ext uri="{BB962C8B-B14F-4D97-AF65-F5344CB8AC3E}">
        <p14:creationId xmlns:p14="http://schemas.microsoft.com/office/powerpoint/2010/main" val="1154129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2219" y="1196752"/>
            <a:ext cx="9144000" cy="54630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是以聖人處無為之</a:t>
            </a:r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事</a:t>
            </a:r>
            <a:r>
              <a:rPr lang="zh-CN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，</a:t>
            </a:r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行</a:t>
            </a:r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不言之</a:t>
            </a:r>
            <a:r>
              <a:rPr lang="zh-TW" altLang="en-US" sz="44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教</a:t>
            </a:r>
            <a:r>
              <a:rPr lang="zh-CN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zh-TW" altLang="en-US" sz="44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en-US" altLang="zh-HK" sz="3050" dirty="0" smtClean="0">
                <a:ea typeface="FangSong" panose="02010609060101010101" pitchFamily="49" charset="-122"/>
              </a:rPr>
              <a:t>(</a:t>
            </a:r>
            <a:r>
              <a:rPr lang="en-US" altLang="zh-HK" sz="3050" dirty="0" err="1">
                <a:ea typeface="FangSong" panose="02010609060101010101" pitchFamily="49" charset="-122"/>
              </a:rPr>
              <a:t>Legge</a:t>
            </a:r>
            <a:r>
              <a:rPr lang="en-US" altLang="zh-HK" sz="3050" dirty="0">
                <a:ea typeface="FangSong" panose="02010609060101010101" pitchFamily="49" charset="-122"/>
              </a:rPr>
              <a:t>) Therefore the sage manages affairs without doing anything, and conveys his instructions without the use of speech. </a:t>
            </a:r>
          </a:p>
          <a:p>
            <a:r>
              <a:rPr lang="en-US" altLang="zh-HK" sz="3050" dirty="0">
                <a:solidFill>
                  <a:srgbClr val="0070C0"/>
                </a:solidFill>
                <a:ea typeface="FangSong" panose="02010609060101010101" pitchFamily="49" charset="-122"/>
              </a:rPr>
              <a:t>(</a:t>
            </a:r>
            <a:r>
              <a:rPr lang="en-US" altLang="zh-HK" sz="3050" dirty="0" err="1">
                <a:solidFill>
                  <a:srgbClr val="0070C0"/>
                </a:solidFill>
                <a:ea typeface="FangSong" panose="02010609060101010101" pitchFamily="49" charset="-122"/>
              </a:rPr>
              <a:t>Waley</a:t>
            </a:r>
            <a:r>
              <a:rPr lang="en-US" altLang="zh-HK" sz="3050" dirty="0">
                <a:solidFill>
                  <a:srgbClr val="0070C0"/>
                </a:solidFill>
                <a:ea typeface="FangSong" panose="02010609060101010101" pitchFamily="49" charset="-122"/>
              </a:rPr>
              <a:t>) Therefore the Sage relies on </a:t>
            </a:r>
            <a:r>
              <a:rPr lang="en-US" altLang="zh-HK" sz="3050" dirty="0" err="1">
                <a:solidFill>
                  <a:srgbClr val="0070C0"/>
                </a:solidFill>
                <a:ea typeface="FangSong" panose="02010609060101010101" pitchFamily="49" charset="-122"/>
              </a:rPr>
              <a:t>actionless</a:t>
            </a:r>
            <a:r>
              <a:rPr lang="en-US" altLang="zh-HK" sz="3050" dirty="0">
                <a:solidFill>
                  <a:srgbClr val="0070C0"/>
                </a:solidFill>
                <a:ea typeface="FangSong" panose="02010609060101010101" pitchFamily="49" charset="-122"/>
              </a:rPr>
              <a:t> </a:t>
            </a:r>
            <a:r>
              <a:rPr lang="en-US" altLang="zh-HK" sz="3050" dirty="0" smtClean="0">
                <a:solidFill>
                  <a:srgbClr val="0070C0"/>
                </a:solidFill>
                <a:ea typeface="FangSong" panose="02010609060101010101" pitchFamily="49" charset="-122"/>
              </a:rPr>
              <a:t>activity, </a:t>
            </a:r>
            <a:r>
              <a:rPr lang="en-US" altLang="zh-CN" sz="3050" dirty="0" smtClean="0">
                <a:solidFill>
                  <a:srgbClr val="0070C0"/>
                </a:solidFill>
                <a:ea typeface="FangSong" panose="02010609060101010101" pitchFamily="49" charset="-122"/>
              </a:rPr>
              <a:t>c</a:t>
            </a:r>
            <a:r>
              <a:rPr lang="en-US" altLang="zh-HK" sz="3050" dirty="0" smtClean="0">
                <a:solidFill>
                  <a:srgbClr val="0070C0"/>
                </a:solidFill>
                <a:ea typeface="FangSong" panose="02010609060101010101" pitchFamily="49" charset="-122"/>
              </a:rPr>
              <a:t>arries </a:t>
            </a:r>
            <a:r>
              <a:rPr lang="en-US" altLang="zh-HK" sz="3050" dirty="0">
                <a:solidFill>
                  <a:srgbClr val="0070C0"/>
                </a:solidFill>
                <a:ea typeface="FangSong" panose="02010609060101010101" pitchFamily="49" charset="-122"/>
              </a:rPr>
              <a:t>on wordless teaching,</a:t>
            </a:r>
          </a:p>
          <a:p>
            <a:r>
              <a:rPr lang="en-US" altLang="zh-HK" sz="3050" dirty="0">
                <a:ea typeface="FangSong" panose="02010609060101010101" pitchFamily="49" charset="-122"/>
              </a:rPr>
              <a:t>(Chan) Therefore the sage manages affairs without action (</a:t>
            </a:r>
            <a:r>
              <a:rPr lang="en-US" altLang="zh-HK" sz="3050" dirty="0" err="1" smtClean="0">
                <a:ea typeface="FangSong" panose="02010609060101010101" pitchFamily="49" charset="-122"/>
              </a:rPr>
              <a:t>wuwei</a:t>
            </a:r>
            <a:r>
              <a:rPr lang="en-US" altLang="zh-HK" sz="3050" dirty="0">
                <a:ea typeface="FangSong" panose="02010609060101010101" pitchFamily="49" charset="-122"/>
              </a:rPr>
              <a:t>) </a:t>
            </a:r>
            <a:r>
              <a:rPr lang="en-US" altLang="zh-HK" sz="3050" dirty="0" smtClean="0">
                <a:ea typeface="FangSong" panose="02010609060101010101" pitchFamily="49" charset="-122"/>
              </a:rPr>
              <a:t>and </a:t>
            </a:r>
            <a:r>
              <a:rPr lang="en-US" altLang="zh-HK" sz="3050" dirty="0">
                <a:ea typeface="FangSong" panose="02010609060101010101" pitchFamily="49" charset="-122"/>
              </a:rPr>
              <a:t>spreads doctrines without words.</a:t>
            </a:r>
          </a:p>
          <a:p>
            <a:r>
              <a:rPr lang="en-US" altLang="zh-HK" sz="3050" dirty="0">
                <a:solidFill>
                  <a:srgbClr val="0070C0"/>
                </a:solidFill>
                <a:ea typeface="FangSong" panose="02010609060101010101" pitchFamily="49" charset="-122"/>
              </a:rPr>
              <a:t>(Lau) Therefore the sage keeps to the deed that consists in taking no action and </a:t>
            </a:r>
            <a:r>
              <a:rPr lang="en-US" altLang="zh-HK" sz="3050" dirty="0" err="1">
                <a:solidFill>
                  <a:srgbClr val="0070C0"/>
                </a:solidFill>
                <a:ea typeface="FangSong" panose="02010609060101010101" pitchFamily="49" charset="-122"/>
              </a:rPr>
              <a:t>practises</a:t>
            </a:r>
            <a:r>
              <a:rPr lang="en-US" altLang="zh-HK" sz="3050" dirty="0">
                <a:solidFill>
                  <a:srgbClr val="0070C0"/>
                </a:solidFill>
                <a:ea typeface="FangSong" panose="02010609060101010101" pitchFamily="49" charset="-122"/>
              </a:rPr>
              <a:t> the teaching that uses no words.</a:t>
            </a:r>
          </a:p>
        </p:txBody>
      </p:sp>
    </p:spTree>
    <p:extLst>
      <p:ext uri="{BB962C8B-B14F-4D97-AF65-F5344CB8AC3E}">
        <p14:creationId xmlns:p14="http://schemas.microsoft.com/office/powerpoint/2010/main" val="2026543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5470" y="980728"/>
            <a:ext cx="914400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萬物作焉而不辭。</a:t>
            </a:r>
          </a:p>
          <a:p>
            <a:r>
              <a:rPr lang="en-US" altLang="zh-HK" sz="3600" dirty="0" smtClean="0">
                <a:ea typeface="FangSong" panose="02010609060101010101" pitchFamily="49" charset="-122"/>
              </a:rPr>
              <a:t>(</a:t>
            </a:r>
            <a:r>
              <a:rPr lang="en-US" altLang="zh-HK" sz="3600" dirty="0" err="1">
                <a:ea typeface="FangSong" panose="02010609060101010101" pitchFamily="49" charset="-122"/>
              </a:rPr>
              <a:t>Legge</a:t>
            </a:r>
            <a:r>
              <a:rPr lang="en-US" altLang="zh-HK" sz="3600" dirty="0">
                <a:ea typeface="FangSong" panose="02010609060101010101" pitchFamily="49" charset="-122"/>
              </a:rPr>
              <a:t>) All things spring up, and there is not one which declines to show itself; </a:t>
            </a:r>
          </a:p>
          <a:p>
            <a:r>
              <a:rPr lang="en-US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(</a:t>
            </a:r>
            <a:r>
              <a:rPr lang="en-US" altLang="zh-HK" sz="3600" dirty="0" err="1">
                <a:solidFill>
                  <a:srgbClr val="0070C0"/>
                </a:solidFill>
                <a:ea typeface="FangSong" panose="02010609060101010101" pitchFamily="49" charset="-122"/>
              </a:rPr>
              <a:t>Waley</a:t>
            </a:r>
            <a:r>
              <a:rPr lang="en-US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) But the myriad creatures are worked upon by him; he does not disown them. </a:t>
            </a:r>
          </a:p>
          <a:p>
            <a:r>
              <a:rPr lang="en-US" altLang="zh-HK" sz="3600" dirty="0">
                <a:ea typeface="FangSong" panose="02010609060101010101" pitchFamily="49" charset="-122"/>
              </a:rPr>
              <a:t>(Chan) All things arise, and he does not turn away from them.</a:t>
            </a:r>
          </a:p>
          <a:p>
            <a:r>
              <a:rPr lang="en-US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(Lau) The myriad creatures rise from it yet it claims no authority;</a:t>
            </a:r>
          </a:p>
        </p:txBody>
      </p:sp>
    </p:spTree>
    <p:extLst>
      <p:ext uri="{BB962C8B-B14F-4D97-AF65-F5344CB8AC3E}">
        <p14:creationId xmlns:p14="http://schemas.microsoft.com/office/powerpoint/2010/main" val="2066842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1268760"/>
            <a:ext cx="914400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生而不有。</a:t>
            </a:r>
          </a:p>
          <a:p>
            <a:r>
              <a:rPr lang="en-GB" altLang="zh-HK" sz="3600" dirty="0" smtClean="0">
                <a:ea typeface="FangSong" panose="02010609060101010101" pitchFamily="49" charset="-122"/>
              </a:rPr>
              <a:t>(</a:t>
            </a:r>
            <a:r>
              <a:rPr lang="en-GB" altLang="zh-HK" sz="3600" dirty="0" err="1">
                <a:ea typeface="FangSong" panose="02010609060101010101" pitchFamily="49" charset="-122"/>
              </a:rPr>
              <a:t>Legge</a:t>
            </a:r>
            <a:r>
              <a:rPr lang="en-GB" altLang="zh-HK" sz="3600" dirty="0">
                <a:ea typeface="FangSong" panose="02010609060101010101" pitchFamily="49" charset="-122"/>
              </a:rPr>
              <a:t>) they grow, and there is no claim made for their ownership; </a:t>
            </a:r>
          </a:p>
          <a:p>
            <a:r>
              <a:rPr lang="en-GB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(</a:t>
            </a:r>
            <a:r>
              <a:rPr lang="en-GB" altLang="zh-HK" sz="3600" dirty="0" err="1">
                <a:solidFill>
                  <a:srgbClr val="0070C0"/>
                </a:solidFill>
                <a:ea typeface="FangSong" panose="02010609060101010101" pitchFamily="49" charset="-122"/>
              </a:rPr>
              <a:t>Waley</a:t>
            </a:r>
            <a:r>
              <a:rPr lang="en-GB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) He rears them, but does not lay claim to them.</a:t>
            </a:r>
          </a:p>
          <a:p>
            <a:r>
              <a:rPr lang="en-GB" altLang="zh-HK" sz="3600" dirty="0">
                <a:ea typeface="FangSong" panose="02010609060101010101" pitchFamily="49" charset="-122"/>
              </a:rPr>
              <a:t>(Chan) He produces them, but does not take possession of them.</a:t>
            </a:r>
          </a:p>
          <a:p>
            <a:r>
              <a:rPr lang="en-GB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(Lau) It gives them life yet claims no possession;</a:t>
            </a:r>
          </a:p>
        </p:txBody>
      </p:sp>
    </p:spTree>
    <p:extLst>
      <p:ext uri="{BB962C8B-B14F-4D97-AF65-F5344CB8AC3E}">
        <p14:creationId xmlns:p14="http://schemas.microsoft.com/office/powerpoint/2010/main" val="3153195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1124744"/>
            <a:ext cx="914400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為而不恃。</a:t>
            </a:r>
          </a:p>
          <a:p>
            <a:r>
              <a:rPr lang="en-US" altLang="zh-HK" sz="3600" dirty="0" smtClean="0">
                <a:ea typeface="FangSong" panose="02010609060101010101" pitchFamily="49" charset="-122"/>
              </a:rPr>
              <a:t>(</a:t>
            </a:r>
            <a:r>
              <a:rPr lang="en-GB" altLang="zh-HK" sz="3600" dirty="0" err="1">
                <a:ea typeface="FangSong" panose="02010609060101010101" pitchFamily="49" charset="-122"/>
              </a:rPr>
              <a:t>Legge</a:t>
            </a:r>
            <a:r>
              <a:rPr lang="en-GB" altLang="zh-HK" sz="3600" dirty="0">
                <a:ea typeface="FangSong" panose="02010609060101010101" pitchFamily="49" charset="-122"/>
              </a:rPr>
              <a:t>) they go through their processes, and there is no expectation (of a reward for the results). </a:t>
            </a:r>
          </a:p>
          <a:p>
            <a:r>
              <a:rPr lang="en-GB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(</a:t>
            </a:r>
            <a:r>
              <a:rPr lang="en-GB" altLang="zh-HK" sz="3600" dirty="0" err="1">
                <a:solidFill>
                  <a:srgbClr val="0070C0"/>
                </a:solidFill>
                <a:ea typeface="FangSong" panose="02010609060101010101" pitchFamily="49" charset="-122"/>
              </a:rPr>
              <a:t>Waley</a:t>
            </a:r>
            <a:r>
              <a:rPr lang="en-GB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) Controls them, but does not lean upon them,</a:t>
            </a:r>
          </a:p>
          <a:p>
            <a:r>
              <a:rPr lang="en-GB" altLang="zh-HK" sz="3600" dirty="0">
                <a:ea typeface="FangSong" panose="02010609060101010101" pitchFamily="49" charset="-122"/>
              </a:rPr>
              <a:t>(Chan) He acts, but does not rely on his own ability.</a:t>
            </a:r>
          </a:p>
          <a:p>
            <a:r>
              <a:rPr lang="en-GB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(Lau) It benefits them yet exacts no gratitude;</a:t>
            </a:r>
          </a:p>
        </p:txBody>
      </p:sp>
    </p:spTree>
    <p:extLst>
      <p:ext uri="{BB962C8B-B14F-4D97-AF65-F5344CB8AC3E}">
        <p14:creationId xmlns:p14="http://schemas.microsoft.com/office/powerpoint/2010/main" val="97235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1124744"/>
            <a:ext cx="914400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功成而不居。</a:t>
            </a:r>
          </a:p>
          <a:p>
            <a:r>
              <a:rPr lang="en-GB" altLang="zh-HK" sz="3600" dirty="0" smtClean="0">
                <a:ea typeface="FangSong" panose="02010609060101010101" pitchFamily="49" charset="-122"/>
              </a:rPr>
              <a:t>(</a:t>
            </a:r>
            <a:r>
              <a:rPr lang="en-GB" altLang="zh-HK" sz="3600" dirty="0" err="1">
                <a:ea typeface="FangSong" panose="02010609060101010101" pitchFamily="49" charset="-122"/>
              </a:rPr>
              <a:t>Legge</a:t>
            </a:r>
            <a:r>
              <a:rPr lang="en-GB" altLang="zh-HK" sz="3600" dirty="0">
                <a:ea typeface="FangSong" panose="02010609060101010101" pitchFamily="49" charset="-122"/>
              </a:rPr>
              <a:t>) The work is accomplished, and there is no resting in it (as an achievement).</a:t>
            </a:r>
          </a:p>
          <a:p>
            <a:r>
              <a:rPr lang="en-GB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(</a:t>
            </a:r>
            <a:r>
              <a:rPr lang="en-GB" altLang="zh-HK" sz="3600" dirty="0" err="1">
                <a:solidFill>
                  <a:srgbClr val="0070C0"/>
                </a:solidFill>
                <a:ea typeface="FangSong" panose="02010609060101010101" pitchFamily="49" charset="-122"/>
              </a:rPr>
              <a:t>Waley</a:t>
            </a:r>
            <a:r>
              <a:rPr lang="en-GB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) Achieves his aim, but does not call attention to what he does;</a:t>
            </a:r>
          </a:p>
          <a:p>
            <a:r>
              <a:rPr lang="en-GB" altLang="zh-HK" sz="3600" dirty="0">
                <a:ea typeface="FangSong" panose="02010609060101010101" pitchFamily="49" charset="-122"/>
              </a:rPr>
              <a:t>(Chan) He accomplishes his task, but does not claim credit for it.</a:t>
            </a:r>
          </a:p>
          <a:p>
            <a:r>
              <a:rPr lang="en-GB" altLang="zh-HK" sz="3600" dirty="0">
                <a:solidFill>
                  <a:srgbClr val="0070C0"/>
                </a:solidFill>
                <a:ea typeface="FangSong" panose="02010609060101010101" pitchFamily="49" charset="-122"/>
              </a:rPr>
              <a:t>(Lau) It accomplishes its task yet lays claim to no merit. </a:t>
            </a:r>
          </a:p>
        </p:txBody>
      </p:sp>
    </p:spTree>
    <p:extLst>
      <p:ext uri="{BB962C8B-B14F-4D97-AF65-F5344CB8AC3E}">
        <p14:creationId xmlns:p14="http://schemas.microsoft.com/office/powerpoint/2010/main" val="3462493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9757" y="908720"/>
            <a:ext cx="9144000" cy="59246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TW" altLang="en-US" sz="4400" b="1" dirty="0">
                <a:latin typeface="FangSong" panose="02010609060101010101" pitchFamily="49" charset="-122"/>
                <a:ea typeface="FangSong" panose="02010609060101010101" pitchFamily="49" charset="-122"/>
              </a:rPr>
              <a:t>夫惟不居。是以不去。</a:t>
            </a:r>
          </a:p>
          <a:p>
            <a:r>
              <a:rPr lang="en-GB" altLang="zh-HK" sz="3350" dirty="0" smtClean="0">
                <a:ea typeface="FangSong" panose="02010609060101010101" pitchFamily="49" charset="-122"/>
              </a:rPr>
              <a:t>(</a:t>
            </a:r>
            <a:r>
              <a:rPr lang="en-GB" altLang="zh-HK" sz="3350" dirty="0" err="1">
                <a:ea typeface="FangSong" panose="02010609060101010101" pitchFamily="49" charset="-122"/>
              </a:rPr>
              <a:t>Legge</a:t>
            </a:r>
            <a:r>
              <a:rPr lang="en-GB" altLang="zh-HK" sz="3350" dirty="0">
                <a:ea typeface="FangSong" panose="02010609060101010101" pitchFamily="49" charset="-122"/>
              </a:rPr>
              <a:t>) The work is done, but how no one can see</a:t>
            </a:r>
            <a:r>
              <a:rPr lang="en-GB" altLang="zh-HK" sz="3350" dirty="0" smtClean="0">
                <a:ea typeface="FangSong" panose="02010609060101010101" pitchFamily="49" charset="-122"/>
              </a:rPr>
              <a:t>; ‘</a:t>
            </a:r>
            <a:r>
              <a:rPr lang="en-GB" altLang="zh-HK" sz="3350" dirty="0">
                <a:ea typeface="FangSong" panose="02010609060101010101" pitchFamily="49" charset="-122"/>
              </a:rPr>
              <a:t>t</a:t>
            </a:r>
            <a:r>
              <a:rPr lang="en-GB" altLang="zh-HK" sz="3350" dirty="0" smtClean="0">
                <a:ea typeface="FangSong" panose="02010609060101010101" pitchFamily="49" charset="-122"/>
              </a:rPr>
              <a:t>is </a:t>
            </a:r>
            <a:r>
              <a:rPr lang="en-GB" altLang="zh-HK" sz="3350" dirty="0">
                <a:ea typeface="FangSong" panose="02010609060101010101" pitchFamily="49" charset="-122"/>
              </a:rPr>
              <a:t>this that makes the power not cease to be.</a:t>
            </a:r>
          </a:p>
          <a:p>
            <a:r>
              <a:rPr lang="en-GB" altLang="zh-HK" sz="3350" dirty="0">
                <a:solidFill>
                  <a:srgbClr val="0070C0"/>
                </a:solidFill>
                <a:ea typeface="FangSong" panose="02010609060101010101" pitchFamily="49" charset="-122"/>
              </a:rPr>
              <a:t>(</a:t>
            </a:r>
            <a:r>
              <a:rPr lang="en-GB" altLang="zh-HK" sz="3350" dirty="0" err="1">
                <a:solidFill>
                  <a:srgbClr val="0070C0"/>
                </a:solidFill>
                <a:ea typeface="FangSong" panose="02010609060101010101" pitchFamily="49" charset="-122"/>
              </a:rPr>
              <a:t>Waley</a:t>
            </a:r>
            <a:r>
              <a:rPr lang="en-GB" altLang="zh-HK" sz="3350" dirty="0">
                <a:solidFill>
                  <a:srgbClr val="0070C0"/>
                </a:solidFill>
                <a:ea typeface="FangSong" panose="02010609060101010101" pitchFamily="49" charset="-122"/>
              </a:rPr>
              <a:t>) And for the very reason that he does not call attention to what he does, </a:t>
            </a:r>
            <a:r>
              <a:rPr lang="en-GB" altLang="zh-HK" sz="3350" dirty="0" smtClean="0">
                <a:solidFill>
                  <a:srgbClr val="0070C0"/>
                </a:solidFill>
                <a:ea typeface="FangSong" panose="02010609060101010101" pitchFamily="49" charset="-122"/>
              </a:rPr>
              <a:t>he </a:t>
            </a:r>
            <a:r>
              <a:rPr lang="en-GB" altLang="zh-HK" sz="3350" dirty="0">
                <a:solidFill>
                  <a:srgbClr val="0070C0"/>
                </a:solidFill>
                <a:ea typeface="FangSong" panose="02010609060101010101" pitchFamily="49" charset="-122"/>
              </a:rPr>
              <a:t>is not ejected from fruition of what he has done. </a:t>
            </a:r>
          </a:p>
          <a:p>
            <a:r>
              <a:rPr lang="en-GB" altLang="zh-HK" sz="3350" dirty="0">
                <a:ea typeface="FangSong" panose="02010609060101010101" pitchFamily="49" charset="-122"/>
              </a:rPr>
              <a:t>(Chan) It is precisely because he does not claim credit that his accomplishment remains with him. </a:t>
            </a:r>
          </a:p>
          <a:p>
            <a:r>
              <a:rPr lang="en-GB" altLang="zh-HK" sz="3350" dirty="0">
                <a:solidFill>
                  <a:srgbClr val="0070C0"/>
                </a:solidFill>
                <a:ea typeface="FangSong" panose="02010609060101010101" pitchFamily="49" charset="-122"/>
              </a:rPr>
              <a:t>(Lau) It is because it lays claim to no merit. </a:t>
            </a:r>
            <a:r>
              <a:rPr lang="en-GB" altLang="zh-HK" sz="3350" dirty="0" smtClean="0">
                <a:solidFill>
                  <a:srgbClr val="0070C0"/>
                </a:solidFill>
                <a:ea typeface="FangSong" panose="02010609060101010101" pitchFamily="49" charset="-122"/>
              </a:rPr>
              <a:t>That </a:t>
            </a:r>
            <a:r>
              <a:rPr lang="en-GB" altLang="zh-HK" sz="3350" dirty="0">
                <a:solidFill>
                  <a:srgbClr val="0070C0"/>
                </a:solidFill>
                <a:ea typeface="FangSong" panose="02010609060101010101" pitchFamily="49" charset="-122"/>
              </a:rPr>
              <a:t>its merit never deserts it. </a:t>
            </a:r>
          </a:p>
        </p:txBody>
      </p:sp>
    </p:spTree>
    <p:extLst>
      <p:ext uri="{BB962C8B-B14F-4D97-AF65-F5344CB8AC3E}">
        <p14:creationId xmlns:p14="http://schemas.microsoft.com/office/powerpoint/2010/main" val="1647386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10354</TotalTime>
  <Words>5465</Words>
  <Application>Microsoft Office PowerPoint</Application>
  <PresentationFormat>On-screen Show (4:3)</PresentationFormat>
  <Paragraphs>222</Paragraphs>
  <Slides>29</Slides>
  <Notes>18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0" baseType="lpstr">
      <vt:lpstr>Flow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孝親尊師知恩報恩</dc:creator>
  <cp:lastModifiedBy>Robbie</cp:lastModifiedBy>
  <cp:revision>256</cp:revision>
  <dcterms:created xsi:type="dcterms:W3CDTF">2016-12-03T11:57:52Z</dcterms:created>
  <dcterms:modified xsi:type="dcterms:W3CDTF">2019-12-12T08:44:28Z</dcterms:modified>
</cp:coreProperties>
</file>