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58" r:id="rId5"/>
    <p:sldId id="259" r:id="rId6"/>
    <p:sldId id="262" r:id="rId7"/>
    <p:sldId id="264" r:id="rId8"/>
    <p:sldId id="265" r:id="rId9"/>
    <p:sldId id="266" r:id="rId10"/>
    <p:sldId id="267" r:id="rId11"/>
    <p:sldId id="268" r:id="rId12"/>
    <p:sldId id="269" r:id="rId13"/>
    <p:sldId id="272" r:id="rId14"/>
    <p:sldId id="282" r:id="rId15"/>
    <p:sldId id="273" r:id="rId16"/>
    <p:sldId id="274" r:id="rId17"/>
    <p:sldId id="284" r:id="rId18"/>
    <p:sldId id="279" r:id="rId19"/>
    <p:sldId id="276" r:id="rId20"/>
    <p:sldId id="275" r:id="rId21"/>
    <p:sldId id="280" r:id="rId22"/>
    <p:sldId id="277" r:id="rId23"/>
    <p:sldId id="283"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lowrie" userId="d6031c88ec190b1b" providerId="LiveId" clId="{AD0D592F-D2E5-454B-BC55-77763D19EE09}"/>
    <pc:docChg chg="custSel delSld modSld">
      <pc:chgData name="rebecca lowrie" userId="d6031c88ec190b1b" providerId="LiveId" clId="{AD0D592F-D2E5-454B-BC55-77763D19EE09}" dt="2026-10-18T17:18:41.067" v="283" actId="1076"/>
      <pc:docMkLst>
        <pc:docMk/>
      </pc:docMkLst>
      <pc:sldChg chg="addSp delSp modSp mod">
        <pc:chgData name="rebecca lowrie" userId="d6031c88ec190b1b" providerId="LiveId" clId="{AD0D592F-D2E5-454B-BC55-77763D19EE09}" dt="2026-10-18T17:18:41.067" v="283" actId="1076"/>
        <pc:sldMkLst>
          <pc:docMk/>
          <pc:sldMk cId="2983405518" sldId="256"/>
        </pc:sldMkLst>
        <pc:spChg chg="mod">
          <ac:chgData name="rebecca lowrie" userId="d6031c88ec190b1b" providerId="LiveId" clId="{AD0D592F-D2E5-454B-BC55-77763D19EE09}" dt="2026-10-18T16:58:57.803" v="15" actId="2711"/>
          <ac:spMkLst>
            <pc:docMk/>
            <pc:sldMk cId="2983405518" sldId="256"/>
            <ac:spMk id="2" creationId="{7F380F19-1BC2-9D58-769F-9E571864513A}"/>
          </ac:spMkLst>
        </pc:spChg>
        <pc:spChg chg="del">
          <ac:chgData name="rebecca lowrie" userId="d6031c88ec190b1b" providerId="LiveId" clId="{AD0D592F-D2E5-454B-BC55-77763D19EE09}" dt="2026-10-18T16:58:09.519" v="3" actId="21"/>
          <ac:spMkLst>
            <pc:docMk/>
            <pc:sldMk cId="2983405518" sldId="256"/>
            <ac:spMk id="3" creationId="{AA7318A1-A34D-E140-ECEB-FEB75B90EF91}"/>
          </ac:spMkLst>
        </pc:spChg>
        <pc:spChg chg="add del mod">
          <ac:chgData name="rebecca lowrie" userId="d6031c88ec190b1b" providerId="LiveId" clId="{AD0D592F-D2E5-454B-BC55-77763D19EE09}" dt="2026-10-18T17:18:38.192" v="282" actId="21"/>
          <ac:spMkLst>
            <pc:docMk/>
            <pc:sldMk cId="2983405518" sldId="256"/>
            <ac:spMk id="7" creationId="{7A8F4235-678D-9B07-2314-C87C4A55636C}"/>
          </ac:spMkLst>
        </pc:spChg>
        <pc:picChg chg="add mod">
          <ac:chgData name="rebecca lowrie" userId="d6031c88ec190b1b" providerId="LiveId" clId="{AD0D592F-D2E5-454B-BC55-77763D19EE09}" dt="2026-10-18T17:18:41.067" v="283" actId="1076"/>
          <ac:picMkLst>
            <pc:docMk/>
            <pc:sldMk cId="2983405518" sldId="256"/>
            <ac:picMk id="5" creationId="{9060FD98-51BA-D242-7337-86A8DE8A75E0}"/>
          </ac:picMkLst>
        </pc:picChg>
        <pc:picChg chg="add del mod">
          <ac:chgData name="rebecca lowrie" userId="d6031c88ec190b1b" providerId="LiveId" clId="{AD0D592F-D2E5-454B-BC55-77763D19EE09}" dt="2026-10-18T17:18:38.192" v="282" actId="21"/>
          <ac:picMkLst>
            <pc:docMk/>
            <pc:sldMk cId="2983405518" sldId="256"/>
            <ac:picMk id="6" creationId="{28B6BE81-CAC6-1478-A3CF-A44D55ED765D}"/>
          </ac:picMkLst>
        </pc:picChg>
      </pc:sldChg>
      <pc:sldChg chg="modSp mod">
        <pc:chgData name="rebecca lowrie" userId="d6031c88ec190b1b" providerId="LiveId" clId="{AD0D592F-D2E5-454B-BC55-77763D19EE09}" dt="2026-10-18T17:07:48.492" v="119" actId="14100"/>
        <pc:sldMkLst>
          <pc:docMk/>
          <pc:sldMk cId="840740776" sldId="259"/>
        </pc:sldMkLst>
        <pc:spChg chg="mod">
          <ac:chgData name="rebecca lowrie" userId="d6031c88ec190b1b" providerId="LiveId" clId="{AD0D592F-D2E5-454B-BC55-77763D19EE09}" dt="2026-10-18T17:07:48.492" v="119" actId="14100"/>
          <ac:spMkLst>
            <pc:docMk/>
            <pc:sldMk cId="840740776" sldId="259"/>
            <ac:spMk id="7" creationId="{F3F643C6-8068-76A3-EC8F-59C99112F73D}"/>
          </ac:spMkLst>
        </pc:spChg>
      </pc:sldChg>
      <pc:sldChg chg="modSp mod">
        <pc:chgData name="rebecca lowrie" userId="d6031c88ec190b1b" providerId="LiveId" clId="{AD0D592F-D2E5-454B-BC55-77763D19EE09}" dt="2026-10-18T17:06:15.314" v="113" actId="113"/>
        <pc:sldMkLst>
          <pc:docMk/>
          <pc:sldMk cId="433577543" sldId="260"/>
        </pc:sldMkLst>
        <pc:spChg chg="mod">
          <ac:chgData name="rebecca lowrie" userId="d6031c88ec190b1b" providerId="LiveId" clId="{AD0D592F-D2E5-454B-BC55-77763D19EE09}" dt="2026-10-18T16:59:55.091" v="31" actId="2711"/>
          <ac:spMkLst>
            <pc:docMk/>
            <pc:sldMk cId="433577543" sldId="260"/>
            <ac:spMk id="2" creationId="{44CABABE-CB34-171D-09B5-331962D408DC}"/>
          </ac:spMkLst>
        </pc:spChg>
        <pc:spChg chg="mod">
          <ac:chgData name="rebecca lowrie" userId="d6031c88ec190b1b" providerId="LiveId" clId="{AD0D592F-D2E5-454B-BC55-77763D19EE09}" dt="2026-10-18T17:06:15.314" v="113" actId="113"/>
          <ac:spMkLst>
            <pc:docMk/>
            <pc:sldMk cId="433577543" sldId="260"/>
            <ac:spMk id="3" creationId="{7EE59C45-3F17-1001-E822-F152862CC395}"/>
          </ac:spMkLst>
        </pc:spChg>
      </pc:sldChg>
      <pc:sldChg chg="modSp mod">
        <pc:chgData name="rebecca lowrie" userId="d6031c88ec190b1b" providerId="LiveId" clId="{AD0D592F-D2E5-454B-BC55-77763D19EE09}" dt="2026-10-18T17:07:34.110" v="118" actId="113"/>
        <pc:sldMkLst>
          <pc:docMk/>
          <pc:sldMk cId="1460792650" sldId="261"/>
        </pc:sldMkLst>
        <pc:spChg chg="mod">
          <ac:chgData name="rebecca lowrie" userId="d6031c88ec190b1b" providerId="LiveId" clId="{AD0D592F-D2E5-454B-BC55-77763D19EE09}" dt="2026-10-18T17:07:34.110" v="118" actId="113"/>
          <ac:spMkLst>
            <pc:docMk/>
            <pc:sldMk cId="1460792650" sldId="261"/>
            <ac:spMk id="3" creationId="{7C27406D-7FB3-C614-4310-D8989521BA75}"/>
          </ac:spMkLst>
        </pc:spChg>
      </pc:sldChg>
      <pc:sldChg chg="addSp modSp mod">
        <pc:chgData name="rebecca lowrie" userId="d6031c88ec190b1b" providerId="LiveId" clId="{AD0D592F-D2E5-454B-BC55-77763D19EE09}" dt="2026-10-18T17:09:02.887" v="165" actId="688"/>
        <pc:sldMkLst>
          <pc:docMk/>
          <pc:sldMk cId="629853402" sldId="265"/>
        </pc:sldMkLst>
        <pc:spChg chg="mod">
          <ac:chgData name="rebecca lowrie" userId="d6031c88ec190b1b" providerId="LiveId" clId="{AD0D592F-D2E5-454B-BC55-77763D19EE09}" dt="2026-10-18T17:08:35.229" v="163" actId="20577"/>
          <ac:spMkLst>
            <pc:docMk/>
            <pc:sldMk cId="629853402" sldId="265"/>
            <ac:spMk id="4" creationId="{AFAF876F-121A-3FAE-7149-F4C88DCF8764}"/>
          </ac:spMkLst>
        </pc:spChg>
        <pc:spChg chg="add mod">
          <ac:chgData name="rebecca lowrie" userId="d6031c88ec190b1b" providerId="LiveId" clId="{AD0D592F-D2E5-454B-BC55-77763D19EE09}" dt="2026-10-18T17:09:02.887" v="165" actId="688"/>
          <ac:spMkLst>
            <pc:docMk/>
            <pc:sldMk cId="629853402" sldId="265"/>
            <ac:spMk id="5" creationId="{4134CC2F-6EA4-AA9A-5B3C-DEA3C715898B}"/>
          </ac:spMkLst>
        </pc:spChg>
      </pc:sldChg>
      <pc:sldChg chg="addSp modSp mod">
        <pc:chgData name="rebecca lowrie" userId="d6031c88ec190b1b" providerId="LiveId" clId="{AD0D592F-D2E5-454B-BC55-77763D19EE09}" dt="2026-10-18T17:11:56.507" v="205" actId="11529"/>
        <pc:sldMkLst>
          <pc:docMk/>
          <pc:sldMk cId="2216607111" sldId="266"/>
        </pc:sldMkLst>
        <pc:spChg chg="mod">
          <ac:chgData name="rebecca lowrie" userId="d6031c88ec190b1b" providerId="LiveId" clId="{AD0D592F-D2E5-454B-BC55-77763D19EE09}" dt="2026-10-18T17:09:56.878" v="204" actId="313"/>
          <ac:spMkLst>
            <pc:docMk/>
            <pc:sldMk cId="2216607111" sldId="266"/>
            <ac:spMk id="4" creationId="{0691554F-83EA-A1B0-502B-11018C0E915A}"/>
          </ac:spMkLst>
        </pc:spChg>
        <pc:spChg chg="add">
          <ac:chgData name="rebecca lowrie" userId="d6031c88ec190b1b" providerId="LiveId" clId="{AD0D592F-D2E5-454B-BC55-77763D19EE09}" dt="2026-10-18T17:11:56.507" v="205" actId="11529"/>
          <ac:spMkLst>
            <pc:docMk/>
            <pc:sldMk cId="2216607111" sldId="266"/>
            <ac:spMk id="5" creationId="{20966C6A-50EF-C24A-D39D-48E0B6A16546}"/>
          </ac:spMkLst>
        </pc:spChg>
      </pc:sldChg>
      <pc:sldChg chg="modSp mod">
        <pc:chgData name="rebecca lowrie" userId="d6031c88ec190b1b" providerId="LiveId" clId="{AD0D592F-D2E5-454B-BC55-77763D19EE09}" dt="2026-10-18T17:12:52.916" v="224" actId="20577"/>
        <pc:sldMkLst>
          <pc:docMk/>
          <pc:sldMk cId="1314412499" sldId="267"/>
        </pc:sldMkLst>
        <pc:spChg chg="mod">
          <ac:chgData name="rebecca lowrie" userId="d6031c88ec190b1b" providerId="LiveId" clId="{AD0D592F-D2E5-454B-BC55-77763D19EE09}" dt="2026-10-18T17:12:52.916" v="224" actId="20577"/>
          <ac:spMkLst>
            <pc:docMk/>
            <pc:sldMk cId="1314412499" sldId="267"/>
            <ac:spMk id="6" creationId="{CEA05DBB-237F-643D-CCE2-255E12AAED24}"/>
          </ac:spMkLst>
        </pc:spChg>
      </pc:sldChg>
      <pc:sldChg chg="modSp mod">
        <pc:chgData name="rebecca lowrie" userId="d6031c88ec190b1b" providerId="LiveId" clId="{AD0D592F-D2E5-454B-BC55-77763D19EE09}" dt="2026-10-18T17:16:15.586" v="259" actId="20577"/>
        <pc:sldMkLst>
          <pc:docMk/>
          <pc:sldMk cId="3451860354" sldId="279"/>
        </pc:sldMkLst>
        <pc:spChg chg="mod">
          <ac:chgData name="rebecca lowrie" userId="d6031c88ec190b1b" providerId="LiveId" clId="{AD0D592F-D2E5-454B-BC55-77763D19EE09}" dt="2026-10-18T17:16:15.586" v="259" actId="20577"/>
          <ac:spMkLst>
            <pc:docMk/>
            <pc:sldMk cId="3451860354" sldId="279"/>
            <ac:spMk id="2" creationId="{C2D7826C-1BE9-130F-8577-E72E86D6054A}"/>
          </ac:spMkLst>
        </pc:spChg>
      </pc:sldChg>
      <pc:sldChg chg="modSp mod">
        <pc:chgData name="rebecca lowrie" userId="d6031c88ec190b1b" providerId="LiveId" clId="{AD0D592F-D2E5-454B-BC55-77763D19EE09}" dt="2026-10-18T17:17:48.091" v="281" actId="20577"/>
        <pc:sldMkLst>
          <pc:docMk/>
          <pc:sldMk cId="2134159403" sldId="280"/>
        </pc:sldMkLst>
        <pc:spChg chg="mod">
          <ac:chgData name="rebecca lowrie" userId="d6031c88ec190b1b" providerId="LiveId" clId="{AD0D592F-D2E5-454B-BC55-77763D19EE09}" dt="2026-10-18T17:17:48.091" v="281" actId="20577"/>
          <ac:spMkLst>
            <pc:docMk/>
            <pc:sldMk cId="2134159403" sldId="280"/>
            <ac:spMk id="5" creationId="{66544344-17D9-A4B1-B439-D356C7A3B910}"/>
          </ac:spMkLst>
        </pc:spChg>
        <pc:spChg chg="mod">
          <ac:chgData name="rebecca lowrie" userId="d6031c88ec190b1b" providerId="LiveId" clId="{AD0D592F-D2E5-454B-BC55-77763D19EE09}" dt="2026-10-18T17:16:51.710" v="265" actId="113"/>
          <ac:spMkLst>
            <pc:docMk/>
            <pc:sldMk cId="2134159403" sldId="280"/>
            <ac:spMk id="6" creationId="{96F30530-43AF-53F5-AE3A-7514B1C0249C}"/>
          </ac:spMkLst>
        </pc:spChg>
      </pc:sldChg>
      <pc:sldChg chg="del">
        <pc:chgData name="rebecca lowrie" userId="d6031c88ec190b1b" providerId="LiveId" clId="{AD0D592F-D2E5-454B-BC55-77763D19EE09}" dt="2026-10-18T16:59:34.759" v="19" actId="2696"/>
        <pc:sldMkLst>
          <pc:docMk/>
          <pc:sldMk cId="3795742366" sldId="281"/>
        </pc:sldMkLst>
      </pc:sldChg>
      <pc:sldChg chg="modSp mod">
        <pc:chgData name="rebecca lowrie" userId="d6031c88ec190b1b" providerId="LiveId" clId="{AD0D592F-D2E5-454B-BC55-77763D19EE09}" dt="2026-10-18T17:13:54.314" v="227" actId="113"/>
        <pc:sldMkLst>
          <pc:docMk/>
          <pc:sldMk cId="3586475690" sldId="282"/>
        </pc:sldMkLst>
        <pc:spChg chg="mod">
          <ac:chgData name="rebecca lowrie" userId="d6031c88ec190b1b" providerId="LiveId" clId="{AD0D592F-D2E5-454B-BC55-77763D19EE09}" dt="2026-10-18T17:13:54.314" v="227" actId="113"/>
          <ac:spMkLst>
            <pc:docMk/>
            <pc:sldMk cId="3586475690" sldId="282"/>
            <ac:spMk id="2" creationId="{72705A9E-FAB6-9706-F136-5BA90B0ED1B1}"/>
          </ac:spMkLst>
        </pc:spChg>
      </pc:sldChg>
      <pc:sldChg chg="modSp del mod">
        <pc:chgData name="rebecca lowrie" userId="d6031c88ec190b1b" providerId="LiveId" clId="{AD0D592F-D2E5-454B-BC55-77763D19EE09}" dt="2026-10-18T17:15:05.179" v="230" actId="2696"/>
        <pc:sldMkLst>
          <pc:docMk/>
          <pc:sldMk cId="3366955339" sldId="285"/>
        </pc:sldMkLst>
        <pc:spChg chg="mod">
          <ac:chgData name="rebecca lowrie" userId="d6031c88ec190b1b" providerId="LiveId" clId="{AD0D592F-D2E5-454B-BC55-77763D19EE09}" dt="2026-10-18T17:14:34.621" v="229" actId="20577"/>
          <ac:spMkLst>
            <pc:docMk/>
            <pc:sldMk cId="3366955339" sldId="285"/>
            <ac:spMk id="2" creationId="{DAA8592F-44B1-5F21-3362-DA5DC7AFD77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3DBB3-F34E-1AE0-033F-E50522E5E4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4DE2DE-7547-7053-70B5-3C8C79FA42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F73338-9BA4-6ACA-5653-A9EC7DAB7D14}"/>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5" name="Footer Placeholder 4">
            <a:extLst>
              <a:ext uri="{FF2B5EF4-FFF2-40B4-BE49-F238E27FC236}">
                <a16:creationId xmlns:a16="http://schemas.microsoft.com/office/drawing/2014/main" id="{DDFD12CE-2BEE-0F0A-B73E-61AFA85F89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3B26EC-2D0F-B857-202A-DC36D4350D4A}"/>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1164218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0357-E544-A4F4-8B13-8689697DFD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3D1CB7-2549-8EDA-B833-C4CD9FA31E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6ADACF-BACC-6EFB-0C7D-5F0EECC23FA3}"/>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5" name="Footer Placeholder 4">
            <a:extLst>
              <a:ext uri="{FF2B5EF4-FFF2-40B4-BE49-F238E27FC236}">
                <a16:creationId xmlns:a16="http://schemas.microsoft.com/office/drawing/2014/main" id="{E91033BB-1F04-844C-D805-3ADFE2B4A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E4E7C-E893-8985-F49A-BDC2F3B7DCD0}"/>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371232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012DD-8E9C-0353-2108-D91F6259B4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DE7676-9813-D643-CC50-388CBBEBB1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66933B-329A-7409-FB7B-A2435B9D91FC}"/>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5" name="Footer Placeholder 4">
            <a:extLst>
              <a:ext uri="{FF2B5EF4-FFF2-40B4-BE49-F238E27FC236}">
                <a16:creationId xmlns:a16="http://schemas.microsoft.com/office/drawing/2014/main" id="{04A4C5B3-048E-6E15-9878-F03F760CB2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59DE86-1F8E-6D56-7967-58417C76C52D}"/>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3834818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FD0D2-929F-5CB2-6944-BAB3C3246E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3D12F5-E236-F053-A07C-5391E20EC1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7B8651-68A5-69CD-ED9E-FAAB51210E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37B380-C69C-34FF-F392-5656D3DBB012}"/>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6" name="Footer Placeholder 5">
            <a:extLst>
              <a:ext uri="{FF2B5EF4-FFF2-40B4-BE49-F238E27FC236}">
                <a16:creationId xmlns:a16="http://schemas.microsoft.com/office/drawing/2014/main" id="{EFB29B46-0D83-4D2D-9786-1E09D1CA4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60786C-B280-1930-D575-5C16D71FEEC6}"/>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2397774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1CB56-42B3-A7B7-141B-F4E7C5BE3F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CCE40D-1705-0FFA-15A5-E8E90AC5FE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4125AA-A0B4-ECCF-6BA7-D96D43B5BF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3DE2AE-699B-5887-6E75-C0D8EFFE51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4172E9-0B25-DCAA-BEF4-4E320D38D3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95057E-0372-0712-C540-1D9028A9EA52}"/>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8" name="Footer Placeholder 7">
            <a:extLst>
              <a:ext uri="{FF2B5EF4-FFF2-40B4-BE49-F238E27FC236}">
                <a16:creationId xmlns:a16="http://schemas.microsoft.com/office/drawing/2014/main" id="{5315537F-6C40-FAE6-0FBB-EF70917459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4682AE-00A5-3753-5018-CFAD6C632AE2}"/>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3748129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BBF82-BFD5-1FF4-57AC-ACE1B05732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33E8C1-1462-7B8E-931F-32ED5BEE7C27}"/>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4" name="Footer Placeholder 3">
            <a:extLst>
              <a:ext uri="{FF2B5EF4-FFF2-40B4-BE49-F238E27FC236}">
                <a16:creationId xmlns:a16="http://schemas.microsoft.com/office/drawing/2014/main" id="{7FEF9549-2690-D118-FB7F-7A12E9A812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F08BA1-ECF4-A297-7088-E8D1711B48BD}"/>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2390777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53654B-088B-F650-4682-919A44FFC689}"/>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3" name="Footer Placeholder 2">
            <a:extLst>
              <a:ext uri="{FF2B5EF4-FFF2-40B4-BE49-F238E27FC236}">
                <a16:creationId xmlns:a16="http://schemas.microsoft.com/office/drawing/2014/main" id="{ED8A5F78-6B1F-1DE7-0CA3-0CBC8CEAA8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AE25D1-1EE6-86EA-8AA7-0045B0DCCF61}"/>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154497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0F873-B2F2-4A38-DF01-435DF48B06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FB4E50-1F09-1438-8F76-BD33F84DC2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F0B267-ACC1-38CF-AE8B-2D89D52554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F83A52-A3E4-507D-E7AA-446473906F7F}"/>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6" name="Footer Placeholder 5">
            <a:extLst>
              <a:ext uri="{FF2B5EF4-FFF2-40B4-BE49-F238E27FC236}">
                <a16:creationId xmlns:a16="http://schemas.microsoft.com/office/drawing/2014/main" id="{3700AB45-29D7-1B4E-5E41-FAD1925370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F1633-B6FA-6EAC-A34D-6DD7B5747306}"/>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3683601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944A-5174-D3C6-EA08-FDA30AB213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D52800-6218-C3FA-08B6-80A8D07917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036F5B-1DA3-697A-77C1-83E27C833C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3F28B-F791-4A5C-B12E-28CE187E732C}"/>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6" name="Footer Placeholder 5">
            <a:extLst>
              <a:ext uri="{FF2B5EF4-FFF2-40B4-BE49-F238E27FC236}">
                <a16:creationId xmlns:a16="http://schemas.microsoft.com/office/drawing/2014/main" id="{0E11CCCB-67CB-6538-B871-4F77745316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6E3434-07AF-7D69-7A68-1EFB14B984F6}"/>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1087175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D8A7-E754-3B17-67B1-5F14A6D0B7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2D97C1-6F24-213F-C7DC-13E33DE62E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C248DC-1140-34F3-565F-AD728232A4AE}"/>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5" name="Footer Placeholder 4">
            <a:extLst>
              <a:ext uri="{FF2B5EF4-FFF2-40B4-BE49-F238E27FC236}">
                <a16:creationId xmlns:a16="http://schemas.microsoft.com/office/drawing/2014/main" id="{EA3794E8-450E-B52D-CF80-F73658DB7A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3C745C-EF9E-BFC1-C797-FCA4F471B1EF}"/>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326457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DFFFAE-D17B-542F-7F58-B252BC399C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4E7B78-C46A-3663-795B-39BF63C453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2D5187-40EA-85FB-22FD-91D65C7D14C9}"/>
              </a:ext>
            </a:extLst>
          </p:cNvPr>
          <p:cNvSpPr>
            <a:spLocks noGrp="1"/>
          </p:cNvSpPr>
          <p:nvPr>
            <p:ph type="dt" sz="half" idx="10"/>
          </p:nvPr>
        </p:nvSpPr>
        <p:spPr/>
        <p:txBody>
          <a:bodyPr/>
          <a:lstStyle/>
          <a:p>
            <a:fld id="{510153DB-4CCE-441B-B76B-D68A52D94353}" type="datetimeFigureOut">
              <a:rPr lang="en-GB" smtClean="0"/>
              <a:t>18/10/2026</a:t>
            </a:fld>
            <a:endParaRPr lang="en-GB"/>
          </a:p>
        </p:txBody>
      </p:sp>
      <p:sp>
        <p:nvSpPr>
          <p:cNvPr id="5" name="Footer Placeholder 4">
            <a:extLst>
              <a:ext uri="{FF2B5EF4-FFF2-40B4-BE49-F238E27FC236}">
                <a16:creationId xmlns:a16="http://schemas.microsoft.com/office/drawing/2014/main" id="{60DAAB31-28C1-503E-A752-D4601ABBFC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645418-208E-2490-C98B-0F4489F9511F}"/>
              </a:ext>
            </a:extLst>
          </p:cNvPr>
          <p:cNvSpPr>
            <a:spLocks noGrp="1"/>
          </p:cNvSpPr>
          <p:nvPr>
            <p:ph type="sldNum" sz="quarter" idx="12"/>
          </p:nvPr>
        </p:nvSpPr>
        <p:spPr/>
        <p:txBody>
          <a:bodyPr/>
          <a:lstStyle/>
          <a:p>
            <a:fld id="{A75EA755-F62F-424A-80A2-32855CE650F3}" type="slidenum">
              <a:rPr lang="en-GB" smtClean="0"/>
              <a:t>‹#›</a:t>
            </a:fld>
            <a:endParaRPr lang="en-GB"/>
          </a:p>
        </p:txBody>
      </p:sp>
    </p:spTree>
    <p:extLst>
      <p:ext uri="{BB962C8B-B14F-4D97-AF65-F5344CB8AC3E}">
        <p14:creationId xmlns:p14="http://schemas.microsoft.com/office/powerpoint/2010/main" val="4264067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107200-DC6D-9D9F-EE88-91FF43FC7E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6CD901-C07C-48E5-2128-7BFAB2E1CD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D93E5E-B812-34AD-5D98-61C053F7ED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0153DB-4CCE-441B-B76B-D68A52D94353}" type="datetimeFigureOut">
              <a:rPr lang="en-GB" smtClean="0"/>
              <a:t>18/10/2026</a:t>
            </a:fld>
            <a:endParaRPr lang="en-GB"/>
          </a:p>
        </p:txBody>
      </p:sp>
      <p:sp>
        <p:nvSpPr>
          <p:cNvPr id="5" name="Footer Placeholder 4">
            <a:extLst>
              <a:ext uri="{FF2B5EF4-FFF2-40B4-BE49-F238E27FC236}">
                <a16:creationId xmlns:a16="http://schemas.microsoft.com/office/drawing/2014/main" id="{ABD56A34-D574-F907-1BD3-20FC07B33C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2A8363-F1D0-B720-E580-3EC705EE17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5EA755-F62F-424A-80A2-32855CE650F3}" type="slidenum">
              <a:rPr lang="en-GB" smtClean="0"/>
              <a:t>‹#›</a:t>
            </a:fld>
            <a:endParaRPr lang="en-GB"/>
          </a:p>
        </p:txBody>
      </p:sp>
    </p:spTree>
    <p:extLst>
      <p:ext uri="{BB962C8B-B14F-4D97-AF65-F5344CB8AC3E}">
        <p14:creationId xmlns:p14="http://schemas.microsoft.com/office/powerpoint/2010/main" val="3351195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llthings.how/ride-a-pet-how-to-get-the-halloween-egg-fast-all-location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dfreephotos.com/vector-images/bird-with-key-vector-file.png.php" TargetMode="External"/><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hyperlink" Target="https://researchsapling.blogspot.com/2020/04/evidence-based-medicine-introduction-to.html"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www.pngall.com/good-luck-png" TargetMode="External"/><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80F19-1BC2-9D58-769F-9E571864513A}"/>
              </a:ext>
            </a:extLst>
          </p:cNvPr>
          <p:cNvSpPr>
            <a:spLocks noGrp="1"/>
          </p:cNvSpPr>
          <p:nvPr>
            <p:ph type="ctrTitle"/>
          </p:nvPr>
        </p:nvSpPr>
        <p:spPr/>
        <p:txBody>
          <a:bodyPr>
            <a:normAutofit fontScale="90000"/>
          </a:bodyPr>
          <a:lstStyle/>
          <a:p>
            <a:r>
              <a:rPr lang="en-GB" sz="4000" b="1" dirty="0">
                <a:latin typeface="Arial Black" panose="020B0A04020102020204" pitchFamily="34" charset="0"/>
              </a:rPr>
              <a:t>Quick step by step revision guide</a:t>
            </a:r>
            <a:br>
              <a:rPr lang="en-GB" dirty="0"/>
            </a:br>
            <a:r>
              <a:rPr lang="en-GB" sz="3100" dirty="0">
                <a:latin typeface="Aharoni" panose="02010803020104030203" pitchFamily="2" charset="-79"/>
                <a:cs typeface="Aharoni" panose="02010803020104030203" pitchFamily="2" charset="-79"/>
              </a:rPr>
              <a:t>How to select key terms</a:t>
            </a:r>
            <a:br>
              <a:rPr lang="en-GB" sz="3100" dirty="0">
                <a:latin typeface="Aharoni" panose="02010803020104030203" pitchFamily="2" charset="-79"/>
                <a:cs typeface="Aharoni" panose="02010803020104030203" pitchFamily="2" charset="-79"/>
              </a:rPr>
            </a:br>
            <a:r>
              <a:rPr lang="en-GB" sz="3100" dirty="0">
                <a:latin typeface="Aharoni" panose="02010803020104030203" pitchFamily="2" charset="-79"/>
                <a:cs typeface="Aharoni" panose="02010803020104030203" pitchFamily="2" charset="-79"/>
              </a:rPr>
              <a:t>Perform a Database search</a:t>
            </a:r>
            <a:br>
              <a:rPr lang="en-GB" sz="3100" dirty="0">
                <a:latin typeface="Aharoni" panose="02010803020104030203" pitchFamily="2" charset="-79"/>
                <a:cs typeface="Aharoni" panose="02010803020104030203" pitchFamily="2" charset="-79"/>
              </a:rPr>
            </a:br>
            <a:r>
              <a:rPr lang="en-GB" sz="3100" dirty="0">
                <a:latin typeface="Aharoni" panose="02010803020104030203" pitchFamily="2" charset="-79"/>
                <a:cs typeface="Aharoni" panose="02010803020104030203" pitchFamily="2" charset="-79"/>
              </a:rPr>
              <a:t>Select a source</a:t>
            </a:r>
            <a:br>
              <a:rPr lang="en-GB" sz="3100" dirty="0">
                <a:latin typeface="Aharoni" panose="02010803020104030203" pitchFamily="2" charset="-79"/>
                <a:cs typeface="Aharoni" panose="02010803020104030203" pitchFamily="2" charset="-79"/>
              </a:rPr>
            </a:br>
            <a:r>
              <a:rPr lang="en-GB" sz="3100" dirty="0">
                <a:latin typeface="Aharoni" panose="02010803020104030203" pitchFamily="2" charset="-79"/>
                <a:cs typeface="Aharoni" panose="02010803020104030203" pitchFamily="2" charset="-79"/>
              </a:rPr>
              <a:t>Review a journal article &amp; Webpage</a:t>
            </a:r>
            <a:br>
              <a:rPr lang="en-GB" sz="3100" dirty="0">
                <a:latin typeface="Aharoni" panose="02010803020104030203" pitchFamily="2" charset="-79"/>
                <a:cs typeface="Aharoni" panose="02010803020104030203" pitchFamily="2" charset="-79"/>
              </a:rPr>
            </a:br>
            <a:r>
              <a:rPr lang="en-GB" sz="3100" dirty="0">
                <a:latin typeface="Aharoni" panose="02010803020104030203" pitchFamily="2" charset="-79"/>
                <a:cs typeface="Aharoni" panose="02010803020104030203" pitchFamily="2" charset="-79"/>
              </a:rPr>
              <a:t>Complete a CRAAP table</a:t>
            </a:r>
            <a:br>
              <a:rPr lang="en-GB" dirty="0">
                <a:latin typeface="Aharoni" panose="02010803020104030203" pitchFamily="2" charset="-79"/>
                <a:cs typeface="Aharoni" panose="02010803020104030203" pitchFamily="2" charset="-79"/>
              </a:rPr>
            </a:br>
            <a:endParaRPr lang="en-GB" dirty="0">
              <a:latin typeface="Aharoni" panose="02010803020104030203" pitchFamily="2" charset="-79"/>
              <a:cs typeface="Aharoni" panose="02010803020104030203" pitchFamily="2" charset="-79"/>
            </a:endParaRPr>
          </a:p>
        </p:txBody>
      </p:sp>
      <p:pic>
        <p:nvPicPr>
          <p:cNvPr id="5" name="Picture 4">
            <a:extLst>
              <a:ext uri="{FF2B5EF4-FFF2-40B4-BE49-F238E27FC236}">
                <a16:creationId xmlns:a16="http://schemas.microsoft.com/office/drawing/2014/main" id="{9060FD98-51BA-D242-7337-86A8DE8A75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22099" y="3149182"/>
            <a:ext cx="3125761" cy="3125761"/>
          </a:xfrm>
          <a:prstGeom prst="rect">
            <a:avLst/>
          </a:prstGeom>
        </p:spPr>
      </p:pic>
    </p:spTree>
    <p:extLst>
      <p:ext uri="{BB962C8B-B14F-4D97-AF65-F5344CB8AC3E}">
        <p14:creationId xmlns:p14="http://schemas.microsoft.com/office/powerpoint/2010/main" val="2983405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ABABE-CB34-171D-09B5-331962D408DC}"/>
              </a:ext>
            </a:extLst>
          </p:cNvPr>
          <p:cNvSpPr>
            <a:spLocks noGrp="1"/>
          </p:cNvSpPr>
          <p:nvPr>
            <p:ph type="title"/>
          </p:nvPr>
        </p:nvSpPr>
        <p:spPr/>
        <p:txBody>
          <a:bodyPr/>
          <a:lstStyle/>
          <a:p>
            <a:r>
              <a:rPr lang="en-GB" b="1" dirty="0">
                <a:latin typeface="Aharoni" panose="02010803020104030203" pitchFamily="2" charset="-79"/>
                <a:cs typeface="Aharoni" panose="02010803020104030203" pitchFamily="2" charset="-79"/>
              </a:rPr>
              <a:t>How to Select Key terms</a:t>
            </a:r>
          </a:p>
        </p:txBody>
      </p:sp>
      <p:sp>
        <p:nvSpPr>
          <p:cNvPr id="3" name="Content Placeholder 2">
            <a:extLst>
              <a:ext uri="{FF2B5EF4-FFF2-40B4-BE49-F238E27FC236}">
                <a16:creationId xmlns:a16="http://schemas.microsoft.com/office/drawing/2014/main" id="{7EE59C45-3F17-1001-E822-F152862CC395}"/>
              </a:ext>
            </a:extLst>
          </p:cNvPr>
          <p:cNvSpPr>
            <a:spLocks noGrp="1"/>
          </p:cNvSpPr>
          <p:nvPr>
            <p:ph idx="1"/>
          </p:nvPr>
        </p:nvSpPr>
        <p:spPr>
          <a:xfrm>
            <a:off x="376518" y="1344706"/>
            <a:ext cx="10977282" cy="4832257"/>
          </a:xfrm>
        </p:spPr>
        <p:txBody>
          <a:bodyPr>
            <a:normAutofit lnSpcReduction="10000"/>
          </a:bodyPr>
          <a:lstStyle/>
          <a:p>
            <a:r>
              <a:rPr lang="en-GB" sz="2000" b="1" dirty="0"/>
              <a:t>Think of your question/topic which you want to explore or write about</a:t>
            </a:r>
          </a:p>
          <a:p>
            <a:r>
              <a:rPr lang="en-GB" sz="2000" dirty="0"/>
              <a:t>Don’t type out the question/topic in full, break down your sentence</a:t>
            </a:r>
          </a:p>
          <a:p>
            <a:r>
              <a:rPr lang="en-GB" sz="2000" b="1" dirty="0"/>
              <a:t>Pick out core  concepts (keywords) </a:t>
            </a:r>
            <a:r>
              <a:rPr lang="en-GB" sz="2000" dirty="0"/>
              <a:t>which you need to know about</a:t>
            </a:r>
          </a:p>
          <a:p>
            <a:r>
              <a:rPr lang="en-GB" sz="2000" dirty="0"/>
              <a:t>As an </a:t>
            </a:r>
            <a:r>
              <a:rPr lang="en-GB" sz="2000" b="1" dirty="0"/>
              <a:t>example, see the highlighted words </a:t>
            </a:r>
            <a:r>
              <a:rPr lang="en-GB" sz="2000" dirty="0"/>
              <a:t>from this essay question </a:t>
            </a:r>
            <a:r>
              <a:rPr lang="en-GB" sz="2000" b="1" dirty="0"/>
              <a:t>below:</a:t>
            </a:r>
          </a:p>
          <a:p>
            <a:r>
              <a:rPr lang="en-GB" sz="2400" b="1" dirty="0"/>
              <a:t>Question: ‘How </a:t>
            </a:r>
            <a:r>
              <a:rPr lang="en-GB" sz="2400" b="1" dirty="0">
                <a:solidFill>
                  <a:srgbClr val="FF0000"/>
                </a:solidFill>
              </a:rPr>
              <a:t>diet</a:t>
            </a:r>
            <a:r>
              <a:rPr lang="en-GB" sz="2400" b="1" dirty="0"/>
              <a:t> influences </a:t>
            </a:r>
            <a:r>
              <a:rPr lang="en-GB" sz="2400" b="1" dirty="0">
                <a:solidFill>
                  <a:srgbClr val="FF0000"/>
                </a:solidFill>
              </a:rPr>
              <a:t>risk </a:t>
            </a:r>
            <a:r>
              <a:rPr lang="en-GB" sz="2400" b="1" dirty="0"/>
              <a:t>of </a:t>
            </a:r>
            <a:r>
              <a:rPr lang="en-GB" sz="2400" b="1" dirty="0">
                <a:solidFill>
                  <a:srgbClr val="FF0000"/>
                </a:solidFill>
              </a:rPr>
              <a:t>heart disease’</a:t>
            </a:r>
          </a:p>
          <a:p>
            <a:r>
              <a:rPr lang="en-GB" sz="2000" dirty="0"/>
              <a:t>Now look at these highlighted words </a:t>
            </a:r>
            <a:r>
              <a:rPr lang="en-GB" sz="2000" b="1" dirty="0"/>
              <a:t>and think of other terms related to the concept. Or other words </a:t>
            </a:r>
            <a:r>
              <a:rPr lang="en-GB" sz="2000" dirty="0"/>
              <a:t>which mean the same, these are ‘synonyms’</a:t>
            </a:r>
          </a:p>
          <a:p>
            <a:pPr marL="0" indent="0">
              <a:buNone/>
            </a:pPr>
            <a:endParaRPr lang="en-GB" sz="2000" dirty="0"/>
          </a:p>
          <a:p>
            <a:r>
              <a:rPr lang="en-GB" sz="2000" b="1" dirty="0"/>
              <a:t>See examples here:</a:t>
            </a:r>
          </a:p>
          <a:p>
            <a:r>
              <a:rPr lang="en-GB" sz="2000" dirty="0"/>
              <a:t>Looking at ‘</a:t>
            </a:r>
            <a:r>
              <a:rPr lang="en-GB" sz="2000" b="1" dirty="0"/>
              <a:t>diet’ </a:t>
            </a:r>
            <a:r>
              <a:rPr lang="en-GB" sz="2000" dirty="0"/>
              <a:t>in general, you could use: </a:t>
            </a:r>
            <a:r>
              <a:rPr lang="en-GB" sz="2000" b="1" dirty="0"/>
              <a:t>Diet, nutrition, eating habits</a:t>
            </a:r>
            <a:r>
              <a:rPr lang="en-GB" sz="2000" dirty="0"/>
              <a:t>, </a:t>
            </a:r>
          </a:p>
          <a:p>
            <a:r>
              <a:rPr lang="en-GB" sz="2000" dirty="0"/>
              <a:t>You could be </a:t>
            </a:r>
            <a:r>
              <a:rPr lang="en-GB" sz="2000" b="1" dirty="0"/>
              <a:t>more specific </a:t>
            </a:r>
            <a:r>
              <a:rPr lang="en-GB" sz="2000" dirty="0"/>
              <a:t>about diet and use: </a:t>
            </a:r>
            <a:r>
              <a:rPr lang="en-GB" sz="2000" b="1" dirty="0"/>
              <a:t>mediterranean  diet, plant- based diet, Western diet</a:t>
            </a:r>
          </a:p>
          <a:p>
            <a:r>
              <a:rPr lang="en-GB" sz="2000" dirty="0"/>
              <a:t>Now do the same with the other highlighted words. </a:t>
            </a:r>
            <a:r>
              <a:rPr lang="en-GB" sz="2000" b="1" dirty="0"/>
              <a:t>Add Boolean operators (AND, OR,NOT)</a:t>
            </a:r>
          </a:p>
          <a:p>
            <a:r>
              <a:rPr lang="en-GB" sz="2000" b="1" dirty="0"/>
              <a:t>You can see examples of this on the next slide</a:t>
            </a:r>
          </a:p>
        </p:txBody>
      </p:sp>
    </p:spTree>
    <p:extLst>
      <p:ext uri="{BB962C8B-B14F-4D97-AF65-F5344CB8AC3E}">
        <p14:creationId xmlns:p14="http://schemas.microsoft.com/office/powerpoint/2010/main" val="433577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061DC-7DA0-2A10-210D-9D41A87B64A4}"/>
              </a:ext>
            </a:extLst>
          </p:cNvPr>
          <p:cNvSpPr>
            <a:spLocks noGrp="1"/>
          </p:cNvSpPr>
          <p:nvPr>
            <p:ph type="title"/>
          </p:nvPr>
        </p:nvSpPr>
        <p:spPr/>
        <p:txBody>
          <a:bodyPr/>
          <a:lstStyle/>
          <a:p>
            <a:r>
              <a:rPr lang="en-GB" dirty="0"/>
              <a:t>Examples of search terms with Boolean</a:t>
            </a:r>
          </a:p>
        </p:txBody>
      </p:sp>
      <p:sp>
        <p:nvSpPr>
          <p:cNvPr id="3" name="Content Placeholder 2">
            <a:extLst>
              <a:ext uri="{FF2B5EF4-FFF2-40B4-BE49-F238E27FC236}">
                <a16:creationId xmlns:a16="http://schemas.microsoft.com/office/drawing/2014/main" id="{7C27406D-7FB3-C614-4310-D8989521BA75}"/>
              </a:ext>
            </a:extLst>
          </p:cNvPr>
          <p:cNvSpPr>
            <a:spLocks noGrp="1"/>
          </p:cNvSpPr>
          <p:nvPr>
            <p:ph idx="1"/>
          </p:nvPr>
        </p:nvSpPr>
        <p:spPr/>
        <p:txBody>
          <a:bodyPr>
            <a:normAutofit lnSpcReduction="10000"/>
          </a:bodyPr>
          <a:lstStyle/>
          <a:p>
            <a:r>
              <a:rPr lang="en-GB" b="1" dirty="0"/>
              <a:t>Diet OR nutrition OR eating habits AND heart disease OR cardiovascular disease OR coronary artery disease AND risk </a:t>
            </a:r>
          </a:p>
          <a:p>
            <a:endParaRPr lang="en-GB" dirty="0"/>
          </a:p>
          <a:p>
            <a:r>
              <a:rPr lang="en-GB" b="1" dirty="0"/>
              <a:t>Input these terms into your database</a:t>
            </a:r>
            <a:r>
              <a:rPr lang="en-GB" dirty="0"/>
              <a:t>. In this case as it is </a:t>
            </a:r>
            <a:r>
              <a:rPr lang="en-GB" b="1" dirty="0"/>
              <a:t>health related a useful database </a:t>
            </a:r>
            <a:r>
              <a:rPr lang="en-GB" dirty="0"/>
              <a:t>would be one such as PubMed. Other good Health Databases include: EBSCO, PsycINFO. For this example, we will look at </a:t>
            </a:r>
            <a:r>
              <a:rPr lang="en-GB" b="1" dirty="0"/>
              <a:t>PubMed.</a:t>
            </a:r>
          </a:p>
          <a:p>
            <a:endParaRPr lang="en-GB" dirty="0"/>
          </a:p>
          <a:p>
            <a:r>
              <a:rPr lang="en-GB" dirty="0"/>
              <a:t>The next few slides are </a:t>
            </a:r>
            <a:r>
              <a:rPr lang="en-GB" b="1" dirty="0"/>
              <a:t>screen shots showing you how to access </a:t>
            </a:r>
            <a:r>
              <a:rPr lang="en-GB" dirty="0"/>
              <a:t>on our University online Library</a:t>
            </a:r>
          </a:p>
        </p:txBody>
      </p:sp>
    </p:spTree>
    <p:extLst>
      <p:ext uri="{BB962C8B-B14F-4D97-AF65-F5344CB8AC3E}">
        <p14:creationId xmlns:p14="http://schemas.microsoft.com/office/powerpoint/2010/main" val="1460792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1F107C7-9A74-8963-9E3C-6D9849A32ADE}"/>
              </a:ext>
            </a:extLst>
          </p:cNvPr>
          <p:cNvPicPr>
            <a:picLocks noChangeAspect="1"/>
          </p:cNvPicPr>
          <p:nvPr/>
        </p:nvPicPr>
        <p:blipFill>
          <a:blip r:embed="rId2"/>
          <a:srcRect l="20901" t="14190" r="20328" b="14737"/>
          <a:stretch>
            <a:fillRect/>
          </a:stretch>
        </p:blipFill>
        <p:spPr>
          <a:xfrm>
            <a:off x="2513351" y="1753849"/>
            <a:ext cx="7165298" cy="4871803"/>
          </a:xfrm>
          <a:prstGeom prst="rect">
            <a:avLst/>
          </a:prstGeom>
        </p:spPr>
      </p:pic>
      <p:sp>
        <p:nvSpPr>
          <p:cNvPr id="10" name="Title 9">
            <a:extLst>
              <a:ext uri="{FF2B5EF4-FFF2-40B4-BE49-F238E27FC236}">
                <a16:creationId xmlns:a16="http://schemas.microsoft.com/office/drawing/2014/main" id="{97C18F74-60A1-FD87-E8C5-0581AFA28F6F}"/>
              </a:ext>
            </a:extLst>
          </p:cNvPr>
          <p:cNvSpPr>
            <a:spLocks noGrp="1"/>
          </p:cNvSpPr>
          <p:nvPr>
            <p:ph type="title"/>
          </p:nvPr>
        </p:nvSpPr>
        <p:spPr/>
        <p:txBody>
          <a:bodyPr/>
          <a:lstStyle/>
          <a:p>
            <a:r>
              <a:rPr lang="en-GB" dirty="0"/>
              <a:t>Go to link for Library. At bottom left click on ‘Find Databases’</a:t>
            </a:r>
          </a:p>
        </p:txBody>
      </p:sp>
      <p:sp>
        <p:nvSpPr>
          <p:cNvPr id="11" name="Arrow: Down 10">
            <a:extLst>
              <a:ext uri="{FF2B5EF4-FFF2-40B4-BE49-F238E27FC236}">
                <a16:creationId xmlns:a16="http://schemas.microsoft.com/office/drawing/2014/main" id="{28F4B12F-009D-4775-101A-6E28A5140CF2}"/>
              </a:ext>
            </a:extLst>
          </p:cNvPr>
          <p:cNvSpPr/>
          <p:nvPr/>
        </p:nvSpPr>
        <p:spPr>
          <a:xfrm rot="19005216">
            <a:off x="2923083" y="5696261"/>
            <a:ext cx="314793" cy="35976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201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1D36CB-478E-9205-EA3E-136B34406681}"/>
              </a:ext>
            </a:extLst>
          </p:cNvPr>
          <p:cNvPicPr>
            <a:picLocks noChangeAspect="1"/>
          </p:cNvPicPr>
          <p:nvPr/>
        </p:nvPicPr>
        <p:blipFill>
          <a:blip r:embed="rId2"/>
          <a:srcRect t="9379" b="11457"/>
          <a:stretch>
            <a:fillRect/>
          </a:stretch>
        </p:blipFill>
        <p:spPr>
          <a:xfrm>
            <a:off x="1888761" y="1828799"/>
            <a:ext cx="7881016" cy="3507698"/>
          </a:xfrm>
          <a:prstGeom prst="rect">
            <a:avLst/>
          </a:prstGeom>
        </p:spPr>
      </p:pic>
      <p:sp>
        <p:nvSpPr>
          <p:cNvPr id="6" name="Title 5">
            <a:extLst>
              <a:ext uri="{FF2B5EF4-FFF2-40B4-BE49-F238E27FC236}">
                <a16:creationId xmlns:a16="http://schemas.microsoft.com/office/drawing/2014/main" id="{477D3F28-E2B6-498E-5071-294387FEAD9C}"/>
              </a:ext>
            </a:extLst>
          </p:cNvPr>
          <p:cNvSpPr>
            <a:spLocks noGrp="1"/>
          </p:cNvSpPr>
          <p:nvPr>
            <p:ph type="title"/>
          </p:nvPr>
        </p:nvSpPr>
        <p:spPr/>
        <p:txBody>
          <a:bodyPr/>
          <a:lstStyle/>
          <a:p>
            <a:r>
              <a:rPr lang="en-GB" dirty="0"/>
              <a:t>Start typing Pub the drop-down box will show PubMed</a:t>
            </a:r>
          </a:p>
        </p:txBody>
      </p:sp>
      <p:sp>
        <p:nvSpPr>
          <p:cNvPr id="7" name="Arrow: Down 6">
            <a:extLst>
              <a:ext uri="{FF2B5EF4-FFF2-40B4-BE49-F238E27FC236}">
                <a16:creationId xmlns:a16="http://schemas.microsoft.com/office/drawing/2014/main" id="{F3F643C6-8068-76A3-EC8F-59C99112F73D}"/>
              </a:ext>
            </a:extLst>
          </p:cNvPr>
          <p:cNvSpPr/>
          <p:nvPr/>
        </p:nvSpPr>
        <p:spPr>
          <a:xfrm>
            <a:off x="4090410" y="1184223"/>
            <a:ext cx="946285" cy="17838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0740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2190F8-3DF7-9A1D-1062-DD6487F707A4}"/>
              </a:ext>
            </a:extLst>
          </p:cNvPr>
          <p:cNvPicPr>
            <a:picLocks noChangeAspect="1"/>
          </p:cNvPicPr>
          <p:nvPr/>
        </p:nvPicPr>
        <p:blipFill>
          <a:blip r:embed="rId2"/>
          <a:srcRect t="23375" r="12582" b="12987"/>
          <a:stretch>
            <a:fillRect/>
          </a:stretch>
        </p:blipFill>
        <p:spPr>
          <a:xfrm>
            <a:off x="1169233" y="1726843"/>
            <a:ext cx="9368852" cy="3834508"/>
          </a:xfrm>
          <a:prstGeom prst="rect">
            <a:avLst/>
          </a:prstGeom>
        </p:spPr>
      </p:pic>
      <p:sp>
        <p:nvSpPr>
          <p:cNvPr id="4" name="Title 3">
            <a:extLst>
              <a:ext uri="{FF2B5EF4-FFF2-40B4-BE49-F238E27FC236}">
                <a16:creationId xmlns:a16="http://schemas.microsoft.com/office/drawing/2014/main" id="{FC877559-83B7-3551-CAFE-D46C3977B2FE}"/>
              </a:ext>
            </a:extLst>
          </p:cNvPr>
          <p:cNvSpPr>
            <a:spLocks noGrp="1"/>
          </p:cNvSpPr>
          <p:nvPr>
            <p:ph type="title"/>
          </p:nvPr>
        </p:nvSpPr>
        <p:spPr/>
        <p:txBody>
          <a:bodyPr/>
          <a:lstStyle/>
          <a:p>
            <a:r>
              <a:rPr lang="en-GB" dirty="0"/>
              <a:t>Click to open for online search </a:t>
            </a:r>
          </a:p>
        </p:txBody>
      </p:sp>
      <p:sp>
        <p:nvSpPr>
          <p:cNvPr id="5" name="Arrow: Down 4">
            <a:extLst>
              <a:ext uri="{FF2B5EF4-FFF2-40B4-BE49-F238E27FC236}">
                <a16:creationId xmlns:a16="http://schemas.microsoft.com/office/drawing/2014/main" id="{E0C96D77-D007-1062-C3A9-268809EACEB8}"/>
              </a:ext>
            </a:extLst>
          </p:cNvPr>
          <p:cNvSpPr/>
          <p:nvPr/>
        </p:nvSpPr>
        <p:spPr>
          <a:xfrm rot="2424292">
            <a:off x="6380157" y="1529315"/>
            <a:ext cx="770765" cy="344773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3631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0C4C22-CF4E-A7C7-E68A-954EA87B8CB1}"/>
              </a:ext>
            </a:extLst>
          </p:cNvPr>
          <p:cNvPicPr>
            <a:picLocks noChangeAspect="1"/>
          </p:cNvPicPr>
          <p:nvPr/>
        </p:nvPicPr>
        <p:blipFill>
          <a:blip r:embed="rId2"/>
          <a:srcRect l="6516" t="10692" r="7910" b="13862"/>
          <a:stretch>
            <a:fillRect/>
          </a:stretch>
        </p:blipFill>
        <p:spPr>
          <a:xfrm>
            <a:off x="654571" y="1873771"/>
            <a:ext cx="10433154" cy="5171607"/>
          </a:xfrm>
          <a:prstGeom prst="rect">
            <a:avLst/>
          </a:prstGeom>
        </p:spPr>
      </p:pic>
      <p:sp>
        <p:nvSpPr>
          <p:cNvPr id="4" name="Title 3">
            <a:extLst>
              <a:ext uri="{FF2B5EF4-FFF2-40B4-BE49-F238E27FC236}">
                <a16:creationId xmlns:a16="http://schemas.microsoft.com/office/drawing/2014/main" id="{EFD4028C-3989-5860-5721-B985E2FB6FB2}"/>
              </a:ext>
            </a:extLst>
          </p:cNvPr>
          <p:cNvSpPr>
            <a:spLocks noGrp="1"/>
          </p:cNvSpPr>
          <p:nvPr>
            <p:ph type="title"/>
          </p:nvPr>
        </p:nvSpPr>
        <p:spPr/>
        <p:txBody>
          <a:bodyPr/>
          <a:lstStyle/>
          <a:p>
            <a:r>
              <a:rPr lang="en-GB" dirty="0"/>
              <a:t>Underneath search bar are icons click on ‘Advanced search’</a:t>
            </a:r>
          </a:p>
        </p:txBody>
      </p:sp>
      <p:sp>
        <p:nvSpPr>
          <p:cNvPr id="5" name="Arrow: Down 4">
            <a:extLst>
              <a:ext uri="{FF2B5EF4-FFF2-40B4-BE49-F238E27FC236}">
                <a16:creationId xmlns:a16="http://schemas.microsoft.com/office/drawing/2014/main" id="{F8E5B72C-0916-A6DC-8F36-17C141BF3B3B}"/>
              </a:ext>
            </a:extLst>
          </p:cNvPr>
          <p:cNvSpPr/>
          <p:nvPr/>
        </p:nvSpPr>
        <p:spPr>
          <a:xfrm rot="469116">
            <a:off x="5411449" y="1364105"/>
            <a:ext cx="284813" cy="478186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6366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C33703-6BDA-A3EA-078B-7EC146D1D081}"/>
              </a:ext>
            </a:extLst>
          </p:cNvPr>
          <p:cNvPicPr>
            <a:picLocks noChangeAspect="1"/>
          </p:cNvPicPr>
          <p:nvPr/>
        </p:nvPicPr>
        <p:blipFill>
          <a:blip r:embed="rId2"/>
          <a:srcRect l="10081" t="15065" r="9386" b="15611"/>
          <a:stretch>
            <a:fillRect/>
          </a:stretch>
        </p:blipFill>
        <p:spPr>
          <a:xfrm>
            <a:off x="1186721" y="1933732"/>
            <a:ext cx="9818558" cy="4751882"/>
          </a:xfrm>
          <a:prstGeom prst="rect">
            <a:avLst/>
          </a:prstGeom>
        </p:spPr>
      </p:pic>
      <p:sp>
        <p:nvSpPr>
          <p:cNvPr id="4" name="Title 3">
            <a:extLst>
              <a:ext uri="{FF2B5EF4-FFF2-40B4-BE49-F238E27FC236}">
                <a16:creationId xmlns:a16="http://schemas.microsoft.com/office/drawing/2014/main" id="{AFAF876F-121A-3FAE-7149-F4C88DCF8764}"/>
              </a:ext>
            </a:extLst>
          </p:cNvPr>
          <p:cNvSpPr>
            <a:spLocks noGrp="1"/>
          </p:cNvSpPr>
          <p:nvPr>
            <p:ph type="title"/>
          </p:nvPr>
        </p:nvSpPr>
        <p:spPr/>
        <p:txBody>
          <a:bodyPr>
            <a:normAutofit fontScale="90000"/>
          </a:bodyPr>
          <a:lstStyle/>
          <a:p>
            <a:r>
              <a:rPr lang="en-GB" dirty="0"/>
              <a:t>Start typing in search terms as explained in slide 4. This picture shows our terms in query box</a:t>
            </a:r>
          </a:p>
        </p:txBody>
      </p:sp>
      <p:sp>
        <p:nvSpPr>
          <p:cNvPr id="5" name="Arrow: Down 4">
            <a:extLst>
              <a:ext uri="{FF2B5EF4-FFF2-40B4-BE49-F238E27FC236}">
                <a16:creationId xmlns:a16="http://schemas.microsoft.com/office/drawing/2014/main" id="{4134CC2F-6EA4-AA9A-5B3C-DEA3C715898B}"/>
              </a:ext>
            </a:extLst>
          </p:cNvPr>
          <p:cNvSpPr/>
          <p:nvPr/>
        </p:nvSpPr>
        <p:spPr>
          <a:xfrm rot="1377022">
            <a:off x="8589364" y="1274164"/>
            <a:ext cx="989351" cy="430217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9853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229328-7524-BF87-5FB7-CA9FCF4C02D8}"/>
              </a:ext>
            </a:extLst>
          </p:cNvPr>
          <p:cNvPicPr>
            <a:picLocks noChangeAspect="1"/>
          </p:cNvPicPr>
          <p:nvPr/>
        </p:nvPicPr>
        <p:blipFill>
          <a:blip r:embed="rId2"/>
          <a:srcRect l="26065" t="12222" r="26599" b="6864"/>
          <a:stretch>
            <a:fillRect/>
          </a:stretch>
        </p:blipFill>
        <p:spPr>
          <a:xfrm>
            <a:off x="3267855" y="1692915"/>
            <a:ext cx="4976735" cy="4782836"/>
          </a:xfrm>
          <a:prstGeom prst="rect">
            <a:avLst/>
          </a:prstGeom>
        </p:spPr>
      </p:pic>
      <p:sp>
        <p:nvSpPr>
          <p:cNvPr id="4" name="Title 3">
            <a:extLst>
              <a:ext uri="{FF2B5EF4-FFF2-40B4-BE49-F238E27FC236}">
                <a16:creationId xmlns:a16="http://schemas.microsoft.com/office/drawing/2014/main" id="{0691554F-83EA-A1B0-502B-11018C0E915A}"/>
              </a:ext>
            </a:extLst>
          </p:cNvPr>
          <p:cNvSpPr>
            <a:spLocks noGrp="1"/>
          </p:cNvSpPr>
          <p:nvPr>
            <p:ph type="title"/>
          </p:nvPr>
        </p:nvSpPr>
        <p:spPr/>
        <p:txBody>
          <a:bodyPr>
            <a:normAutofit fontScale="90000"/>
          </a:bodyPr>
          <a:lstStyle/>
          <a:p>
            <a:r>
              <a:rPr lang="en-GB" dirty="0"/>
              <a:t>Here are the results…</a:t>
            </a:r>
            <a:r>
              <a:rPr lang="en-GB" b="1" dirty="0"/>
              <a:t>lots!!</a:t>
            </a:r>
            <a:r>
              <a:rPr lang="en-GB" dirty="0"/>
              <a:t>,We can’t look at all these!! lets apply some filters to our search…..</a:t>
            </a:r>
          </a:p>
        </p:txBody>
      </p:sp>
      <p:sp>
        <p:nvSpPr>
          <p:cNvPr id="5" name="Freeform: Shape 4">
            <a:extLst>
              <a:ext uri="{FF2B5EF4-FFF2-40B4-BE49-F238E27FC236}">
                <a16:creationId xmlns:a16="http://schemas.microsoft.com/office/drawing/2014/main" id="{20966C6A-50EF-C24A-D39D-48E0B6A16546}"/>
              </a:ext>
            </a:extLst>
          </p:cNvPr>
          <p:cNvSpPr/>
          <p:nvPr/>
        </p:nvSpPr>
        <p:spPr>
          <a:xfrm>
            <a:off x="4494606" y="2458387"/>
            <a:ext cx="946824" cy="644577"/>
          </a:xfrm>
          <a:custGeom>
            <a:avLst/>
            <a:gdLst>
              <a:gd name="connsiteX0" fmla="*/ 946824 w 946824"/>
              <a:gd name="connsiteY0" fmla="*/ 434715 h 644577"/>
              <a:gd name="connsiteX1" fmla="*/ 931833 w 946824"/>
              <a:gd name="connsiteY1" fmla="*/ 359764 h 644577"/>
              <a:gd name="connsiteX2" fmla="*/ 736961 w 946824"/>
              <a:gd name="connsiteY2" fmla="*/ 134911 h 644577"/>
              <a:gd name="connsiteX3" fmla="*/ 602050 w 946824"/>
              <a:gd name="connsiteY3" fmla="*/ 44970 h 644577"/>
              <a:gd name="connsiteX4" fmla="*/ 422168 w 946824"/>
              <a:gd name="connsiteY4" fmla="*/ 0 h 644577"/>
              <a:gd name="connsiteX5" fmla="*/ 47414 w 946824"/>
              <a:gd name="connsiteY5" fmla="*/ 134911 h 644577"/>
              <a:gd name="connsiteX6" fmla="*/ 17433 w 946824"/>
              <a:gd name="connsiteY6" fmla="*/ 209862 h 644577"/>
              <a:gd name="connsiteX7" fmla="*/ 2443 w 946824"/>
              <a:gd name="connsiteY7" fmla="*/ 299803 h 644577"/>
              <a:gd name="connsiteX8" fmla="*/ 107374 w 946824"/>
              <a:gd name="connsiteY8" fmla="*/ 494675 h 644577"/>
              <a:gd name="connsiteX9" fmla="*/ 257276 w 946824"/>
              <a:gd name="connsiteY9" fmla="*/ 584616 h 644577"/>
              <a:gd name="connsiteX10" fmla="*/ 512109 w 946824"/>
              <a:gd name="connsiteY10" fmla="*/ 644577 h 644577"/>
              <a:gd name="connsiteX11" fmla="*/ 766942 w 946824"/>
              <a:gd name="connsiteY11" fmla="*/ 599606 h 644577"/>
              <a:gd name="connsiteX12" fmla="*/ 781932 w 946824"/>
              <a:gd name="connsiteY12" fmla="*/ 494675 h 644577"/>
              <a:gd name="connsiteX13" fmla="*/ 781932 w 946824"/>
              <a:gd name="connsiteY13" fmla="*/ 314793 h 64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6824" h="644577">
                <a:moveTo>
                  <a:pt x="946824" y="434715"/>
                </a:moveTo>
                <a:cubicBezTo>
                  <a:pt x="941827" y="409731"/>
                  <a:pt x="942510" y="382897"/>
                  <a:pt x="931833" y="359764"/>
                </a:cubicBezTo>
                <a:cubicBezTo>
                  <a:pt x="881253" y="250175"/>
                  <a:pt x="833177" y="208488"/>
                  <a:pt x="736961" y="134911"/>
                </a:cubicBezTo>
                <a:cubicBezTo>
                  <a:pt x="694028" y="102080"/>
                  <a:pt x="651728" y="66260"/>
                  <a:pt x="602050" y="44970"/>
                </a:cubicBezTo>
                <a:cubicBezTo>
                  <a:pt x="545241" y="20623"/>
                  <a:pt x="482129" y="14990"/>
                  <a:pt x="422168" y="0"/>
                </a:cubicBezTo>
                <a:cubicBezTo>
                  <a:pt x="140242" y="28192"/>
                  <a:pt x="154783" y="-49150"/>
                  <a:pt x="47414" y="134911"/>
                </a:cubicBezTo>
                <a:cubicBezTo>
                  <a:pt x="33856" y="158154"/>
                  <a:pt x="27427" y="184878"/>
                  <a:pt x="17433" y="209862"/>
                </a:cubicBezTo>
                <a:cubicBezTo>
                  <a:pt x="12436" y="239842"/>
                  <a:pt x="-6710" y="270820"/>
                  <a:pt x="2443" y="299803"/>
                </a:cubicBezTo>
                <a:cubicBezTo>
                  <a:pt x="24659" y="370154"/>
                  <a:pt x="58181" y="439694"/>
                  <a:pt x="107374" y="494675"/>
                </a:cubicBezTo>
                <a:cubicBezTo>
                  <a:pt x="146229" y="538101"/>
                  <a:pt x="205157" y="558556"/>
                  <a:pt x="257276" y="584616"/>
                </a:cubicBezTo>
                <a:cubicBezTo>
                  <a:pt x="367401" y="639679"/>
                  <a:pt x="390050" y="631015"/>
                  <a:pt x="512109" y="644577"/>
                </a:cubicBezTo>
                <a:cubicBezTo>
                  <a:pt x="597053" y="629587"/>
                  <a:pt x="691540" y="641496"/>
                  <a:pt x="766942" y="599606"/>
                </a:cubicBezTo>
                <a:cubicBezTo>
                  <a:pt x="797828" y="582447"/>
                  <a:pt x="780075" y="529958"/>
                  <a:pt x="781932" y="494675"/>
                </a:cubicBezTo>
                <a:cubicBezTo>
                  <a:pt x="785083" y="434797"/>
                  <a:pt x="781932" y="374754"/>
                  <a:pt x="781932" y="314793"/>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6607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BC5363-1595-3321-0F17-53406C3CA137}"/>
              </a:ext>
            </a:extLst>
          </p:cNvPr>
          <p:cNvSpPr>
            <a:spLocks noGrp="1"/>
          </p:cNvSpPr>
          <p:nvPr>
            <p:ph type="title"/>
          </p:nvPr>
        </p:nvSpPr>
        <p:spPr/>
        <p:txBody>
          <a:bodyPr/>
          <a:lstStyle/>
          <a:p>
            <a:r>
              <a:rPr lang="en-GB" dirty="0"/>
              <a:t>Click on options on the left-hand side</a:t>
            </a:r>
          </a:p>
        </p:txBody>
      </p:sp>
      <p:sp>
        <p:nvSpPr>
          <p:cNvPr id="5" name="Arrow: Down 4">
            <a:extLst>
              <a:ext uri="{FF2B5EF4-FFF2-40B4-BE49-F238E27FC236}">
                <a16:creationId xmlns:a16="http://schemas.microsoft.com/office/drawing/2014/main" id="{5F3BFEDD-2FEB-BBA5-D27B-2868BE776FEF}"/>
              </a:ext>
            </a:extLst>
          </p:cNvPr>
          <p:cNvSpPr/>
          <p:nvPr/>
        </p:nvSpPr>
        <p:spPr>
          <a:xfrm rot="16200000" flipH="1">
            <a:off x="1559860" y="3185299"/>
            <a:ext cx="2207518" cy="15523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EA05DBB-237F-643D-CCE2-255E12AAED24}"/>
              </a:ext>
            </a:extLst>
          </p:cNvPr>
          <p:cNvSpPr txBox="1"/>
          <p:nvPr/>
        </p:nvSpPr>
        <p:spPr>
          <a:xfrm rot="10800000" flipV="1">
            <a:off x="303283" y="2391808"/>
            <a:ext cx="1420586" cy="3139321"/>
          </a:xfrm>
          <a:prstGeom prst="rect">
            <a:avLst/>
          </a:prstGeom>
          <a:noFill/>
        </p:spPr>
        <p:txBody>
          <a:bodyPr wrap="square" rtlCol="0">
            <a:spAutoFit/>
          </a:bodyPr>
          <a:lstStyle/>
          <a:p>
            <a:r>
              <a:rPr lang="en-GB" dirty="0"/>
              <a:t>Select a mix of evidence, recent sources, peer reviewed English, full text articles and more</a:t>
            </a:r>
          </a:p>
          <a:p>
            <a:r>
              <a:rPr lang="en-GB" dirty="0"/>
              <a:t>See filters here</a:t>
            </a:r>
          </a:p>
        </p:txBody>
      </p:sp>
      <p:pic>
        <p:nvPicPr>
          <p:cNvPr id="7" name="Picture 6">
            <a:extLst>
              <a:ext uri="{FF2B5EF4-FFF2-40B4-BE49-F238E27FC236}">
                <a16:creationId xmlns:a16="http://schemas.microsoft.com/office/drawing/2014/main" id="{16AE4C10-9FA1-F656-3718-4F68D787D8AC}"/>
              </a:ext>
            </a:extLst>
          </p:cNvPr>
          <p:cNvPicPr>
            <a:picLocks noChangeAspect="1"/>
          </p:cNvPicPr>
          <p:nvPr/>
        </p:nvPicPr>
        <p:blipFill>
          <a:blip r:embed="rId2"/>
          <a:srcRect l="18689" t="9597" r="19836" b="5303"/>
          <a:stretch>
            <a:fillRect/>
          </a:stretch>
        </p:blipFill>
        <p:spPr>
          <a:xfrm>
            <a:off x="3603369" y="1690688"/>
            <a:ext cx="5495661" cy="4802187"/>
          </a:xfrm>
          <a:prstGeom prst="rect">
            <a:avLst/>
          </a:prstGeom>
        </p:spPr>
      </p:pic>
    </p:spTree>
    <p:extLst>
      <p:ext uri="{BB962C8B-B14F-4D97-AF65-F5344CB8AC3E}">
        <p14:creationId xmlns:p14="http://schemas.microsoft.com/office/powerpoint/2010/main" val="1314412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207231-8F46-0DBE-B808-7539FC8B0351}"/>
              </a:ext>
            </a:extLst>
          </p:cNvPr>
          <p:cNvPicPr>
            <a:picLocks noChangeAspect="1"/>
          </p:cNvPicPr>
          <p:nvPr/>
        </p:nvPicPr>
        <p:blipFill>
          <a:blip r:embed="rId2"/>
          <a:srcRect l="26803" t="13534" r="26844" b="6864"/>
          <a:stretch>
            <a:fillRect/>
          </a:stretch>
        </p:blipFill>
        <p:spPr>
          <a:xfrm>
            <a:off x="3267856" y="2014884"/>
            <a:ext cx="4527029" cy="4370925"/>
          </a:xfrm>
          <a:prstGeom prst="rect">
            <a:avLst/>
          </a:prstGeom>
        </p:spPr>
      </p:pic>
      <p:sp>
        <p:nvSpPr>
          <p:cNvPr id="4" name="Title 3">
            <a:extLst>
              <a:ext uri="{FF2B5EF4-FFF2-40B4-BE49-F238E27FC236}">
                <a16:creationId xmlns:a16="http://schemas.microsoft.com/office/drawing/2014/main" id="{C683A2E5-CACF-032F-243E-34D41ECBD077}"/>
              </a:ext>
            </a:extLst>
          </p:cNvPr>
          <p:cNvSpPr>
            <a:spLocks noGrp="1"/>
          </p:cNvSpPr>
          <p:nvPr>
            <p:ph type="title"/>
          </p:nvPr>
        </p:nvSpPr>
        <p:spPr/>
        <p:txBody>
          <a:bodyPr>
            <a:noAutofit/>
          </a:bodyPr>
          <a:lstStyle/>
          <a:p>
            <a:r>
              <a:rPr lang="en-GB" sz="3600" dirty="0"/>
              <a:t>Are your results Relevant &amp; Recent? Do they look like good sources of evidence? If not do another search with different key terms as explained in slide 3 &amp; 4</a:t>
            </a:r>
          </a:p>
        </p:txBody>
      </p:sp>
      <p:sp>
        <p:nvSpPr>
          <p:cNvPr id="5" name="Arrow: Down 4">
            <a:extLst>
              <a:ext uri="{FF2B5EF4-FFF2-40B4-BE49-F238E27FC236}">
                <a16:creationId xmlns:a16="http://schemas.microsoft.com/office/drawing/2014/main" id="{21E21B18-8B9D-0A06-2EFE-2F0C3C2A0E44}"/>
              </a:ext>
            </a:extLst>
          </p:cNvPr>
          <p:cNvSpPr/>
          <p:nvPr/>
        </p:nvSpPr>
        <p:spPr>
          <a:xfrm rot="5400000">
            <a:off x="8520972" y="1115830"/>
            <a:ext cx="449704" cy="280128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2623835-755A-43AB-524F-8AAE0C76ACFF}"/>
              </a:ext>
            </a:extLst>
          </p:cNvPr>
          <p:cNvSpPr txBox="1"/>
          <p:nvPr/>
        </p:nvSpPr>
        <p:spPr>
          <a:xfrm>
            <a:off x="8439462" y="3429000"/>
            <a:ext cx="2801288" cy="646331"/>
          </a:xfrm>
          <a:prstGeom prst="rect">
            <a:avLst/>
          </a:prstGeom>
          <a:noFill/>
        </p:spPr>
        <p:txBody>
          <a:bodyPr wrap="square" rtlCol="0">
            <a:spAutoFit/>
          </a:bodyPr>
          <a:lstStyle/>
          <a:p>
            <a:r>
              <a:rPr lang="en-GB" dirty="0"/>
              <a:t>Click here to do another search</a:t>
            </a:r>
          </a:p>
        </p:txBody>
      </p:sp>
    </p:spTree>
    <p:extLst>
      <p:ext uri="{BB962C8B-B14F-4D97-AF65-F5344CB8AC3E}">
        <p14:creationId xmlns:p14="http://schemas.microsoft.com/office/powerpoint/2010/main" val="10576509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4434FDC-92B8-CD6C-74F7-E272E327CDD3}"/>
              </a:ext>
            </a:extLst>
          </p:cNvPr>
          <p:cNvPicPr>
            <a:picLocks noChangeAspect="1"/>
          </p:cNvPicPr>
          <p:nvPr/>
        </p:nvPicPr>
        <p:blipFill>
          <a:blip r:embed="rId2"/>
          <a:srcRect l="26189" t="12441" r="28443" b="7520"/>
          <a:stretch>
            <a:fillRect/>
          </a:stretch>
        </p:blipFill>
        <p:spPr>
          <a:xfrm>
            <a:off x="3642610" y="2312871"/>
            <a:ext cx="4227226" cy="4192859"/>
          </a:xfrm>
          <a:prstGeom prst="rect">
            <a:avLst/>
          </a:prstGeom>
        </p:spPr>
      </p:pic>
      <p:sp>
        <p:nvSpPr>
          <p:cNvPr id="2" name="Title 1">
            <a:extLst>
              <a:ext uri="{FF2B5EF4-FFF2-40B4-BE49-F238E27FC236}">
                <a16:creationId xmlns:a16="http://schemas.microsoft.com/office/drawing/2014/main" id="{D66A877D-0091-1D9D-A23E-0B9B99E49D9D}"/>
              </a:ext>
            </a:extLst>
          </p:cNvPr>
          <p:cNvSpPr>
            <a:spLocks noGrp="1"/>
          </p:cNvSpPr>
          <p:nvPr>
            <p:ph type="title"/>
          </p:nvPr>
        </p:nvSpPr>
        <p:spPr/>
        <p:txBody>
          <a:bodyPr>
            <a:normAutofit fontScale="90000"/>
          </a:bodyPr>
          <a:lstStyle/>
          <a:p>
            <a:r>
              <a:rPr lang="en-GB" dirty="0"/>
              <a:t>Once you have found a good source click to save in box next to article. To open article click on title</a:t>
            </a:r>
          </a:p>
        </p:txBody>
      </p:sp>
      <p:sp>
        <p:nvSpPr>
          <p:cNvPr id="4" name="Arrow: Down 3">
            <a:extLst>
              <a:ext uri="{FF2B5EF4-FFF2-40B4-BE49-F238E27FC236}">
                <a16:creationId xmlns:a16="http://schemas.microsoft.com/office/drawing/2014/main" id="{91CE9618-D218-8ED5-C645-155BB4B15F89}"/>
              </a:ext>
            </a:extLst>
          </p:cNvPr>
          <p:cNvSpPr/>
          <p:nvPr/>
        </p:nvSpPr>
        <p:spPr>
          <a:xfrm rot="17507947">
            <a:off x="2664049" y="1140078"/>
            <a:ext cx="504743" cy="448828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4AEDCA0B-D3FB-62F3-2DDD-DAD6DC91849A}"/>
              </a:ext>
            </a:extLst>
          </p:cNvPr>
          <p:cNvSpPr/>
          <p:nvPr/>
        </p:nvSpPr>
        <p:spPr>
          <a:xfrm rot="3500230">
            <a:off x="8510925" y="1195844"/>
            <a:ext cx="201728" cy="396698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6829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837EFB-FC2B-6926-4945-80C89F771D28}"/>
              </a:ext>
            </a:extLst>
          </p:cNvPr>
          <p:cNvPicPr>
            <a:picLocks noChangeAspect="1"/>
          </p:cNvPicPr>
          <p:nvPr/>
        </p:nvPicPr>
        <p:blipFill>
          <a:blip r:embed="rId2"/>
          <a:srcRect l="27418" t="8723" r="29426" b="10582"/>
          <a:stretch>
            <a:fillRect/>
          </a:stretch>
        </p:blipFill>
        <p:spPr>
          <a:xfrm>
            <a:off x="3117954" y="1682741"/>
            <a:ext cx="4601981" cy="4837980"/>
          </a:xfrm>
          <a:prstGeom prst="rect">
            <a:avLst/>
          </a:prstGeom>
        </p:spPr>
      </p:pic>
      <p:sp>
        <p:nvSpPr>
          <p:cNvPr id="4" name="Title 3">
            <a:extLst>
              <a:ext uri="{FF2B5EF4-FFF2-40B4-BE49-F238E27FC236}">
                <a16:creationId xmlns:a16="http://schemas.microsoft.com/office/drawing/2014/main" id="{8949D5BD-7349-2ABC-D767-4CAF445C7512}"/>
              </a:ext>
            </a:extLst>
          </p:cNvPr>
          <p:cNvSpPr>
            <a:spLocks noGrp="1"/>
          </p:cNvSpPr>
          <p:nvPr>
            <p:ph type="title"/>
          </p:nvPr>
        </p:nvSpPr>
        <p:spPr/>
        <p:txBody>
          <a:bodyPr>
            <a:normAutofit fontScale="90000"/>
          </a:bodyPr>
          <a:lstStyle/>
          <a:p>
            <a:r>
              <a:rPr lang="en-GB" dirty="0"/>
              <a:t>Now you have your article, click on full text option to read key sections and complete CRAAP table</a:t>
            </a:r>
          </a:p>
        </p:txBody>
      </p:sp>
      <p:sp>
        <p:nvSpPr>
          <p:cNvPr id="5" name="Arrow: Left 4">
            <a:extLst>
              <a:ext uri="{FF2B5EF4-FFF2-40B4-BE49-F238E27FC236}">
                <a16:creationId xmlns:a16="http://schemas.microsoft.com/office/drawing/2014/main" id="{5E8598C8-1414-9C46-3754-8186C7D5CA38}"/>
              </a:ext>
            </a:extLst>
          </p:cNvPr>
          <p:cNvSpPr/>
          <p:nvPr/>
        </p:nvSpPr>
        <p:spPr>
          <a:xfrm>
            <a:off x="7180289" y="2308486"/>
            <a:ext cx="1398132" cy="41972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62825AA-BF42-DFA1-99CA-DA3B6D16E0AA}"/>
              </a:ext>
            </a:extLst>
          </p:cNvPr>
          <p:cNvSpPr txBox="1"/>
          <p:nvPr/>
        </p:nvSpPr>
        <p:spPr>
          <a:xfrm>
            <a:off x="9263921" y="2548328"/>
            <a:ext cx="1663909" cy="646331"/>
          </a:xfrm>
          <a:prstGeom prst="rect">
            <a:avLst/>
          </a:prstGeom>
          <a:noFill/>
        </p:spPr>
        <p:txBody>
          <a:bodyPr wrap="square" rtlCol="0">
            <a:spAutoFit/>
          </a:bodyPr>
          <a:lstStyle/>
          <a:p>
            <a:r>
              <a:rPr lang="en-GB" dirty="0"/>
              <a:t>Click for full text</a:t>
            </a:r>
          </a:p>
        </p:txBody>
      </p:sp>
    </p:spTree>
    <p:extLst>
      <p:ext uri="{BB962C8B-B14F-4D97-AF65-F5344CB8AC3E}">
        <p14:creationId xmlns:p14="http://schemas.microsoft.com/office/powerpoint/2010/main" val="2676318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5A9E-FAB6-9706-F136-5BA90B0ED1B1}"/>
              </a:ext>
            </a:extLst>
          </p:cNvPr>
          <p:cNvSpPr>
            <a:spLocks noGrp="1"/>
          </p:cNvSpPr>
          <p:nvPr>
            <p:ph type="title"/>
          </p:nvPr>
        </p:nvSpPr>
        <p:spPr>
          <a:xfrm>
            <a:off x="838200" y="365125"/>
            <a:ext cx="10515600" cy="2363085"/>
          </a:xfrm>
        </p:spPr>
        <p:txBody>
          <a:bodyPr>
            <a:normAutofit/>
          </a:bodyPr>
          <a:lstStyle/>
          <a:p>
            <a:r>
              <a:rPr lang="en-GB" dirty="0"/>
              <a:t>			     </a:t>
            </a:r>
            <a:r>
              <a:rPr lang="en-GB" b="1" dirty="0"/>
              <a:t>Let's refresh! </a:t>
            </a:r>
            <a:br>
              <a:rPr lang="en-GB" dirty="0"/>
            </a:br>
            <a:r>
              <a:rPr lang="en-GB" b="1" dirty="0"/>
              <a:t>Quick guide </a:t>
            </a:r>
            <a:r>
              <a:rPr lang="en-GB" dirty="0"/>
              <a:t>to find the information you need in an article to </a:t>
            </a:r>
            <a:r>
              <a:rPr lang="en-GB" b="1" dirty="0"/>
              <a:t>complete your CRAAP table</a:t>
            </a:r>
            <a:r>
              <a:rPr lang="en-GB" dirty="0"/>
              <a:t>….</a:t>
            </a:r>
          </a:p>
        </p:txBody>
      </p:sp>
      <p:pic>
        <p:nvPicPr>
          <p:cNvPr id="10" name="Picture 9">
            <a:extLst>
              <a:ext uri="{FF2B5EF4-FFF2-40B4-BE49-F238E27FC236}">
                <a16:creationId xmlns:a16="http://schemas.microsoft.com/office/drawing/2014/main" id="{99A582FE-DDB0-26F9-D1A3-08C7216BD6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33669" y="2464633"/>
            <a:ext cx="3126698" cy="3126698"/>
          </a:xfrm>
          <a:prstGeom prst="rect">
            <a:avLst/>
          </a:prstGeom>
        </p:spPr>
      </p:pic>
    </p:spTree>
    <p:extLst>
      <p:ext uri="{BB962C8B-B14F-4D97-AF65-F5344CB8AC3E}">
        <p14:creationId xmlns:p14="http://schemas.microsoft.com/office/powerpoint/2010/main" val="3586475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5892B74-2493-DB19-ACE5-13F8183EB90C}"/>
              </a:ext>
            </a:extLst>
          </p:cNvPr>
          <p:cNvSpPr>
            <a:spLocks noGrp="1"/>
          </p:cNvSpPr>
          <p:nvPr>
            <p:ph type="title"/>
          </p:nvPr>
        </p:nvSpPr>
        <p:spPr>
          <a:xfrm>
            <a:off x="329784" y="-539646"/>
            <a:ext cx="11862216" cy="3190771"/>
          </a:xfrm>
        </p:spPr>
        <p:txBody>
          <a:bodyPr>
            <a:normAutofit/>
          </a:bodyPr>
          <a:lstStyle/>
          <a:p>
            <a:br>
              <a:rPr lang="en-GB" sz="1200" dirty="0"/>
            </a:br>
            <a:br>
              <a:rPr lang="en-GB" sz="1800" dirty="0"/>
            </a:br>
            <a:r>
              <a:rPr lang="en-GB" sz="1800" b="1" dirty="0"/>
              <a:t>Think CRAAP! Go through the paper in order:</a:t>
            </a:r>
            <a:br>
              <a:rPr lang="en-GB" sz="1800" b="1" dirty="0"/>
            </a:br>
            <a:r>
              <a:rPr lang="en-GB" sz="1800" dirty="0"/>
              <a:t> </a:t>
            </a:r>
            <a:r>
              <a:rPr lang="en-GB" sz="1800" b="1" dirty="0"/>
              <a:t>C</a:t>
            </a:r>
            <a:r>
              <a:rPr lang="en-GB" sz="1800" dirty="0"/>
              <a:t> - when it was published, if it has been revised/updated</a:t>
            </a:r>
            <a:br>
              <a:rPr lang="en-GB" sz="1800" dirty="0"/>
            </a:br>
            <a:r>
              <a:rPr lang="en-GB" sz="1800" dirty="0"/>
              <a:t> </a:t>
            </a:r>
            <a:r>
              <a:rPr lang="en-GB" sz="1800" b="1" dirty="0"/>
              <a:t>R-</a:t>
            </a:r>
            <a:r>
              <a:rPr lang="en-GB" sz="1800" dirty="0"/>
              <a:t> does the title, abstract or topic match your key terms or what you want to know about? </a:t>
            </a:r>
            <a:br>
              <a:rPr lang="en-GB" sz="1800" dirty="0"/>
            </a:br>
            <a:r>
              <a:rPr lang="en-GB" sz="1800" dirty="0"/>
              <a:t> </a:t>
            </a:r>
            <a:r>
              <a:rPr lang="en-GB" sz="1800" b="1" dirty="0"/>
              <a:t>A-</a:t>
            </a:r>
            <a:r>
              <a:rPr lang="en-GB" sz="1800" dirty="0"/>
              <a:t> Look at the authors are they specialists/academics? Is this a peer reviewed article? Consider the source/type of work</a:t>
            </a:r>
            <a:br>
              <a:rPr lang="en-GB" sz="1800" dirty="0"/>
            </a:br>
            <a:r>
              <a:rPr lang="en-GB" sz="1800" dirty="0"/>
              <a:t> </a:t>
            </a:r>
            <a:r>
              <a:rPr lang="en-GB" sz="1800" b="1" dirty="0"/>
              <a:t>A</a:t>
            </a:r>
            <a:r>
              <a:rPr lang="en-GB" sz="1800" dirty="0"/>
              <a:t>- Have they used research methods to review data? What type of review is it? E.g. systematic review with meta-analysis? Think of the </a:t>
            </a:r>
            <a:r>
              <a:rPr lang="en-GB" sz="1800" b="1" dirty="0"/>
              <a:t>hierarchy of evidence (see next slide). </a:t>
            </a:r>
            <a:r>
              <a:rPr lang="en-GB" sz="1800" dirty="0"/>
              <a:t>Scan read the article what are the findings? Do the authors report any limitations? They may report issues with findings and that results are not conclusive or more research needed.</a:t>
            </a:r>
            <a:br>
              <a:rPr lang="en-GB" sz="1800" dirty="0"/>
            </a:br>
            <a:r>
              <a:rPr lang="en-GB" sz="1800" dirty="0"/>
              <a:t> </a:t>
            </a:r>
            <a:r>
              <a:rPr lang="en-GB" sz="1800" b="1" dirty="0"/>
              <a:t>P-</a:t>
            </a:r>
            <a:r>
              <a:rPr lang="en-GB" sz="1800" dirty="0"/>
              <a:t> What is the purpose of the article? Is it to educate/inform or persuade? Look to see if they have reported any conflicts/possible bias. Is the study funded by a company or research team within an organisation/University</a:t>
            </a:r>
          </a:p>
        </p:txBody>
      </p:sp>
      <p:pic>
        <p:nvPicPr>
          <p:cNvPr id="8" name="Content Placeholder 7">
            <a:extLst>
              <a:ext uri="{FF2B5EF4-FFF2-40B4-BE49-F238E27FC236}">
                <a16:creationId xmlns:a16="http://schemas.microsoft.com/office/drawing/2014/main" id="{864629BE-9779-FC65-249D-6AEE1608C03C}"/>
              </a:ext>
            </a:extLst>
          </p:cNvPr>
          <p:cNvPicPr>
            <a:picLocks noGrp="1" noChangeAspect="1"/>
          </p:cNvPicPr>
          <p:nvPr>
            <p:ph sz="half" idx="4294967295"/>
          </p:nvPr>
        </p:nvPicPr>
        <p:blipFill>
          <a:blip r:embed="rId2"/>
          <a:srcRect l="25860" t="18330" r="28802" b="2820"/>
          <a:stretch>
            <a:fillRect/>
          </a:stretch>
        </p:blipFill>
        <p:spPr>
          <a:xfrm>
            <a:off x="0" y="2890838"/>
            <a:ext cx="2338388" cy="2286000"/>
          </a:xfrm>
          <a:prstGeom prst="rect">
            <a:avLst/>
          </a:prstGeom>
        </p:spPr>
      </p:pic>
      <p:pic>
        <p:nvPicPr>
          <p:cNvPr id="10" name="Content Placeholder 9">
            <a:extLst>
              <a:ext uri="{FF2B5EF4-FFF2-40B4-BE49-F238E27FC236}">
                <a16:creationId xmlns:a16="http://schemas.microsoft.com/office/drawing/2014/main" id="{1CE4562D-42B6-6CE8-3D0D-152C79263A51}"/>
              </a:ext>
            </a:extLst>
          </p:cNvPr>
          <p:cNvPicPr>
            <a:picLocks noGrp="1" noChangeAspect="1"/>
          </p:cNvPicPr>
          <p:nvPr>
            <p:ph sz="quarter" idx="4294967295"/>
          </p:nvPr>
        </p:nvPicPr>
        <p:blipFill>
          <a:blip r:embed="rId3"/>
          <a:srcRect l="25522" t="9080" r="29361" b="12455"/>
          <a:stretch>
            <a:fillRect/>
          </a:stretch>
        </p:blipFill>
        <p:spPr>
          <a:xfrm>
            <a:off x="2568393" y="2890838"/>
            <a:ext cx="2338387" cy="2287587"/>
          </a:xfrm>
          <a:prstGeom prst="rect">
            <a:avLst/>
          </a:prstGeom>
        </p:spPr>
      </p:pic>
      <p:pic>
        <p:nvPicPr>
          <p:cNvPr id="13" name="Picture 12">
            <a:extLst>
              <a:ext uri="{FF2B5EF4-FFF2-40B4-BE49-F238E27FC236}">
                <a16:creationId xmlns:a16="http://schemas.microsoft.com/office/drawing/2014/main" id="{F930328F-5E39-DAE6-98D4-56D95A88B163}"/>
              </a:ext>
            </a:extLst>
          </p:cNvPr>
          <p:cNvPicPr>
            <a:picLocks noChangeAspect="1"/>
          </p:cNvPicPr>
          <p:nvPr/>
        </p:nvPicPr>
        <p:blipFill>
          <a:blip r:embed="rId4"/>
          <a:srcRect l="27665" t="13096" r="33975" b="7520"/>
          <a:stretch>
            <a:fillRect/>
          </a:stretch>
        </p:blipFill>
        <p:spPr>
          <a:xfrm>
            <a:off x="5306596" y="2807620"/>
            <a:ext cx="2338388" cy="2720624"/>
          </a:xfrm>
          <a:prstGeom prst="rect">
            <a:avLst/>
          </a:prstGeom>
        </p:spPr>
      </p:pic>
      <p:pic>
        <p:nvPicPr>
          <p:cNvPr id="15" name="Picture 14">
            <a:extLst>
              <a:ext uri="{FF2B5EF4-FFF2-40B4-BE49-F238E27FC236}">
                <a16:creationId xmlns:a16="http://schemas.microsoft.com/office/drawing/2014/main" id="{BD684E8C-A039-AC3B-67C3-B83435A3349A}"/>
              </a:ext>
            </a:extLst>
          </p:cNvPr>
          <p:cNvPicPr>
            <a:picLocks noChangeAspect="1"/>
          </p:cNvPicPr>
          <p:nvPr/>
        </p:nvPicPr>
        <p:blipFill>
          <a:blip r:embed="rId5"/>
          <a:srcRect l="25942" t="9817" r="29672" b="5303"/>
          <a:stretch>
            <a:fillRect/>
          </a:stretch>
        </p:blipFill>
        <p:spPr>
          <a:xfrm>
            <a:off x="8053729" y="2445271"/>
            <a:ext cx="3139756" cy="3375824"/>
          </a:xfrm>
          <a:prstGeom prst="rect">
            <a:avLst/>
          </a:prstGeom>
        </p:spPr>
      </p:pic>
    </p:spTree>
    <p:extLst>
      <p:ext uri="{BB962C8B-B14F-4D97-AF65-F5344CB8AC3E}">
        <p14:creationId xmlns:p14="http://schemas.microsoft.com/office/powerpoint/2010/main" val="5915511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7CCB21-4D53-C7F1-5A2C-DC9B72DA0B58}"/>
              </a:ext>
            </a:extLst>
          </p:cNvPr>
          <p:cNvPicPr>
            <a:picLocks noChangeAspect="1"/>
          </p:cNvPicPr>
          <p:nvPr/>
        </p:nvPicPr>
        <p:blipFill>
          <a:blip r:embed="rId2"/>
          <a:srcRect l="2951" t="28842" r="44549" b="27858"/>
          <a:stretch>
            <a:fillRect/>
          </a:stretch>
        </p:blipFill>
        <p:spPr>
          <a:xfrm>
            <a:off x="2383436" y="1738859"/>
            <a:ext cx="6400800" cy="2968052"/>
          </a:xfrm>
          <a:prstGeom prst="rect">
            <a:avLst/>
          </a:prstGeom>
        </p:spPr>
      </p:pic>
      <p:sp>
        <p:nvSpPr>
          <p:cNvPr id="4" name="TextBox 3">
            <a:extLst>
              <a:ext uri="{FF2B5EF4-FFF2-40B4-BE49-F238E27FC236}">
                <a16:creationId xmlns:a16="http://schemas.microsoft.com/office/drawing/2014/main" id="{6A848A16-DD14-D868-C13F-F51CCDEF4DFE}"/>
              </a:ext>
            </a:extLst>
          </p:cNvPr>
          <p:cNvSpPr txBox="1"/>
          <p:nvPr/>
        </p:nvSpPr>
        <p:spPr>
          <a:xfrm>
            <a:off x="1633928" y="5021705"/>
            <a:ext cx="9218951" cy="646331"/>
          </a:xfrm>
          <a:prstGeom prst="rect">
            <a:avLst/>
          </a:prstGeom>
          <a:noFill/>
        </p:spPr>
        <p:txBody>
          <a:bodyPr wrap="square" rtlCol="0">
            <a:spAutoFit/>
          </a:bodyPr>
          <a:lstStyle/>
          <a:p>
            <a:r>
              <a:rPr lang="en-GB" dirty="0">
                <a:hlinkClick r:id="rId3"/>
              </a:rPr>
              <a:t>Image sourced from: The Foundations of Evidence-Based Medicine (EBM): From Clinical Research to Patient Care</a:t>
            </a:r>
            <a:endParaRPr lang="en-GB" dirty="0"/>
          </a:p>
        </p:txBody>
      </p:sp>
    </p:spTree>
    <p:extLst>
      <p:ext uri="{BB962C8B-B14F-4D97-AF65-F5344CB8AC3E}">
        <p14:creationId xmlns:p14="http://schemas.microsoft.com/office/powerpoint/2010/main" val="261649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91B26-6053-98BD-717B-2FBC78FEEE59}"/>
              </a:ext>
            </a:extLst>
          </p:cNvPr>
          <p:cNvSpPr>
            <a:spLocks noGrp="1"/>
          </p:cNvSpPr>
          <p:nvPr>
            <p:ph type="title"/>
          </p:nvPr>
        </p:nvSpPr>
        <p:spPr>
          <a:xfrm>
            <a:off x="224852" y="365126"/>
            <a:ext cx="11812250" cy="2348094"/>
          </a:xfrm>
        </p:spPr>
        <p:txBody>
          <a:bodyPr>
            <a:normAutofit fontScale="90000"/>
          </a:bodyPr>
          <a:lstStyle/>
          <a:p>
            <a:r>
              <a:rPr lang="en-GB" sz="2800" dirty="0"/>
              <a:t>Scan read! Look at key parts. Make some notes. The picture below shows parts of an article highlighted to show where you might find information to complete CRAAP table. You don’t need a printed article but writing notes will help. As you scan read, go through each stage of the CRAAP table and see if you can answer the necessary questions</a:t>
            </a:r>
            <a:br>
              <a:rPr lang="en-GB" sz="2800" dirty="0"/>
            </a:br>
            <a:endParaRPr lang="en-GB" sz="2800" dirty="0"/>
          </a:p>
        </p:txBody>
      </p:sp>
      <p:pic>
        <p:nvPicPr>
          <p:cNvPr id="6" name="Picture 5">
            <a:extLst>
              <a:ext uri="{FF2B5EF4-FFF2-40B4-BE49-F238E27FC236}">
                <a16:creationId xmlns:a16="http://schemas.microsoft.com/office/drawing/2014/main" id="{7BE212CC-5755-FABF-9A55-A09C155812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7875" y="2606674"/>
            <a:ext cx="5181600" cy="3886200"/>
          </a:xfrm>
          <a:prstGeom prst="rect">
            <a:avLst/>
          </a:prstGeom>
        </p:spPr>
      </p:pic>
    </p:spTree>
    <p:extLst>
      <p:ext uri="{BB962C8B-B14F-4D97-AF65-F5344CB8AC3E}">
        <p14:creationId xmlns:p14="http://schemas.microsoft.com/office/powerpoint/2010/main" val="450542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7826C-1BE9-130F-8577-E72E86D6054A}"/>
              </a:ext>
            </a:extLst>
          </p:cNvPr>
          <p:cNvSpPr>
            <a:spLocks noGrp="1"/>
          </p:cNvSpPr>
          <p:nvPr>
            <p:ph type="title"/>
          </p:nvPr>
        </p:nvSpPr>
        <p:spPr>
          <a:xfrm>
            <a:off x="134911" y="365125"/>
            <a:ext cx="11932171" cy="1325563"/>
          </a:xfrm>
        </p:spPr>
        <p:txBody>
          <a:bodyPr/>
          <a:lstStyle/>
          <a:p>
            <a:r>
              <a:rPr lang="en-GB" b="1" dirty="0"/>
              <a:t>Quick visual guide</a:t>
            </a:r>
            <a:r>
              <a:rPr lang="en-GB" dirty="0"/>
              <a:t>: </a:t>
            </a:r>
            <a:r>
              <a:rPr lang="en-GB" sz="4000" dirty="0"/>
              <a:t>reviewing a </a:t>
            </a:r>
            <a:r>
              <a:rPr lang="en-GB" sz="4000" b="1" dirty="0"/>
              <a:t>webpage/journal article </a:t>
            </a:r>
            <a:r>
              <a:rPr lang="en-GB" sz="4000" dirty="0"/>
              <a:t>and examples for </a:t>
            </a:r>
            <a:r>
              <a:rPr lang="en-GB" sz="4000" b="1" dirty="0"/>
              <a:t>completing CRAAP table</a:t>
            </a:r>
          </a:p>
        </p:txBody>
      </p:sp>
      <p:pic>
        <p:nvPicPr>
          <p:cNvPr id="3" name="Picture 2">
            <a:extLst>
              <a:ext uri="{FF2B5EF4-FFF2-40B4-BE49-F238E27FC236}">
                <a16:creationId xmlns:a16="http://schemas.microsoft.com/office/drawing/2014/main" id="{6CA0C819-82F2-1693-9AE0-1F6BB85ECE2E}"/>
              </a:ext>
            </a:extLst>
          </p:cNvPr>
          <p:cNvPicPr>
            <a:picLocks noChangeAspect="1"/>
          </p:cNvPicPr>
          <p:nvPr/>
        </p:nvPicPr>
        <p:blipFill>
          <a:blip r:embed="rId2"/>
          <a:srcRect l="27910" t="16814" r="30655" b="11456"/>
          <a:stretch>
            <a:fillRect/>
          </a:stretch>
        </p:blipFill>
        <p:spPr>
          <a:xfrm>
            <a:off x="749507" y="2111390"/>
            <a:ext cx="4407109" cy="4289410"/>
          </a:xfrm>
          <a:prstGeom prst="rect">
            <a:avLst/>
          </a:prstGeom>
        </p:spPr>
      </p:pic>
      <p:pic>
        <p:nvPicPr>
          <p:cNvPr id="4" name="Picture 3">
            <a:extLst>
              <a:ext uri="{FF2B5EF4-FFF2-40B4-BE49-F238E27FC236}">
                <a16:creationId xmlns:a16="http://schemas.microsoft.com/office/drawing/2014/main" id="{38360B13-AAA2-B8EE-773D-3FC3E11E2636}"/>
              </a:ext>
            </a:extLst>
          </p:cNvPr>
          <p:cNvPicPr>
            <a:picLocks noChangeAspect="1"/>
          </p:cNvPicPr>
          <p:nvPr/>
        </p:nvPicPr>
        <p:blipFill>
          <a:blip r:embed="rId3"/>
          <a:srcRect l="9099" t="9598" r="11106" b="7082"/>
          <a:stretch>
            <a:fillRect/>
          </a:stretch>
        </p:blipFill>
        <p:spPr>
          <a:xfrm>
            <a:off x="6096000" y="2412304"/>
            <a:ext cx="4458396" cy="3687581"/>
          </a:xfrm>
          <a:prstGeom prst="rect">
            <a:avLst/>
          </a:prstGeom>
        </p:spPr>
      </p:pic>
    </p:spTree>
    <p:extLst>
      <p:ext uri="{BB962C8B-B14F-4D97-AF65-F5344CB8AC3E}">
        <p14:creationId xmlns:p14="http://schemas.microsoft.com/office/powerpoint/2010/main" val="3451860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EAEE13-D24D-843A-09A8-FC52C2646E13}"/>
              </a:ext>
            </a:extLst>
          </p:cNvPr>
          <p:cNvPicPr>
            <a:picLocks noChangeAspect="1"/>
          </p:cNvPicPr>
          <p:nvPr/>
        </p:nvPicPr>
        <p:blipFill>
          <a:blip r:embed="rId2"/>
          <a:srcRect l="9959" t="24031" r="41476" b="22391"/>
          <a:stretch>
            <a:fillRect/>
          </a:stretch>
        </p:blipFill>
        <p:spPr>
          <a:xfrm>
            <a:off x="2668249" y="0"/>
            <a:ext cx="5921116" cy="3672590"/>
          </a:xfrm>
          <a:prstGeom prst="rect">
            <a:avLst/>
          </a:prstGeom>
        </p:spPr>
      </p:pic>
      <p:sp>
        <p:nvSpPr>
          <p:cNvPr id="5" name="TextBox 4">
            <a:extLst>
              <a:ext uri="{FF2B5EF4-FFF2-40B4-BE49-F238E27FC236}">
                <a16:creationId xmlns:a16="http://schemas.microsoft.com/office/drawing/2014/main" id="{32E1029A-F41E-9F3A-F816-DA6ED2DE6E63}"/>
              </a:ext>
            </a:extLst>
          </p:cNvPr>
          <p:cNvSpPr txBox="1"/>
          <p:nvPr/>
        </p:nvSpPr>
        <p:spPr>
          <a:xfrm>
            <a:off x="464694" y="3685026"/>
            <a:ext cx="11032761" cy="2800767"/>
          </a:xfrm>
          <a:prstGeom prst="rect">
            <a:avLst/>
          </a:prstGeom>
          <a:noFill/>
        </p:spPr>
        <p:txBody>
          <a:bodyPr wrap="square">
            <a:spAutoFit/>
          </a:bodyPr>
          <a:lstStyle/>
          <a:p>
            <a:pPr algn="l">
              <a:buNone/>
            </a:pPr>
            <a:r>
              <a:rPr lang="en-GB" sz="1600" b="1" i="0" dirty="0">
                <a:solidFill>
                  <a:srgbClr val="000000"/>
                </a:solidFill>
                <a:effectLst/>
              </a:rPr>
              <a:t>How to </a:t>
            </a:r>
            <a:r>
              <a:rPr lang="en-GB" sz="1600" b="1" dirty="0">
                <a:solidFill>
                  <a:srgbClr val="000000"/>
                </a:solidFill>
              </a:rPr>
              <a:t>evaluate a webpage to complete your CRAAP table:</a:t>
            </a:r>
          </a:p>
          <a:p>
            <a:pPr algn="l">
              <a:buNone/>
            </a:pPr>
            <a:r>
              <a:rPr lang="en-GB" sz="1600" b="0" i="0" dirty="0">
                <a:solidFill>
                  <a:srgbClr val="000000"/>
                </a:solidFill>
                <a:effectLst/>
              </a:rPr>
              <a:t>Author or organisation: Look for a named author, government department, charity, university or professional body. Check the organisation’s expertise and </a:t>
            </a:r>
            <a:r>
              <a:rPr lang="en-GB" sz="1600" dirty="0">
                <a:solidFill>
                  <a:srgbClr val="000000"/>
                </a:solidFill>
              </a:rPr>
              <a:t>purpose</a:t>
            </a:r>
            <a:endParaRPr lang="en-GB" sz="1600" b="0" i="0" dirty="0">
              <a:solidFill>
                <a:srgbClr val="000000"/>
              </a:solidFill>
              <a:effectLst/>
            </a:endParaRPr>
          </a:p>
          <a:p>
            <a:pPr algn="l">
              <a:buNone/>
            </a:pPr>
            <a:r>
              <a:rPr lang="en-GB" sz="1600" b="0" i="0" dirty="0">
                <a:solidFill>
                  <a:srgbClr val="000000"/>
                </a:solidFill>
                <a:effectLst/>
              </a:rPr>
              <a:t>Date: Find ‘published’, ‘last updated’ or a date in the page details. If no date is given, write that it is not stated rather than guessing. A copyright date is not the same as when the information within a webpage is updated </a:t>
            </a:r>
          </a:p>
          <a:p>
            <a:pPr algn="l">
              <a:buNone/>
            </a:pPr>
            <a:r>
              <a:rPr lang="en-GB" sz="1600" b="0" i="0" dirty="0">
                <a:solidFill>
                  <a:srgbClr val="000000"/>
                </a:solidFill>
                <a:effectLst/>
              </a:rPr>
              <a:t>Evidence and links: Follow important links. Are statements backed by research, statistics, legislation or professional guidance? Are references current and relevant?</a:t>
            </a:r>
          </a:p>
          <a:p>
            <a:pPr algn="l">
              <a:buNone/>
            </a:pPr>
            <a:r>
              <a:rPr lang="en-GB" sz="1600" b="0" i="0" dirty="0">
                <a:solidFill>
                  <a:srgbClr val="000000"/>
                </a:solidFill>
                <a:effectLst/>
              </a:rPr>
              <a:t>Purpose and audience: Ask who the page is written for and what it wants readers to do or believe. A charity or government page can be useful, but still evaluate the evidence and purpose.</a:t>
            </a:r>
          </a:p>
          <a:p>
            <a:pPr algn="l">
              <a:buNone/>
            </a:pPr>
            <a:r>
              <a:rPr lang="en-GB" sz="1600" b="0" i="0" dirty="0">
                <a:solidFill>
                  <a:srgbClr val="000000"/>
                </a:solidFill>
                <a:effectLst/>
              </a:rPr>
              <a:t>URL and site information: The domain can offer clues, but a URL alone does not prove that a page is accurate. Look for an About page, contact information and transparent </a:t>
            </a:r>
            <a:r>
              <a:rPr lang="en-GB" sz="1600" dirty="0">
                <a:solidFill>
                  <a:srgbClr val="000000"/>
                </a:solidFill>
              </a:rPr>
              <a:t>details about authors</a:t>
            </a:r>
            <a:endParaRPr lang="en-GB" sz="1600" b="0" i="0" dirty="0">
              <a:solidFill>
                <a:srgbClr val="000000"/>
              </a:solidFill>
              <a:effectLst/>
            </a:endParaRPr>
          </a:p>
        </p:txBody>
      </p:sp>
    </p:spTree>
    <p:extLst>
      <p:ext uri="{BB962C8B-B14F-4D97-AF65-F5344CB8AC3E}">
        <p14:creationId xmlns:p14="http://schemas.microsoft.com/office/powerpoint/2010/main" val="4103142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EC13A-83B8-B4C0-0B6B-DDE744E0848C}"/>
              </a:ext>
            </a:extLst>
          </p:cNvPr>
          <p:cNvPicPr>
            <a:picLocks noChangeAspect="1"/>
          </p:cNvPicPr>
          <p:nvPr/>
        </p:nvPicPr>
        <p:blipFill>
          <a:blip r:embed="rId2"/>
          <a:srcRect l="8729" t="27092" r="42213" b="19548"/>
          <a:stretch>
            <a:fillRect/>
          </a:stretch>
        </p:blipFill>
        <p:spPr>
          <a:xfrm>
            <a:off x="2638269" y="0"/>
            <a:ext cx="5981075" cy="3657600"/>
          </a:xfrm>
          <a:prstGeom prst="rect">
            <a:avLst/>
          </a:prstGeom>
        </p:spPr>
      </p:pic>
      <p:sp>
        <p:nvSpPr>
          <p:cNvPr id="5" name="TextBox 4">
            <a:extLst>
              <a:ext uri="{FF2B5EF4-FFF2-40B4-BE49-F238E27FC236}">
                <a16:creationId xmlns:a16="http://schemas.microsoft.com/office/drawing/2014/main" id="{6EADFF7A-33DC-28CC-DF51-788A29BBACD4}"/>
              </a:ext>
            </a:extLst>
          </p:cNvPr>
          <p:cNvSpPr txBox="1"/>
          <p:nvPr/>
        </p:nvSpPr>
        <p:spPr>
          <a:xfrm>
            <a:off x="569626" y="3565104"/>
            <a:ext cx="11242623" cy="2862322"/>
          </a:xfrm>
          <a:prstGeom prst="rect">
            <a:avLst/>
          </a:prstGeom>
          <a:noFill/>
        </p:spPr>
        <p:txBody>
          <a:bodyPr wrap="square">
            <a:spAutoFit/>
          </a:bodyPr>
          <a:lstStyle/>
          <a:p>
            <a:r>
              <a:rPr lang="en-GB" b="1" dirty="0">
                <a:solidFill>
                  <a:srgbClr val="000000"/>
                </a:solidFill>
              </a:rPr>
              <a:t>How to evaluate a journal article to complete your CRAAP table:</a:t>
            </a:r>
          </a:p>
          <a:p>
            <a:pPr algn="l">
              <a:buNone/>
            </a:pPr>
            <a:r>
              <a:rPr lang="en-GB" b="0" i="0" dirty="0">
                <a:solidFill>
                  <a:srgbClr val="000000"/>
                </a:solidFill>
                <a:effectLst/>
                <a:latin typeface="Times New Roman" panose="02020603050405020304" pitchFamily="18" charset="0"/>
              </a:rPr>
              <a:t>Title, authors and affiliations: Record the full article title and author names. Affiliations can help you identify the institutions the researchers work for.</a:t>
            </a:r>
          </a:p>
          <a:p>
            <a:pPr algn="l">
              <a:buNone/>
            </a:pPr>
            <a:r>
              <a:rPr lang="en-GB" b="0" i="0" dirty="0">
                <a:solidFill>
                  <a:srgbClr val="000000"/>
                </a:solidFill>
                <a:effectLst/>
                <a:latin typeface="Times New Roman" panose="02020603050405020304" pitchFamily="18" charset="0"/>
              </a:rPr>
              <a:t>Journal details and date: Find the journal name, publication year, volume/issue, page range and DOI if available. These help you identify and reference the exact article.</a:t>
            </a:r>
          </a:p>
          <a:p>
            <a:pPr algn="l">
              <a:buNone/>
            </a:pPr>
            <a:r>
              <a:rPr lang="en-GB" b="0" i="0" dirty="0">
                <a:solidFill>
                  <a:srgbClr val="000000"/>
                </a:solidFill>
                <a:effectLst/>
                <a:latin typeface="Times New Roman" panose="02020603050405020304" pitchFamily="18" charset="0"/>
              </a:rPr>
              <a:t>Abstract: Read this first for a brief overview of the aim, methods, key findings and conclusion. </a:t>
            </a:r>
          </a:p>
          <a:p>
            <a:pPr algn="l">
              <a:buNone/>
            </a:pPr>
            <a:r>
              <a:rPr lang="en-GB" b="0" i="0" dirty="0">
                <a:solidFill>
                  <a:srgbClr val="000000"/>
                </a:solidFill>
                <a:effectLst/>
                <a:latin typeface="Times New Roman" panose="02020603050405020304" pitchFamily="18" charset="0"/>
              </a:rPr>
              <a:t>Methods, results and discussion: Look at who took part, how data were collected and analysed, what the results show, and whether the authors acknowledge limitations.</a:t>
            </a:r>
          </a:p>
          <a:p>
            <a:pPr algn="l">
              <a:buNone/>
            </a:pPr>
            <a:r>
              <a:rPr lang="en-GB" b="0" i="0" dirty="0">
                <a:solidFill>
                  <a:srgbClr val="000000"/>
                </a:solidFill>
                <a:effectLst/>
                <a:latin typeface="Times New Roman" panose="02020603050405020304" pitchFamily="18" charset="0"/>
              </a:rPr>
              <a:t>References and declarations: Check whether claims are supported by relevant sources. Look for funding, conflicts of interest and limitations where reported.</a:t>
            </a:r>
          </a:p>
        </p:txBody>
      </p:sp>
    </p:spTree>
    <p:extLst>
      <p:ext uri="{BB962C8B-B14F-4D97-AF65-F5344CB8AC3E}">
        <p14:creationId xmlns:p14="http://schemas.microsoft.com/office/powerpoint/2010/main" val="3814795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4F805-2D31-A11B-7915-249CF050FB9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6544344-17D9-A4B1-B439-D356C7A3B910}"/>
              </a:ext>
            </a:extLst>
          </p:cNvPr>
          <p:cNvSpPr>
            <a:spLocks noGrp="1"/>
          </p:cNvSpPr>
          <p:nvPr>
            <p:ph type="title"/>
          </p:nvPr>
        </p:nvSpPr>
        <p:spPr>
          <a:xfrm>
            <a:off x="0" y="365125"/>
            <a:ext cx="11992130" cy="1838429"/>
          </a:xfrm>
        </p:spPr>
        <p:txBody>
          <a:bodyPr>
            <a:normAutofit fontScale="90000"/>
          </a:bodyPr>
          <a:lstStyle/>
          <a:p>
            <a:r>
              <a:rPr lang="en-GB" b="1" dirty="0"/>
              <a:t>Completing your CRAAP table, Say what you see! </a:t>
            </a:r>
            <a:br>
              <a:rPr lang="en-GB" b="1" dirty="0"/>
            </a:br>
            <a:r>
              <a:rPr lang="en-GB" b="1" dirty="0"/>
              <a:t>Write clearly, give examples, add scores. Show off your knowledge! </a:t>
            </a:r>
          </a:p>
        </p:txBody>
      </p:sp>
      <p:sp>
        <p:nvSpPr>
          <p:cNvPr id="6" name="Content Placeholder 5">
            <a:extLst>
              <a:ext uri="{FF2B5EF4-FFF2-40B4-BE49-F238E27FC236}">
                <a16:creationId xmlns:a16="http://schemas.microsoft.com/office/drawing/2014/main" id="{96F30530-43AF-53F5-AE3A-7514B1C0249C}"/>
              </a:ext>
            </a:extLst>
          </p:cNvPr>
          <p:cNvSpPr>
            <a:spLocks noGrp="1"/>
          </p:cNvSpPr>
          <p:nvPr>
            <p:ph idx="1"/>
          </p:nvPr>
        </p:nvSpPr>
        <p:spPr>
          <a:xfrm>
            <a:off x="194871" y="2203555"/>
            <a:ext cx="11797259" cy="4452078"/>
          </a:xfrm>
        </p:spPr>
        <p:txBody>
          <a:bodyPr>
            <a:normAutofit fontScale="55000" lnSpcReduction="20000"/>
          </a:bodyPr>
          <a:lstStyle/>
          <a:p>
            <a:r>
              <a:rPr lang="en-GB" sz="3600" b="1" dirty="0"/>
              <a:t>Write clearly state what you found and how or why it links to questions within CRAAP tool. See examples below:</a:t>
            </a:r>
          </a:p>
          <a:p>
            <a:r>
              <a:rPr lang="en-GB" sz="3300" dirty="0"/>
              <a:t>· </a:t>
            </a:r>
            <a:r>
              <a:rPr lang="en-GB" sz="3300" b="1" dirty="0"/>
              <a:t>Currency: </a:t>
            </a:r>
            <a:r>
              <a:rPr lang="en-GB" sz="3300" dirty="0"/>
              <a:t>“This source was published/updated in ____. This is/is not current enough because…”</a:t>
            </a:r>
          </a:p>
          <a:p>
            <a:r>
              <a:rPr lang="en-GB" sz="3300" dirty="0"/>
              <a:t>· </a:t>
            </a:r>
            <a:r>
              <a:rPr lang="en-GB" sz="3300" b="1" dirty="0"/>
              <a:t>Relevance: </a:t>
            </a:r>
            <a:r>
              <a:rPr lang="en-GB" sz="3300" dirty="0"/>
              <a:t>“This source is relevant to my question because it discusses ____. However, it focuses on ____ rather than ____.”</a:t>
            </a:r>
          </a:p>
          <a:p>
            <a:r>
              <a:rPr lang="en-GB" sz="3300" dirty="0"/>
              <a:t>·</a:t>
            </a:r>
            <a:r>
              <a:rPr lang="en-GB" sz="3300" b="1" dirty="0"/>
              <a:t> Authority</a:t>
            </a:r>
            <a:r>
              <a:rPr lang="en-GB" sz="3300" dirty="0"/>
              <a:t>: “The author/organisation is ____. Their expertise/role is relevant because…”</a:t>
            </a:r>
          </a:p>
          <a:p>
            <a:r>
              <a:rPr lang="en-GB" sz="3300" dirty="0"/>
              <a:t>· </a:t>
            </a:r>
            <a:r>
              <a:rPr lang="en-GB" sz="3300" b="1" dirty="0"/>
              <a:t>Accuracy: </a:t>
            </a:r>
            <a:r>
              <a:rPr lang="en-GB" sz="3300" dirty="0"/>
              <a:t>“The information is supported by ____ (for example, references, research findings or official guidance). One limitation is…”</a:t>
            </a:r>
          </a:p>
          <a:p>
            <a:r>
              <a:rPr lang="en-GB" sz="3300" dirty="0"/>
              <a:t>· </a:t>
            </a:r>
            <a:r>
              <a:rPr lang="en-GB" sz="3300" b="1" dirty="0"/>
              <a:t>Purpose: </a:t>
            </a:r>
            <a:r>
              <a:rPr lang="en-GB" sz="3300" dirty="0"/>
              <a:t>“The likely purpose is to ____. This may influence the content because…”</a:t>
            </a:r>
          </a:p>
          <a:p>
            <a:r>
              <a:rPr lang="en-GB" sz="3600" b="1" dirty="0"/>
              <a:t>what counts as evidence? Give examples , show that you know what good evidence is. See examples below:</a:t>
            </a:r>
          </a:p>
          <a:p>
            <a:r>
              <a:rPr lang="en-GB" sz="3300" dirty="0"/>
              <a:t>“It is reliable.” “The article reports its methods and includes a reference list, so the evidence can be checked. I would also consider the sample size and stated limitations.” Names observable evidence and recognises limitations.</a:t>
            </a:r>
          </a:p>
          <a:p>
            <a:r>
              <a:rPr lang="en-GB" sz="3300" dirty="0"/>
              <a:t>“It is recent.” “The page says it was updated in March 2026. This is useful for current guidance, although I would check whether the linked policy is still in force.” Gives a date and explains why currency matters.</a:t>
            </a:r>
          </a:p>
          <a:p>
            <a:r>
              <a:rPr lang="en-GB" sz="3300" dirty="0"/>
              <a:t>“It is a good website.” “The page is published by a named public organisation and links to supporting guidance. I would still check its purpose and the date of the linked material.” Evaluates the source rather than relying on appearance.</a:t>
            </a:r>
          </a:p>
          <a:p>
            <a:endParaRPr lang="en-GB" dirty="0"/>
          </a:p>
        </p:txBody>
      </p:sp>
    </p:spTree>
    <p:extLst>
      <p:ext uri="{BB962C8B-B14F-4D97-AF65-F5344CB8AC3E}">
        <p14:creationId xmlns:p14="http://schemas.microsoft.com/office/powerpoint/2010/main" val="2134159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21076-E810-144B-1F6E-27E182C88570}"/>
              </a:ext>
            </a:extLst>
          </p:cNvPr>
          <p:cNvSpPr>
            <a:spLocks noGrp="1"/>
          </p:cNvSpPr>
          <p:nvPr>
            <p:ph type="title"/>
          </p:nvPr>
        </p:nvSpPr>
        <p:spPr>
          <a:xfrm>
            <a:off x="838200" y="365125"/>
            <a:ext cx="10515600" cy="3412396"/>
          </a:xfrm>
        </p:spPr>
        <p:txBody>
          <a:bodyPr>
            <a:normAutofit/>
          </a:bodyPr>
          <a:lstStyle/>
          <a:p>
            <a:r>
              <a:rPr lang="en-GB" dirty="0"/>
              <a:t>Time to practice!</a:t>
            </a:r>
            <a:br>
              <a:rPr lang="en-GB" dirty="0"/>
            </a:br>
            <a:r>
              <a:rPr lang="en-GB" dirty="0"/>
              <a:t>Follow the steps in this How to guide to search for article relating to a topic of your choice. Complete your own CRAAP table</a:t>
            </a:r>
            <a:br>
              <a:rPr lang="en-GB" dirty="0"/>
            </a:br>
            <a:endParaRPr lang="en-GB" dirty="0"/>
          </a:p>
        </p:txBody>
      </p:sp>
      <p:pic>
        <p:nvPicPr>
          <p:cNvPr id="1026" name="Picture 2" descr="The CRAAP Test for Writing Advice | Story Empire">
            <a:extLst>
              <a:ext uri="{FF2B5EF4-FFF2-40B4-BE49-F238E27FC236}">
                <a16:creationId xmlns:a16="http://schemas.microsoft.com/office/drawing/2014/main" id="{B791B0FF-8D72-E09C-70DF-EE11AA1E9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0429" y="3106135"/>
            <a:ext cx="7071142" cy="3751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0664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02E5-A6E3-EB9C-CB7B-50845D8E5662}"/>
              </a:ext>
            </a:extLst>
          </p:cNvPr>
          <p:cNvSpPr>
            <a:spLocks noGrp="1"/>
          </p:cNvSpPr>
          <p:nvPr>
            <p:ph type="title"/>
          </p:nvPr>
        </p:nvSpPr>
        <p:spPr/>
        <p:txBody>
          <a:bodyPr/>
          <a:lstStyle/>
          <a:p>
            <a:r>
              <a:rPr lang="en-GB" dirty="0"/>
              <a:t>Don’t forget to reference using Harvard</a:t>
            </a:r>
            <a:br>
              <a:rPr lang="en-GB" dirty="0"/>
            </a:br>
            <a:r>
              <a:rPr lang="en-GB" dirty="0"/>
              <a:t>See guide in Moodle or Library resources</a:t>
            </a:r>
          </a:p>
        </p:txBody>
      </p:sp>
      <p:pic>
        <p:nvPicPr>
          <p:cNvPr id="4" name="Picture 3">
            <a:extLst>
              <a:ext uri="{FF2B5EF4-FFF2-40B4-BE49-F238E27FC236}">
                <a16:creationId xmlns:a16="http://schemas.microsoft.com/office/drawing/2014/main" id="{B4DE97AD-FEEA-E0FD-CB23-9CD656602651}"/>
              </a:ext>
            </a:extLst>
          </p:cNvPr>
          <p:cNvPicPr>
            <a:picLocks noChangeAspect="1"/>
          </p:cNvPicPr>
          <p:nvPr/>
        </p:nvPicPr>
        <p:blipFill>
          <a:blip r:embed="rId2"/>
          <a:srcRect l="23852" t="16377" r="24262" b="5303"/>
          <a:stretch>
            <a:fillRect/>
          </a:stretch>
        </p:blipFill>
        <p:spPr>
          <a:xfrm>
            <a:off x="3207895" y="2192895"/>
            <a:ext cx="5066675" cy="4299980"/>
          </a:xfrm>
          <a:prstGeom prst="rect">
            <a:avLst/>
          </a:prstGeom>
        </p:spPr>
      </p:pic>
    </p:spTree>
    <p:extLst>
      <p:ext uri="{BB962C8B-B14F-4D97-AF65-F5344CB8AC3E}">
        <p14:creationId xmlns:p14="http://schemas.microsoft.com/office/powerpoint/2010/main" val="2730900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EB2BD-DADA-98AC-BAFC-476CD7A379D4}"/>
              </a:ext>
            </a:extLst>
          </p:cNvPr>
          <p:cNvSpPr>
            <a:spLocks noGrp="1"/>
          </p:cNvSpPr>
          <p:nvPr>
            <p:ph type="title" idx="4294967295"/>
          </p:nvPr>
        </p:nvSpPr>
        <p:spPr>
          <a:xfrm>
            <a:off x="0" y="365125"/>
            <a:ext cx="10515600" cy="1325563"/>
          </a:xfrm>
        </p:spPr>
        <p:txBody>
          <a:bodyPr/>
          <a:lstStyle/>
          <a:p>
            <a:r>
              <a:rPr lang="en-GB" dirty="0"/>
              <a:t>			</a:t>
            </a:r>
          </a:p>
        </p:txBody>
      </p:sp>
      <p:pic>
        <p:nvPicPr>
          <p:cNvPr id="4" name="Picture 3">
            <a:extLst>
              <a:ext uri="{FF2B5EF4-FFF2-40B4-BE49-F238E27FC236}">
                <a16:creationId xmlns:a16="http://schemas.microsoft.com/office/drawing/2014/main" id="{D87D7BC2-9D70-D8CC-52DC-B6F021549E7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59590" y="734518"/>
            <a:ext cx="8472820" cy="5591331"/>
          </a:xfrm>
          <a:prstGeom prst="rect">
            <a:avLst/>
          </a:prstGeom>
        </p:spPr>
      </p:pic>
      <p:sp>
        <p:nvSpPr>
          <p:cNvPr id="5" name="TextBox 4">
            <a:extLst>
              <a:ext uri="{FF2B5EF4-FFF2-40B4-BE49-F238E27FC236}">
                <a16:creationId xmlns:a16="http://schemas.microsoft.com/office/drawing/2014/main" id="{C6AF8793-BD59-D479-C636-BA1E8A543A36}"/>
              </a:ext>
            </a:extLst>
          </p:cNvPr>
          <p:cNvSpPr txBox="1"/>
          <p:nvPr/>
        </p:nvSpPr>
        <p:spPr>
          <a:xfrm>
            <a:off x="1859590" y="6858000"/>
            <a:ext cx="8472820" cy="230832"/>
          </a:xfrm>
          <a:prstGeom prst="rect">
            <a:avLst/>
          </a:prstGeom>
          <a:noFill/>
        </p:spPr>
        <p:txBody>
          <a:bodyPr wrap="square" rtlCol="0">
            <a:spAutoFit/>
          </a:bodyPr>
          <a:lstStyle/>
          <a:p>
            <a:r>
              <a:rPr lang="en-GB" sz="900">
                <a:hlinkClick r:id="rId3" tooltip="http://www.pngall.com/good-luck-png"/>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101165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1512</Words>
  <Application>Microsoft Office PowerPoint</Application>
  <PresentationFormat>Widescreen</PresentationFormat>
  <Paragraphs>66</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Aharoni</vt:lpstr>
      <vt:lpstr>Arial</vt:lpstr>
      <vt:lpstr>Arial Black</vt:lpstr>
      <vt:lpstr>Calibri</vt:lpstr>
      <vt:lpstr>Calibri Light</vt:lpstr>
      <vt:lpstr>Times New Roman</vt:lpstr>
      <vt:lpstr>Office Theme</vt:lpstr>
      <vt:lpstr>Quick step by step revision guide How to select key terms Perform a Database search Select a source Review a journal article &amp; Webpage Complete a CRAAP table </vt:lpstr>
      <vt:lpstr>How to Select Key terms</vt:lpstr>
      <vt:lpstr>Examples of search terms with Boolean</vt:lpstr>
      <vt:lpstr>Go to link for Library. At bottom left click on ‘Find Databases’</vt:lpstr>
      <vt:lpstr>Start typing Pub the drop-down box will show PubMed</vt:lpstr>
      <vt:lpstr>Click to open for online search </vt:lpstr>
      <vt:lpstr>Underneath search bar are icons click on ‘Advanced search’</vt:lpstr>
      <vt:lpstr>Start typing in search terms as explained in slide 4. This picture shows our terms in query box</vt:lpstr>
      <vt:lpstr>Here are the results…lots!!,We can’t look at all these!! lets apply some filters to our search…..</vt:lpstr>
      <vt:lpstr>Click on options on the left-hand side</vt:lpstr>
      <vt:lpstr>Are your results Relevant &amp; Recent? Do they look like good sources of evidence? If not do another search with different key terms as explained in slide 3 &amp; 4</vt:lpstr>
      <vt:lpstr>Once you have found a good source click to save in box next to article. To open article click on title</vt:lpstr>
      <vt:lpstr>Now you have your article, click on full text option to read key sections and complete CRAAP table</vt:lpstr>
      <vt:lpstr>        Let's refresh!  Quick guide to find the information you need in an article to complete your CRAAP table….</vt:lpstr>
      <vt:lpstr>  Think CRAAP! Go through the paper in order:  C - when it was published, if it has been revised/updated  R- does the title, abstract or topic match your key terms or what you want to know about?   A- Look at the authors are they specialists/academics? Is this a peer reviewed article? Consider the source/type of work  A- Have they used research methods to review data? What type of review is it? E.g. systematic review with meta-analysis? Think of the hierarchy of evidence (see next slide). Scan read the article what are the findings? Do the authors report any limitations? They may report issues with findings and that results are not conclusive or more research needed.  P- What is the purpose of the article? Is it to educate/inform or persuade? Look to see if they have reported any conflicts/possible bias. Is the study funded by a company or research team within an organisation/University</vt:lpstr>
      <vt:lpstr>PowerPoint Presentation</vt:lpstr>
      <vt:lpstr>Scan read! Look at key parts. Make some notes. The picture below shows parts of an article highlighted to show where you might find information to complete CRAAP table. You don’t need a printed article but writing notes will help. As you scan read, go through each stage of the CRAAP table and see if you can answer the necessary questions </vt:lpstr>
      <vt:lpstr>Quick visual guide: reviewing a webpage/journal article and examples for completing CRAAP table</vt:lpstr>
      <vt:lpstr>PowerPoint Presentation</vt:lpstr>
      <vt:lpstr>PowerPoint Presentation</vt:lpstr>
      <vt:lpstr>Completing your CRAAP table, Say what you see!  Write clearly, give examples, add scores. Show off your knowledge! </vt:lpstr>
      <vt:lpstr>Time to practice! Follow the steps in this How to guide to search for article relating to a topic of your choice. Complete your own CRAAP table </vt:lpstr>
      <vt:lpstr>Don’t forget to reference using Harvard See guide in Moodle or Library resources</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rebecca lowrie</dc:creator>
  <cp:lastModifiedBy>rebecca lowrie</cp:lastModifiedBy>
  <cp:revision>1</cp:revision>
  <dcterms:created xsi:type="dcterms:W3CDTF">2026-10-18T13:59:48Z</dcterms:created>
  <dcterms:modified xsi:type="dcterms:W3CDTF">2026-10-18T17:19:16Z</dcterms:modified>
</cp:coreProperties>
</file>