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957" autoAdjust="0"/>
  </p:normalViewPr>
  <p:slideViewPr>
    <p:cSldViewPr snapToGrid="0">
      <p:cViewPr varScale="1">
        <p:scale>
          <a:sx n="60" d="100"/>
          <a:sy n="60" d="100"/>
        </p:scale>
        <p:origin x="9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2D5D21-3B97-470C-8D27-F888CDF5BE73}" type="datetimeFigureOut">
              <a:rPr lang="en-PK" smtClean="0"/>
              <a:t>06/14/2026</a:t>
            </a:fld>
            <a:endParaRPr lang="en-P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363FAD-1C04-4EB2-B50F-D7F80EBAAB9C}" type="slidenum">
              <a:rPr lang="en-PK" smtClean="0"/>
              <a:t>‹#›</a:t>
            </a:fld>
            <a:endParaRPr lang="en-PK"/>
          </a:p>
        </p:txBody>
      </p:sp>
    </p:spTree>
    <p:extLst>
      <p:ext uri="{BB962C8B-B14F-4D97-AF65-F5344CB8AC3E}">
        <p14:creationId xmlns:p14="http://schemas.microsoft.com/office/powerpoint/2010/main" val="2375034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This presentation begins with an overview of Tesco and its transformation. It then describes the selection process, job analysis, job description and advertising process. The three types of interviews are identified and discussed, followed by appropriate questioning strategies. Last, a comparison of face-to-face and virtual interviews is done, and finally, recommendations and conclusions are presented.</a:t>
            </a:r>
          </a:p>
        </p:txBody>
      </p:sp>
      <p:sp>
        <p:nvSpPr>
          <p:cNvPr id="4" name="Slide Number Placeholder 3"/>
          <p:cNvSpPr>
            <a:spLocks noGrp="1"/>
          </p:cNvSpPr>
          <p:nvPr>
            <p:ph type="sldNum" sz="quarter" idx="5"/>
          </p:nvPr>
        </p:nvSpPr>
        <p:spPr/>
        <p:txBody>
          <a:bodyPr/>
          <a:lstStyle/>
          <a:p>
            <a:fld id="{A1363FAD-1C04-4EB2-B50F-D7F80EBAAB9C}" type="slidenum">
              <a:rPr lang="en-PK" smtClean="0"/>
              <a:t>2</a:t>
            </a:fld>
            <a:endParaRPr lang="en-PK"/>
          </a:p>
        </p:txBody>
      </p:sp>
    </p:spTree>
    <p:extLst>
      <p:ext uri="{BB962C8B-B14F-4D97-AF65-F5344CB8AC3E}">
        <p14:creationId xmlns:p14="http://schemas.microsoft.com/office/powerpoint/2010/main" val="3151498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Tesco remains the top food retailer in the UK and continually develops its market-leading status with innovation and digital services. The company leverages data from the Clubcard, grocery delivery apps and fast food chains to provide customers with a better experience across the board. Such developments call for trained workers to assist with transformation over the long term.</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3</a:t>
            </a:fld>
            <a:endParaRPr lang="en-PK"/>
          </a:p>
        </p:txBody>
      </p:sp>
    </p:spTree>
    <p:extLst>
      <p:ext uri="{BB962C8B-B14F-4D97-AF65-F5344CB8AC3E}">
        <p14:creationId xmlns:p14="http://schemas.microsoft.com/office/powerpoint/2010/main" val="435957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The focus of the transformation at Tesco is on digitalisation and process improvement geared towards customers. The company is making more and more investments in artificial intelligence and data analytics to offer individualised services. Focus areas include service improvement, operational efficiency and employee training and development for continued competitive advantage.</a:t>
            </a:r>
          </a:p>
        </p:txBody>
      </p:sp>
      <p:sp>
        <p:nvSpPr>
          <p:cNvPr id="4" name="Slide Number Placeholder 3"/>
          <p:cNvSpPr>
            <a:spLocks noGrp="1"/>
          </p:cNvSpPr>
          <p:nvPr>
            <p:ph type="sldNum" sz="quarter" idx="5"/>
          </p:nvPr>
        </p:nvSpPr>
        <p:spPr/>
        <p:txBody>
          <a:bodyPr/>
          <a:lstStyle/>
          <a:p>
            <a:fld id="{A1363FAD-1C04-4EB2-B50F-D7F80EBAAB9C}" type="slidenum">
              <a:rPr lang="en-PK" smtClean="0"/>
              <a:t>4</a:t>
            </a:fld>
            <a:endParaRPr lang="en-PK"/>
          </a:p>
        </p:txBody>
      </p:sp>
    </p:spTree>
    <p:extLst>
      <p:ext uri="{BB962C8B-B14F-4D97-AF65-F5344CB8AC3E}">
        <p14:creationId xmlns:p14="http://schemas.microsoft.com/office/powerpoint/2010/main" val="527113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Successful transformation requires different specialist roles. Change managers get employees to adapt to change, digital specialists get into technology, and project managers get into transformation activities. Financial analysts compare costs, and operations managers work on improving efficiency. Assess technical and behavioural skills when recruiting staff.</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5</a:t>
            </a:fld>
            <a:endParaRPr lang="en-PK"/>
          </a:p>
        </p:txBody>
      </p:sp>
    </p:spTree>
    <p:extLst>
      <p:ext uri="{BB962C8B-B14F-4D97-AF65-F5344CB8AC3E}">
        <p14:creationId xmlns:p14="http://schemas.microsoft.com/office/powerpoint/2010/main" val="38791350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The process of recruitment starts with establishing the shortage of staff needed as a result of organisational changes. Tesco should outline job requirements and should involve HR professionals and line managers in the job analysis. The right media is utilised, candidates are shortlisted and evaluated, and successful candidates are onboarded to aid with transformation goals.</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6</a:t>
            </a:fld>
            <a:endParaRPr lang="en-PK"/>
          </a:p>
        </p:txBody>
      </p:sp>
    </p:spTree>
    <p:extLst>
      <p:ext uri="{BB962C8B-B14F-4D97-AF65-F5344CB8AC3E}">
        <p14:creationId xmlns:p14="http://schemas.microsoft.com/office/powerpoint/2010/main" val="23143449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Job analysis is used to determine tasks, responsibilities and knowledge needed. Data collected is leveraged to create job descriptions and person specifications. Expectations, qualifications and competencies are clearly articulated in these documents. These requirements are aligned with the transformation goals, which enable Tesco to attract staff who can participate and have an impact on the transformation.</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7</a:t>
            </a:fld>
            <a:endParaRPr lang="en-PK"/>
          </a:p>
        </p:txBody>
      </p:sp>
    </p:spTree>
    <p:extLst>
      <p:ext uri="{BB962C8B-B14F-4D97-AF65-F5344CB8AC3E}">
        <p14:creationId xmlns:p14="http://schemas.microsoft.com/office/powerpoint/2010/main" val="6655231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Tesco offers opportunities for recruitment, both within and outside the organisation. There are different methods, internal ones being the career portals and employee referrals, and external ones being LinkedIn and recruitment agencies. Attractive opportunities such as career development, flexible working and learning opportunities help Tesco compete for talented candidates.</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8</a:t>
            </a:fld>
            <a:endParaRPr lang="en-PK"/>
          </a:p>
        </p:txBody>
      </p:sp>
    </p:spTree>
    <p:extLst>
      <p:ext uri="{BB962C8B-B14F-4D97-AF65-F5344CB8AC3E}">
        <p14:creationId xmlns:p14="http://schemas.microsoft.com/office/powerpoint/2010/main" val="880153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Structured interviews are standardised to guarantee fair comparisons and consistency since all interviewers pose the same questions to all interviewees. Responses are judged in accordance with a fixed scoring system, minimising interviewers' biases. This helps to provide transparency and aids in evidence-based decision-making. Useful for hiring staff from various departments and across different functions.</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9</a:t>
            </a:fld>
            <a:endParaRPr lang="en-PK"/>
          </a:p>
        </p:txBody>
      </p:sp>
    </p:spTree>
    <p:extLst>
      <p:ext uri="{BB962C8B-B14F-4D97-AF65-F5344CB8AC3E}">
        <p14:creationId xmlns:p14="http://schemas.microsoft.com/office/powerpoint/2010/main" val="3543186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Competency-based interviews focus on behaviours and skills in previous situations. STAR is a way to communicate a situation, task, action and result. This interview format assesses leadership, teamwork, analysis and customer focus. Therefore, it is highly suitable for change managers and project managers.</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10</a:t>
            </a:fld>
            <a:endParaRPr lang="en-PK"/>
          </a:p>
        </p:txBody>
      </p:sp>
    </p:spTree>
    <p:extLst>
      <p:ext uri="{BB962C8B-B14F-4D97-AF65-F5344CB8AC3E}">
        <p14:creationId xmlns:p14="http://schemas.microsoft.com/office/powerpoint/2010/main" val="3199899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In a panel interview, multiple interviewers from various departments participate. This offers a fair horse race between technical skills and cultural match. Panel interviews can actually create more pressure for candidates, but they help to enhance the quality of hires and eliminate personal bias. They're best suited to senior roles that call for transformation.</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11</a:t>
            </a:fld>
            <a:endParaRPr lang="en-PK"/>
          </a:p>
        </p:txBody>
      </p:sp>
    </p:spTree>
    <p:extLst>
      <p:ext uri="{BB962C8B-B14F-4D97-AF65-F5344CB8AC3E}">
        <p14:creationId xmlns:p14="http://schemas.microsoft.com/office/powerpoint/2010/main" val="3442313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Various questioning methods can facilitate organisations in getting detailed information from candidates. Behavioural questions are about past events, situational questions assess your judgment, and competency-based questions focus on particular skills. Probing and Socratic questioning help to elicit deeper responses. These strategies can be used all together for more accurate and thorough evaluation.</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12</a:t>
            </a:fld>
            <a:endParaRPr lang="en-PK"/>
          </a:p>
        </p:txBody>
      </p:sp>
    </p:spTree>
    <p:extLst>
      <p:ext uri="{BB962C8B-B14F-4D97-AF65-F5344CB8AC3E}">
        <p14:creationId xmlns:p14="http://schemas.microsoft.com/office/powerpoint/2010/main" val="31143521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Interviews done face-to-face facilitate establishing relationships and become more alert to body language. The flexibility and increased pool of talent are some of the advantages of virtual interviews. Tesco should adopt both strategies, virtual interviews for first-round screening, followed by face-to-face interviews for making final hiring decisions.</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13</a:t>
            </a:fld>
            <a:endParaRPr lang="en-PK"/>
          </a:p>
        </p:txBody>
      </p:sp>
    </p:spTree>
    <p:extLst>
      <p:ext uri="{BB962C8B-B14F-4D97-AF65-F5344CB8AC3E}">
        <p14:creationId xmlns:p14="http://schemas.microsoft.com/office/powerpoint/2010/main" val="20451711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Tesco's strategy in recruiting employees should be proactive and in accordance with the objectives of transformation. Job descriptions and person specifications are crucial. Avoid unstructured and non-competency-based interviews as they tend to be less fair and less valid. Interviewers will be trained, and interviews will be done virtually and in person to improve recruitment results.</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14</a:t>
            </a:fld>
            <a:endParaRPr lang="en-PK"/>
          </a:p>
        </p:txBody>
      </p:sp>
    </p:spTree>
    <p:extLst>
      <p:ext uri="{BB962C8B-B14F-4D97-AF65-F5344CB8AC3E}">
        <p14:creationId xmlns:p14="http://schemas.microsoft.com/office/powerpoint/2010/main" val="34124268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PK" sz="1200" kern="1200" dirty="0">
                <a:solidFill>
                  <a:schemeClr val="tx1"/>
                </a:solidFill>
                <a:effectLst/>
                <a:latin typeface="+mn-lt"/>
                <a:ea typeface="+mn-ea"/>
                <a:cs typeface="+mn-cs"/>
              </a:rPr>
              <a:t>To sum up, only employees who possess leadership, digital and analytical skills can lead any organisation towards transformation. Strategic recruitment practices help ensure the right people are selected. Structured interviews, competency-based assessment and blended interview methods ensure that it is as fair and effective as possible, helping Tesco ensure that it has sustainable organisational performance and is successful in the long-term.</a:t>
            </a:r>
          </a:p>
          <a:p>
            <a:endParaRPr lang="en-PK" dirty="0"/>
          </a:p>
        </p:txBody>
      </p:sp>
      <p:sp>
        <p:nvSpPr>
          <p:cNvPr id="4" name="Slide Number Placeholder 3"/>
          <p:cNvSpPr>
            <a:spLocks noGrp="1"/>
          </p:cNvSpPr>
          <p:nvPr>
            <p:ph type="sldNum" sz="quarter" idx="5"/>
          </p:nvPr>
        </p:nvSpPr>
        <p:spPr/>
        <p:txBody>
          <a:bodyPr/>
          <a:lstStyle/>
          <a:p>
            <a:fld id="{A1363FAD-1C04-4EB2-B50F-D7F80EBAAB9C}" type="slidenum">
              <a:rPr lang="en-PK" smtClean="0"/>
              <a:t>15</a:t>
            </a:fld>
            <a:endParaRPr lang="en-PK"/>
          </a:p>
        </p:txBody>
      </p:sp>
    </p:spTree>
    <p:extLst>
      <p:ext uri="{BB962C8B-B14F-4D97-AF65-F5344CB8AC3E}">
        <p14:creationId xmlns:p14="http://schemas.microsoft.com/office/powerpoint/2010/main" val="3132558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28051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368608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2632004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5104DD-37C5-4AAE-8DD5-EBF3EA744754}" type="datetimeFigureOut">
              <a:rPr lang="en-PK" smtClean="0"/>
              <a:t>06/14/2026</a:t>
            </a:fld>
            <a:endParaRPr lang="en-PK"/>
          </a:p>
        </p:txBody>
      </p:sp>
      <p:sp>
        <p:nvSpPr>
          <p:cNvPr id="6" name="Footer Placeholder 5"/>
          <p:cNvSpPr>
            <a:spLocks noGrp="1"/>
          </p:cNvSpPr>
          <p:nvPr>
            <p:ph type="ftr" sz="quarter" idx="11"/>
          </p:nvPr>
        </p:nvSpPr>
        <p:spPr/>
        <p:txBody>
          <a:bodyPr/>
          <a:lstStyle/>
          <a:p>
            <a:endParaRPr lang="en-PK"/>
          </a:p>
        </p:txBody>
      </p:sp>
      <p:sp>
        <p:nvSpPr>
          <p:cNvPr id="7" name="Slide Number Placeholder 6"/>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4001428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5104DD-37C5-4AAE-8DD5-EBF3EA744754}" type="datetimeFigureOut">
              <a:rPr lang="en-PK" smtClean="0"/>
              <a:t>06/14/2026</a:t>
            </a:fld>
            <a:endParaRPr lang="en-PK"/>
          </a:p>
        </p:txBody>
      </p:sp>
      <p:sp>
        <p:nvSpPr>
          <p:cNvPr id="8" name="Footer Placeholder 7"/>
          <p:cNvSpPr>
            <a:spLocks noGrp="1"/>
          </p:cNvSpPr>
          <p:nvPr>
            <p:ph type="ftr" sz="quarter" idx="11"/>
          </p:nvPr>
        </p:nvSpPr>
        <p:spPr/>
        <p:txBody>
          <a:bodyPr/>
          <a:lstStyle/>
          <a:p>
            <a:endParaRPr lang="en-PK"/>
          </a:p>
        </p:txBody>
      </p:sp>
      <p:sp>
        <p:nvSpPr>
          <p:cNvPr id="9" name="Slide Number Placeholder 8"/>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659777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5104DD-37C5-4AAE-8DD5-EBF3EA744754}" type="datetimeFigureOut">
              <a:rPr lang="en-PK" smtClean="0"/>
              <a:t>06/14/2026</a:t>
            </a:fld>
            <a:endParaRPr lang="en-PK"/>
          </a:p>
        </p:txBody>
      </p:sp>
      <p:sp>
        <p:nvSpPr>
          <p:cNvPr id="4" name="Footer Placeholder 3"/>
          <p:cNvSpPr>
            <a:spLocks noGrp="1"/>
          </p:cNvSpPr>
          <p:nvPr>
            <p:ph type="ftr" sz="quarter" idx="11"/>
          </p:nvPr>
        </p:nvSpPr>
        <p:spPr/>
        <p:txBody>
          <a:bodyPr/>
          <a:lstStyle/>
          <a:p>
            <a:endParaRPr lang="en-PK"/>
          </a:p>
        </p:txBody>
      </p:sp>
      <p:sp>
        <p:nvSpPr>
          <p:cNvPr id="5" name="Slide Number Placeholder 4"/>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181964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5104DD-37C5-4AAE-8DD5-EBF3EA744754}" type="datetimeFigureOut">
              <a:rPr lang="en-PK" smtClean="0"/>
              <a:t>06/14/2026</a:t>
            </a:fld>
            <a:endParaRPr lang="en-PK"/>
          </a:p>
        </p:txBody>
      </p:sp>
      <p:sp>
        <p:nvSpPr>
          <p:cNvPr id="3" name="Footer Placeholder 2"/>
          <p:cNvSpPr>
            <a:spLocks noGrp="1"/>
          </p:cNvSpPr>
          <p:nvPr>
            <p:ph type="ftr" sz="quarter" idx="11"/>
          </p:nvPr>
        </p:nvSpPr>
        <p:spPr/>
        <p:txBody>
          <a:bodyPr/>
          <a:lstStyle/>
          <a:p>
            <a:endParaRPr lang="en-PK"/>
          </a:p>
        </p:txBody>
      </p:sp>
      <p:sp>
        <p:nvSpPr>
          <p:cNvPr id="4" name="Slide Number Placeholder 3"/>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3561647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5104DD-37C5-4AAE-8DD5-EBF3EA744754}" type="datetimeFigureOut">
              <a:rPr lang="en-PK" smtClean="0"/>
              <a:t>06/14/2026</a:t>
            </a:fld>
            <a:endParaRPr lang="en-PK"/>
          </a:p>
        </p:txBody>
      </p:sp>
      <p:sp>
        <p:nvSpPr>
          <p:cNvPr id="6" name="Footer Placeholder 5"/>
          <p:cNvSpPr>
            <a:spLocks noGrp="1"/>
          </p:cNvSpPr>
          <p:nvPr>
            <p:ph type="ftr" sz="quarter" idx="11"/>
          </p:nvPr>
        </p:nvSpPr>
        <p:spPr/>
        <p:txBody>
          <a:bodyPr/>
          <a:lstStyle/>
          <a:p>
            <a:endParaRPr lang="en-PK"/>
          </a:p>
        </p:txBody>
      </p:sp>
      <p:sp>
        <p:nvSpPr>
          <p:cNvPr id="7" name="Slide Number Placeholder 6"/>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19118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25104DD-37C5-4AAE-8DD5-EBF3EA744754}" type="datetimeFigureOut">
              <a:rPr lang="en-PK" smtClean="0"/>
              <a:t>06/14/2026</a:t>
            </a:fld>
            <a:endParaRPr lang="en-PK"/>
          </a:p>
        </p:txBody>
      </p:sp>
      <p:sp>
        <p:nvSpPr>
          <p:cNvPr id="6" name="Footer Placeholder 5"/>
          <p:cNvSpPr>
            <a:spLocks noGrp="1"/>
          </p:cNvSpPr>
          <p:nvPr>
            <p:ph type="ftr" sz="quarter" idx="11"/>
          </p:nvPr>
        </p:nvSpPr>
        <p:spPr/>
        <p:txBody>
          <a:bodyPr/>
          <a:lstStyle/>
          <a:p>
            <a:endParaRPr lang="en-PK"/>
          </a:p>
        </p:txBody>
      </p:sp>
      <p:sp>
        <p:nvSpPr>
          <p:cNvPr id="7" name="Slide Number Placeholder 6"/>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925343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376993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43894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3496834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31612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643688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2642591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5104DD-37C5-4AAE-8DD5-EBF3EA744754}" type="datetimeFigureOut">
              <a:rPr lang="en-PK" smtClean="0"/>
              <a:t>06/14/2026</a:t>
            </a:fld>
            <a:endParaRPr lang="en-PK"/>
          </a:p>
        </p:txBody>
      </p:sp>
      <p:sp>
        <p:nvSpPr>
          <p:cNvPr id="5" name="Footer Placeholder 4"/>
          <p:cNvSpPr>
            <a:spLocks noGrp="1"/>
          </p:cNvSpPr>
          <p:nvPr>
            <p:ph type="ftr" sz="quarter" idx="11"/>
          </p:nvPr>
        </p:nvSpPr>
        <p:spPr/>
        <p:txBody>
          <a:bodyPr/>
          <a:lstStyle/>
          <a:p>
            <a:endParaRPr lang="en-PK"/>
          </a:p>
        </p:txBody>
      </p:sp>
      <p:sp>
        <p:nvSpPr>
          <p:cNvPr id="6" name="Slide Number Placeholder 5"/>
          <p:cNvSpPr>
            <a:spLocks noGrp="1"/>
          </p:cNvSpPr>
          <p:nvPr>
            <p:ph type="sldNum" sz="quarter" idx="12"/>
          </p:nvPr>
        </p:nvSpPr>
        <p:spPr/>
        <p:txBody>
          <a:bodyPr/>
          <a:lstStyle/>
          <a:p>
            <a:fld id="{E1ED9F9B-BD43-4BE9-B162-00980A22C88A}" type="slidenum">
              <a:rPr lang="en-PK" smtClean="0"/>
              <a:t>‹#›</a:t>
            </a:fld>
            <a:endParaRPr lang="en-PK"/>
          </a:p>
        </p:txBody>
      </p:sp>
    </p:spTree>
    <p:extLst>
      <p:ext uri="{BB962C8B-B14F-4D97-AF65-F5344CB8AC3E}">
        <p14:creationId xmlns:p14="http://schemas.microsoft.com/office/powerpoint/2010/main" val="1890797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25104DD-37C5-4AAE-8DD5-EBF3EA744754}" type="datetimeFigureOut">
              <a:rPr lang="en-PK" smtClean="0"/>
              <a:t>06/14/2026</a:t>
            </a:fld>
            <a:endParaRPr lang="en-PK"/>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PK"/>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1ED9F9B-BD43-4BE9-B162-00980A22C88A}" type="slidenum">
              <a:rPr lang="en-PK" smtClean="0"/>
              <a:t>‹#›</a:t>
            </a:fld>
            <a:endParaRPr lang="en-PK"/>
          </a:p>
        </p:txBody>
      </p:sp>
    </p:spTree>
    <p:extLst>
      <p:ext uri="{BB962C8B-B14F-4D97-AF65-F5344CB8AC3E}">
        <p14:creationId xmlns:p14="http://schemas.microsoft.com/office/powerpoint/2010/main" val="51852503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 id="2147483725" r:id="rId13"/>
    <p:sldLayoutId id="2147483726" r:id="rId14"/>
    <p:sldLayoutId id="2147483727" r:id="rId15"/>
    <p:sldLayoutId id="214748372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4B5AF-8BBC-453F-7B39-9C0431424F2A}"/>
              </a:ext>
            </a:extLst>
          </p:cNvPr>
          <p:cNvSpPr>
            <a:spLocks noGrp="1"/>
          </p:cNvSpPr>
          <p:nvPr>
            <p:ph type="ctrTitle"/>
          </p:nvPr>
        </p:nvSpPr>
        <p:spPr>
          <a:xfrm>
            <a:off x="1199212" y="134909"/>
            <a:ext cx="8799227" cy="3691072"/>
          </a:xfrm>
        </p:spPr>
        <p:txBody>
          <a:bodyPr/>
          <a:lstStyle/>
          <a:p>
            <a:pPr algn="ctr"/>
            <a:r>
              <a:rPr lang="en-PK" sz="4400" b="1" dirty="0"/>
              <a:t>Recruitment and Selection During Organisational Transformation</a:t>
            </a:r>
            <a:endParaRPr lang="en-PK" sz="4400" dirty="0"/>
          </a:p>
        </p:txBody>
      </p:sp>
      <p:sp>
        <p:nvSpPr>
          <p:cNvPr id="3" name="Subtitle 2">
            <a:extLst>
              <a:ext uri="{FF2B5EF4-FFF2-40B4-BE49-F238E27FC236}">
                <a16:creationId xmlns:a16="http://schemas.microsoft.com/office/drawing/2014/main" id="{4C88BE87-2576-1C58-F369-812C6E68200A}"/>
              </a:ext>
            </a:extLst>
          </p:cNvPr>
          <p:cNvSpPr>
            <a:spLocks noGrp="1"/>
          </p:cNvSpPr>
          <p:nvPr>
            <p:ph type="subTitle" idx="1"/>
          </p:nvPr>
        </p:nvSpPr>
        <p:spPr>
          <a:xfrm>
            <a:off x="1715357" y="4252851"/>
            <a:ext cx="7766936" cy="2334977"/>
          </a:xfrm>
        </p:spPr>
        <p:txBody>
          <a:bodyPr>
            <a:normAutofit/>
          </a:bodyPr>
          <a:lstStyle/>
          <a:p>
            <a:pPr lvl="0" algn="ctr"/>
            <a:r>
              <a:rPr lang="en-PK" b="1" dirty="0"/>
              <a:t>Transformation:</a:t>
            </a:r>
            <a:r>
              <a:rPr lang="en-PK" dirty="0"/>
              <a:t> Digital retail, AI, online grocery and process improvement</a:t>
            </a:r>
          </a:p>
          <a:p>
            <a:pPr lvl="0" algn="ctr"/>
            <a:r>
              <a:rPr lang="en-PK" b="1" dirty="0"/>
              <a:t>Module:</a:t>
            </a:r>
            <a:r>
              <a:rPr lang="en-PK" dirty="0"/>
              <a:t> LCLM5002 Developing and Managing Individuals and Teams</a:t>
            </a:r>
          </a:p>
          <a:p>
            <a:pPr lvl="0" algn="ctr"/>
            <a:r>
              <a:rPr lang="en-PK" b="1" dirty="0"/>
              <a:t>Assessment:</a:t>
            </a:r>
            <a:r>
              <a:rPr lang="en-PK" dirty="0"/>
              <a:t> Component 1 – Individual Presentation</a:t>
            </a:r>
          </a:p>
          <a:p>
            <a:pPr lvl="0" algn="ctr"/>
            <a:r>
              <a:rPr lang="en-US" b="1" dirty="0"/>
              <a:t>Submitted By: Estera Diana Vasile</a:t>
            </a:r>
          </a:p>
          <a:p>
            <a:pPr lvl="0" algn="ctr"/>
            <a:r>
              <a:rPr lang="en-US" b="1" dirty="0"/>
              <a:t>Student ID: </a:t>
            </a:r>
            <a:r>
              <a:rPr lang="en-GB" dirty="0"/>
              <a:t>233186 </a:t>
            </a:r>
            <a:endParaRPr lang="en-PK" dirty="0"/>
          </a:p>
        </p:txBody>
      </p:sp>
    </p:spTree>
    <p:extLst>
      <p:ext uri="{BB962C8B-B14F-4D97-AF65-F5344CB8AC3E}">
        <p14:creationId xmlns:p14="http://schemas.microsoft.com/office/powerpoint/2010/main" val="3940010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F6B81-1BAA-90B8-ED70-B09229269EEC}"/>
              </a:ext>
            </a:extLst>
          </p:cNvPr>
          <p:cNvSpPr>
            <a:spLocks noGrp="1"/>
          </p:cNvSpPr>
          <p:nvPr>
            <p:ph type="title"/>
          </p:nvPr>
        </p:nvSpPr>
        <p:spPr/>
        <p:txBody>
          <a:bodyPr/>
          <a:lstStyle/>
          <a:p>
            <a:r>
              <a:rPr lang="en-PK" b="1" dirty="0"/>
              <a:t>Presentation Agenda</a:t>
            </a:r>
            <a:endParaRPr lang="en-PK" dirty="0"/>
          </a:p>
        </p:txBody>
      </p:sp>
      <p:sp>
        <p:nvSpPr>
          <p:cNvPr id="3" name="Content Placeholder 2">
            <a:extLst>
              <a:ext uri="{FF2B5EF4-FFF2-40B4-BE49-F238E27FC236}">
                <a16:creationId xmlns:a16="http://schemas.microsoft.com/office/drawing/2014/main" id="{F2169F63-A305-F214-61D7-7CC75E36B91C}"/>
              </a:ext>
            </a:extLst>
          </p:cNvPr>
          <p:cNvSpPr>
            <a:spLocks noGrp="1"/>
          </p:cNvSpPr>
          <p:nvPr>
            <p:ph idx="1"/>
          </p:nvPr>
        </p:nvSpPr>
        <p:spPr/>
        <p:txBody>
          <a:bodyPr>
            <a:normAutofit lnSpcReduction="10000"/>
          </a:bodyPr>
          <a:lstStyle/>
          <a:p>
            <a:pPr lvl="0"/>
            <a:r>
              <a:rPr lang="en-PK" dirty="0"/>
              <a:t>Tesco PLC: company context</a:t>
            </a:r>
          </a:p>
          <a:p>
            <a:pPr lvl="0"/>
            <a:r>
              <a:rPr lang="en-PK" dirty="0"/>
              <a:t>Nature of organisational transformation</a:t>
            </a:r>
          </a:p>
          <a:p>
            <a:pPr lvl="0"/>
            <a:r>
              <a:rPr lang="en-PK" dirty="0"/>
              <a:t>Key transformation roles required</a:t>
            </a:r>
          </a:p>
          <a:p>
            <a:pPr lvl="0"/>
            <a:r>
              <a:rPr lang="en-PK" dirty="0"/>
              <a:t>Recruitment process overview</a:t>
            </a:r>
          </a:p>
          <a:p>
            <a:pPr lvl="0"/>
            <a:r>
              <a:rPr lang="en-PK" dirty="0"/>
              <a:t>Job analysis, job description and person specification</a:t>
            </a:r>
          </a:p>
          <a:p>
            <a:pPr lvl="0"/>
            <a:r>
              <a:rPr lang="en-PK" dirty="0"/>
              <a:t>Advertisement and attraction strategy</a:t>
            </a:r>
          </a:p>
          <a:p>
            <a:pPr lvl="0"/>
            <a:r>
              <a:rPr lang="en-PK" dirty="0"/>
              <a:t>Three suitable interview types</a:t>
            </a:r>
          </a:p>
          <a:p>
            <a:pPr lvl="0"/>
            <a:r>
              <a:rPr lang="en-PK" dirty="0"/>
              <a:t>Questioning techniques for transformation roles</a:t>
            </a:r>
          </a:p>
          <a:p>
            <a:pPr lvl="0"/>
            <a:r>
              <a:rPr lang="en-PK" dirty="0"/>
              <a:t>Face-to-face vs virtual interviews</a:t>
            </a:r>
          </a:p>
          <a:p>
            <a:pPr lvl="0"/>
            <a:r>
              <a:rPr lang="en-PK" dirty="0"/>
              <a:t>Final recommendations</a:t>
            </a:r>
          </a:p>
        </p:txBody>
      </p:sp>
    </p:spTree>
    <p:extLst>
      <p:ext uri="{BB962C8B-B14F-4D97-AF65-F5344CB8AC3E}">
        <p14:creationId xmlns:p14="http://schemas.microsoft.com/office/powerpoint/2010/main" val="3591271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1E139-CB42-9C18-8EFF-964D05F5968C}"/>
              </a:ext>
            </a:extLst>
          </p:cNvPr>
          <p:cNvSpPr>
            <a:spLocks noGrp="1"/>
          </p:cNvSpPr>
          <p:nvPr>
            <p:ph type="title"/>
          </p:nvPr>
        </p:nvSpPr>
        <p:spPr/>
        <p:txBody>
          <a:bodyPr/>
          <a:lstStyle/>
          <a:p>
            <a:r>
              <a:rPr lang="en-PK" b="1" dirty="0"/>
              <a:t>Tesco PLC — Company Context</a:t>
            </a:r>
            <a:endParaRPr lang="en-PK" dirty="0"/>
          </a:p>
        </p:txBody>
      </p:sp>
      <p:sp>
        <p:nvSpPr>
          <p:cNvPr id="3" name="Content Placeholder 2">
            <a:extLst>
              <a:ext uri="{FF2B5EF4-FFF2-40B4-BE49-F238E27FC236}">
                <a16:creationId xmlns:a16="http://schemas.microsoft.com/office/drawing/2014/main" id="{0CB68F9A-B9A4-4642-90FC-A518C279710E}"/>
              </a:ext>
            </a:extLst>
          </p:cNvPr>
          <p:cNvSpPr>
            <a:spLocks noGrp="1"/>
          </p:cNvSpPr>
          <p:nvPr>
            <p:ph idx="1"/>
          </p:nvPr>
        </p:nvSpPr>
        <p:spPr/>
        <p:txBody>
          <a:bodyPr>
            <a:normAutofit lnSpcReduction="10000"/>
          </a:bodyPr>
          <a:lstStyle/>
          <a:p>
            <a:pPr lvl="0"/>
            <a:r>
              <a:rPr lang="en-PK" dirty="0"/>
              <a:t>Tesco is the UK’s largest food retailer with strong grocery market leadership</a:t>
            </a:r>
          </a:p>
          <a:p>
            <a:pPr lvl="0"/>
            <a:r>
              <a:rPr lang="en-PK" dirty="0"/>
              <a:t>Tesco provides the UK’s largest food retail with a commanding position in the grocery sector.</a:t>
            </a:r>
          </a:p>
          <a:p>
            <a:pPr lvl="0"/>
            <a:r>
              <a:rPr lang="en-PK" dirty="0"/>
              <a:t>Reported £66.59bn sales excluding VAT and fuel in 2025/26 (Market Screener, 2025).</a:t>
            </a:r>
          </a:p>
          <a:p>
            <a:pPr lvl="0"/>
            <a:r>
              <a:rPr lang="en-PK" dirty="0"/>
              <a:t>There was 4.2% growth across like-for-like stores in the UK (Retail Insight Network, 2023)</a:t>
            </a:r>
          </a:p>
          <a:p>
            <a:pPr lvl="0"/>
            <a:r>
              <a:rPr lang="en-PK" dirty="0"/>
              <a:t>Gain value, loyalty and excellent digital experience.</a:t>
            </a:r>
          </a:p>
          <a:p>
            <a:pPr lvl="0"/>
            <a:r>
              <a:rPr lang="en-PK" dirty="0"/>
              <a:t>Uses Clubcard, online grocery, Whoosh delivery and retail media to compete (Tesco, 2025)</a:t>
            </a:r>
          </a:p>
          <a:p>
            <a:pPr lvl="0"/>
            <a:r>
              <a:rPr lang="en-PK" dirty="0"/>
              <a:t>Tesco has been chosen for its role as a transformation case relevant to the UK.</a:t>
            </a:r>
          </a:p>
        </p:txBody>
      </p:sp>
    </p:spTree>
    <p:extLst>
      <p:ext uri="{BB962C8B-B14F-4D97-AF65-F5344CB8AC3E}">
        <p14:creationId xmlns:p14="http://schemas.microsoft.com/office/powerpoint/2010/main" val="14028242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F01E2-B678-B285-A6E4-1193A87647D9}"/>
              </a:ext>
            </a:extLst>
          </p:cNvPr>
          <p:cNvSpPr>
            <a:spLocks noGrp="1"/>
          </p:cNvSpPr>
          <p:nvPr>
            <p:ph type="title"/>
          </p:nvPr>
        </p:nvSpPr>
        <p:spPr/>
        <p:txBody>
          <a:bodyPr/>
          <a:lstStyle/>
          <a:p>
            <a:r>
              <a:rPr lang="en-PK" b="1" dirty="0"/>
              <a:t>Nature of Tesco’s Transformation</a:t>
            </a:r>
            <a:endParaRPr lang="en-PK" dirty="0"/>
          </a:p>
        </p:txBody>
      </p:sp>
      <p:sp>
        <p:nvSpPr>
          <p:cNvPr id="3" name="Content Placeholder 2">
            <a:extLst>
              <a:ext uri="{FF2B5EF4-FFF2-40B4-BE49-F238E27FC236}">
                <a16:creationId xmlns:a16="http://schemas.microsoft.com/office/drawing/2014/main" id="{D4F36501-681B-CB7D-8CB2-893A1383514A}"/>
              </a:ext>
            </a:extLst>
          </p:cNvPr>
          <p:cNvSpPr>
            <a:spLocks noGrp="1"/>
          </p:cNvSpPr>
          <p:nvPr>
            <p:ph idx="1"/>
          </p:nvPr>
        </p:nvSpPr>
        <p:spPr>
          <a:xfrm>
            <a:off x="677334" y="1738366"/>
            <a:ext cx="8596668" cy="4510034"/>
          </a:xfrm>
        </p:spPr>
        <p:txBody>
          <a:bodyPr>
            <a:normAutofit fontScale="92500" lnSpcReduction="10000"/>
          </a:bodyPr>
          <a:lstStyle/>
          <a:p>
            <a:r>
              <a:rPr lang="en-PK" b="1" dirty="0"/>
              <a:t>Transformation type: digitalisation + customer-led process improvement</a:t>
            </a:r>
            <a:endParaRPr lang="en-PK" dirty="0"/>
          </a:p>
          <a:p>
            <a:pPr lvl="0"/>
            <a:r>
              <a:rPr lang="en-PK" dirty="0"/>
              <a:t>An AI-powered personalised marketing initiative between Tesco and Adobe (Reuters, 2026)</a:t>
            </a:r>
          </a:p>
          <a:p>
            <a:pPr lvl="0"/>
            <a:r>
              <a:rPr lang="en-PK" dirty="0"/>
              <a:t>Staff use the information from Clubcard to enrich offers and interactions with customers.</a:t>
            </a:r>
          </a:p>
          <a:p>
            <a:pPr lvl="0"/>
            <a:r>
              <a:rPr lang="en-PK" dirty="0"/>
              <a:t>Clubcard has grown to 70</a:t>
            </a:r>
            <a:r>
              <a:rPr lang="en-US" dirty="0"/>
              <a:t>%</a:t>
            </a:r>
            <a:r>
              <a:rPr lang="en-PK" dirty="0"/>
              <a:t> of households in the UK (Reuters, 2026b).</a:t>
            </a:r>
          </a:p>
          <a:p>
            <a:pPr lvl="0"/>
            <a:r>
              <a:rPr lang="en-PK" dirty="0"/>
              <a:t>Around 28% of the total grocery market share in the UK belongs to Tesco (Reuters, 2025).</a:t>
            </a:r>
          </a:p>
          <a:p>
            <a:pPr lvl="0"/>
            <a:r>
              <a:rPr lang="en-PK" dirty="0"/>
              <a:t>Transformation priorities:</a:t>
            </a:r>
          </a:p>
          <a:p>
            <a:pPr lvl="1"/>
            <a:r>
              <a:rPr lang="en-PK" dirty="0"/>
              <a:t>Faster digital customer service</a:t>
            </a:r>
          </a:p>
          <a:p>
            <a:pPr lvl="1"/>
            <a:r>
              <a:rPr lang="en-PK" dirty="0"/>
              <a:t>Better online grocery experience</a:t>
            </a:r>
          </a:p>
          <a:p>
            <a:pPr lvl="1"/>
            <a:r>
              <a:rPr lang="en-PK" dirty="0"/>
              <a:t>Cost efficiency and operational improvement</a:t>
            </a:r>
          </a:p>
          <a:p>
            <a:pPr lvl="1"/>
            <a:r>
              <a:rPr lang="en-PK" dirty="0"/>
              <a:t>Data-led decision-making</a:t>
            </a:r>
          </a:p>
          <a:p>
            <a:pPr lvl="1"/>
            <a:r>
              <a:rPr lang="en-PK" dirty="0"/>
              <a:t>Workforce capability development</a:t>
            </a:r>
          </a:p>
        </p:txBody>
      </p:sp>
    </p:spTree>
    <p:extLst>
      <p:ext uri="{BB962C8B-B14F-4D97-AF65-F5344CB8AC3E}">
        <p14:creationId xmlns:p14="http://schemas.microsoft.com/office/powerpoint/2010/main" val="553489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7F692-443E-6887-EE9E-7C7883E284E9}"/>
              </a:ext>
            </a:extLst>
          </p:cNvPr>
          <p:cNvSpPr>
            <a:spLocks noGrp="1"/>
          </p:cNvSpPr>
          <p:nvPr>
            <p:ph type="title"/>
          </p:nvPr>
        </p:nvSpPr>
        <p:spPr/>
        <p:txBody>
          <a:bodyPr/>
          <a:lstStyle/>
          <a:p>
            <a:r>
              <a:rPr lang="en-PK" b="1" dirty="0"/>
              <a:t>Key Roles Needed for Transformation</a:t>
            </a:r>
            <a:endParaRPr lang="en-PK" dirty="0"/>
          </a:p>
        </p:txBody>
      </p:sp>
      <p:graphicFrame>
        <p:nvGraphicFramePr>
          <p:cNvPr id="4" name="Table 3">
            <a:extLst>
              <a:ext uri="{FF2B5EF4-FFF2-40B4-BE49-F238E27FC236}">
                <a16:creationId xmlns:a16="http://schemas.microsoft.com/office/drawing/2014/main" id="{E2EB4A81-145A-4355-1CBA-C77B472BD118}"/>
              </a:ext>
            </a:extLst>
          </p:cNvPr>
          <p:cNvGraphicFramePr>
            <a:graphicFrameLocks noGrp="1"/>
          </p:cNvGraphicFramePr>
          <p:nvPr>
            <p:extLst>
              <p:ext uri="{D42A27DB-BD31-4B8C-83A1-F6EECF244321}">
                <p14:modId xmlns:p14="http://schemas.microsoft.com/office/powerpoint/2010/main" val="2933894540"/>
              </p:ext>
            </p:extLst>
          </p:nvPr>
        </p:nvGraphicFramePr>
        <p:xfrm>
          <a:off x="677863" y="1753848"/>
          <a:ext cx="8596311" cy="3578490"/>
        </p:xfrm>
        <a:graphic>
          <a:graphicData uri="http://schemas.openxmlformats.org/drawingml/2006/table">
            <a:tbl>
              <a:tblPr firstRow="1" firstCol="1" bandRow="1">
                <a:tableStyleId>{21E4AEA4-8DFA-4A89-87EB-49C32662AFE0}</a:tableStyleId>
              </a:tblPr>
              <a:tblGrid>
                <a:gridCol w="2865437">
                  <a:extLst>
                    <a:ext uri="{9D8B030D-6E8A-4147-A177-3AD203B41FA5}">
                      <a16:colId xmlns:a16="http://schemas.microsoft.com/office/drawing/2014/main" val="3252117232"/>
                    </a:ext>
                  </a:extLst>
                </a:gridCol>
                <a:gridCol w="2865437">
                  <a:extLst>
                    <a:ext uri="{9D8B030D-6E8A-4147-A177-3AD203B41FA5}">
                      <a16:colId xmlns:a16="http://schemas.microsoft.com/office/drawing/2014/main" val="71815000"/>
                    </a:ext>
                  </a:extLst>
                </a:gridCol>
                <a:gridCol w="2865437">
                  <a:extLst>
                    <a:ext uri="{9D8B030D-6E8A-4147-A177-3AD203B41FA5}">
                      <a16:colId xmlns:a16="http://schemas.microsoft.com/office/drawing/2014/main" val="3729628915"/>
                    </a:ext>
                  </a:extLst>
                </a:gridCol>
              </a:tblGrid>
              <a:tr h="596415">
                <a:tc>
                  <a:txBody>
                    <a:bodyPr/>
                    <a:lstStyle/>
                    <a:p>
                      <a:pPr>
                        <a:lnSpc>
                          <a:spcPct val="150000"/>
                        </a:lnSpc>
                        <a:spcAft>
                          <a:spcPts val="800"/>
                        </a:spcAft>
                        <a:buNone/>
                      </a:pPr>
                      <a:r>
                        <a:rPr lang="en-PK" sz="1200" kern="100">
                          <a:effectLst/>
                        </a:rPr>
                        <a:t>Role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Why Tesco Needs It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Core Skills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36895482"/>
                  </a:ext>
                </a:extLst>
              </a:tr>
              <a:tr h="596415">
                <a:tc>
                  <a:txBody>
                    <a:bodyPr/>
                    <a:lstStyle/>
                    <a:p>
                      <a:pPr>
                        <a:lnSpc>
                          <a:spcPct val="150000"/>
                        </a:lnSpc>
                        <a:spcAft>
                          <a:spcPts val="800"/>
                        </a:spcAft>
                        <a:buNone/>
                      </a:pPr>
                      <a:r>
                        <a:rPr lang="en-PK" sz="1200" kern="100">
                          <a:effectLst/>
                        </a:rPr>
                        <a:t>Change Manager</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Reduce resistance and support adoption</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Communication, resilience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70844364"/>
                  </a:ext>
                </a:extLst>
              </a:tr>
              <a:tr h="596415">
                <a:tc>
                  <a:txBody>
                    <a:bodyPr/>
                    <a:lstStyle/>
                    <a:p>
                      <a:pPr>
                        <a:lnSpc>
                          <a:spcPct val="150000"/>
                        </a:lnSpc>
                        <a:spcAft>
                          <a:spcPts val="800"/>
                        </a:spcAft>
                        <a:buNone/>
                      </a:pPr>
                      <a:r>
                        <a:rPr lang="en-PK" sz="1200" kern="100">
                          <a:effectLst/>
                        </a:rPr>
                        <a:t>Digital Specialist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Support AI, data and online systems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Digital literacy, analytics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27468148"/>
                  </a:ext>
                </a:extLst>
              </a:tr>
              <a:tr h="596415">
                <a:tc>
                  <a:txBody>
                    <a:bodyPr/>
                    <a:lstStyle/>
                    <a:p>
                      <a:pPr>
                        <a:lnSpc>
                          <a:spcPct val="150000"/>
                        </a:lnSpc>
                        <a:spcAft>
                          <a:spcPts val="800"/>
                        </a:spcAft>
                        <a:buNone/>
                      </a:pPr>
                      <a:r>
                        <a:rPr lang="en-PK" sz="1200" kern="100">
                          <a:effectLst/>
                        </a:rPr>
                        <a:t>Project Manager</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Deliver transformation projects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Planning, risk control</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4481257"/>
                  </a:ext>
                </a:extLst>
              </a:tr>
              <a:tr h="596415">
                <a:tc>
                  <a:txBody>
                    <a:bodyPr/>
                    <a:lstStyle/>
                    <a:p>
                      <a:pPr>
                        <a:lnSpc>
                          <a:spcPct val="150000"/>
                        </a:lnSpc>
                        <a:spcAft>
                          <a:spcPts val="800"/>
                        </a:spcAft>
                        <a:buNone/>
                      </a:pPr>
                      <a:r>
                        <a:rPr lang="en-PK" sz="1200" kern="100">
                          <a:effectLst/>
                        </a:rPr>
                        <a:t>Financial Analyst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Track cost savings and ROI</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Budgeting, data analysis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36002078"/>
                  </a:ext>
                </a:extLst>
              </a:tr>
              <a:tr h="596415">
                <a:tc>
                  <a:txBody>
                    <a:bodyPr/>
                    <a:lstStyle/>
                    <a:p>
                      <a:pPr>
                        <a:lnSpc>
                          <a:spcPct val="150000"/>
                        </a:lnSpc>
                        <a:spcAft>
                          <a:spcPts val="800"/>
                        </a:spcAft>
                        <a:buNone/>
                      </a:pPr>
                      <a:r>
                        <a:rPr lang="en-PK" sz="1200" kern="100">
                          <a:effectLst/>
                        </a:rPr>
                        <a:t>Operations Manager</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Improve store and supply processes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dirty="0">
                          <a:effectLst/>
                        </a:rPr>
                        <a:t>Problem-solving, leadership</a:t>
                      </a:r>
                      <a:endParaRPr lang="en-PK"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96264095"/>
                  </a:ext>
                </a:extLst>
              </a:tr>
            </a:tbl>
          </a:graphicData>
        </a:graphic>
      </p:graphicFrame>
      <p:sp>
        <p:nvSpPr>
          <p:cNvPr id="6" name="TextBox 5">
            <a:extLst>
              <a:ext uri="{FF2B5EF4-FFF2-40B4-BE49-F238E27FC236}">
                <a16:creationId xmlns:a16="http://schemas.microsoft.com/office/drawing/2014/main" id="{80614EA5-7607-B83D-7C4E-12DDD621A944}"/>
              </a:ext>
            </a:extLst>
          </p:cNvPr>
          <p:cNvSpPr txBox="1"/>
          <p:nvPr/>
        </p:nvSpPr>
        <p:spPr>
          <a:xfrm>
            <a:off x="677334" y="5332336"/>
            <a:ext cx="8596310" cy="458074"/>
          </a:xfrm>
          <a:prstGeom prst="rect">
            <a:avLst/>
          </a:prstGeom>
          <a:noFill/>
        </p:spPr>
        <p:txBody>
          <a:bodyPr wrap="square">
            <a:spAutoFit/>
          </a:bodyPr>
          <a:lstStyle/>
          <a:p>
            <a:pPr>
              <a:lnSpc>
                <a:spcPct val="150000"/>
              </a:lnSpc>
              <a:spcAft>
                <a:spcPts val="800"/>
              </a:spcAft>
              <a:buNone/>
            </a:pPr>
            <a:r>
              <a:rPr lang="en-PK" sz="1800" b="1" kern="100" dirty="0">
                <a:effectLst/>
                <a:latin typeface="Times New Roman" panose="02020603050405020304" pitchFamily="18" charset="0"/>
                <a:ea typeface="Calibri" panose="020F0502020204030204" pitchFamily="34" charset="0"/>
                <a:cs typeface="Times New Roman" panose="02020603050405020304" pitchFamily="18" charset="0"/>
              </a:rPr>
              <a:t>Key point:</a:t>
            </a:r>
            <a:r>
              <a:rPr lang="en-PK" sz="1800" kern="100" dirty="0">
                <a:effectLst/>
                <a:latin typeface="Times New Roman" panose="02020603050405020304" pitchFamily="18" charset="0"/>
                <a:ea typeface="Calibri" panose="020F0502020204030204" pitchFamily="34" charset="0"/>
                <a:cs typeface="Times New Roman" panose="02020603050405020304" pitchFamily="18" charset="0"/>
              </a:rPr>
              <a:t> Recruitment must assess both technical ability and behavioural competencies.</a:t>
            </a:r>
          </a:p>
        </p:txBody>
      </p:sp>
    </p:spTree>
    <p:extLst>
      <p:ext uri="{BB962C8B-B14F-4D97-AF65-F5344CB8AC3E}">
        <p14:creationId xmlns:p14="http://schemas.microsoft.com/office/powerpoint/2010/main" val="3808089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967FE-231F-343B-7E6A-67BBD02E99C3}"/>
              </a:ext>
            </a:extLst>
          </p:cNvPr>
          <p:cNvSpPr>
            <a:spLocks noGrp="1"/>
          </p:cNvSpPr>
          <p:nvPr>
            <p:ph type="title"/>
          </p:nvPr>
        </p:nvSpPr>
        <p:spPr/>
        <p:txBody>
          <a:bodyPr/>
          <a:lstStyle/>
          <a:p>
            <a:r>
              <a:rPr lang="en-PK" b="1" dirty="0"/>
              <a:t>Recruitment Process Overview”?</a:t>
            </a:r>
            <a:endParaRPr lang="en-PK" dirty="0"/>
          </a:p>
        </p:txBody>
      </p:sp>
      <p:sp>
        <p:nvSpPr>
          <p:cNvPr id="3" name="Content Placeholder 2">
            <a:extLst>
              <a:ext uri="{FF2B5EF4-FFF2-40B4-BE49-F238E27FC236}">
                <a16:creationId xmlns:a16="http://schemas.microsoft.com/office/drawing/2014/main" id="{49337A34-9B3A-FB0F-D5C4-94619A302C36}"/>
              </a:ext>
            </a:extLst>
          </p:cNvPr>
          <p:cNvSpPr>
            <a:spLocks noGrp="1"/>
          </p:cNvSpPr>
          <p:nvPr>
            <p:ph idx="1"/>
          </p:nvPr>
        </p:nvSpPr>
        <p:spPr/>
        <p:txBody>
          <a:bodyPr/>
          <a:lstStyle/>
          <a:p>
            <a:r>
              <a:rPr lang="en-PK" b="1" dirty="0"/>
              <a:t>Goal: right candidate, right role, right time</a:t>
            </a:r>
            <a:endParaRPr lang="en-PK" dirty="0"/>
          </a:p>
          <a:p>
            <a:pPr lvl="0"/>
            <a:r>
              <a:rPr lang="en-PK" dirty="0"/>
              <a:t>Determine gaps in the workforce as a result of transformation (</a:t>
            </a:r>
            <a:r>
              <a:rPr lang="en-PK" dirty="0" err="1"/>
              <a:t>Ogunbukola</a:t>
            </a:r>
            <a:r>
              <a:rPr lang="en-PK" dirty="0"/>
              <a:t>, 2025).</a:t>
            </a:r>
          </a:p>
          <a:p>
            <a:pPr lvl="0"/>
            <a:r>
              <a:rPr lang="en-PK" dirty="0"/>
              <a:t>Outline role purpose and business need.</a:t>
            </a:r>
          </a:p>
          <a:p>
            <a:pPr lvl="0"/>
            <a:r>
              <a:rPr lang="en-PK" dirty="0"/>
              <a:t>Collaborate with HR and line managers for job analysis</a:t>
            </a:r>
          </a:p>
          <a:p>
            <a:pPr lvl="0"/>
            <a:r>
              <a:rPr lang="en-PK" dirty="0"/>
              <a:t>Prepare job description and person specification</a:t>
            </a:r>
          </a:p>
          <a:p>
            <a:pPr lvl="0"/>
            <a:r>
              <a:rPr lang="en-PK" dirty="0"/>
              <a:t>Identify appropriate internal and external advertising options</a:t>
            </a:r>
          </a:p>
          <a:p>
            <a:pPr lvl="0"/>
            <a:r>
              <a:rPr lang="en-PK" dirty="0"/>
              <a:t>Shortlist using essential criteria</a:t>
            </a:r>
          </a:p>
          <a:p>
            <a:pPr lvl="0"/>
            <a:r>
              <a:rPr lang="en-PK" dirty="0"/>
              <a:t>Assess candidates through structured selection methods</a:t>
            </a:r>
          </a:p>
          <a:p>
            <a:pPr lvl="0"/>
            <a:r>
              <a:rPr lang="en-PK" dirty="0"/>
              <a:t>Make offer and complete transformation-focused onboarding</a:t>
            </a:r>
          </a:p>
        </p:txBody>
      </p:sp>
    </p:spTree>
    <p:extLst>
      <p:ext uri="{BB962C8B-B14F-4D97-AF65-F5344CB8AC3E}">
        <p14:creationId xmlns:p14="http://schemas.microsoft.com/office/powerpoint/2010/main" val="2728237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70A7D-7969-8628-1F49-41FDBA9982B1}"/>
              </a:ext>
            </a:extLst>
          </p:cNvPr>
          <p:cNvSpPr>
            <a:spLocks noGrp="1"/>
          </p:cNvSpPr>
          <p:nvPr>
            <p:ph type="title"/>
          </p:nvPr>
        </p:nvSpPr>
        <p:spPr/>
        <p:txBody>
          <a:bodyPr>
            <a:normAutofit/>
          </a:bodyPr>
          <a:lstStyle/>
          <a:p>
            <a:r>
              <a:rPr lang="en-PK" b="1" dirty="0"/>
              <a:t>Job Analysis, Job Description and Person Specification</a:t>
            </a:r>
            <a:endParaRPr lang="en-PK" dirty="0"/>
          </a:p>
        </p:txBody>
      </p:sp>
      <p:sp>
        <p:nvSpPr>
          <p:cNvPr id="3" name="Content Placeholder 2">
            <a:extLst>
              <a:ext uri="{FF2B5EF4-FFF2-40B4-BE49-F238E27FC236}">
                <a16:creationId xmlns:a16="http://schemas.microsoft.com/office/drawing/2014/main" id="{C46876C6-A563-C249-84F3-CCA07FC46F96}"/>
              </a:ext>
            </a:extLst>
          </p:cNvPr>
          <p:cNvSpPr>
            <a:spLocks noGrp="1"/>
          </p:cNvSpPr>
          <p:nvPr>
            <p:ph idx="1"/>
          </p:nvPr>
        </p:nvSpPr>
        <p:spPr>
          <a:xfrm>
            <a:off x="677334" y="2160589"/>
            <a:ext cx="8596668" cy="4315162"/>
          </a:xfrm>
        </p:spPr>
        <p:txBody>
          <a:bodyPr>
            <a:normAutofit fontScale="92500" lnSpcReduction="10000"/>
          </a:bodyPr>
          <a:lstStyle/>
          <a:p>
            <a:pPr marL="0" indent="0">
              <a:buNone/>
            </a:pPr>
            <a:r>
              <a:rPr lang="en-PK" b="1" dirty="0"/>
              <a:t>Job analysis</a:t>
            </a:r>
            <a:endParaRPr lang="en-PK" dirty="0"/>
          </a:p>
          <a:p>
            <a:pPr lvl="0"/>
            <a:r>
              <a:rPr lang="en-PK" dirty="0"/>
              <a:t>Identifies tasks, responsibilities and required skills</a:t>
            </a:r>
          </a:p>
          <a:p>
            <a:pPr lvl="0"/>
            <a:r>
              <a:rPr lang="en-PK" dirty="0"/>
              <a:t>Links role requirements to Tesco’s transformation goals</a:t>
            </a:r>
          </a:p>
          <a:p>
            <a:pPr lvl="0"/>
            <a:r>
              <a:rPr lang="en-PK" dirty="0"/>
              <a:t>Should involve HR, operations, digital and finance teams</a:t>
            </a:r>
          </a:p>
          <a:p>
            <a:pPr marL="0" indent="0">
              <a:buNone/>
            </a:pPr>
            <a:r>
              <a:rPr lang="en-PK" b="1" dirty="0"/>
              <a:t>Job description</a:t>
            </a:r>
            <a:endParaRPr lang="en-PK" dirty="0"/>
          </a:p>
          <a:p>
            <a:pPr lvl="0"/>
            <a:r>
              <a:rPr lang="en-PK" dirty="0"/>
              <a:t>Job title, department and reporting line</a:t>
            </a:r>
          </a:p>
          <a:p>
            <a:pPr lvl="0"/>
            <a:r>
              <a:rPr lang="en-PK" dirty="0"/>
              <a:t>Main duties and performance expectations</a:t>
            </a:r>
          </a:p>
          <a:p>
            <a:pPr lvl="0"/>
            <a:r>
              <a:rPr lang="en-PK" dirty="0"/>
              <a:t>Contribution to transformation outcomes</a:t>
            </a:r>
          </a:p>
          <a:p>
            <a:pPr marL="0" indent="0">
              <a:buNone/>
            </a:pPr>
            <a:r>
              <a:rPr lang="en-PK" b="1" dirty="0"/>
              <a:t>Person specification</a:t>
            </a:r>
            <a:endParaRPr lang="en-PK" dirty="0"/>
          </a:p>
          <a:p>
            <a:pPr lvl="0"/>
            <a:r>
              <a:rPr lang="en-PK" dirty="0"/>
              <a:t>Essential qualifications and experience</a:t>
            </a:r>
          </a:p>
          <a:p>
            <a:pPr lvl="0"/>
            <a:r>
              <a:rPr lang="en-PK" dirty="0"/>
              <a:t>Technical skills and digital capability</a:t>
            </a:r>
          </a:p>
          <a:p>
            <a:pPr lvl="0"/>
            <a:r>
              <a:rPr lang="en-PK" dirty="0"/>
              <a:t>Competencies: communication, leadership, customer focus and resilience</a:t>
            </a:r>
          </a:p>
          <a:p>
            <a:pPr marL="0" indent="0">
              <a:buNone/>
            </a:pPr>
            <a:endParaRPr lang="en-PK" dirty="0"/>
          </a:p>
        </p:txBody>
      </p:sp>
    </p:spTree>
    <p:extLst>
      <p:ext uri="{BB962C8B-B14F-4D97-AF65-F5344CB8AC3E}">
        <p14:creationId xmlns:p14="http://schemas.microsoft.com/office/powerpoint/2010/main" val="3252044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A4912-B3BF-CA6B-7226-F0BE8ECE3A11}"/>
              </a:ext>
            </a:extLst>
          </p:cNvPr>
          <p:cNvSpPr>
            <a:spLocks noGrp="1"/>
          </p:cNvSpPr>
          <p:nvPr>
            <p:ph type="title"/>
          </p:nvPr>
        </p:nvSpPr>
        <p:spPr/>
        <p:txBody>
          <a:bodyPr/>
          <a:lstStyle/>
          <a:p>
            <a:r>
              <a:rPr lang="en-PK" b="1" dirty="0"/>
              <a:t>Advertisement and Attraction Strategy</a:t>
            </a:r>
            <a:endParaRPr lang="en-PK" dirty="0"/>
          </a:p>
        </p:txBody>
      </p:sp>
      <p:sp>
        <p:nvSpPr>
          <p:cNvPr id="3" name="Content Placeholder 2">
            <a:extLst>
              <a:ext uri="{FF2B5EF4-FFF2-40B4-BE49-F238E27FC236}">
                <a16:creationId xmlns:a16="http://schemas.microsoft.com/office/drawing/2014/main" id="{F6806D88-E627-6688-7F96-C9AEBA13F60C}"/>
              </a:ext>
            </a:extLst>
          </p:cNvPr>
          <p:cNvSpPr>
            <a:spLocks noGrp="1"/>
          </p:cNvSpPr>
          <p:nvPr>
            <p:ph idx="1"/>
          </p:nvPr>
        </p:nvSpPr>
        <p:spPr>
          <a:xfrm>
            <a:off x="677334" y="1678898"/>
            <a:ext cx="8596668" cy="4721901"/>
          </a:xfrm>
        </p:spPr>
        <p:txBody>
          <a:bodyPr>
            <a:normAutofit fontScale="85000" lnSpcReduction="20000"/>
          </a:bodyPr>
          <a:lstStyle/>
          <a:p>
            <a:pPr marL="0" indent="0">
              <a:buNone/>
            </a:pPr>
            <a:r>
              <a:rPr lang="en-PK" b="1" dirty="0"/>
              <a:t>Internal channels</a:t>
            </a:r>
            <a:endParaRPr lang="en-PK" dirty="0"/>
          </a:p>
          <a:p>
            <a:pPr lvl="0"/>
            <a:r>
              <a:rPr lang="en-PK" dirty="0"/>
              <a:t>Tesco careers portal</a:t>
            </a:r>
          </a:p>
          <a:p>
            <a:pPr lvl="0"/>
            <a:r>
              <a:rPr lang="en-PK" dirty="0"/>
              <a:t>Internal vacancy boards</a:t>
            </a:r>
          </a:p>
          <a:p>
            <a:pPr lvl="0"/>
            <a:r>
              <a:rPr lang="en-PK" dirty="0"/>
              <a:t>Talent pools and succession planning</a:t>
            </a:r>
          </a:p>
          <a:p>
            <a:pPr lvl="0"/>
            <a:r>
              <a:rPr lang="en-PK" dirty="0"/>
              <a:t>Employee referral scheme</a:t>
            </a:r>
          </a:p>
          <a:p>
            <a:pPr marL="0" indent="0">
              <a:buNone/>
            </a:pPr>
            <a:r>
              <a:rPr lang="en-PK" b="1" dirty="0"/>
              <a:t>External channels</a:t>
            </a:r>
            <a:endParaRPr lang="en-PK" dirty="0"/>
          </a:p>
          <a:p>
            <a:pPr lvl="0"/>
            <a:r>
              <a:rPr lang="en-PK" dirty="0"/>
              <a:t>LinkedIn for professional and digital roles</a:t>
            </a:r>
            <a:endParaRPr lang="en-US" dirty="0"/>
          </a:p>
          <a:p>
            <a:pPr lvl="0"/>
            <a:r>
              <a:rPr lang="en-US" dirty="0"/>
              <a:t>I</a:t>
            </a:r>
            <a:r>
              <a:rPr lang="en-PK" dirty="0" err="1"/>
              <a:t>ndeed</a:t>
            </a:r>
            <a:r>
              <a:rPr lang="en-PK" dirty="0"/>
              <a:t> and UK job boards</a:t>
            </a:r>
          </a:p>
          <a:p>
            <a:pPr lvl="0"/>
            <a:r>
              <a:rPr lang="en-PK" dirty="0"/>
              <a:t>Specialist digital / project management platforms</a:t>
            </a:r>
          </a:p>
          <a:p>
            <a:pPr lvl="0"/>
            <a:r>
              <a:rPr lang="en-PK" dirty="0"/>
              <a:t>Recruitment agencies for urgent specialist roles</a:t>
            </a:r>
          </a:p>
          <a:p>
            <a:pPr marL="0" indent="0">
              <a:buNone/>
            </a:pPr>
            <a:r>
              <a:rPr lang="en-PK" b="1" dirty="0"/>
              <a:t>Attraction message</a:t>
            </a:r>
            <a:endParaRPr lang="en-PK" dirty="0"/>
          </a:p>
          <a:p>
            <a:pPr lvl="0"/>
            <a:r>
              <a:rPr lang="en-PK" dirty="0"/>
              <a:t>Career progression</a:t>
            </a:r>
          </a:p>
          <a:p>
            <a:pPr lvl="0"/>
            <a:r>
              <a:rPr lang="en-PK" dirty="0"/>
              <a:t>Flexible working where possible</a:t>
            </a:r>
          </a:p>
          <a:p>
            <a:pPr lvl="0"/>
            <a:r>
              <a:rPr lang="en-PK" dirty="0"/>
              <a:t>Learning and development</a:t>
            </a:r>
          </a:p>
          <a:p>
            <a:pPr lvl="0"/>
            <a:r>
              <a:rPr lang="en-PK" dirty="0"/>
              <a:t>Purpose-driven retail transformation</a:t>
            </a:r>
          </a:p>
        </p:txBody>
      </p:sp>
      <p:pic>
        <p:nvPicPr>
          <p:cNvPr id="6146" name="Picture 2" descr="Attraction Marketing: What It is &amp; How to Master It">
            <a:extLst>
              <a:ext uri="{FF2B5EF4-FFF2-40B4-BE49-F238E27FC236}">
                <a16:creationId xmlns:a16="http://schemas.microsoft.com/office/drawing/2014/main" id="{A87D260F-8B0D-D4DE-93C6-C1EB2680BB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8680" y="2772568"/>
            <a:ext cx="3984573" cy="29884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850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70914-76AC-D2DF-946B-C6964C8C21A6}"/>
              </a:ext>
            </a:extLst>
          </p:cNvPr>
          <p:cNvSpPr>
            <a:spLocks noGrp="1"/>
          </p:cNvSpPr>
          <p:nvPr>
            <p:ph type="title"/>
          </p:nvPr>
        </p:nvSpPr>
        <p:spPr/>
        <p:txBody>
          <a:bodyPr>
            <a:normAutofit/>
          </a:bodyPr>
          <a:lstStyle/>
          <a:p>
            <a:r>
              <a:rPr lang="en-PK" b="1" dirty="0"/>
              <a:t>Interview Type 1 — Structured Interview</a:t>
            </a:r>
            <a:endParaRPr lang="en-PK" dirty="0"/>
          </a:p>
        </p:txBody>
      </p:sp>
      <p:sp>
        <p:nvSpPr>
          <p:cNvPr id="3" name="Content Placeholder 2">
            <a:extLst>
              <a:ext uri="{FF2B5EF4-FFF2-40B4-BE49-F238E27FC236}">
                <a16:creationId xmlns:a16="http://schemas.microsoft.com/office/drawing/2014/main" id="{76572718-7DD0-6C1B-1408-9B3E77D66612}"/>
              </a:ext>
            </a:extLst>
          </p:cNvPr>
          <p:cNvSpPr>
            <a:spLocks noGrp="1"/>
          </p:cNvSpPr>
          <p:nvPr>
            <p:ph idx="1"/>
          </p:nvPr>
        </p:nvSpPr>
        <p:spPr>
          <a:xfrm>
            <a:off x="677334" y="2160589"/>
            <a:ext cx="8596668" cy="4240211"/>
          </a:xfrm>
        </p:spPr>
        <p:txBody>
          <a:bodyPr>
            <a:normAutofit fontScale="85000" lnSpcReduction="20000"/>
          </a:bodyPr>
          <a:lstStyle/>
          <a:p>
            <a:pPr marL="0" indent="0">
              <a:buNone/>
            </a:pPr>
            <a:r>
              <a:rPr lang="en-PK" b="1" dirty="0"/>
              <a:t>Best for:</a:t>
            </a:r>
            <a:r>
              <a:rPr lang="en-PK" dirty="0"/>
              <a:t> fairness, consistency and comparison</a:t>
            </a:r>
          </a:p>
          <a:p>
            <a:pPr lvl="0"/>
            <a:r>
              <a:rPr lang="en-PK" dirty="0"/>
              <a:t>Same core questions asked to all candidates</a:t>
            </a:r>
          </a:p>
          <a:p>
            <a:pPr lvl="0"/>
            <a:r>
              <a:rPr lang="en-PK" dirty="0"/>
              <a:t>Answers scored against pre-agreed criteria</a:t>
            </a:r>
          </a:p>
          <a:p>
            <a:pPr lvl="0"/>
            <a:r>
              <a:rPr lang="en-PK" dirty="0"/>
              <a:t>Reduces personal bias and improves transparency</a:t>
            </a:r>
          </a:p>
          <a:p>
            <a:pPr lvl="0"/>
            <a:r>
              <a:rPr lang="en-PK" dirty="0"/>
              <a:t>Useful when hiring across multiple departments</a:t>
            </a:r>
          </a:p>
          <a:p>
            <a:pPr lvl="0"/>
            <a:r>
              <a:rPr lang="en-PK" dirty="0"/>
              <a:t>Supports equality and evidence-based selection</a:t>
            </a:r>
          </a:p>
          <a:p>
            <a:pPr marL="0" indent="0">
              <a:buNone/>
            </a:pPr>
            <a:r>
              <a:rPr lang="en-PK" b="1" dirty="0"/>
              <a:t>Tesco example question</a:t>
            </a:r>
            <a:endParaRPr lang="en-PK" dirty="0"/>
          </a:p>
          <a:p>
            <a:pPr lvl="0"/>
            <a:r>
              <a:rPr lang="en-PK" dirty="0"/>
              <a:t>“Describe a time you managed resistance to organisational change.”</a:t>
            </a:r>
          </a:p>
          <a:p>
            <a:pPr marL="0" indent="0">
              <a:buNone/>
            </a:pPr>
            <a:r>
              <a:rPr lang="en-PK" b="1" dirty="0"/>
              <a:t>Assessment criteria</a:t>
            </a:r>
            <a:endParaRPr lang="en-PK" dirty="0"/>
          </a:p>
          <a:p>
            <a:pPr lvl="0"/>
            <a:r>
              <a:rPr lang="en-PK" dirty="0"/>
              <a:t>Communication</a:t>
            </a:r>
          </a:p>
          <a:p>
            <a:pPr lvl="0"/>
            <a:r>
              <a:rPr lang="en-PK" dirty="0"/>
              <a:t>Stakeholder management</a:t>
            </a:r>
          </a:p>
          <a:p>
            <a:pPr lvl="0"/>
            <a:r>
              <a:rPr lang="en-PK" dirty="0"/>
              <a:t>Problem-solving</a:t>
            </a:r>
          </a:p>
          <a:p>
            <a:pPr lvl="0"/>
            <a:r>
              <a:rPr lang="en-PK" dirty="0"/>
              <a:t>Measurable outcome</a:t>
            </a:r>
          </a:p>
        </p:txBody>
      </p:sp>
      <p:pic>
        <p:nvPicPr>
          <p:cNvPr id="5122" name="Picture 2" descr="Structured vs Unstructured Interview: Key Differences (With Comparison  Table)">
            <a:extLst>
              <a:ext uri="{FF2B5EF4-FFF2-40B4-BE49-F238E27FC236}">
                <a16:creationId xmlns:a16="http://schemas.microsoft.com/office/drawing/2014/main" id="{B01A9A7D-3641-0550-83E4-36210BC16C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5160" y="3921801"/>
            <a:ext cx="4407109" cy="2478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42017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69E235-8775-AC8B-29E2-490D34BF93C7}"/>
              </a:ext>
            </a:extLst>
          </p:cNvPr>
          <p:cNvSpPr>
            <a:spLocks noGrp="1"/>
          </p:cNvSpPr>
          <p:nvPr>
            <p:ph type="title"/>
          </p:nvPr>
        </p:nvSpPr>
        <p:spPr/>
        <p:txBody>
          <a:bodyPr/>
          <a:lstStyle/>
          <a:p>
            <a:r>
              <a:rPr lang="en-PK" b="1" dirty="0"/>
              <a:t>Interview Type 2 — Competency-Based Interview</a:t>
            </a:r>
            <a:endParaRPr lang="en-PK" dirty="0"/>
          </a:p>
        </p:txBody>
      </p:sp>
      <p:sp>
        <p:nvSpPr>
          <p:cNvPr id="3" name="Content Placeholder 2">
            <a:extLst>
              <a:ext uri="{FF2B5EF4-FFF2-40B4-BE49-F238E27FC236}">
                <a16:creationId xmlns:a16="http://schemas.microsoft.com/office/drawing/2014/main" id="{1F79B308-56F4-2999-46B6-381489E11399}"/>
              </a:ext>
            </a:extLst>
          </p:cNvPr>
          <p:cNvSpPr>
            <a:spLocks noGrp="1"/>
          </p:cNvSpPr>
          <p:nvPr>
            <p:ph idx="1"/>
          </p:nvPr>
        </p:nvSpPr>
        <p:spPr>
          <a:xfrm>
            <a:off x="677334" y="2160589"/>
            <a:ext cx="8596668" cy="4450073"/>
          </a:xfrm>
        </p:spPr>
        <p:txBody>
          <a:bodyPr>
            <a:normAutofit fontScale="77500" lnSpcReduction="20000"/>
          </a:bodyPr>
          <a:lstStyle/>
          <a:p>
            <a:pPr marL="0" indent="0">
              <a:buNone/>
            </a:pPr>
            <a:r>
              <a:rPr lang="en-PK" b="1" dirty="0"/>
              <a:t>Best for:</a:t>
            </a:r>
            <a:r>
              <a:rPr lang="en-PK" dirty="0"/>
              <a:t> testing skills and behaviours</a:t>
            </a:r>
          </a:p>
          <a:p>
            <a:pPr lvl="0"/>
            <a:r>
              <a:rPr lang="en-PK" dirty="0"/>
              <a:t>Evaluates previous movements based on future movements. </a:t>
            </a:r>
          </a:p>
          <a:p>
            <a:pPr lvl="0"/>
            <a:r>
              <a:rPr lang="en-PK" dirty="0"/>
              <a:t>Judges own previous movements according to future movements.</a:t>
            </a:r>
          </a:p>
          <a:p>
            <a:pPr lvl="0"/>
            <a:r>
              <a:rPr lang="en-PK" dirty="0"/>
              <a:t>Ideal for Change Manager, Project Manager and Operations Manager positions</a:t>
            </a:r>
          </a:p>
          <a:p>
            <a:pPr lvl="0"/>
            <a:r>
              <a:rPr lang="en-PK" dirty="0"/>
              <a:t>Uses real examples instead of general claims</a:t>
            </a:r>
          </a:p>
          <a:p>
            <a:pPr lvl="0"/>
            <a:r>
              <a:rPr lang="en-PK" dirty="0"/>
              <a:t>Applies the STAR method (Situation, Task, Action, Result) (Armstrong &amp; Taylor, 2023)</a:t>
            </a:r>
          </a:p>
          <a:p>
            <a:pPr marL="0" lvl="0" indent="0">
              <a:buNone/>
            </a:pPr>
            <a:r>
              <a:rPr lang="en-PK" dirty="0"/>
              <a:t>An overview of key competencies for Tesco</a:t>
            </a:r>
          </a:p>
          <a:p>
            <a:r>
              <a:rPr lang="en-PK" dirty="0"/>
              <a:t>Leadership</a:t>
            </a:r>
          </a:p>
          <a:p>
            <a:r>
              <a:rPr lang="en-PK" dirty="0"/>
              <a:t>Analytical thinking</a:t>
            </a:r>
          </a:p>
          <a:p>
            <a:r>
              <a:rPr lang="en-PK" dirty="0"/>
              <a:t>Teamwork</a:t>
            </a:r>
          </a:p>
          <a:p>
            <a:r>
              <a:rPr lang="en-PK" dirty="0"/>
              <a:t>Customer focus</a:t>
            </a:r>
          </a:p>
          <a:p>
            <a:r>
              <a:rPr lang="en-PK" dirty="0"/>
              <a:t>Resilience</a:t>
            </a:r>
          </a:p>
          <a:p>
            <a:r>
              <a:rPr lang="en-PK" dirty="0"/>
              <a:t>Digital awareness</a:t>
            </a:r>
          </a:p>
          <a:p>
            <a:pPr marL="0" indent="0">
              <a:buNone/>
            </a:pPr>
            <a:r>
              <a:rPr lang="en-PK" dirty="0"/>
              <a:t>Example question</a:t>
            </a:r>
          </a:p>
          <a:p>
            <a:pPr lvl="0"/>
            <a:r>
              <a:rPr lang="en-PK" dirty="0"/>
              <a:t>“Share with us an experience of using data to enhance a business process.”</a:t>
            </a:r>
          </a:p>
        </p:txBody>
      </p:sp>
      <p:pic>
        <p:nvPicPr>
          <p:cNvPr id="7170" name="Picture 2" descr="Structuring Recruitment Through Competency Based Interviews">
            <a:extLst>
              <a:ext uri="{FF2B5EF4-FFF2-40B4-BE49-F238E27FC236}">
                <a16:creationId xmlns:a16="http://schemas.microsoft.com/office/drawing/2014/main" id="{04121A3D-DA13-C109-FCD9-6DBF1663CC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8254" y="3830161"/>
            <a:ext cx="3120088" cy="2454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4688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01C9B-694E-901A-380D-7D3D2163344C}"/>
              </a:ext>
            </a:extLst>
          </p:cNvPr>
          <p:cNvSpPr>
            <a:spLocks noGrp="1"/>
          </p:cNvSpPr>
          <p:nvPr>
            <p:ph type="title"/>
          </p:nvPr>
        </p:nvSpPr>
        <p:spPr/>
        <p:txBody>
          <a:bodyPr/>
          <a:lstStyle/>
          <a:p>
            <a:r>
              <a:rPr lang="en-PK" b="1" dirty="0"/>
              <a:t>Interview Type 3 — Panel Interview</a:t>
            </a:r>
            <a:endParaRPr lang="en-PK" dirty="0"/>
          </a:p>
        </p:txBody>
      </p:sp>
      <p:sp>
        <p:nvSpPr>
          <p:cNvPr id="3" name="Content Placeholder 2">
            <a:extLst>
              <a:ext uri="{FF2B5EF4-FFF2-40B4-BE49-F238E27FC236}">
                <a16:creationId xmlns:a16="http://schemas.microsoft.com/office/drawing/2014/main" id="{86074097-377D-540B-8658-884E2B286E60}"/>
              </a:ext>
            </a:extLst>
          </p:cNvPr>
          <p:cNvSpPr>
            <a:spLocks noGrp="1"/>
          </p:cNvSpPr>
          <p:nvPr>
            <p:ph idx="1"/>
          </p:nvPr>
        </p:nvSpPr>
        <p:spPr>
          <a:xfrm>
            <a:off x="677334" y="2160589"/>
            <a:ext cx="8596668" cy="4195241"/>
          </a:xfrm>
        </p:spPr>
        <p:txBody>
          <a:bodyPr>
            <a:normAutofit fontScale="92500" lnSpcReduction="10000"/>
          </a:bodyPr>
          <a:lstStyle/>
          <a:p>
            <a:pPr marL="0" indent="0">
              <a:buNone/>
            </a:pPr>
            <a:r>
              <a:rPr lang="en-PK" b="1" dirty="0"/>
              <a:t>Best for:</a:t>
            </a:r>
            <a:r>
              <a:rPr lang="en-PK" dirty="0"/>
              <a:t> senior and cross-functional transformation roles</a:t>
            </a:r>
          </a:p>
          <a:p>
            <a:pPr lvl="0"/>
            <a:r>
              <a:rPr lang="en-PK" dirty="0"/>
              <a:t>Panel may include HR, line manager, digital lead and operations manager</a:t>
            </a:r>
          </a:p>
          <a:p>
            <a:pPr lvl="0"/>
            <a:r>
              <a:rPr lang="en-PK" dirty="0"/>
              <a:t>Gives a balanced view of technical and cultural fit</a:t>
            </a:r>
          </a:p>
          <a:p>
            <a:pPr lvl="0"/>
            <a:r>
              <a:rPr lang="en-PK" dirty="0"/>
              <a:t>Reduces dependence on one interviewer’s opinion</a:t>
            </a:r>
          </a:p>
          <a:p>
            <a:pPr lvl="0"/>
            <a:r>
              <a:rPr lang="en-PK" dirty="0"/>
              <a:t>Useful for roles affecting several departments</a:t>
            </a:r>
          </a:p>
          <a:p>
            <a:pPr lvl="0"/>
            <a:r>
              <a:rPr lang="en-PK" dirty="0"/>
              <a:t>Requires clear scoring criteria to remain fair</a:t>
            </a:r>
          </a:p>
          <a:p>
            <a:pPr marL="0" indent="0">
              <a:buNone/>
            </a:pPr>
            <a:r>
              <a:rPr lang="en-PK" b="1" dirty="0"/>
              <a:t>Limitations</a:t>
            </a:r>
            <a:endParaRPr lang="en-PK" dirty="0"/>
          </a:p>
          <a:p>
            <a:pPr lvl="0"/>
            <a:r>
              <a:rPr lang="en-PK" dirty="0"/>
              <a:t>Can increase candidate pressure</a:t>
            </a:r>
          </a:p>
          <a:p>
            <a:pPr lvl="0"/>
            <a:r>
              <a:rPr lang="en-PK" dirty="0"/>
              <a:t>Panel disagreement may delay decisions</a:t>
            </a:r>
          </a:p>
          <a:p>
            <a:pPr lvl="0"/>
            <a:r>
              <a:rPr lang="en-PK" dirty="0"/>
              <a:t>Poorly trained panels may still create bias</a:t>
            </a:r>
          </a:p>
          <a:p>
            <a:pPr marL="0" indent="0">
              <a:buNone/>
            </a:pPr>
            <a:r>
              <a:rPr lang="en-PK" b="1" dirty="0"/>
              <a:t>Recommendation:</a:t>
            </a:r>
            <a:r>
              <a:rPr lang="en-PK" dirty="0"/>
              <a:t> Use for final-stage Change Manager and Project Manager roles.</a:t>
            </a:r>
          </a:p>
        </p:txBody>
      </p:sp>
      <p:pic>
        <p:nvPicPr>
          <p:cNvPr id="8194" name="Picture 2" descr="What Is a Panel Interview and How to Succeed in One - Forage">
            <a:extLst>
              <a:ext uri="{FF2B5EF4-FFF2-40B4-BE49-F238E27FC236}">
                <a16:creationId xmlns:a16="http://schemas.microsoft.com/office/drawing/2014/main" id="{CAA77B11-6B1A-82AD-29B3-55CE6503C1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2472" y="3097993"/>
            <a:ext cx="3120270" cy="2437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7218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BB86C-1597-293F-7632-9229AA9C160D}"/>
              </a:ext>
            </a:extLst>
          </p:cNvPr>
          <p:cNvSpPr>
            <a:spLocks noGrp="1"/>
          </p:cNvSpPr>
          <p:nvPr>
            <p:ph type="title"/>
          </p:nvPr>
        </p:nvSpPr>
        <p:spPr/>
        <p:txBody>
          <a:bodyPr/>
          <a:lstStyle/>
          <a:p>
            <a:r>
              <a:rPr lang="en-PK" b="1" dirty="0"/>
              <a:t>Questioning Techniques</a:t>
            </a:r>
            <a:endParaRPr lang="en-PK" dirty="0"/>
          </a:p>
        </p:txBody>
      </p:sp>
      <p:graphicFrame>
        <p:nvGraphicFramePr>
          <p:cNvPr id="4" name="Table 3">
            <a:extLst>
              <a:ext uri="{FF2B5EF4-FFF2-40B4-BE49-F238E27FC236}">
                <a16:creationId xmlns:a16="http://schemas.microsoft.com/office/drawing/2014/main" id="{3FCFA0BA-8780-1D61-5068-ED651259CFBA}"/>
              </a:ext>
            </a:extLst>
          </p:cNvPr>
          <p:cNvGraphicFramePr>
            <a:graphicFrameLocks noGrp="1"/>
          </p:cNvGraphicFramePr>
          <p:nvPr>
            <p:extLst>
              <p:ext uri="{D42A27DB-BD31-4B8C-83A1-F6EECF244321}">
                <p14:modId xmlns:p14="http://schemas.microsoft.com/office/powerpoint/2010/main" val="2278388211"/>
              </p:ext>
            </p:extLst>
          </p:nvPr>
        </p:nvGraphicFramePr>
        <p:xfrm>
          <a:off x="677863" y="1930399"/>
          <a:ext cx="8596311" cy="3301166"/>
        </p:xfrm>
        <a:graphic>
          <a:graphicData uri="http://schemas.openxmlformats.org/drawingml/2006/table">
            <a:tbl>
              <a:tblPr firstRow="1" firstCol="1" bandRow="1">
                <a:tableStyleId>{21E4AEA4-8DFA-4A89-87EB-49C32662AFE0}</a:tableStyleId>
              </a:tblPr>
              <a:tblGrid>
                <a:gridCol w="2865437">
                  <a:extLst>
                    <a:ext uri="{9D8B030D-6E8A-4147-A177-3AD203B41FA5}">
                      <a16:colId xmlns:a16="http://schemas.microsoft.com/office/drawing/2014/main" val="2552992368"/>
                    </a:ext>
                  </a:extLst>
                </a:gridCol>
                <a:gridCol w="2865437">
                  <a:extLst>
                    <a:ext uri="{9D8B030D-6E8A-4147-A177-3AD203B41FA5}">
                      <a16:colId xmlns:a16="http://schemas.microsoft.com/office/drawing/2014/main" val="3422346065"/>
                    </a:ext>
                  </a:extLst>
                </a:gridCol>
                <a:gridCol w="2865437">
                  <a:extLst>
                    <a:ext uri="{9D8B030D-6E8A-4147-A177-3AD203B41FA5}">
                      <a16:colId xmlns:a16="http://schemas.microsoft.com/office/drawing/2014/main" val="745238305"/>
                    </a:ext>
                  </a:extLst>
                </a:gridCol>
              </a:tblGrid>
              <a:tr h="398996">
                <a:tc>
                  <a:txBody>
                    <a:bodyPr/>
                    <a:lstStyle/>
                    <a:p>
                      <a:pPr>
                        <a:lnSpc>
                          <a:spcPct val="150000"/>
                        </a:lnSpc>
                        <a:spcAft>
                          <a:spcPts val="800"/>
                        </a:spcAft>
                        <a:buNone/>
                      </a:pPr>
                      <a:r>
                        <a:rPr lang="en-PK" sz="1200" kern="100">
                          <a:effectLst/>
                        </a:rPr>
                        <a:t>Technique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Purpose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Tesco Example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5489361"/>
                  </a:ext>
                </a:extLst>
              </a:tr>
              <a:tr h="398996">
                <a:tc>
                  <a:txBody>
                    <a:bodyPr/>
                    <a:lstStyle/>
                    <a:p>
                      <a:pPr>
                        <a:lnSpc>
                          <a:spcPct val="150000"/>
                        </a:lnSpc>
                        <a:spcAft>
                          <a:spcPts val="800"/>
                        </a:spcAft>
                        <a:buNone/>
                      </a:pPr>
                      <a:r>
                        <a:rPr lang="en-PK" sz="1200" kern="100">
                          <a:effectLst/>
                        </a:rPr>
                        <a:t>Behavioural</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Tests experience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“Tell us about a time you led change.”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32521697"/>
                  </a:ext>
                </a:extLst>
              </a:tr>
              <a:tr h="852591">
                <a:tc>
                  <a:txBody>
                    <a:bodyPr/>
                    <a:lstStyle/>
                    <a:p>
                      <a:pPr>
                        <a:lnSpc>
                          <a:spcPct val="150000"/>
                        </a:lnSpc>
                        <a:spcAft>
                          <a:spcPts val="800"/>
                        </a:spcAft>
                        <a:buNone/>
                      </a:pPr>
                      <a:r>
                        <a:rPr lang="en-PK" sz="1200" kern="100">
                          <a:effectLst/>
                        </a:rPr>
                        <a:t>Situational</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Tests judgement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“What would you do if staff resisted a new system?”</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2233097"/>
                  </a:ext>
                </a:extLst>
              </a:tr>
              <a:tr h="852591">
                <a:tc>
                  <a:txBody>
                    <a:bodyPr/>
                    <a:lstStyle/>
                    <a:p>
                      <a:pPr>
                        <a:lnSpc>
                          <a:spcPct val="150000"/>
                        </a:lnSpc>
                        <a:spcAft>
                          <a:spcPts val="800"/>
                        </a:spcAft>
                        <a:buNone/>
                      </a:pPr>
                      <a:r>
                        <a:rPr lang="en-PK" sz="1200" kern="100">
                          <a:effectLst/>
                        </a:rPr>
                        <a:t>Competency-based</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Tests role behaviours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“Give an example of stakeholder management.”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18337668"/>
                  </a:ext>
                </a:extLst>
              </a:tr>
              <a:tr h="398996">
                <a:tc>
                  <a:txBody>
                    <a:bodyPr/>
                    <a:lstStyle/>
                    <a:p>
                      <a:pPr>
                        <a:lnSpc>
                          <a:spcPct val="150000"/>
                        </a:lnSpc>
                        <a:spcAft>
                          <a:spcPts val="800"/>
                        </a:spcAft>
                        <a:buNone/>
                      </a:pPr>
                      <a:r>
                        <a:rPr lang="en-PK" sz="1200" kern="100">
                          <a:effectLst/>
                        </a:rPr>
                        <a:t>Probing</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Checks depth</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“What was your exact role?”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0049873"/>
                  </a:ext>
                </a:extLst>
              </a:tr>
              <a:tr h="398996">
                <a:tc>
                  <a:txBody>
                    <a:bodyPr/>
                    <a:lstStyle/>
                    <a:p>
                      <a:pPr>
                        <a:lnSpc>
                          <a:spcPct val="150000"/>
                        </a:lnSpc>
                        <a:spcAft>
                          <a:spcPts val="800"/>
                        </a:spcAft>
                        <a:buNone/>
                      </a:pPr>
                      <a:r>
                        <a:rPr lang="en-PK" sz="1200" kern="100">
                          <a:effectLst/>
                        </a:rPr>
                        <a:t>Socratic</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Tests reasoning</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dirty="0">
                          <a:effectLst/>
                        </a:rPr>
                        <a:t>“Why did you choose that approach?”</a:t>
                      </a:r>
                      <a:endParaRPr lang="en-PK"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1679911"/>
                  </a:ext>
                </a:extLst>
              </a:tr>
            </a:tbl>
          </a:graphicData>
        </a:graphic>
      </p:graphicFrame>
      <p:sp>
        <p:nvSpPr>
          <p:cNvPr id="6" name="TextBox 5">
            <a:extLst>
              <a:ext uri="{FF2B5EF4-FFF2-40B4-BE49-F238E27FC236}">
                <a16:creationId xmlns:a16="http://schemas.microsoft.com/office/drawing/2014/main" id="{78E23E3D-C128-5CD0-BC23-1FC1975FADEA}"/>
              </a:ext>
            </a:extLst>
          </p:cNvPr>
          <p:cNvSpPr txBox="1"/>
          <p:nvPr/>
        </p:nvSpPr>
        <p:spPr>
          <a:xfrm>
            <a:off x="677334" y="5364407"/>
            <a:ext cx="6902969" cy="458074"/>
          </a:xfrm>
          <a:prstGeom prst="rect">
            <a:avLst/>
          </a:prstGeom>
          <a:noFill/>
        </p:spPr>
        <p:txBody>
          <a:bodyPr wrap="square">
            <a:spAutoFit/>
          </a:bodyPr>
          <a:lstStyle/>
          <a:p>
            <a:pPr>
              <a:lnSpc>
                <a:spcPct val="150000"/>
              </a:lnSpc>
              <a:spcAft>
                <a:spcPts val="800"/>
              </a:spcAft>
              <a:buNone/>
            </a:pPr>
            <a:r>
              <a:rPr lang="en-PK" sz="1800" b="1" kern="100" dirty="0">
                <a:effectLst/>
                <a:latin typeface="Times New Roman" panose="02020603050405020304" pitchFamily="18" charset="0"/>
                <a:ea typeface="Calibri" panose="020F0502020204030204" pitchFamily="34" charset="0"/>
                <a:cs typeface="Times New Roman" panose="02020603050405020304" pitchFamily="18" charset="0"/>
              </a:rPr>
              <a:t>Best approach:</a:t>
            </a:r>
            <a:r>
              <a:rPr lang="en-PK" sz="1800" kern="100" dirty="0">
                <a:effectLst/>
                <a:latin typeface="Times New Roman" panose="02020603050405020304" pitchFamily="18" charset="0"/>
                <a:ea typeface="Calibri" panose="020F0502020204030204" pitchFamily="34" charset="0"/>
                <a:cs typeface="Times New Roman" panose="02020603050405020304" pitchFamily="18" charset="0"/>
              </a:rPr>
              <a:t> combine behavioural + situational + probing questions.</a:t>
            </a:r>
          </a:p>
        </p:txBody>
      </p:sp>
    </p:spTree>
    <p:extLst>
      <p:ext uri="{BB962C8B-B14F-4D97-AF65-F5344CB8AC3E}">
        <p14:creationId xmlns:p14="http://schemas.microsoft.com/office/powerpoint/2010/main" val="28169930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3284E-5F72-4CDE-8FB6-71DE19741774}"/>
              </a:ext>
            </a:extLst>
          </p:cNvPr>
          <p:cNvSpPr>
            <a:spLocks noGrp="1"/>
          </p:cNvSpPr>
          <p:nvPr>
            <p:ph type="title"/>
          </p:nvPr>
        </p:nvSpPr>
        <p:spPr/>
        <p:txBody>
          <a:bodyPr/>
          <a:lstStyle/>
          <a:p>
            <a:r>
              <a:rPr lang="en-PK" b="1" dirty="0"/>
              <a:t>Face-to-Face vs Virtual Interviews</a:t>
            </a:r>
            <a:endParaRPr lang="en-PK" dirty="0"/>
          </a:p>
        </p:txBody>
      </p:sp>
      <p:graphicFrame>
        <p:nvGraphicFramePr>
          <p:cNvPr id="4" name="Table 3">
            <a:extLst>
              <a:ext uri="{FF2B5EF4-FFF2-40B4-BE49-F238E27FC236}">
                <a16:creationId xmlns:a16="http://schemas.microsoft.com/office/drawing/2014/main" id="{41A46A1D-A8E1-49D9-F647-4B23EF7C5104}"/>
              </a:ext>
            </a:extLst>
          </p:cNvPr>
          <p:cNvGraphicFramePr>
            <a:graphicFrameLocks noGrp="1"/>
          </p:cNvGraphicFramePr>
          <p:nvPr>
            <p:extLst>
              <p:ext uri="{D42A27DB-BD31-4B8C-83A1-F6EECF244321}">
                <p14:modId xmlns:p14="http://schemas.microsoft.com/office/powerpoint/2010/main" val="1132408487"/>
              </p:ext>
            </p:extLst>
          </p:nvPr>
        </p:nvGraphicFramePr>
        <p:xfrm>
          <a:off x="677863" y="1930400"/>
          <a:ext cx="8596311" cy="3211229"/>
        </p:xfrm>
        <a:graphic>
          <a:graphicData uri="http://schemas.openxmlformats.org/drawingml/2006/table">
            <a:tbl>
              <a:tblPr firstRow="1" firstCol="1" bandRow="1">
                <a:tableStyleId>{21E4AEA4-8DFA-4A89-87EB-49C32662AFE0}</a:tableStyleId>
              </a:tblPr>
              <a:tblGrid>
                <a:gridCol w="2865437">
                  <a:extLst>
                    <a:ext uri="{9D8B030D-6E8A-4147-A177-3AD203B41FA5}">
                      <a16:colId xmlns:a16="http://schemas.microsoft.com/office/drawing/2014/main" val="1998983178"/>
                    </a:ext>
                  </a:extLst>
                </a:gridCol>
                <a:gridCol w="2865437">
                  <a:extLst>
                    <a:ext uri="{9D8B030D-6E8A-4147-A177-3AD203B41FA5}">
                      <a16:colId xmlns:a16="http://schemas.microsoft.com/office/drawing/2014/main" val="1748331916"/>
                    </a:ext>
                  </a:extLst>
                </a:gridCol>
                <a:gridCol w="2865437">
                  <a:extLst>
                    <a:ext uri="{9D8B030D-6E8A-4147-A177-3AD203B41FA5}">
                      <a16:colId xmlns:a16="http://schemas.microsoft.com/office/drawing/2014/main" val="1614125505"/>
                    </a:ext>
                  </a:extLst>
                </a:gridCol>
              </a:tblGrid>
              <a:tr h="458747">
                <a:tc>
                  <a:txBody>
                    <a:bodyPr/>
                    <a:lstStyle/>
                    <a:p>
                      <a:pPr>
                        <a:lnSpc>
                          <a:spcPct val="150000"/>
                        </a:lnSpc>
                        <a:spcAft>
                          <a:spcPts val="800"/>
                        </a:spcAft>
                        <a:buNone/>
                      </a:pPr>
                      <a:r>
                        <a:rPr lang="en-PK" sz="1200" kern="100">
                          <a:effectLst/>
                        </a:rPr>
                        <a:t>Factor</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Face-to-Face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Virtual</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77735156"/>
                  </a:ext>
                </a:extLst>
              </a:tr>
              <a:tr h="458747">
                <a:tc>
                  <a:txBody>
                    <a:bodyPr/>
                    <a:lstStyle/>
                    <a:p>
                      <a:pPr>
                        <a:lnSpc>
                          <a:spcPct val="150000"/>
                        </a:lnSpc>
                        <a:spcAft>
                          <a:spcPts val="800"/>
                        </a:spcAft>
                        <a:buNone/>
                      </a:pPr>
                      <a:r>
                        <a:rPr lang="en-PK" sz="1200" kern="100">
                          <a:effectLst/>
                        </a:rPr>
                        <a:t>Best stage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Final selection</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First screening</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50121636"/>
                  </a:ext>
                </a:extLst>
              </a:tr>
              <a:tr h="458747">
                <a:tc>
                  <a:txBody>
                    <a:bodyPr/>
                    <a:lstStyle/>
                    <a:p>
                      <a:pPr>
                        <a:lnSpc>
                          <a:spcPct val="150000"/>
                        </a:lnSpc>
                        <a:spcAft>
                          <a:spcPts val="800"/>
                        </a:spcAft>
                        <a:buNone/>
                      </a:pPr>
                      <a:r>
                        <a:rPr lang="en-PK" sz="1200" kern="100">
                          <a:effectLst/>
                        </a:rPr>
                        <a:t>Strength</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Relationship-building</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Speed and flexibility</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97526810"/>
                  </a:ext>
                </a:extLst>
              </a:tr>
              <a:tr h="458747">
                <a:tc>
                  <a:txBody>
                    <a:bodyPr/>
                    <a:lstStyle/>
                    <a:p>
                      <a:pPr>
                        <a:lnSpc>
                          <a:spcPct val="150000"/>
                        </a:lnSpc>
                        <a:spcAft>
                          <a:spcPts val="800"/>
                        </a:spcAft>
                        <a:buNone/>
                      </a:pPr>
                      <a:r>
                        <a:rPr lang="en-PK" sz="1200" kern="100">
                          <a:effectLst/>
                        </a:rPr>
                        <a:t>Candidate reach</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Limited by location</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Wider UK access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42161676"/>
                  </a:ext>
                </a:extLst>
              </a:tr>
              <a:tr h="458747">
                <a:tc>
                  <a:txBody>
                    <a:bodyPr/>
                    <a:lstStyle/>
                    <a:p>
                      <a:pPr>
                        <a:lnSpc>
                          <a:spcPct val="150000"/>
                        </a:lnSpc>
                        <a:spcAft>
                          <a:spcPts val="800"/>
                        </a:spcAft>
                        <a:buNone/>
                      </a:pPr>
                      <a:r>
                        <a:rPr lang="en-PK" sz="1200" kern="100">
                          <a:effectLst/>
                        </a:rPr>
                        <a:t>Assessment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Body language easier</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Digital communication visible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229450"/>
                  </a:ext>
                </a:extLst>
              </a:tr>
              <a:tr h="458747">
                <a:tc>
                  <a:txBody>
                    <a:bodyPr/>
                    <a:lstStyle/>
                    <a:p>
                      <a:pPr>
                        <a:lnSpc>
                          <a:spcPct val="150000"/>
                        </a:lnSpc>
                        <a:spcAft>
                          <a:spcPts val="800"/>
                        </a:spcAft>
                        <a:buNone/>
                      </a:pPr>
                      <a:r>
                        <a:rPr lang="en-PK" sz="1200" kern="100">
                          <a:effectLst/>
                        </a:rPr>
                        <a:t>Risk</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Travel/time cost</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Technical issues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75624613"/>
                  </a:ext>
                </a:extLst>
              </a:tr>
              <a:tr h="458747">
                <a:tc>
                  <a:txBody>
                    <a:bodyPr/>
                    <a:lstStyle/>
                    <a:p>
                      <a:pPr>
                        <a:lnSpc>
                          <a:spcPct val="150000"/>
                        </a:lnSpc>
                        <a:spcAft>
                          <a:spcPts val="800"/>
                        </a:spcAft>
                        <a:buNone/>
                      </a:pPr>
                      <a:r>
                        <a:rPr lang="en-PK" sz="1200" kern="100">
                          <a:effectLst/>
                        </a:rPr>
                        <a:t>Tesco use</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a:effectLst/>
                        </a:rPr>
                        <a:t>Operations / Change roles</a:t>
                      </a:r>
                      <a:endParaRPr lang="en-PK" sz="12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PK" sz="1200" kern="100" dirty="0">
                          <a:effectLst/>
                        </a:rPr>
                        <a:t>Digital / Finance roles</a:t>
                      </a:r>
                      <a:endParaRPr lang="en-PK" sz="12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07102555"/>
                  </a:ext>
                </a:extLst>
              </a:tr>
            </a:tbl>
          </a:graphicData>
        </a:graphic>
      </p:graphicFrame>
      <p:sp>
        <p:nvSpPr>
          <p:cNvPr id="6" name="TextBox 5">
            <a:extLst>
              <a:ext uri="{FF2B5EF4-FFF2-40B4-BE49-F238E27FC236}">
                <a16:creationId xmlns:a16="http://schemas.microsoft.com/office/drawing/2014/main" id="{A014A8CB-31FA-6EA1-F56B-45D72F345D40}"/>
              </a:ext>
            </a:extLst>
          </p:cNvPr>
          <p:cNvSpPr txBox="1"/>
          <p:nvPr/>
        </p:nvSpPr>
        <p:spPr>
          <a:xfrm>
            <a:off x="677334" y="5319437"/>
            <a:ext cx="7187783" cy="458074"/>
          </a:xfrm>
          <a:prstGeom prst="rect">
            <a:avLst/>
          </a:prstGeom>
          <a:noFill/>
        </p:spPr>
        <p:txBody>
          <a:bodyPr wrap="square">
            <a:spAutoFit/>
          </a:bodyPr>
          <a:lstStyle/>
          <a:p>
            <a:pPr>
              <a:lnSpc>
                <a:spcPct val="150000"/>
              </a:lnSpc>
              <a:spcAft>
                <a:spcPts val="800"/>
              </a:spcAft>
              <a:buNone/>
            </a:pPr>
            <a:r>
              <a:rPr lang="en-PK" sz="1800" b="1" kern="100" dirty="0">
                <a:effectLst/>
                <a:latin typeface="Times New Roman" panose="02020603050405020304" pitchFamily="18" charset="0"/>
                <a:ea typeface="Calibri" panose="020F0502020204030204" pitchFamily="34" charset="0"/>
                <a:cs typeface="Times New Roman" panose="02020603050405020304" pitchFamily="18" charset="0"/>
              </a:rPr>
              <a:t>Recommendation:</a:t>
            </a:r>
            <a:r>
              <a:rPr lang="en-PK" sz="1800" kern="100" dirty="0">
                <a:effectLst/>
                <a:latin typeface="Times New Roman" panose="02020603050405020304" pitchFamily="18" charset="0"/>
                <a:ea typeface="Calibri" panose="020F0502020204030204" pitchFamily="34" charset="0"/>
                <a:cs typeface="Times New Roman" panose="02020603050405020304" pitchFamily="18" charset="0"/>
              </a:rPr>
              <a:t> Tesco should use a blended interview model.</a:t>
            </a:r>
          </a:p>
        </p:txBody>
      </p:sp>
    </p:spTree>
    <p:extLst>
      <p:ext uri="{BB962C8B-B14F-4D97-AF65-F5344CB8AC3E}">
        <p14:creationId xmlns:p14="http://schemas.microsoft.com/office/powerpoint/2010/main" val="32856475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4B635-19B1-FA08-C8DF-D25D0F268FCA}"/>
              </a:ext>
            </a:extLst>
          </p:cNvPr>
          <p:cNvSpPr>
            <a:spLocks noGrp="1"/>
          </p:cNvSpPr>
          <p:nvPr>
            <p:ph type="title"/>
          </p:nvPr>
        </p:nvSpPr>
        <p:spPr/>
        <p:txBody>
          <a:bodyPr/>
          <a:lstStyle/>
          <a:p>
            <a:r>
              <a:rPr lang="en-PK" b="1" dirty="0"/>
              <a:t>Key Recommendations</a:t>
            </a:r>
            <a:endParaRPr lang="en-PK" dirty="0"/>
          </a:p>
        </p:txBody>
      </p:sp>
      <p:sp>
        <p:nvSpPr>
          <p:cNvPr id="3" name="Content Placeholder 2">
            <a:extLst>
              <a:ext uri="{FF2B5EF4-FFF2-40B4-BE49-F238E27FC236}">
                <a16:creationId xmlns:a16="http://schemas.microsoft.com/office/drawing/2014/main" id="{27D81B7A-EEB9-0AE6-20D7-E83614F73758}"/>
              </a:ext>
            </a:extLst>
          </p:cNvPr>
          <p:cNvSpPr>
            <a:spLocks noGrp="1"/>
          </p:cNvSpPr>
          <p:nvPr>
            <p:ph idx="1"/>
          </p:nvPr>
        </p:nvSpPr>
        <p:spPr>
          <a:xfrm>
            <a:off x="677334" y="1930400"/>
            <a:ext cx="8596668" cy="4605311"/>
          </a:xfrm>
        </p:spPr>
        <p:txBody>
          <a:bodyPr>
            <a:normAutofit lnSpcReduction="10000"/>
          </a:bodyPr>
          <a:lstStyle/>
          <a:p>
            <a:pPr lvl="0"/>
            <a:r>
              <a:rPr lang="en-PK" dirty="0"/>
              <a:t>Be proactive when hiring by planning the workforce instead of posting jobs.</a:t>
            </a:r>
          </a:p>
          <a:p>
            <a:pPr lvl="0"/>
            <a:r>
              <a:rPr lang="en-PK" dirty="0"/>
              <a:t>Link every role to Tesco’s transformation objectives</a:t>
            </a:r>
          </a:p>
          <a:p>
            <a:pPr lvl="0"/>
            <a:r>
              <a:rPr lang="en-PK" dirty="0"/>
              <a:t>Clear job descriptions and person specifications are used.</a:t>
            </a:r>
          </a:p>
          <a:p>
            <a:pPr lvl="0"/>
            <a:r>
              <a:rPr lang="en-PK" dirty="0"/>
              <a:t>Integrate internal promotions and outsourcing to leverage the services of experts. Perform internal promotions while also hiring external experts.</a:t>
            </a:r>
          </a:p>
          <a:p>
            <a:pPr lvl="0"/>
            <a:r>
              <a:rPr lang="en-PK" dirty="0"/>
              <a:t>Use structured interviews for equitable and standardised questioning</a:t>
            </a:r>
          </a:p>
          <a:p>
            <a:pPr lvl="0"/>
            <a:r>
              <a:rPr lang="en-PK" dirty="0"/>
              <a:t>The use of competency-based questions for evidence of ability:</a:t>
            </a:r>
          </a:p>
          <a:p>
            <a:pPr lvl="0"/>
            <a:r>
              <a:rPr lang="en-PK" dirty="0"/>
              <a:t>If panel interviews work for senior transformation positions, do so. If panel interviews are applicable to high-level (transformation) positions, then do so.</a:t>
            </a:r>
          </a:p>
          <a:p>
            <a:pPr lvl="0"/>
            <a:r>
              <a:rPr lang="en-PK" dirty="0"/>
              <a:t>Produce interviewers' scoring, equality and unconscious bias notes within a training document.</a:t>
            </a:r>
          </a:p>
          <a:p>
            <a:pPr lvl="0"/>
            <a:r>
              <a:rPr lang="en-PK" dirty="0"/>
              <a:t>Utilise virtual interviews to screen candidates and in-person interviews to make hiring decisions (</a:t>
            </a:r>
            <a:r>
              <a:rPr lang="en-PK" dirty="0" err="1"/>
              <a:t>Peasgood</a:t>
            </a:r>
            <a:r>
              <a:rPr lang="en-PK" dirty="0"/>
              <a:t> et al., 2023).</a:t>
            </a:r>
          </a:p>
        </p:txBody>
      </p:sp>
    </p:spTree>
    <p:extLst>
      <p:ext uri="{BB962C8B-B14F-4D97-AF65-F5344CB8AC3E}">
        <p14:creationId xmlns:p14="http://schemas.microsoft.com/office/powerpoint/2010/main" val="27498114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0B6C83-F5CF-D4F9-FBD7-B61A3D99AF46}"/>
              </a:ext>
            </a:extLst>
          </p:cNvPr>
          <p:cNvSpPr>
            <a:spLocks noGrp="1"/>
          </p:cNvSpPr>
          <p:nvPr>
            <p:ph type="title"/>
          </p:nvPr>
        </p:nvSpPr>
        <p:spPr/>
        <p:txBody>
          <a:bodyPr/>
          <a:lstStyle/>
          <a:p>
            <a:r>
              <a:rPr lang="en-PK" b="1" dirty="0"/>
              <a:t>Conclusion</a:t>
            </a:r>
            <a:endParaRPr lang="en-PK" dirty="0"/>
          </a:p>
        </p:txBody>
      </p:sp>
      <p:sp>
        <p:nvSpPr>
          <p:cNvPr id="3" name="Content Placeholder 2">
            <a:extLst>
              <a:ext uri="{FF2B5EF4-FFF2-40B4-BE49-F238E27FC236}">
                <a16:creationId xmlns:a16="http://schemas.microsoft.com/office/drawing/2014/main" id="{C95ED555-9FD5-65D4-2D31-75606BBBA34B}"/>
              </a:ext>
            </a:extLst>
          </p:cNvPr>
          <p:cNvSpPr>
            <a:spLocks noGrp="1"/>
          </p:cNvSpPr>
          <p:nvPr>
            <p:ph idx="1"/>
          </p:nvPr>
        </p:nvSpPr>
        <p:spPr>
          <a:xfrm>
            <a:off x="677334" y="2070648"/>
            <a:ext cx="8596668" cy="3880773"/>
          </a:xfrm>
        </p:spPr>
        <p:txBody>
          <a:bodyPr/>
          <a:lstStyle/>
          <a:p>
            <a:pPr lvl="0"/>
            <a:r>
              <a:rPr lang="en-GB" dirty="0"/>
              <a:t>People with leadership capability, all with all the digital and analytical skills, are needed for Tesco's transformation.</a:t>
            </a:r>
            <a:endParaRPr lang="en-PK" dirty="0"/>
          </a:p>
          <a:p>
            <a:pPr lvl="0"/>
            <a:r>
              <a:rPr lang="en-GB" dirty="0"/>
              <a:t>Recruitment must be strategic, fair and need-based.</a:t>
            </a:r>
            <a:endParaRPr lang="en-PK" dirty="0"/>
          </a:p>
          <a:p>
            <a:pPr lvl="0"/>
            <a:r>
              <a:rPr lang="en-GB" dirty="0"/>
              <a:t>Structured selection brings more clarity and eliminates some of the bias.</a:t>
            </a:r>
            <a:endParaRPr lang="en-PK" dirty="0"/>
          </a:p>
          <a:p>
            <a:pPr lvl="0"/>
            <a:r>
              <a:rPr lang="en-GB" dirty="0"/>
              <a:t>Competency-Based Interviewing enables the evaluation of actual behaviour in the job.</a:t>
            </a:r>
            <a:endParaRPr lang="en-PK" dirty="0"/>
          </a:p>
          <a:p>
            <a:pPr lvl="0"/>
            <a:r>
              <a:rPr lang="en-GB" dirty="0"/>
              <a:t>The blended interview approach ensures flexibility and enhances final decision-making.</a:t>
            </a:r>
            <a:endParaRPr lang="en-PK" dirty="0"/>
          </a:p>
          <a:p>
            <a:pPr lvl="0"/>
            <a:r>
              <a:rPr lang="en-GB" dirty="0"/>
              <a:t>Fundamental recruitment practices will help guide Tesco to a long-term transformation and performance that remains sustainable.</a:t>
            </a:r>
            <a:endParaRPr lang="en-PK" dirty="0"/>
          </a:p>
        </p:txBody>
      </p:sp>
    </p:spTree>
    <p:extLst>
      <p:ext uri="{BB962C8B-B14F-4D97-AF65-F5344CB8AC3E}">
        <p14:creationId xmlns:p14="http://schemas.microsoft.com/office/powerpoint/2010/main" val="27705580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DECA-613E-56CD-9447-3A0F22D8A3B6}"/>
              </a:ext>
            </a:extLst>
          </p:cNvPr>
          <p:cNvSpPr>
            <a:spLocks noGrp="1"/>
          </p:cNvSpPr>
          <p:nvPr>
            <p:ph type="title"/>
          </p:nvPr>
        </p:nvSpPr>
        <p:spPr/>
        <p:txBody>
          <a:bodyPr/>
          <a:lstStyle/>
          <a:p>
            <a:r>
              <a:rPr lang="en-US" b="1" dirty="0"/>
              <a:t>References</a:t>
            </a:r>
            <a:endParaRPr lang="en-PK" b="1" dirty="0"/>
          </a:p>
        </p:txBody>
      </p:sp>
      <p:sp>
        <p:nvSpPr>
          <p:cNvPr id="6" name="Rectangle 3">
            <a:extLst>
              <a:ext uri="{FF2B5EF4-FFF2-40B4-BE49-F238E27FC236}">
                <a16:creationId xmlns:a16="http://schemas.microsoft.com/office/drawing/2014/main" id="{FCB16B30-E12A-1025-33D4-984DC0E7A4D2}"/>
              </a:ext>
            </a:extLst>
          </p:cNvPr>
          <p:cNvSpPr>
            <a:spLocks noGrp="1" noChangeArrowheads="1"/>
          </p:cNvSpPr>
          <p:nvPr>
            <p:ph idx="1"/>
          </p:nvPr>
        </p:nvSpPr>
        <p:spPr bwMode="auto">
          <a:xfrm>
            <a:off x="677333" y="1700319"/>
            <a:ext cx="10235505" cy="4801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Armstrong, M. &amp; Taylor, S., 2023.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Armstrong's handbook of human resource management practice: A guide to the theory and practice of people management.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s.l.:Kogan Page Publishers.</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Market Screener, 2025.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Tesco : Preliminary Results 2025/26.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[Online] </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Available at: </a:t>
            </a:r>
            <a:r>
              <a:rPr kumimoji="0" lang="en-GB" altLang="en-PK"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https://www.marketscreener.com/news/tesco-preliminary-results-2025-26-ce7e50dddb81f320</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[Accessed 6 June 2026].</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Ogunbukola, M., 2025.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Digital Transformation and Workforce Adaptability: Navigating the Global Skills Gap in the Age of Automation,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s.l.: University of Maryland Global Campus.</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Peasgood, T. et al., 2023. Randomised comparison of online interviews versus face-to-face interviews to value health states.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Social Science &amp; Medicine,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Volume 323, p. 115818.</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Retail Insight Network, 2023.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BRC reports 4.2% increase in UK retail sales during January.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[Online] </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Available at: </a:t>
            </a:r>
            <a:r>
              <a:rPr kumimoji="0" lang="en-GB" altLang="en-PK"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https://www.retail-insight-network.com/news/brc-january-2023-sales/</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[Accessed 6 June 2026].</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Reuters, 2025.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Tesco's UK sales growth accelerates in 'intensely competitive' market.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[Online] </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Available at: </a:t>
            </a:r>
            <a:r>
              <a:rPr kumimoji="0" lang="en-GB" altLang="en-PK"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https://www.reuters.com/world/uk/tescos-uk-sales-growth-accelerates-first-quarter-2025-06-12/</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[Accessed 12 June 2026].</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Reuters, 2026b.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Britain's Tesco turns rapid-delivery threat into competitive edge.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[Online] </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Available at: </a:t>
            </a:r>
            <a:r>
              <a:rPr kumimoji="0" lang="en-GB" altLang="en-PK"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https://www.reuters.com/world/europe/britains-tesco-turns-rapid-delivery-threat-into-competitive-edge-2026-02-10/</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[Accessed 11 June 2026].</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Reuters, 2026.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Tesco partners with Adobe to ramp up AI‑driven personalised marketing.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[Online] </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Available at: </a:t>
            </a:r>
            <a:r>
              <a:rPr kumimoji="0" lang="en-GB" altLang="en-PK"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https://www.reuters.com/business/media-telecom/tesco-partners-with-adobe-ramp-up-aidriven-personalised-marketing-2026-04-13/</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[Accessed 6 June 2026].</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Tesco, 2025. </a:t>
            </a:r>
            <a:r>
              <a:rPr kumimoji="0" lang="en-GB" altLang="en-PK" sz="1200" b="0" i="1"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Interim Results Trading Statement 2025/26. </a:t>
            </a: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[Online] </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Available at: </a:t>
            </a:r>
            <a:r>
              <a:rPr kumimoji="0" lang="en-GB" altLang="en-PK" sz="1200" b="0" i="0" u="sng"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https://www.tescoplc.com/interim-results-trading-statement-202526/</a:t>
            </a:r>
            <a:b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kumimoji="0" lang="en-GB" altLang="en-PK" sz="12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Times New Roman" panose="02020603050405020304" pitchFamily="18" charset="0"/>
              </a:rPr>
              <a:t>[Accessed 5 June 2026].</a:t>
            </a:r>
            <a:endParaRPr kumimoji="0" lang="en-GB" altLang="en-PK" sz="11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PK"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622546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32</TotalTime>
  <Words>2369</Words>
  <Application>Microsoft Office PowerPoint</Application>
  <PresentationFormat>Widescreen</PresentationFormat>
  <Paragraphs>236</Paragraphs>
  <Slides>16</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Times New Roman</vt:lpstr>
      <vt:lpstr>Trebuchet MS</vt:lpstr>
      <vt:lpstr>Wingdings 3</vt:lpstr>
      <vt:lpstr>Facet</vt:lpstr>
      <vt:lpstr>Recruitment and Selection During Organisational Transformation</vt:lpstr>
      <vt:lpstr>Presentation Agenda</vt:lpstr>
      <vt:lpstr>Tesco PLC — Company Context</vt:lpstr>
      <vt:lpstr>Nature of Tesco’s Transformation</vt:lpstr>
      <vt:lpstr>Key Roles Needed for Transformation</vt:lpstr>
      <vt:lpstr>Recruitment Process Overview”?</vt:lpstr>
      <vt:lpstr>Job Analysis, Job Description and Person Specification</vt:lpstr>
      <vt:lpstr>Advertisement and Attraction Strategy</vt:lpstr>
      <vt:lpstr>Interview Type 1 — Structured Interview</vt:lpstr>
      <vt:lpstr>Interview Type 2 — Competency-Based Interview</vt:lpstr>
      <vt:lpstr>Interview Type 3 — Panel Interview</vt:lpstr>
      <vt:lpstr>Questioning Techniques</vt:lpstr>
      <vt:lpstr>Face-to-Face vs Virtual Interviews</vt:lpstr>
      <vt:lpstr>Key Recommendations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Window User</cp:lastModifiedBy>
  <cp:revision>5</cp:revision>
  <dcterms:created xsi:type="dcterms:W3CDTF">2026-06-12T18:47:04Z</dcterms:created>
  <dcterms:modified xsi:type="dcterms:W3CDTF">2026-06-13T21:41:02Z</dcterms:modified>
</cp:coreProperties>
</file>