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54"/>
  </p:notesMasterIdLst>
  <p:sldIdLst>
    <p:sldId id="266" r:id="rId26"/>
    <p:sldId id="333" r:id="rId27"/>
    <p:sldId id="313" r:id="rId28"/>
    <p:sldId id="334" r:id="rId29"/>
    <p:sldId id="335" r:id="rId30"/>
    <p:sldId id="336" r:id="rId31"/>
    <p:sldId id="337" r:id="rId32"/>
    <p:sldId id="338" r:id="rId33"/>
    <p:sldId id="339" r:id="rId34"/>
    <p:sldId id="340" r:id="rId35"/>
    <p:sldId id="341" r:id="rId36"/>
    <p:sldId id="342" r:id="rId37"/>
    <p:sldId id="343" r:id="rId38"/>
    <p:sldId id="344" r:id="rId39"/>
    <p:sldId id="345" r:id="rId40"/>
    <p:sldId id="346" r:id="rId41"/>
    <p:sldId id="347" r:id="rId42"/>
    <p:sldId id="348" r:id="rId43"/>
    <p:sldId id="349" r:id="rId44"/>
    <p:sldId id="350" r:id="rId45"/>
    <p:sldId id="351" r:id="rId46"/>
    <p:sldId id="352" r:id="rId47"/>
    <p:sldId id="353" r:id="rId48"/>
    <p:sldId id="354" r:id="rId49"/>
    <p:sldId id="355" r:id="rId50"/>
    <p:sldId id="356" r:id="rId51"/>
    <p:sldId id="357" r:id="rId52"/>
    <p:sldId id="358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20/12/2024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397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SVM models the situation creates a feature space, which is a finite-dimensional vector space, each dimension of which represents a in the data.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For e.g., in the context of sentiment analysis of documents, each feature is a particular relevant word.</a:t>
            </a:r>
          </a:p>
          <a:p>
            <a:r>
              <a:rPr lang="en-US" dirty="0"/>
              <a:t>• It achieves this by creating a linear partition of the feature space into two categories.</a:t>
            </a:r>
          </a:p>
          <a:p>
            <a:r>
              <a:rPr lang="en-US" dirty="0"/>
              <a:t>• Based on the features of the new unseen datapoint (e.g., documents), SVM assigns the new datapoint to one of the two binary groups, "above" or "below" the</a:t>
            </a:r>
          </a:p>
          <a:p>
            <a:r>
              <a:rPr lang="en-US" dirty="0"/>
              <a:t>separation plane. This will lead to a </a:t>
            </a:r>
            <a:r>
              <a:rPr lang="en-US" dirty="0" err="1"/>
              <a:t>categorising</a:t>
            </a:r>
            <a:r>
              <a:rPr lang="en-US" dirty="0"/>
              <a:t> (e.g. positive, r negative sentiment group).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42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0002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094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Support Vectors are those datapoints that the margin pushes up against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9099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• Based on the features of the new unseen datapoint (e.g., documents), SVM assigns the new datapoint to one of the two binary groups, "above" or "below" the</a:t>
            </a:r>
          </a:p>
          <a:p>
            <a:r>
              <a:rPr lang="en-US" dirty="0"/>
              <a:t>separation plane. This will lead to a </a:t>
            </a:r>
            <a:r>
              <a:rPr lang="en-US" dirty="0" err="1"/>
              <a:t>categorising</a:t>
            </a:r>
            <a:r>
              <a:rPr lang="en-US" dirty="0"/>
              <a:t> (e.g. positive, r negative sentiment group).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3392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4147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0829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 few terms that need to be known are as follows: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Hyperplane…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461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4585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347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What is the desirable position and orientation of the hyperplane?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Let’s look at two examples…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4898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6545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2587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1478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4656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96178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1070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15680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6634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1890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6443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040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5641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18822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42747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5871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/>
              <a:t>Support Vector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Machines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(SVM)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0070C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B1F919-25C1-4EF2-4F7E-355BB17CADC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0FCC61AC-132C-979E-1371-EFF407D13032}"/>
              </a:ext>
            </a:extLst>
          </p:cNvPr>
          <p:cNvCxnSpPr>
            <a:cxnSpLocks/>
            <a:stCxn id="31" idx="3"/>
            <a:endCxn id="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  <a:solidFill>
            <a:srgbClr val="FF000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SVM</a:t>
            </a:r>
            <a:endParaRPr lang="en-GB" sz="24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1F87F0E-0629-3BE9-96B0-01682083DA20}"/>
              </a:ext>
            </a:extLst>
          </p:cNvPr>
          <p:cNvSpPr txBox="1"/>
          <p:nvPr/>
        </p:nvSpPr>
        <p:spPr>
          <a:xfrm>
            <a:off x="9920057" y="2562607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DF441A-1ADB-479E-5B2C-BEA20C9E4337}"/>
              </a:ext>
            </a:extLst>
          </p:cNvPr>
          <p:cNvSpPr txBox="1"/>
          <p:nvPr/>
        </p:nvSpPr>
        <p:spPr>
          <a:xfrm>
            <a:off x="7595958" y="5268543"/>
            <a:ext cx="165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Discreet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KNN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Naïve Bayes</a:t>
            </a:r>
            <a:endParaRPr lang="en-GB" sz="24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1300350" y="4351088"/>
            <a:ext cx="1941095" cy="914400"/>
          </a:xfrm>
          <a:prstGeom prst="roundRect">
            <a:avLst/>
          </a:prstGeom>
          <a:solidFill>
            <a:srgbClr val="0070C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stCxn id="30" idx="2"/>
            <a:endCxn id="3" idx="0"/>
          </p:cNvCxnSpPr>
          <p:nvPr/>
        </p:nvCxnSpPr>
        <p:spPr>
          <a:xfrm rot="5400000">
            <a:off x="2637422" y="3479817"/>
            <a:ext cx="504748" cy="1237795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6DF5F773-F628-9108-BFC0-AE2AA79E7B79}"/>
              </a:ext>
            </a:extLst>
          </p:cNvPr>
          <p:cNvSpPr/>
          <p:nvPr/>
        </p:nvSpPr>
        <p:spPr>
          <a:xfrm>
            <a:off x="3644017" y="4351088"/>
            <a:ext cx="194458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Decision Trees</a:t>
            </a:r>
            <a:endParaRPr lang="en-GB" sz="2400" b="1" dirty="0"/>
          </a:p>
        </p:txBody>
      </p:sp>
      <p:cxnSp>
        <p:nvCxnSpPr>
          <p:cNvPr id="36" name="Connector: Elbow 35">
            <a:extLst>
              <a:ext uri="{FF2B5EF4-FFF2-40B4-BE49-F238E27FC236}">
                <a16:creationId xmlns:a16="http://schemas.microsoft.com/office/drawing/2014/main" id="{4AB8A2C5-F047-E804-EC7C-895929FD5816}"/>
              </a:ext>
            </a:extLst>
          </p:cNvPr>
          <p:cNvCxnSpPr>
            <a:cxnSpLocks/>
            <a:endCxn id="34" idx="0"/>
          </p:cNvCxnSpPr>
          <p:nvPr/>
        </p:nvCxnSpPr>
        <p:spPr>
          <a:xfrm rot="10800000" flipV="1">
            <a:off x="4616308" y="4129052"/>
            <a:ext cx="2100722" cy="222035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6876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Support Vector Machine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is a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supervised learning model that analyses data used for classification and regression analysis</a:t>
            </a: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analyses the large amount of data to identify patterns from it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It is based on the idea of finding a hyperplane that best divides a dataset into classes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58234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E644DF-2AF4-326D-9865-39101A7EC3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1920" y="1801561"/>
            <a:ext cx="4114889" cy="41491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C68E61-07E7-CC76-A13F-6DD5EAF75B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9777" y="1311358"/>
            <a:ext cx="6087321" cy="4601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981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C68E61-07E7-CC76-A13F-6DD5EAF75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9777" y="1311358"/>
            <a:ext cx="6087321" cy="460119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CF5923-433F-D6B0-29AF-ABCB112C5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5236465" cy="3575934"/>
          </a:xfrm>
        </p:spPr>
        <p:txBody>
          <a:bodyPr/>
          <a:lstStyle/>
          <a:p>
            <a:r>
              <a:rPr lang="en-US" dirty="0"/>
              <a:t>The black line separates the classes and stays as far away from the training instances of each class as possible.</a:t>
            </a:r>
          </a:p>
          <a:p>
            <a:r>
              <a:rPr lang="en-US" dirty="0"/>
              <a:t>The dotted lines represent the widest possible “street” between the classes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016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C68E61-07E7-CC76-A13F-6DD5EAF75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9777" y="1311358"/>
            <a:ext cx="6087321" cy="460119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CF5923-433F-D6B0-29AF-ABCB112C5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5236465" cy="357593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 SVM tries to fit the widest possible street between the classes.</a:t>
            </a:r>
          </a:p>
          <a:p>
            <a:r>
              <a:rPr lang="en-US" dirty="0"/>
              <a:t>This is called large margin classification.</a:t>
            </a:r>
          </a:p>
          <a:p>
            <a:r>
              <a:rPr lang="en-US" dirty="0"/>
              <a:t>The instances at the edge of each class cluster (circled) help define the width of the street.  These are called the support vectors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547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C68E61-07E7-CC76-A13F-6DD5EAF75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9777" y="1311358"/>
            <a:ext cx="6087321" cy="460119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CF5923-433F-D6B0-29AF-ABCB112C5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5236465" cy="357593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Adding new instances of training data “off the street” does not affect the decision boundary at all.</a:t>
            </a:r>
          </a:p>
          <a:p>
            <a:r>
              <a:rPr lang="en-US" dirty="0"/>
              <a:t>It is fully determined (supported) by the support vectors.</a:t>
            </a:r>
          </a:p>
          <a:p>
            <a:r>
              <a:rPr lang="en-US" dirty="0"/>
              <a:t>It separates classes of a p-dimensional dataset with a (p-1) dimensional hyper-plane.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678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6B04923-1412-900D-6D02-11DE327836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8219" y="2690073"/>
            <a:ext cx="3991532" cy="2810267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D928A07-33FF-7565-83AE-32DB35FB77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8578" y="2576253"/>
            <a:ext cx="3019846" cy="29722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DB59D48-148C-38A7-8DF5-A112D5DA3F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3653" y="1690688"/>
            <a:ext cx="3924848" cy="60015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D5BA7A6-7F4A-B140-6799-85D5A58021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29618" y="2738201"/>
            <a:ext cx="3604163" cy="202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977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8044578-C613-BC03-FAC2-C589098215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8219" y="2015986"/>
            <a:ext cx="7414181" cy="3718157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B59D48-148C-38A7-8DF5-A112D5DA3F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9274" y="1594435"/>
            <a:ext cx="3924848" cy="60015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D5BA7A6-7F4A-B140-6799-85D5A58021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29618" y="2738201"/>
            <a:ext cx="3604163" cy="202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999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SVM Hyperplane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This linear equation in 3 dimensions represents a plane</a:t>
            </a: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Whereas if the dimension is increased where the dimensionality of the feature vector is more than 3, this linear equation represents what is called an hyperplane</a:t>
            </a:r>
          </a:p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is a vector, which is perpendicular to that hyperplane. Therefore,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represents the orientation of the hyperplane</a:t>
            </a:r>
          </a:p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b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represents the position of the hyperplane in the d dimensional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space, where d is the number of features in the data</a:t>
            </a:r>
          </a:p>
        </p:txBody>
      </p:sp>
    </p:spTree>
    <p:extLst>
      <p:ext uri="{BB962C8B-B14F-4D97-AF65-F5344CB8AC3E}">
        <p14:creationId xmlns:p14="http://schemas.microsoft.com/office/powerpoint/2010/main" val="39867914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Linear SVM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6707F-D4F6-EA1D-5E7B-B0148F600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6441"/>
            <a:ext cx="5272560" cy="4294654"/>
          </a:xfrm>
        </p:spPr>
        <p:txBody>
          <a:bodyPr>
            <a:normAutofit/>
          </a:bodyPr>
          <a:lstStyle/>
          <a:p>
            <a:r>
              <a:rPr lang="en-US" dirty="0"/>
              <a:t>Support Vector Machine (SVM) finds an optimal solution:</a:t>
            </a:r>
          </a:p>
          <a:p>
            <a:pPr lvl="1"/>
            <a:r>
              <a:rPr lang="en-US" dirty="0"/>
              <a:t>It maximizes the distance (𝜌) between the hyperplane and the “difficult points” close to decision boundary</a:t>
            </a:r>
          </a:p>
          <a:p>
            <a:pPr lvl="1"/>
            <a:r>
              <a:rPr lang="en-US" dirty="0"/>
              <a:t>One intuition: if there are no points near the decision hyperplane, then there are no very uncertain classification decisions.</a:t>
            </a:r>
          </a:p>
          <a:p>
            <a:pPr marL="457200" lvl="1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015638-F487-6BF8-4E2E-84189A27E3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456441"/>
            <a:ext cx="4884820" cy="41396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ABE1CF-78FC-7411-B82D-C05AB58DBB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93" y="5190289"/>
            <a:ext cx="7002081" cy="42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00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Linear SVM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6707F-D4F6-EA1D-5E7B-B0148F600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6441"/>
            <a:ext cx="5272560" cy="429465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How do we find the best value for </a:t>
            </a:r>
            <a:r>
              <a:rPr lang="en-US" i="1" dirty="0">
                <a:latin typeface="Cambria Math" panose="02040503050406030204" pitchFamily="18" charset="0"/>
                <a:ea typeface="Cambria Math" panose="02040503050406030204" pitchFamily="18" charset="0"/>
              </a:rPr>
              <a:t>W</a:t>
            </a:r>
            <a:r>
              <a:rPr lang="en-US" i="1" baseline="44000" dirty="0">
                <a:latin typeface="Cambria Math" panose="02040503050406030204" pitchFamily="18" charset="0"/>
                <a:ea typeface="Cambria Math" panose="02040503050406030204" pitchFamily="18" charset="0"/>
              </a:rPr>
              <a:t>T</a:t>
            </a:r>
            <a:r>
              <a:rPr lang="en-US" baseline="300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en-US" dirty="0">
                <a:ea typeface="Cambria Math" panose="02040503050406030204" pitchFamily="18" charset="0"/>
              </a:rPr>
              <a:t>and </a:t>
            </a:r>
            <a:r>
              <a:rPr lang="en-US" i="1" dirty="0">
                <a:ea typeface="Cambria Math" panose="02040503050406030204" pitchFamily="18" charset="0"/>
              </a:rPr>
              <a:t>b</a:t>
            </a:r>
            <a:r>
              <a:rPr lang="en-US" dirty="0">
                <a:ea typeface="Cambria Math" panose="02040503050406030204" pitchFamily="18" charset="0"/>
              </a:rPr>
              <a:t>?</a:t>
            </a:r>
          </a:p>
          <a:p>
            <a:pPr lvl="1"/>
            <a:r>
              <a:rPr lang="en-US" dirty="0"/>
              <a:t>Start with initial values of 𝑊</a:t>
            </a:r>
            <a:r>
              <a:rPr lang="en-US" baseline="44000" dirty="0"/>
              <a:t>𝑇</a:t>
            </a:r>
            <a:r>
              <a:rPr lang="en-US" dirty="0"/>
              <a:t> and 𝑏</a:t>
            </a:r>
          </a:p>
          <a:p>
            <a:pPr lvl="1"/>
            <a:r>
              <a:rPr lang="en-US" dirty="0"/>
              <a:t>During the training process, SVM will use the training dataset to modify the values of 𝑊</a:t>
            </a:r>
            <a:r>
              <a:rPr lang="en-US" baseline="44000" dirty="0"/>
              <a:t>𝑇</a:t>
            </a:r>
            <a:r>
              <a:rPr lang="en-US" dirty="0"/>
              <a:t> and 𝑏 iteratively</a:t>
            </a:r>
          </a:p>
          <a:p>
            <a:pPr lvl="1"/>
            <a:r>
              <a:rPr lang="en-US" dirty="0"/>
              <a:t>Assume 𝑥</a:t>
            </a:r>
            <a:r>
              <a:rPr lang="en-US" baseline="-25000" dirty="0"/>
              <a:t>𝑖</a:t>
            </a:r>
            <a:r>
              <a:rPr lang="en-US" dirty="0"/>
              <a:t> is belonging to 𝐶</a:t>
            </a:r>
            <a:r>
              <a:rPr lang="en-US" baseline="-25000" dirty="0"/>
              <a:t>𝑖</a:t>
            </a:r>
            <a:r>
              <a:rPr lang="en-US" dirty="0"/>
              <a:t> during the training, the orientation and the position of the hyperplane is changed to classify this training data point correctly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015638-F487-6BF8-4E2E-84189A27E3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456441"/>
            <a:ext cx="4884820" cy="4139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396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SVM Hyperplane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6707F-D4F6-EA1D-5E7B-B0148F600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6441"/>
            <a:ext cx="5272560" cy="4294654"/>
          </a:xfrm>
        </p:spPr>
        <p:txBody>
          <a:bodyPr>
            <a:normAutofit/>
          </a:bodyPr>
          <a:lstStyle/>
          <a:p>
            <a:r>
              <a:rPr lang="en-US" dirty="0"/>
              <a:t>A classifier of this nature is not desirable!</a:t>
            </a:r>
          </a:p>
          <a:p>
            <a:pPr lvl="1"/>
            <a:r>
              <a:rPr lang="en-US" dirty="0"/>
              <a:t>It gives a large bias in </a:t>
            </a:r>
            <a:r>
              <a:rPr lang="en-US" dirty="0" err="1"/>
              <a:t>favour</a:t>
            </a:r>
            <a:r>
              <a:rPr lang="en-US" dirty="0"/>
              <a:t> of class C1, whereas it puts a penalty against class C2</a:t>
            </a:r>
          </a:p>
          <a:p>
            <a:pPr lvl="1"/>
            <a:r>
              <a:rPr lang="en-US" dirty="0"/>
              <a:t>The classifier gives the entire space m to class C1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015638-F487-6BF8-4E2E-84189A27E3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03574" y="1456441"/>
            <a:ext cx="4669671" cy="4139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843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SVM Hyperplane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6707F-D4F6-EA1D-5E7B-B0148F600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6441"/>
            <a:ext cx="5272560" cy="429465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 desirable positions is somewhere between the two classes.</a:t>
            </a:r>
          </a:p>
          <a:p>
            <a:pPr lvl="1"/>
            <a:r>
              <a:rPr lang="en-US" dirty="0"/>
              <a:t>The training data vectors of both class C1 and C2 are equally apart from decision hyperplane</a:t>
            </a:r>
          </a:p>
          <a:p>
            <a:endParaRPr lang="en-US" sz="1500" dirty="0"/>
          </a:p>
          <a:p>
            <a:r>
              <a:rPr lang="en-US" dirty="0"/>
              <a:t>Having large boundary will give more stability to the classifier.</a:t>
            </a:r>
          </a:p>
          <a:p>
            <a:pPr lvl="1"/>
            <a:r>
              <a:rPr lang="en-US" dirty="0"/>
              <a:t>No points cross the boundary and are misclassified because of any disturbance that is caused by noisy training datapoints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015638-F487-6BF8-4E2E-84189A27E3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03574" y="1478809"/>
            <a:ext cx="4669671" cy="409494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A2C2BAB-E673-2FC8-95F7-10A8F3739F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2496" y="5259382"/>
            <a:ext cx="1505788" cy="357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2202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10043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SVM Hyperplane</a:t>
            </a:r>
            <a:endParaRPr lang="en-GB" sz="6000" b="1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AF3BE7A-01E9-303F-7951-A80AFF5404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63298" y="2301296"/>
            <a:ext cx="10465403" cy="35766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77AF34D-5610-0064-3A9B-C944018472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601" y="1140153"/>
            <a:ext cx="4749196" cy="13839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A794222-288F-7245-8C49-C6C8571FD8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93204" y="1033128"/>
            <a:ext cx="4264518" cy="149093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42410A4-A55B-207A-CBA6-6B6C1BB924C5}"/>
              </a:ext>
            </a:extLst>
          </p:cNvPr>
          <p:cNvSpPr txBox="1"/>
          <p:nvPr/>
        </p:nvSpPr>
        <p:spPr>
          <a:xfrm>
            <a:off x="3049001" y="6550223"/>
            <a:ext cx="609399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https://scikit-learn.org/stable/auto_examples/svm/plot_svm_margin.html</a:t>
            </a:r>
          </a:p>
        </p:txBody>
      </p:sp>
    </p:spTree>
    <p:extLst>
      <p:ext uri="{BB962C8B-B14F-4D97-AF65-F5344CB8AC3E}">
        <p14:creationId xmlns:p14="http://schemas.microsoft.com/office/powerpoint/2010/main" val="2217306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10043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SVM Hyperplane</a:t>
            </a:r>
            <a:endParaRPr lang="en-GB" sz="6000" b="1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AF3BE7A-01E9-303F-7951-A80AFF5404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63298" y="2301296"/>
            <a:ext cx="10465403" cy="35766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E03D582-7740-6DA3-FAFE-3EE8917D8F48}"/>
              </a:ext>
            </a:extLst>
          </p:cNvPr>
          <p:cNvSpPr txBox="1"/>
          <p:nvPr/>
        </p:nvSpPr>
        <p:spPr>
          <a:xfrm>
            <a:off x="953503" y="1425994"/>
            <a:ext cx="103751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 err="1"/>
              <a:t>Sk</a:t>
            </a:r>
            <a:r>
              <a:rPr lang="en-GB" sz="2400" b="1" dirty="0"/>
              <a:t>-learn </a:t>
            </a:r>
            <a:r>
              <a:rPr lang="en-GB" sz="2400" b="1" dirty="0" err="1"/>
              <a:t>svm</a:t>
            </a:r>
            <a:r>
              <a:rPr lang="en-GB" sz="2400" b="1" dirty="0"/>
              <a:t> classifier allow the margin to be adjusted using the C parameter. Reducing the value of C increases regularisation-  it generalises better.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F39488-CF04-BA2E-CA71-1569BBC14974}"/>
              </a:ext>
            </a:extLst>
          </p:cNvPr>
          <p:cNvSpPr txBox="1"/>
          <p:nvPr/>
        </p:nvSpPr>
        <p:spPr>
          <a:xfrm>
            <a:off x="3094105" y="6550223"/>
            <a:ext cx="609399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https://scikit-learn.org/stable/auto_examples/svm/plot_svm_margin.html</a:t>
            </a:r>
          </a:p>
        </p:txBody>
      </p:sp>
    </p:spTree>
    <p:extLst>
      <p:ext uri="{BB962C8B-B14F-4D97-AF65-F5344CB8AC3E}">
        <p14:creationId xmlns:p14="http://schemas.microsoft.com/office/powerpoint/2010/main" val="1943453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Linear SVM 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6707F-D4F6-EA1D-5E7B-B0148F600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8274" y="1322217"/>
            <a:ext cx="6395507" cy="429465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Support Vectors </a:t>
            </a:r>
            <a:r>
              <a:rPr lang="en-US" dirty="0"/>
              <a:t>are those datapoints that the margin pushes up against</a:t>
            </a:r>
          </a:p>
          <a:p>
            <a:r>
              <a:rPr lang="en-US" dirty="0"/>
              <a:t>Linear SVMs separate classes with a hyperplane.  The classes are said to be </a:t>
            </a:r>
            <a:r>
              <a:rPr lang="en-US" b="1" dirty="0"/>
              <a:t>linearly separable</a:t>
            </a:r>
          </a:p>
          <a:p>
            <a:r>
              <a:rPr lang="en-US" dirty="0"/>
              <a:t>The margin must be the maximum width possible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015638-F487-6BF8-4E2E-84189A27E3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53716" y="1521929"/>
            <a:ext cx="4669671" cy="4094942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ABAC1B5-60C7-87CD-A6D5-5CEC6E949719}"/>
              </a:ext>
            </a:extLst>
          </p:cNvPr>
          <p:cNvCxnSpPr>
            <a:cxnSpLocks/>
          </p:cNvCxnSpPr>
          <p:nvPr/>
        </p:nvCxnSpPr>
        <p:spPr>
          <a:xfrm flipH="1">
            <a:off x="2322095" y="1521929"/>
            <a:ext cx="3296789" cy="107689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07D01D1-5634-3B30-84A2-CAAD98862011}"/>
              </a:ext>
            </a:extLst>
          </p:cNvPr>
          <p:cNvCxnSpPr>
            <a:cxnSpLocks/>
          </p:cNvCxnSpPr>
          <p:nvPr/>
        </p:nvCxnSpPr>
        <p:spPr>
          <a:xfrm flipH="1">
            <a:off x="2315810" y="1521929"/>
            <a:ext cx="3303074" cy="2424429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1A49E86-F04E-42EF-4E8A-F4E148EE708D}"/>
              </a:ext>
            </a:extLst>
          </p:cNvPr>
          <p:cNvCxnSpPr>
            <a:cxnSpLocks/>
          </p:cNvCxnSpPr>
          <p:nvPr/>
        </p:nvCxnSpPr>
        <p:spPr>
          <a:xfrm flipH="1">
            <a:off x="3248526" y="1533960"/>
            <a:ext cx="2370358" cy="205145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20060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Non-Linearly </a:t>
            </a:r>
            <a:r>
              <a:rPr lang="en-US" sz="6000" b="1" dirty="0" err="1"/>
              <a:t>Seperable</a:t>
            </a:r>
            <a:r>
              <a:rPr lang="en-US" sz="6000" b="1" dirty="0"/>
              <a:t> SVM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798635-A91B-0A74-F2A4-0D651EA1A3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Sometimes classes overlap each other and so are not</a:t>
            </a:r>
          </a:p>
          <a:p>
            <a:pPr marL="0" indent="0">
              <a:buNone/>
            </a:pPr>
            <a:r>
              <a:rPr lang="en-US" sz="3200" b="1" dirty="0"/>
              <a:t>   linearly separable</a:t>
            </a:r>
            <a:r>
              <a:rPr lang="en-US" sz="3200" dirty="0"/>
              <a:t>.</a:t>
            </a:r>
          </a:p>
          <a:p>
            <a:r>
              <a:rPr lang="en-US" dirty="0"/>
              <a:t>SVMs can be extended to fit classes non-linearly by adding extra dimensions to your dataset (extra features)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3BBB4C-952B-7055-B32A-4D66B11D0F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534" y="3864255"/>
            <a:ext cx="5142931" cy="1672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9022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Non-Linear SVM</a:t>
            </a:r>
            <a:endParaRPr lang="en-GB" sz="6000" b="1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8147C52-C84C-9C3B-05B4-2CF78A82B8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10755" y="1254554"/>
            <a:ext cx="7570489" cy="4568815"/>
          </a:xfrm>
        </p:spPr>
      </p:pic>
    </p:spTree>
    <p:extLst>
      <p:ext uri="{BB962C8B-B14F-4D97-AF65-F5344CB8AC3E}">
        <p14:creationId xmlns:p14="http://schemas.microsoft.com/office/powerpoint/2010/main" val="1473903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Non-Linear SVM</a:t>
            </a:r>
            <a:endParaRPr lang="en-GB" sz="6000" b="1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8147C52-C84C-9C3B-05B4-2CF78A82B8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2310755" y="1254554"/>
            <a:ext cx="7570489" cy="4568815"/>
          </a:xfrm>
        </p:spPr>
      </p:pic>
    </p:spTree>
    <p:extLst>
      <p:ext uri="{BB962C8B-B14F-4D97-AF65-F5344CB8AC3E}">
        <p14:creationId xmlns:p14="http://schemas.microsoft.com/office/powerpoint/2010/main" val="3544411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Non-Linear SVM</a:t>
            </a:r>
            <a:endParaRPr lang="en-GB" sz="6000" b="1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8147C52-C84C-9C3B-05B4-2CF78A82B8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863476" y="2478505"/>
            <a:ext cx="5163483" cy="3116179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41CFD16-9A12-339A-6017-DA99CEB4BF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476" y="1507332"/>
            <a:ext cx="4790420" cy="727659"/>
          </a:xfrm>
          <a:prstGeom prst="rect">
            <a:avLst/>
          </a:prstGeom>
          <a:ln>
            <a:solidFill>
              <a:schemeClr val="tx1"/>
            </a:solidFill>
            <a:prstDash val="solid"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6F7510-06E1-414D-1CE9-9F5AA45756CD}"/>
              </a:ext>
            </a:extLst>
          </p:cNvPr>
          <p:cNvSpPr txBox="1"/>
          <p:nvPr/>
        </p:nvSpPr>
        <p:spPr>
          <a:xfrm>
            <a:off x="6846364" y="1622931"/>
            <a:ext cx="44435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Non-Linearly Separable Data</a:t>
            </a:r>
            <a:endParaRPr lang="en-GB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90C8D1-1EDF-59DC-F351-91D6EC039EED}"/>
              </a:ext>
            </a:extLst>
          </p:cNvPr>
          <p:cNvSpPr txBox="1"/>
          <p:nvPr/>
        </p:nvSpPr>
        <p:spPr>
          <a:xfrm>
            <a:off x="6846364" y="4450240"/>
            <a:ext cx="3710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Linearly Separable Data</a:t>
            </a:r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BE9E82-783C-FD7B-1B71-FC76F1F46C0A}"/>
              </a:ext>
            </a:extLst>
          </p:cNvPr>
          <p:cNvSpPr txBox="1"/>
          <p:nvPr/>
        </p:nvSpPr>
        <p:spPr>
          <a:xfrm>
            <a:off x="6846364" y="3067363"/>
            <a:ext cx="3470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Add an extra dimension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915656CC-BDF5-0716-4C55-87EE8A18A837}"/>
              </a:ext>
            </a:extLst>
          </p:cNvPr>
          <p:cNvSpPr/>
          <p:nvPr/>
        </p:nvSpPr>
        <p:spPr>
          <a:xfrm>
            <a:off x="8097090" y="2146151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1F6769-2AF6-E05A-646C-7D17761DF8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7255" y="3545855"/>
            <a:ext cx="524301" cy="999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4464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Non-Linear SVM</a:t>
            </a:r>
            <a:endParaRPr lang="en-GB" sz="6000" b="1" dirty="0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D2553E3E-4BA2-E8A8-9BD5-CF9FCA69A8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1" y="2449474"/>
            <a:ext cx="9056110" cy="3277558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0C200A7-209D-EE44-BB0B-B913649B7272}"/>
              </a:ext>
            </a:extLst>
          </p:cNvPr>
          <p:cNvSpPr txBox="1"/>
          <p:nvPr/>
        </p:nvSpPr>
        <p:spPr>
          <a:xfrm>
            <a:off x="736933" y="1381765"/>
            <a:ext cx="779345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The original input space (x) can be mapped to some higher-dimensional feature space (φ(x) )where the training set is separable: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2B0E879-908D-D6C8-66F9-8C47373EB07A}"/>
              </a:ext>
            </a:extLst>
          </p:cNvPr>
          <p:cNvSpPr txBox="1"/>
          <p:nvPr/>
        </p:nvSpPr>
        <p:spPr>
          <a:xfrm>
            <a:off x="3049003" y="6550223"/>
            <a:ext cx="609399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www.iro.umontreal.ca/~pift6080/documents/papers/svm_tutorial.ppt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237E6C4-50DC-99AA-9A2F-43B47A263905}"/>
              </a:ext>
            </a:extLst>
          </p:cNvPr>
          <p:cNvSpPr txBox="1"/>
          <p:nvPr/>
        </p:nvSpPr>
        <p:spPr>
          <a:xfrm>
            <a:off x="8530389" y="2380093"/>
            <a:ext cx="344103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If data is mapped into a higher space, of sufficiently high dimension, then they will in general be linearly</a:t>
            </a:r>
          </a:p>
          <a:p>
            <a:r>
              <a:rPr lang="en-US" sz="2400" dirty="0"/>
              <a:t>separable; N data points are in general separable in a space of N-1 dimensions or more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144459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Non-Linear SVM Kernel Tricks</a:t>
            </a:r>
            <a:endParaRPr lang="en-GB" sz="6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C200A7-209D-EE44-BB0B-B913649B7272}"/>
              </a:ext>
            </a:extLst>
          </p:cNvPr>
          <p:cNvSpPr txBox="1"/>
          <p:nvPr/>
        </p:nvSpPr>
        <p:spPr>
          <a:xfrm>
            <a:off x="725403" y="1414562"/>
            <a:ext cx="10741193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b="1" dirty="0"/>
              <a:t>Choosing the right kernel function: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The kernel function is important because it creates the kernel matrix, which summarizes all the data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In practice, a low degree polynomial kernel or RBF kernel with a reasonable width is a good initial try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dirty="0"/>
              <a:t>Note that SVM with RBF kernel is closely related to RBF neural networks, with the centers of the radial basis functions automatically chosen for SVM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577722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0777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Non-Linear SVM Kernel Types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C70EAD-D780-387D-B59E-2F9822834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219" y="2090812"/>
            <a:ext cx="3231160" cy="267637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0408576-ABD2-0E6D-C0B8-80FFB7F9D0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6268" y="2057281"/>
            <a:ext cx="4340728" cy="27434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F592086-07BA-7F68-35C6-620F75C426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02621" y="2108100"/>
            <a:ext cx="3121423" cy="27312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8094DE-21DF-A278-6353-F43CD85717D6}"/>
              </a:ext>
            </a:extLst>
          </p:cNvPr>
          <p:cNvSpPr txBox="1"/>
          <p:nvPr/>
        </p:nvSpPr>
        <p:spPr>
          <a:xfrm>
            <a:off x="358219" y="4849062"/>
            <a:ext cx="117166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Linear				Polynomial	      Radial Basis Function</a:t>
            </a:r>
            <a:endParaRPr lang="en-GB" sz="32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0D2F1F-24D9-13C3-35A5-227C7253EB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7726" y="5443913"/>
            <a:ext cx="4134895" cy="459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3185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Non-Linear SVM Kernel Tricks</a:t>
            </a:r>
            <a:endParaRPr lang="en-GB" sz="6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C200A7-209D-EE44-BB0B-B913649B7272}"/>
              </a:ext>
            </a:extLst>
          </p:cNvPr>
          <p:cNvSpPr txBox="1"/>
          <p:nvPr/>
        </p:nvSpPr>
        <p:spPr>
          <a:xfrm>
            <a:off x="725403" y="1414562"/>
            <a:ext cx="10741193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Possible problems with transformation;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High computation burden due to high-dimensionality and hard to get a good estimate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SVM can solve these two issues simultaneously;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“Kernel tricks” for efficient computation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 Minimize ||w||2 - this can lead to a “good” classifier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Common Transformations used are;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Dot product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Polynomials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Radial basis function (RBF)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312796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Using SVM for Regression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AC59829-2226-6BA7-FDEB-ED7A92280D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600041"/>
            <a:ext cx="5401524" cy="365791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0F74A95-AC02-1185-3715-B47CEE6BAF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5373" y="1563462"/>
            <a:ext cx="5078408" cy="369449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7E1268-39D8-71C5-AE2D-963BA09F71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1807" y="5294538"/>
            <a:ext cx="3951784" cy="469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2066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SVM Strengths</a:t>
            </a:r>
            <a:endParaRPr lang="en-GB" sz="6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C200A7-209D-EE44-BB0B-B913649B7272}"/>
              </a:ext>
            </a:extLst>
          </p:cNvPr>
          <p:cNvSpPr txBox="1"/>
          <p:nvPr/>
        </p:nvSpPr>
        <p:spPr>
          <a:xfrm>
            <a:off x="725403" y="1690688"/>
            <a:ext cx="1074119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Training is relatively easy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SVM doesn’t suffer from “curse of dimensionality”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Less prone to overfitting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Simple, easy to understand geometric interpretation.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3200" dirty="0"/>
              <a:t>No large networks to mess around with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365708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SVM Weaknesses</a:t>
            </a:r>
            <a:endParaRPr lang="en-GB" sz="6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C200A7-209D-EE44-BB0B-B913649B7272}"/>
              </a:ext>
            </a:extLst>
          </p:cNvPr>
          <p:cNvSpPr txBox="1"/>
          <p:nvPr/>
        </p:nvSpPr>
        <p:spPr>
          <a:xfrm>
            <a:off x="725403" y="1690688"/>
            <a:ext cx="10741193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Training (and Testing) is quite slow compared to other learning algorithms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Essentially a binary classifier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Very sensitive to noise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There is no “set-in-stone” theory for choosing a kernel function for any given problem (still in research...)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Once a kernel function is chosen, there is only ONE modifiable parameter</a:t>
            </a:r>
          </a:p>
        </p:txBody>
      </p:sp>
    </p:spTree>
    <p:extLst>
      <p:ext uri="{BB962C8B-B14F-4D97-AF65-F5344CB8AC3E}">
        <p14:creationId xmlns:p14="http://schemas.microsoft.com/office/powerpoint/2010/main" val="307386586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1278</Words>
  <Application>Microsoft Office PowerPoint</Application>
  <PresentationFormat>Widescreen</PresentationFormat>
  <Paragraphs>158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28</vt:i4>
      </vt:variant>
    </vt:vector>
  </HeadingPairs>
  <TitlesOfParts>
    <vt:vector size="55" baseType="lpstr">
      <vt:lpstr>Arial</vt:lpstr>
      <vt:lpstr>Calibri</vt:lpstr>
      <vt:lpstr>Calibri Light</vt:lpstr>
      <vt:lpstr>Cambria Math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Supervised ML</vt:lpstr>
      <vt:lpstr>Support Vector Machine</vt:lpstr>
      <vt:lpstr>Support Vector Machine</vt:lpstr>
      <vt:lpstr>Support Vector Machine</vt:lpstr>
      <vt:lpstr>Support Vector Machine</vt:lpstr>
      <vt:lpstr>Support Vector Machine</vt:lpstr>
      <vt:lpstr>Support Vector Machine</vt:lpstr>
      <vt:lpstr>Support Vector Machine</vt:lpstr>
      <vt:lpstr>SVM Hyperplane</vt:lpstr>
      <vt:lpstr>Linear SVM</vt:lpstr>
      <vt:lpstr>Linear SVM</vt:lpstr>
      <vt:lpstr>SVM Hyperplane</vt:lpstr>
      <vt:lpstr>SVM Hyperplane</vt:lpstr>
      <vt:lpstr>SVM Hyperplane</vt:lpstr>
      <vt:lpstr>SVM Hyperplane</vt:lpstr>
      <vt:lpstr>Linear SVM Summary</vt:lpstr>
      <vt:lpstr>Non-Linearly Seperable SVM</vt:lpstr>
      <vt:lpstr>Non-Linear SVM</vt:lpstr>
      <vt:lpstr>Non-Linear SVM</vt:lpstr>
      <vt:lpstr>Non-Linear SVM</vt:lpstr>
      <vt:lpstr>Non-Linear SVM</vt:lpstr>
      <vt:lpstr>Non-Linear SVM Kernel Tricks</vt:lpstr>
      <vt:lpstr>Non-Linear SVM Kernel Types</vt:lpstr>
      <vt:lpstr>Non-Linear SVM Kernel Tricks</vt:lpstr>
      <vt:lpstr>Using SVM for Regression</vt:lpstr>
      <vt:lpstr>SVM Strengths</vt:lpstr>
      <vt:lpstr>SVM Weaknesses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86</cp:revision>
  <dcterms:created xsi:type="dcterms:W3CDTF">2021-03-09T15:35:42Z</dcterms:created>
  <dcterms:modified xsi:type="dcterms:W3CDTF">2024-12-20T09:32:54Z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