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2"/>
  </p:handoutMasterIdLst>
  <p:sldIdLst>
    <p:sldId id="256" r:id="rId5"/>
    <p:sldId id="272" r:id="rId6"/>
    <p:sldId id="267" r:id="rId7"/>
    <p:sldId id="257" r:id="rId8"/>
    <p:sldId id="258" r:id="rId9"/>
    <p:sldId id="260" r:id="rId10"/>
    <p:sldId id="269" r:id="rId11"/>
    <p:sldId id="270" r:id="rId12"/>
    <p:sldId id="271" r:id="rId13"/>
    <p:sldId id="261" r:id="rId14"/>
    <p:sldId id="264" r:id="rId15"/>
    <p:sldId id="263" r:id="rId16"/>
    <p:sldId id="265" r:id="rId17"/>
    <p:sldId id="266" r:id="rId18"/>
    <p:sldId id="274" r:id="rId19"/>
    <p:sldId id="259" r:id="rId20"/>
    <p:sldId id="273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16/10/2017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hyperlink" Target="http://librarycatalogue.uwtsd.ac.uk/" TargetMode="External"/><Relationship Id="rId2" Type="http://schemas.openxmlformats.org/officeDocument/2006/relationships/hyperlink" Target="http://www.uwtsd.ac.uk/library/services/services-for-staff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zproxy.uwtsd.ac.uk/login?url=http://login.westlaw.co.uk" TargetMode="External"/><Relationship Id="rId2" Type="http://schemas.openxmlformats.org/officeDocument/2006/relationships/hyperlink" Target="https://ezproxy.uwtsd.ac.uk/login?url=http://infoweb.newsbank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wtsd.ac.uk/library/online-library/carmarthen-lampeter--london-online-library/refworks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wtsd.ac.uk/library/online-library/recommended-apps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wtsd.ac.uk/library/online-library/linking-to-online-resources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hyperlink" Target="https://twitter.com/uwtsdlib?lang=en" TargetMode="Externa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dna-string-biology-3d-1811955/" TargetMode="External"/><Relationship Id="rId13" Type="http://schemas.openxmlformats.org/officeDocument/2006/relationships/hyperlink" Target="https://cdn.pixabay.com/photo/2016/02/08/13/02/tape-measure-1186496__340.jpg" TargetMode="External"/><Relationship Id="rId3" Type="http://schemas.openxmlformats.org/officeDocument/2006/relationships/hyperlink" Target="https://unsplash.com/search/books?photo=o4-YyGi5JBc" TargetMode="External"/><Relationship Id="rId7" Type="http://schemas.openxmlformats.org/officeDocument/2006/relationships/hyperlink" Target="https://unsplash.com/search/questionmark?photo=8xAA0f9yQnE" TargetMode="External"/><Relationship Id="rId12" Type="http://schemas.openxmlformats.org/officeDocument/2006/relationships/hyperlink" Target="https://cdn.pixabay.com/photo/2017/02/12/14/00/justice-2060093__340.jpg" TargetMode="External"/><Relationship Id="rId17" Type="http://schemas.openxmlformats.org/officeDocument/2006/relationships/hyperlink" Target="https://cdn.pixabay.com/photo/2016/03/17/06/21/question-1262378__340.jpg" TargetMode="External"/><Relationship Id="rId2" Type="http://schemas.openxmlformats.org/officeDocument/2006/relationships/hyperlink" Target="https://unsplash.com/search/stopwatch?photo=p3Pj7jOYvnM" TargetMode="External"/><Relationship Id="rId16" Type="http://schemas.openxmlformats.org/officeDocument/2006/relationships/hyperlink" Target="https://unsplash.com/search/social-media?photo=DfMMzzi3rm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nsplash.com/search/reading?photo=1MHU3zpTvro" TargetMode="External"/><Relationship Id="rId11" Type="http://schemas.openxmlformats.org/officeDocument/2006/relationships/hyperlink" Target="https://cdn.pixabay.com/photo/2014/09/13/21/40/newspapers-444449__340.jpg" TargetMode="External"/><Relationship Id="rId5" Type="http://schemas.openxmlformats.org/officeDocument/2006/relationships/hyperlink" Target="https://unsplash.com/search/open?photo=R-HXWCbCBGU" TargetMode="External"/><Relationship Id="rId15" Type="http://schemas.openxmlformats.org/officeDocument/2006/relationships/hyperlink" Target="https://unsplash.com/search/mobile-phone?photo=pb_lF8VWaPU" TargetMode="External"/><Relationship Id="rId10" Type="http://schemas.openxmlformats.org/officeDocument/2006/relationships/hyperlink" Target="https://cdn.pixabay.com/photo/2015/11/17/23/33/mail-1048452__340.jpg" TargetMode="External"/><Relationship Id="rId4" Type="http://schemas.openxmlformats.org/officeDocument/2006/relationships/hyperlink" Target="https://unsplash.com/search/crowd?photo=gcDwzUGuUoI" TargetMode="External"/><Relationship Id="rId9" Type="http://schemas.openxmlformats.org/officeDocument/2006/relationships/hyperlink" Target="https://unsplash.com/search/binoculars?photo=TFATaOllUC8" TargetMode="External"/><Relationship Id="rId14" Type="http://schemas.openxmlformats.org/officeDocument/2006/relationships/hyperlink" Target="https://cdn.pixabay.com/photo/2016/08/25/15/30/dictionary-1619740__34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628800"/>
            <a:ext cx="8784976" cy="1755775"/>
          </a:xfrm>
        </p:spPr>
        <p:txBody>
          <a:bodyPr>
            <a:norm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“Getting the most from your Online Library: </a:t>
            </a:r>
            <a:br>
              <a:rPr lang="en-GB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Creating a tailor made experience for staff and students.”</a:t>
            </a:r>
            <a:endParaRPr lang="en-GB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Samantha Scoulding</a:t>
            </a:r>
          </a:p>
          <a:p>
            <a:r>
              <a:rPr lang="en-GB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Academic Liaison Librarian</a:t>
            </a:r>
          </a:p>
          <a:p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Library &amp; Learning Resources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4906888" cy="648072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Programme for today: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556792"/>
            <a:ext cx="5482952" cy="4032449"/>
          </a:xfrm>
        </p:spPr>
        <p:txBody>
          <a:bodyPr>
            <a:normAutofit lnSpcReduction="10000"/>
          </a:bodyPr>
          <a:lstStyle/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UWTSD Online Library – benefits &amp; features</a:t>
            </a:r>
          </a:p>
          <a:p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Building your own e-shelf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Customising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your favourite </a:t>
            </a: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databases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Receiving current awareness updates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Value-added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features – metrics &amp; more! </a:t>
            </a:r>
            <a:endParaRPr lang="en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Accessing &amp; sharing information on the move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Feedback &amp; conclusion</a:t>
            </a:r>
          </a:p>
          <a:p>
            <a:endParaRPr lang="en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988840"/>
            <a:ext cx="3707904" cy="247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6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The benefits of your UWTSD Online Library…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023" y="3498940"/>
            <a:ext cx="3316585" cy="217606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270" y="3498940"/>
            <a:ext cx="3309089" cy="21760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185518"/>
            <a:ext cx="3312368" cy="21998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85518"/>
            <a:ext cx="3316585" cy="221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06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The Online Library includes…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17638"/>
            <a:ext cx="5122912" cy="4099595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Library catalogue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Specialist databases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E-Books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Full-text Journals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Full-text newspapers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Conference proceedings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Technical standards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Legal information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Statistical data 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Company &amp; Industry reports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And much more…!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604812"/>
            <a:ext cx="4896002" cy="3264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But did you know you can also…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340768"/>
            <a:ext cx="4906888" cy="4171602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Build a personalised e-shelf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Receive publication alerts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Save favourite resources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Access your search history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View citation help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Export references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Create permalinks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View metrics &amp; recommendations</a:t>
            </a:r>
          </a:p>
          <a:p>
            <a:pPr marL="0" indent="0">
              <a:buNone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Access resources from your mobile device</a:t>
            </a:r>
          </a:p>
          <a:p>
            <a:endParaRPr lang="en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417638"/>
            <a:ext cx="4505064" cy="300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27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Library Catalogue e-shelf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30295"/>
            <a:ext cx="3322713" cy="3955579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Sign in</a:t>
            </a:r>
          </a:p>
          <a:p>
            <a:endParaRPr lang="en-GB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Save your search</a:t>
            </a:r>
          </a:p>
          <a:p>
            <a:endParaRPr lang="en-GB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Set alerts</a:t>
            </a:r>
          </a:p>
          <a:p>
            <a:endParaRPr lang="en-GB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Save to e-shelf</a:t>
            </a:r>
          </a:p>
          <a:p>
            <a:endParaRPr lang="en-GB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Create folders</a:t>
            </a:r>
          </a:p>
          <a:p>
            <a:endParaRPr lang="en-GB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Add notes</a:t>
            </a:r>
          </a:p>
          <a:p>
            <a:endParaRPr lang="en-GB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My </a:t>
            </a: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Account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Organise </a:t>
            </a: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reading lists</a:t>
            </a:r>
            <a:endParaRPr lang="en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6920" y="4119296"/>
            <a:ext cx="5407744" cy="11179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5754" y="1693945"/>
            <a:ext cx="4445521" cy="5114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8039" y="2446147"/>
            <a:ext cx="1699577" cy="13851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9872" y="2630644"/>
            <a:ext cx="3500069" cy="10734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4211960" y="530120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7"/>
              </a:rPr>
              <a:t>http://librarycatalogue.uwtsd.ac.uk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119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Customising databases 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960" y="1196752"/>
            <a:ext cx="6912768" cy="3456384"/>
          </a:xfrm>
        </p:spPr>
      </p:pic>
      <p:sp>
        <p:nvSpPr>
          <p:cNvPr id="6" name="TextBox 5"/>
          <p:cNvSpPr txBox="1"/>
          <p:nvPr/>
        </p:nvSpPr>
        <p:spPr>
          <a:xfrm>
            <a:off x="539552" y="4297739"/>
            <a:ext cx="388843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Saves you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Provides extra functionality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4869160"/>
            <a:ext cx="4752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Remembers your preferences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Creates a tailor made search experience</a:t>
            </a:r>
          </a:p>
        </p:txBody>
      </p:sp>
    </p:spTree>
    <p:extLst>
      <p:ext uri="{BB962C8B-B14F-4D97-AF65-F5344CB8AC3E}">
        <p14:creationId xmlns:p14="http://schemas.microsoft.com/office/powerpoint/2010/main" val="251342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Save your search results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268760"/>
            <a:ext cx="4896544" cy="3264362"/>
          </a:xfrm>
        </p:spPr>
      </p:pic>
      <p:sp>
        <p:nvSpPr>
          <p:cNvPr id="5" name="TextBox 4"/>
          <p:cNvSpPr txBox="1"/>
          <p:nvPr/>
        </p:nvSpPr>
        <p:spPr>
          <a:xfrm>
            <a:off x="539552" y="4832602"/>
            <a:ext cx="331236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Track your search history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Save favourite resources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99992" y="4832603"/>
            <a:ext cx="43924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Organise your search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Manage large quantities of data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36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Information straight to your inbox!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96753"/>
            <a:ext cx="5760640" cy="3672408"/>
          </a:xfrm>
        </p:spPr>
      </p:pic>
      <p:sp>
        <p:nvSpPr>
          <p:cNvPr id="6" name="TextBox 5"/>
          <p:cNvSpPr txBox="1"/>
          <p:nvPr/>
        </p:nvSpPr>
        <p:spPr>
          <a:xfrm>
            <a:off x="899592" y="509795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Search alerts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75856" y="509795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Publication alerts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156176" y="509795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Current awareness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73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Current awareness updates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4042792" cy="4032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err="1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Newsbank</a:t>
            </a: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en-GB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Receive </a:t>
            </a:r>
            <a:r>
              <a:rPr lang="en-GB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news alerts </a:t>
            </a: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by email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Select topic, publication or region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Choose alert frequency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Register for ‘My Collection’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Westlaw</a:t>
            </a: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Receive </a:t>
            </a:r>
            <a:r>
              <a:rPr lang="en-GB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legal updates </a:t>
            </a: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by email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Create your own alerts using keywords, legislation or case names</a:t>
            </a: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Register for ‘My Westlaw UK’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573016"/>
            <a:ext cx="2818068" cy="18787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417665"/>
            <a:ext cx="2820813" cy="186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68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Metrics &amp; more…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5669"/>
            <a:ext cx="3970784" cy="4099595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Cited by</a:t>
            </a:r>
          </a:p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Usage statistics</a:t>
            </a:r>
          </a:p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Most popular downloads</a:t>
            </a:r>
          </a:p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Social media ‘shares’</a:t>
            </a:r>
          </a:p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Trending topics</a:t>
            </a:r>
          </a:p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184" y="1556792"/>
            <a:ext cx="5004048" cy="3336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53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Referencing Help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20" y="1052736"/>
            <a:ext cx="5852160" cy="39014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5229200"/>
            <a:ext cx="2345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Citation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formatting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75856" y="522920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Exporting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84168" y="522920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Referencing software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53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332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5776" y="260648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 on the </a:t>
            </a:r>
            <a:r>
              <a:rPr lang="en-GB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move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1268760"/>
            <a:ext cx="80648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library catalogue and other databases are mobile friendly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E-Books can be downloaded onto mobile devices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useful </a:t>
            </a: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apps</a:t>
            </a: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 also available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4797153"/>
            <a:ext cx="9144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Access library resources when and where it’s most convenient for you!</a:t>
            </a:r>
            <a:endParaRPr lang="en-GB" sz="2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61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Get social…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16"/>
            <a:ext cx="9164675" cy="5725940"/>
          </a:xfrm>
        </p:spPr>
      </p:pic>
      <p:sp>
        <p:nvSpPr>
          <p:cNvPr id="6" name="TextBox 5"/>
          <p:cNvSpPr txBox="1"/>
          <p:nvPr/>
        </p:nvSpPr>
        <p:spPr>
          <a:xfrm>
            <a:off x="5724128" y="3068960"/>
            <a:ext cx="345638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</a:rPr>
              <a:t>Follow us to find out what’s new…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Share what you’re reading</a:t>
            </a:r>
            <a:r>
              <a:rPr lang="en-GB" sz="2400" dirty="0" smtClean="0">
                <a:solidFill>
                  <a:schemeClr val="bg1"/>
                </a:solidFill>
              </a:rPr>
              <a:t>! Remember to use </a:t>
            </a:r>
            <a:r>
              <a:rPr lang="en-GB" sz="2400" dirty="0" smtClean="0">
                <a:solidFill>
                  <a:schemeClr val="bg1"/>
                </a:solidFill>
                <a:hlinkClick r:id="rId3"/>
              </a:rPr>
              <a:t>permalinks</a:t>
            </a:r>
            <a:endParaRPr lang="en-GB" sz="2400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sz="1400" dirty="0" smtClean="0">
                <a:solidFill>
                  <a:schemeClr val="bg1"/>
                </a:solidFill>
              </a:rPr>
              <a:t>                  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endParaRPr lang="en-GB" sz="800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               </a:t>
            </a:r>
          </a:p>
          <a:p>
            <a:r>
              <a:rPr lang="en-GB" dirty="0" smtClean="0"/>
              <a:t>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763404"/>
            <a:ext cx="1694878" cy="50902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7504" y="5186879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@UWTSDLib</a:t>
            </a:r>
          </a:p>
        </p:txBody>
      </p:sp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466657"/>
            <a:ext cx="1694878" cy="525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9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33256"/>
          </a:xfrm>
        </p:spPr>
      </p:pic>
    </p:spTree>
    <p:extLst>
      <p:ext uri="{BB962C8B-B14F-4D97-AF65-F5344CB8AC3E}">
        <p14:creationId xmlns:p14="http://schemas.microsoft.com/office/powerpoint/2010/main" val="4123791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lizgloyn.files.wordpress.com/2011/05/rdf-whe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70340" name="Rectangle 2"/>
          <p:cNvSpPr>
            <a:spLocks noChangeArrowheads="1"/>
          </p:cNvSpPr>
          <p:nvPr/>
        </p:nvSpPr>
        <p:spPr bwMode="auto">
          <a:xfrm>
            <a:off x="1835696" y="1124744"/>
            <a:ext cx="5400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800" i="0" dirty="0" smtClean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Please contact your Academic Liaison Librarian:</a:t>
            </a:r>
          </a:p>
        </p:txBody>
      </p:sp>
      <p:sp>
        <p:nvSpPr>
          <p:cNvPr id="5" name="Rectangle 4"/>
          <p:cNvSpPr/>
          <p:nvPr/>
        </p:nvSpPr>
        <p:spPr>
          <a:xfrm>
            <a:off x="460375" y="321797"/>
            <a:ext cx="84023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               </a:t>
            </a:r>
            <a:r>
              <a:rPr lang="en-GB" sz="24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 More information</a:t>
            </a:r>
            <a:endParaRPr lang="en-GB" sz="24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en-US" sz="28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1519" y="3463535"/>
            <a:ext cx="42909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/>
              <a:t>Faculty of Business and </a:t>
            </a:r>
            <a:r>
              <a:rPr lang="en-GB" dirty="0" smtClean="0"/>
              <a:t>Management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 sz="14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Vacant</a:t>
            </a:r>
            <a:endParaRPr lang="en-GB" altLang="en-US" sz="1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98122" y="1941067"/>
            <a:ext cx="4572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/>
              <a:t>Faculty of Architecture, Computing and </a:t>
            </a:r>
            <a:r>
              <a:rPr lang="en-GB" dirty="0" smtClean="0"/>
              <a:t>Engineering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400" dirty="0" smtClean="0"/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Samantha Scoulding</a:t>
            </a:r>
            <a:endParaRPr lang="en-GB" altLang="en-US" sz="1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samantha.scoulding@uwtsd.ac.uk</a:t>
            </a:r>
            <a:endParaRPr lang="en-GB" altLang="en-US" sz="1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4555490" y="1772816"/>
            <a:ext cx="16510" cy="2664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-29569" y="1941067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/>
              <a:t>Faculty of </a:t>
            </a:r>
            <a:r>
              <a:rPr lang="en-GB" dirty="0" smtClean="0"/>
              <a:t>Art and Design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Emily Hywel</a:t>
            </a:r>
            <a:endParaRPr lang="en-GB" altLang="en-US" sz="1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</a:t>
            </a:r>
            <a:r>
              <a:rPr lang="en-GB" altLang="en-US" sz="14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mily.hywel@uwtsd.ac.uk</a:t>
            </a:r>
            <a:endParaRPr lang="en-GB" altLang="en-US" sz="1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98121" y="3463535"/>
            <a:ext cx="44017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/>
              <a:t>Faculty of </a:t>
            </a:r>
            <a:r>
              <a:rPr lang="en-GB" dirty="0" smtClean="0"/>
              <a:t>Education and Communities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Alison Evans</a:t>
            </a:r>
            <a:endParaRPr lang="en-GB" altLang="en-US" sz="1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en-GB" altLang="en-US" sz="14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lison.evans@uwtsd.ac.uk</a:t>
            </a:r>
            <a:endParaRPr lang="en-GB" altLang="en-US" sz="1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308054" y="4767767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dirty="0"/>
              <a:t>Faculty of </a:t>
            </a:r>
            <a:r>
              <a:rPr lang="en-GB" dirty="0" smtClean="0"/>
              <a:t>Humanities and Performing Arts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Vacant</a:t>
            </a:r>
            <a:endParaRPr lang="en-GB" altLang="en-US" sz="1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7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Image Credits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1"/>
            <a:ext cx="8856984" cy="4608511"/>
          </a:xfrm>
        </p:spPr>
        <p:txBody>
          <a:bodyPr>
            <a:norm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Stopwatch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unsplash.com/search/stopwatch?photo=p3Pj7jOYvnM</a:t>
            </a:r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Book stack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unsplash.com/search/books?photo=o4-YyGi5JBc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Crowd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unsplash.com/search/crowd?photo=gcDwzUGuUoI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Open sign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unsplash.com/search/open?photo=R-HXWCbCBGU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Reading bench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unsplash.com/search/reading?photo=1MHU3zpTvro</a:t>
            </a:r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Laptop - 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unsplash.com/search/reading?photo=1MHU3zpTvro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Question mark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unsplash.com/search/questionmark?photo=8xAA0f9yQnE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DNA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https://pixabay.com/en/dna-string-biology-3d-1811955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Binoculars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unsplash.com/search/binoculars?photo=TFATaOllUC8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Mailbox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https://cdn.pixabay.com/photo/2015/11/17/23/33/mail-1048452__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340.jpg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Newspaper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https://cdn.pixabay.com/photo/2014/09/13/21/40/newspapers-444449__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340.jpg</a:t>
            </a:r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Justice - 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https://cdn.pixabay.com/photo/2017/02/12/14/00/justice-2060093__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340.jpg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Tape measure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https://cdn.pixabay.com/photo/2016/02/08/13/02/tape-measure-1186496__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340.jpg</a:t>
            </a:r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Dictionary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https://cdn.pixabay.com/photo/2016/08/25/15/30/dictionary-1619740__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340.jpg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Smartphone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https://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unsplash.com/search/mobile-phone?photo=pb_lF8VWaPU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Social media 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https://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unsplash.com/search/social-media?photo=DfMMzzi3rmg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Any Questions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https://cdn.pixabay.com/photo/2016/03/17/06/21/question-1262378__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340.jpg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25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schemas.microsoft.com/office/2006/metadata/properties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933</TotalTime>
  <Words>507</Words>
  <Application>Microsoft Office PowerPoint</Application>
  <PresentationFormat>On-screen Show (4:3)</PresentationFormat>
  <Paragraphs>183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Myriad Pro</vt:lpstr>
      <vt:lpstr>Segoe UI</vt:lpstr>
      <vt:lpstr>20140311PresentationUWTSDTemplate</vt:lpstr>
      <vt:lpstr>“Getting the most from your Online Library:  Creating a tailor made experience for staff and students.”</vt:lpstr>
      <vt:lpstr>Programme for today:</vt:lpstr>
      <vt:lpstr>The benefits of your UWTSD Online Library…</vt:lpstr>
      <vt:lpstr>The Online Library includes…</vt:lpstr>
      <vt:lpstr>But did you know you can also…</vt:lpstr>
      <vt:lpstr>Library Catalogue e-shelf</vt:lpstr>
      <vt:lpstr>Customising databases </vt:lpstr>
      <vt:lpstr>Save your search results</vt:lpstr>
      <vt:lpstr>Information straight to your inbox!</vt:lpstr>
      <vt:lpstr>Current awareness updates</vt:lpstr>
      <vt:lpstr>Metrics &amp; more…</vt:lpstr>
      <vt:lpstr>Referencing Help</vt:lpstr>
      <vt:lpstr>PowerPoint Presentation</vt:lpstr>
      <vt:lpstr>Get social…</vt:lpstr>
      <vt:lpstr>PowerPoint Presentation</vt:lpstr>
      <vt:lpstr>PowerPoint Presentation</vt:lpstr>
      <vt:lpstr>Image Credits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Samantha Scoulding</cp:lastModifiedBy>
  <cp:revision>81</cp:revision>
  <dcterms:created xsi:type="dcterms:W3CDTF">2015-04-14T15:21:28Z</dcterms:created>
  <dcterms:modified xsi:type="dcterms:W3CDTF">2017-10-16T15:29:40Z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