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58" r:id="rId3"/>
    <p:sldId id="277" r:id="rId4"/>
    <p:sldId id="278" r:id="rId5"/>
    <p:sldId id="282" r:id="rId6"/>
    <p:sldId id="285" r:id="rId7"/>
    <p:sldId id="364" r:id="rId8"/>
    <p:sldId id="365" r:id="rId9"/>
    <p:sldId id="366" r:id="rId10"/>
    <p:sldId id="367" r:id="rId11"/>
    <p:sldId id="368" r:id="rId12"/>
    <p:sldId id="369" r:id="rId13"/>
    <p:sldId id="370" r:id="rId14"/>
    <p:sldId id="371" r:id="rId15"/>
    <p:sldId id="304" r:id="rId16"/>
    <p:sldId id="309" r:id="rId17"/>
    <p:sldId id="306" r:id="rId18"/>
    <p:sldId id="307" r:id="rId19"/>
    <p:sldId id="308" r:id="rId20"/>
    <p:sldId id="305" r:id="rId21"/>
    <p:sldId id="363" r:id="rId22"/>
    <p:sldId id="31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72" d="100"/>
          <a:sy n="72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3BFE6-9BBD-4D78-808C-28B9D89C9A91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A8ED8-9C68-469D-A7DF-D68ECE3DD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115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67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46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75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037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551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73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82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11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474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683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718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16/02/2021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771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9556" y="908720"/>
            <a:ext cx="7992888" cy="4824536"/>
          </a:xfrm>
        </p:spPr>
        <p:txBody>
          <a:bodyPr>
            <a:normAutofit fontScale="90000"/>
          </a:bodyPr>
          <a:lstStyle/>
          <a:p>
            <a:br>
              <a:rPr lang="en-GB" sz="2400" dirty="0">
                <a:solidFill>
                  <a:srgbClr val="FFFF99"/>
                </a:solidFill>
              </a:rPr>
            </a:br>
            <a:r>
              <a:rPr lang="en-GB" sz="2400" dirty="0"/>
              <a:t>BA Leadership and Management Skills for the Workplace</a:t>
            </a:r>
            <a:br>
              <a:rPr lang="en-GB" altLang="en-US" sz="2400" dirty="0">
                <a:solidFill>
                  <a:srgbClr val="FFFF99"/>
                </a:solidFill>
              </a:rPr>
            </a:br>
            <a:br>
              <a:rPr lang="en-GB" altLang="en-US" dirty="0"/>
            </a:br>
            <a:r>
              <a:rPr lang="en-GB" dirty="0"/>
              <a:t> </a:t>
            </a:r>
            <a:r>
              <a:rPr lang="en-GB" sz="3200" b="1" dirty="0">
                <a:solidFill>
                  <a:srgbClr val="FFFF99"/>
                </a:solidFill>
              </a:rPr>
              <a:t>Developing Emotional Intelligence Skills</a:t>
            </a:r>
            <a:br>
              <a:rPr lang="en-GB" sz="3200" b="1" dirty="0">
                <a:solidFill>
                  <a:srgbClr val="FFFF99"/>
                </a:solidFill>
              </a:rPr>
            </a:br>
            <a:r>
              <a:rPr lang="en-GB" sz="3200" b="1" dirty="0">
                <a:solidFill>
                  <a:srgbClr val="FFFF99"/>
                </a:solidFill>
              </a:rPr>
              <a:t>for the Workplace </a:t>
            </a:r>
            <a:br>
              <a:rPr lang="en-GB" sz="4000" b="1" dirty="0">
                <a:solidFill>
                  <a:srgbClr val="FFFF99"/>
                </a:solidFill>
              </a:rPr>
            </a:br>
            <a:r>
              <a:rPr lang="en-GB" sz="3100" b="1" dirty="0">
                <a:solidFill>
                  <a:srgbClr val="FFFF99"/>
                </a:solidFill>
              </a:rPr>
              <a:t>(</a:t>
            </a:r>
            <a:r>
              <a:rPr lang="en-GB" sz="3200" dirty="0">
                <a:solidFill>
                  <a:srgbClr val="FFFF99"/>
                </a:solidFill>
              </a:rPr>
              <a:t>BMSW6106</a:t>
            </a:r>
            <a:r>
              <a:rPr lang="en-GB" sz="3100" b="1" dirty="0">
                <a:solidFill>
                  <a:srgbClr val="FFFF99"/>
                </a:solidFill>
              </a:rPr>
              <a:t>)</a:t>
            </a:r>
            <a:b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rgbClr val="FFFF99"/>
                </a:solidFill>
              </a:rPr>
              <a:t>Session 5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7300" b="1" dirty="0">
                <a:solidFill>
                  <a:srgbClr val="FFFF99"/>
                </a:solidFill>
              </a:rPr>
              <a:t>Mid-term Review</a:t>
            </a:r>
            <a:endParaRPr lang="en-GB" altLang="en-US" dirty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753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b="1" dirty="0"/>
              <a:t>In this session we will…..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Review the main learning points from the Week 1-4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Provide guidance on assignment tasks </a:t>
            </a:r>
          </a:p>
          <a:p>
            <a:endParaRPr lang="en-US" dirty="0"/>
          </a:p>
          <a:p>
            <a:r>
              <a:rPr lang="en-US" dirty="0"/>
              <a:t>Respond to any questions related to the assignment tasks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282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Defining Emotional Intelligence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The ability to </a:t>
            </a:r>
            <a:r>
              <a:rPr lang="en-GB" u="sng" dirty="0"/>
              <a:t>monitor</a:t>
            </a:r>
            <a:r>
              <a:rPr lang="en-GB" dirty="0"/>
              <a:t> one's own and others' </a:t>
            </a:r>
            <a:r>
              <a:rPr lang="en-GB" u="sng" dirty="0"/>
              <a:t>feelings</a:t>
            </a:r>
            <a:r>
              <a:rPr lang="en-GB" dirty="0"/>
              <a:t> and </a:t>
            </a:r>
            <a:r>
              <a:rPr lang="en-GB" u="sng" dirty="0"/>
              <a:t>emotions</a:t>
            </a:r>
            <a:r>
              <a:rPr lang="en-GB" dirty="0"/>
              <a:t>, to </a:t>
            </a:r>
            <a:r>
              <a:rPr lang="en-GB" u="sng" dirty="0"/>
              <a:t>discriminate</a:t>
            </a:r>
            <a:r>
              <a:rPr lang="en-GB" dirty="0"/>
              <a:t> among them and to </a:t>
            </a:r>
            <a:r>
              <a:rPr lang="en-GB" u="sng" dirty="0"/>
              <a:t>use</a:t>
            </a:r>
            <a:r>
              <a:rPr lang="en-GB" dirty="0"/>
              <a:t> this information to guide one's thinking and actions” (</a:t>
            </a:r>
            <a:r>
              <a:rPr lang="en-GB" dirty="0" err="1"/>
              <a:t>Salovey</a:t>
            </a:r>
            <a:r>
              <a:rPr lang="en-GB" dirty="0"/>
              <a:t> and Mayer, 1990)</a:t>
            </a:r>
          </a:p>
          <a:p>
            <a:pPr marL="0" indent="0" algn="just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6959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Emotional Intelligence-key message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Everyone must learn how to understand and manage emotions in themselves and others.</a:t>
            </a:r>
          </a:p>
          <a:p>
            <a:endParaRPr lang="en-GB" dirty="0"/>
          </a:p>
          <a:p>
            <a:r>
              <a:rPr lang="en-GB" dirty="0"/>
              <a:t>Being able  to effectively manage ourselves and our relationships with others.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172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Components of Emotional Intelligence</a:t>
            </a:r>
            <a:endParaRPr lang="en-GB" b="1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0641" y="1600200"/>
            <a:ext cx="7230718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913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Models of Emotional Intelligence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5103" y="1417638"/>
            <a:ext cx="10972800" cy="391703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  <a:defRPr/>
            </a:pPr>
            <a:r>
              <a:rPr lang="en-US" b="1" dirty="0"/>
              <a:t>Ability Model</a:t>
            </a:r>
          </a:p>
          <a:p>
            <a:pPr lvl="1" algn="just">
              <a:buFont typeface="Arial"/>
              <a:buChar char="•"/>
              <a:defRPr/>
            </a:pPr>
            <a:r>
              <a:rPr lang="en-US" sz="3200" dirty="0"/>
              <a:t>The </a:t>
            </a:r>
            <a:r>
              <a:rPr lang="en-GB" sz="3200" dirty="0"/>
              <a:t>Mayer-</a:t>
            </a:r>
            <a:r>
              <a:rPr lang="en-GB" sz="3200" dirty="0" err="1"/>
              <a:t>Salovey</a:t>
            </a:r>
            <a:r>
              <a:rPr lang="en-GB" sz="3200" dirty="0"/>
              <a:t> Model</a:t>
            </a:r>
            <a:endParaRPr lang="en-US" sz="3200" dirty="0"/>
          </a:p>
          <a:p>
            <a:pPr marL="0" indent="0" algn="just">
              <a:buNone/>
              <a:defRPr/>
            </a:pPr>
            <a:r>
              <a:rPr lang="en-US" b="1" dirty="0"/>
              <a:t>Mixed Models</a:t>
            </a: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The Goleman Model</a:t>
            </a:r>
          </a:p>
          <a:p>
            <a:pPr lvl="1" algn="just"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The Bar-On Model</a:t>
            </a:r>
          </a:p>
          <a:p>
            <a:pPr marL="0" indent="0" algn="just">
              <a:buNone/>
              <a:defRPr/>
            </a:pPr>
            <a:r>
              <a:rPr lang="en-US" b="1" dirty="0"/>
              <a:t>Trait Model</a:t>
            </a:r>
          </a:p>
          <a:p>
            <a:pPr lvl="1" algn="just">
              <a:buFont typeface="Arial"/>
              <a:buChar char="•"/>
              <a:defRPr/>
            </a:pPr>
            <a:r>
              <a:rPr lang="en-US" sz="3200" dirty="0"/>
              <a:t>The Trait EI Model</a:t>
            </a:r>
          </a:p>
          <a:p>
            <a:pPr lvl="1">
              <a:buFont typeface="Arial"/>
              <a:buChar char="•"/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079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 algn="ctr">
              <a:defRPr/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Mayer-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Salovey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(Ability) Model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7180" y="1618672"/>
            <a:ext cx="7617639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807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Mayer-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Salovey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(Ability) Model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GB" b="1" dirty="0"/>
              <a:t>Perception </a:t>
            </a:r>
            <a:r>
              <a:rPr lang="en-GB" dirty="0"/>
              <a:t>– identifying your own emotions and those of others in your social environment</a:t>
            </a:r>
          </a:p>
          <a:p>
            <a:pPr algn="just"/>
            <a:endParaRPr lang="en-GB" dirty="0"/>
          </a:p>
          <a:p>
            <a:pPr algn="just"/>
            <a:r>
              <a:rPr lang="en-GB" b="1" dirty="0"/>
              <a:t>Facilitation </a:t>
            </a:r>
            <a:r>
              <a:rPr lang="en-GB" dirty="0"/>
              <a:t>– using your emotion to interpret the world and changes in different ways</a:t>
            </a:r>
          </a:p>
          <a:p>
            <a:pPr algn="just"/>
            <a:endParaRPr lang="en-GB" dirty="0"/>
          </a:p>
          <a:p>
            <a:pPr algn="just"/>
            <a:r>
              <a:rPr lang="en-GB" b="1" dirty="0"/>
              <a:t>Understanding</a:t>
            </a:r>
            <a:r>
              <a:rPr lang="en-GB" dirty="0"/>
              <a:t>- being able to correctly express your emotions and learn how to communicate your needs </a:t>
            </a:r>
          </a:p>
          <a:p>
            <a:pPr algn="just"/>
            <a:endParaRPr lang="en-GB" dirty="0"/>
          </a:p>
          <a:p>
            <a:pPr algn="just"/>
            <a:r>
              <a:rPr lang="en-GB" b="1" dirty="0"/>
              <a:t>Management/Regulation </a:t>
            </a:r>
            <a:r>
              <a:rPr lang="en-GB" dirty="0"/>
              <a:t>– the ability to steer your emotions and those of peers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75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891" y="89911"/>
            <a:ext cx="10972800" cy="11430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The Goleman Model</a:t>
            </a:r>
            <a:br>
              <a:rPr lang="en-US" b="1" dirty="0"/>
            </a:b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46400" y="1020474"/>
            <a:ext cx="6668653" cy="4549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493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Goleman Model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Individuals are born with a general emotional intelligence</a:t>
            </a:r>
          </a:p>
          <a:p>
            <a:endParaRPr lang="en-GB" dirty="0"/>
          </a:p>
          <a:p>
            <a:r>
              <a:rPr lang="en-GB" dirty="0"/>
              <a:t>Determines their potential for learning emotional competencies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Combination of various competencies and skills that contribute to successful managerial performance</a:t>
            </a:r>
          </a:p>
        </p:txBody>
      </p:sp>
    </p:spTree>
    <p:extLst>
      <p:ext uri="{BB962C8B-B14F-4D97-AF65-F5344CB8AC3E}">
        <p14:creationId xmlns:p14="http://schemas.microsoft.com/office/powerpoint/2010/main" val="29748202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Bar-On Model</a:t>
            </a:r>
            <a:br>
              <a:rPr lang="en-US" dirty="0"/>
            </a:b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6482" y="1600200"/>
            <a:ext cx="8259035" cy="391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9979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Bar-On Model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GB" dirty="0"/>
              <a:t>A combination of interrelated emotional and social competencies and skills of the individual.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These skills and social competencies determine  how effectively individuals understand and express themselves. </a:t>
            </a:r>
          </a:p>
          <a:p>
            <a:pPr algn="just"/>
            <a:r>
              <a:rPr lang="en-GB" dirty="0"/>
              <a:t>Understand others and relate with them, and cope with daily demands, challenges and pressures.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Predicts performance and psychological wellbeing.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2930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Trait EI Model</a:t>
            </a:r>
            <a:br>
              <a:rPr lang="en-US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 Developed by Konstantin </a:t>
            </a:r>
            <a:r>
              <a:rPr lang="en-GB" dirty="0" err="1"/>
              <a:t>Vasily</a:t>
            </a:r>
            <a:r>
              <a:rPr lang="en-GB" dirty="0"/>
              <a:t> </a:t>
            </a:r>
            <a:r>
              <a:rPr lang="en-GB" dirty="0" err="1"/>
              <a:t>Petrides</a:t>
            </a:r>
            <a:endParaRPr lang="en-GB" dirty="0"/>
          </a:p>
          <a:p>
            <a:endParaRPr lang="en-GB" dirty="0"/>
          </a:p>
          <a:p>
            <a:r>
              <a:rPr lang="en-GB" dirty="0"/>
              <a:t>Considers an individual's self-perceptions of their emotional abilities</a:t>
            </a:r>
          </a:p>
          <a:p>
            <a:endParaRPr lang="en-GB" dirty="0"/>
          </a:p>
          <a:p>
            <a:r>
              <a:rPr lang="en-GB" dirty="0"/>
              <a:t> Model covers the behavioural moods and self-perceived abilities, achieved by self-reporting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8730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Trait EI Model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25435" y="1600200"/>
            <a:ext cx="4541129" cy="396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710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Performance at work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accomplishment of work tasks measured against defined standards of </a:t>
            </a:r>
            <a:r>
              <a:rPr lang="en-GB" b="1" dirty="0"/>
              <a:t>accuracy</a:t>
            </a:r>
            <a:r>
              <a:rPr lang="en-GB" dirty="0"/>
              <a:t>, </a:t>
            </a:r>
            <a:r>
              <a:rPr lang="en-GB" b="1" dirty="0"/>
              <a:t>completeness</a:t>
            </a:r>
            <a:r>
              <a:rPr lang="en-GB" dirty="0"/>
              <a:t>, </a:t>
            </a:r>
            <a:r>
              <a:rPr lang="en-GB" b="1" dirty="0"/>
              <a:t>cost</a:t>
            </a:r>
            <a:r>
              <a:rPr lang="en-GB" dirty="0"/>
              <a:t>, </a:t>
            </a:r>
            <a:r>
              <a:rPr lang="en-GB" b="1" dirty="0"/>
              <a:t>quality and speed (time).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dirty="0"/>
              <a:t>The main aim of performance at work is to achieve the organisations objectives-strategic, tactical or operational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71278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Using Emotional Intelligence to improve Work Performance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/>
              <a:t>Dealing with situations where a conflict is likely to occur leading to non-productive behaviour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Limit offending others; customers, colleagues or management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Improved impulse control and avoid distractions</a:t>
            </a:r>
          </a:p>
        </p:txBody>
      </p:sp>
    </p:spTree>
    <p:extLst>
      <p:ext uri="{BB962C8B-B14F-4D97-AF65-F5344CB8AC3E}">
        <p14:creationId xmlns:p14="http://schemas.microsoft.com/office/powerpoint/2010/main" val="597441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AF83C0-3D20-4697-A664-E8B5A5F719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720" y="295710"/>
            <a:ext cx="5040560" cy="504056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24C4818-9A4F-4A28-9471-84993D779662}"/>
              </a:ext>
            </a:extLst>
          </p:cNvPr>
          <p:cNvSpPr/>
          <p:nvPr/>
        </p:nvSpPr>
        <p:spPr>
          <a:xfrm>
            <a:off x="2099556" y="2276872"/>
            <a:ext cx="7992888" cy="1152128"/>
          </a:xfrm>
          <a:prstGeom prst="roundRect">
            <a:avLst/>
          </a:prstGeom>
          <a:solidFill>
            <a:schemeClr val="bg1">
              <a:alpha val="70000"/>
            </a:schemeClr>
          </a:solidFill>
          <a:ln w="127000" cmpd="sng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The Assignment Brief is on Moodle</a:t>
            </a:r>
          </a:p>
        </p:txBody>
      </p:sp>
    </p:spTree>
    <p:extLst>
      <p:ext uri="{BB962C8B-B14F-4D97-AF65-F5344CB8AC3E}">
        <p14:creationId xmlns:p14="http://schemas.microsoft.com/office/powerpoint/2010/main" val="242190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Task 1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en-GB" dirty="0"/>
          </a:p>
          <a:p>
            <a:pPr marL="0" indent="0" algn="just">
              <a:buNone/>
            </a:pPr>
            <a:r>
              <a:rPr lang="en-GB" dirty="0"/>
              <a:t>A </a:t>
            </a:r>
            <a:r>
              <a:rPr lang="en-GB" u="sng" dirty="0"/>
              <a:t>10-minute audio-visual recording </a:t>
            </a:r>
            <a:r>
              <a:rPr lang="en-GB" dirty="0"/>
              <a:t>critically discussing a an EI model of </a:t>
            </a:r>
            <a:r>
              <a:rPr lang="en-GB" u="sng" dirty="0"/>
              <a:t>your choice</a:t>
            </a:r>
          </a:p>
        </p:txBody>
      </p:sp>
    </p:spTree>
    <p:extLst>
      <p:ext uri="{BB962C8B-B14F-4D97-AF65-F5344CB8AC3E}">
        <p14:creationId xmlns:p14="http://schemas.microsoft.com/office/powerpoint/2010/main" val="6703314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Task 1- Main Considerations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763" y="1417638"/>
            <a:ext cx="10972800" cy="4056594"/>
          </a:xfrm>
        </p:spPr>
        <p:txBody>
          <a:bodyPr>
            <a:noAutofit/>
          </a:bodyPr>
          <a:lstStyle/>
          <a:p>
            <a:pPr algn="just"/>
            <a:r>
              <a:rPr lang="en-GB" dirty="0"/>
              <a:t>Show your understanding of EI (</a:t>
            </a:r>
            <a:r>
              <a:rPr lang="en-GB" i="1" dirty="0"/>
              <a:t>provide a definition of EI)</a:t>
            </a:r>
            <a:endParaRPr lang="en-GB" dirty="0"/>
          </a:p>
          <a:p>
            <a:pPr algn="just"/>
            <a:r>
              <a:rPr lang="en-GB" dirty="0"/>
              <a:t>Briefly explain the purpose of models</a:t>
            </a:r>
          </a:p>
          <a:p>
            <a:pPr algn="just"/>
            <a:r>
              <a:rPr lang="en-GB" dirty="0"/>
              <a:t>Application of models in EI</a:t>
            </a:r>
          </a:p>
          <a:p>
            <a:pPr algn="just"/>
            <a:r>
              <a:rPr lang="en-GB" dirty="0"/>
              <a:t>Provide a description of your preferred  model </a:t>
            </a:r>
          </a:p>
          <a:p>
            <a:pPr algn="just"/>
            <a:r>
              <a:rPr lang="en-GB" dirty="0"/>
              <a:t>Use your time properly </a:t>
            </a:r>
          </a:p>
          <a:p>
            <a:pPr algn="just"/>
            <a:r>
              <a:rPr lang="en-GB" dirty="0">
                <a:solidFill>
                  <a:srgbClr val="FF0000"/>
                </a:solidFill>
              </a:rPr>
              <a:t>Avoid excessive dependence on prompts </a:t>
            </a:r>
          </a:p>
        </p:txBody>
      </p:sp>
    </p:spTree>
    <p:extLst>
      <p:ext uri="{BB962C8B-B14F-4D97-AF65-F5344CB8AC3E}">
        <p14:creationId xmlns:p14="http://schemas.microsoft.com/office/powerpoint/2010/main" val="2816730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AA5E4-3AE0-4B6F-9900-56EFC6416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/>
              <a:t>Submission Details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73B5E-8AA7-4514-9F5B-37724E567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8217" y="1600201"/>
            <a:ext cx="10547927" cy="39170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500" b="1" dirty="0"/>
              <a:t>Submission via Moodle </a:t>
            </a:r>
          </a:p>
          <a:p>
            <a:pPr marL="0" indent="0" algn="ctr">
              <a:buNone/>
            </a:pPr>
            <a:endParaRPr lang="en-GB" sz="3500" b="1" dirty="0"/>
          </a:p>
          <a:p>
            <a:pPr marL="0" indent="0">
              <a:buNone/>
            </a:pPr>
            <a:r>
              <a:rPr lang="en-GB" sz="3500" b="1" dirty="0"/>
              <a:t>Task 1: </a:t>
            </a:r>
            <a:r>
              <a:rPr lang="en-GB" sz="3500" dirty="0"/>
              <a:t>10 minute individual presentation</a:t>
            </a:r>
          </a:p>
          <a:p>
            <a:pPr marL="0" indent="0">
              <a:buNone/>
            </a:pPr>
            <a:r>
              <a:rPr lang="en-GB" sz="3500" dirty="0"/>
              <a:t> </a:t>
            </a:r>
          </a:p>
          <a:p>
            <a:pPr marL="0" indent="0" algn="ctr">
              <a:buNone/>
            </a:pPr>
            <a:r>
              <a:rPr lang="en-GB" sz="3500" dirty="0"/>
              <a:t>Submission: </a:t>
            </a:r>
            <a:r>
              <a:rPr lang="en-GB" sz="3500" dirty="0">
                <a:solidFill>
                  <a:srgbClr val="FF0000"/>
                </a:solidFill>
              </a:rPr>
              <a:t>26/02/21</a:t>
            </a:r>
            <a:endParaRPr lang="en-GB" sz="3500" dirty="0"/>
          </a:p>
          <a:p>
            <a:pPr marL="0" indent="0">
              <a:buNone/>
            </a:pPr>
            <a:endParaRPr lang="en-GB" sz="35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31734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770EA-921D-4121-A243-BA923AD53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6250"/>
            <a:ext cx="10972800" cy="94138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Tutor Surgery Session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FCB4C1-2378-4F74-B4E8-F9998D93B9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1638301"/>
            <a:ext cx="10972800" cy="3917032"/>
          </a:xfrm>
        </p:spPr>
        <p:txBody>
          <a:bodyPr/>
          <a:lstStyle/>
          <a:p>
            <a:r>
              <a:rPr lang="en-GB" dirty="0"/>
              <a:t>I am available to answer any questions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Note the deadline to submit!</a:t>
            </a:r>
          </a:p>
          <a:p>
            <a:endParaRPr lang="en-GB" dirty="0"/>
          </a:p>
          <a:p>
            <a:r>
              <a:rPr lang="en-GB" dirty="0"/>
              <a:t>All the best with your work </a:t>
            </a:r>
          </a:p>
        </p:txBody>
      </p:sp>
    </p:spTree>
    <p:extLst>
      <p:ext uri="{BB962C8B-B14F-4D97-AF65-F5344CB8AC3E}">
        <p14:creationId xmlns:p14="http://schemas.microsoft.com/office/powerpoint/2010/main" val="3139661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416" y="667512"/>
            <a:ext cx="8458200" cy="4928616"/>
          </a:xfrm>
        </p:spPr>
      </p:pic>
    </p:spTree>
    <p:extLst>
      <p:ext uri="{BB962C8B-B14F-4D97-AF65-F5344CB8AC3E}">
        <p14:creationId xmlns:p14="http://schemas.microsoft.com/office/powerpoint/2010/main" val="105903759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533</Words>
  <Application>Microsoft Office PowerPoint</Application>
  <PresentationFormat>Widescreen</PresentationFormat>
  <Paragraphs>88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Myriad Pro</vt:lpstr>
      <vt:lpstr>20140311PresentationUWTSDTemplate</vt:lpstr>
      <vt:lpstr> BA Leadership and Management Skills for the Workplace   Developing Emotional Intelligence Skills for the Workplace  (BMSW6106) Session 5 Mid-term Review</vt:lpstr>
      <vt:lpstr>In this session we will…..</vt:lpstr>
      <vt:lpstr>Defining Emotional Intelligence </vt:lpstr>
      <vt:lpstr>Emotional Intelligence-key message</vt:lpstr>
      <vt:lpstr>Components of Emotional Intelligence</vt:lpstr>
      <vt:lpstr>Models of Emotional Intelligence </vt:lpstr>
      <vt:lpstr>The Mayer-Salovey (Ability) Model</vt:lpstr>
      <vt:lpstr>The Mayer-Salovey (Ability) Model</vt:lpstr>
      <vt:lpstr>The Goleman Model </vt:lpstr>
      <vt:lpstr>The Goleman Model</vt:lpstr>
      <vt:lpstr>The Bar-On Model </vt:lpstr>
      <vt:lpstr>The Bar-On Model</vt:lpstr>
      <vt:lpstr>The Trait EI Model </vt:lpstr>
      <vt:lpstr>The Trait EI Model</vt:lpstr>
      <vt:lpstr>Performance at work </vt:lpstr>
      <vt:lpstr>Using Emotional Intelligence to improve Work Performance  </vt:lpstr>
      <vt:lpstr>PowerPoint Presentation</vt:lpstr>
      <vt:lpstr>Task 1 </vt:lpstr>
      <vt:lpstr>Task 1- Main Considerations </vt:lpstr>
      <vt:lpstr>Submission Details </vt:lpstr>
      <vt:lpstr>Tutor Surgery Session </vt:lpstr>
      <vt:lpstr>PowerPoint Presentation</vt:lpstr>
    </vt:vector>
  </TitlesOfParts>
  <Company>MMU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Leadership and Management Skills for the Workplace   Developing Emotional Intelligence Skills for the Workplace  (BMSW6106) Session 5 Workshop</dc:title>
  <dc:creator>Tarila Zuofa</dc:creator>
  <cp:lastModifiedBy>Tarila Zuofa</cp:lastModifiedBy>
  <cp:revision>20</cp:revision>
  <dcterms:created xsi:type="dcterms:W3CDTF">2020-06-06T21:34:09Z</dcterms:created>
  <dcterms:modified xsi:type="dcterms:W3CDTF">2021-02-17T06:32:11Z</dcterms:modified>
</cp:coreProperties>
</file>