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4"/>
  </p:notesMasterIdLst>
  <p:sldIdLst>
    <p:sldId id="288" r:id="rId2"/>
    <p:sldId id="314" r:id="rId3"/>
    <p:sldId id="291"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7" r:id="rId18"/>
    <p:sldId id="308" r:id="rId19"/>
    <p:sldId id="309" r:id="rId20"/>
    <p:sldId id="311" r:id="rId21"/>
    <p:sldId id="310" r:id="rId22"/>
    <p:sldId id="31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0" autoAdjust="0"/>
    <p:restoredTop sz="94660"/>
  </p:normalViewPr>
  <p:slideViewPr>
    <p:cSldViewPr snapToGrid="0">
      <p:cViewPr varScale="1">
        <p:scale>
          <a:sx n="79" d="100"/>
          <a:sy n="79" d="100"/>
        </p:scale>
        <p:origin x="120" y="34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51A82B-9075-4D05-A95C-1AFB2CA5A58F}" type="datetimeFigureOut">
              <a:rPr lang="en-GB" smtClean="0"/>
              <a:t>22/02/2018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8DBB4E-3106-4626-88FD-CE4E68B42C5E}" type="slidenum">
              <a:rPr lang="en-GB" smtClean="0"/>
              <a:t>‹#›</a:t>
            </a:fld>
            <a:endParaRPr lang="en-GB"/>
          </a:p>
        </p:txBody>
      </p:sp>
    </p:spTree>
    <p:extLst>
      <p:ext uri="{BB962C8B-B14F-4D97-AF65-F5344CB8AC3E}">
        <p14:creationId xmlns:p14="http://schemas.microsoft.com/office/powerpoint/2010/main" val="3840849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BFA35-32D8-4BC3-8FC7-063D5A73EDA5}"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1777243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21116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78484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1292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11456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4312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5841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05771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8244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06936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88207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92977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solidFill>
                  <a:prstClr val="black">
                    <a:tint val="75000"/>
                  </a:prstClr>
                </a:solidFill>
              </a:rPr>
              <a:pPr/>
              <a:t>22/02/2018</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0883047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The </a:t>
            </a:r>
            <a:r>
              <a:rPr lang="en-GB" sz="3200" dirty="0"/>
              <a:t>Case Study</a:t>
            </a:r>
          </a:p>
        </p:txBody>
      </p:sp>
      <p:sp>
        <p:nvSpPr>
          <p:cNvPr id="3" name="TextBox 2"/>
          <p:cNvSpPr txBox="1"/>
          <p:nvPr/>
        </p:nvSpPr>
        <p:spPr>
          <a:xfrm>
            <a:off x="3499903" y="5229200"/>
            <a:ext cx="7164288" cy="523220"/>
          </a:xfrm>
          <a:prstGeom prst="rect">
            <a:avLst/>
          </a:prstGeom>
          <a:noFill/>
        </p:spPr>
        <p:txBody>
          <a:bodyPr wrap="square" rtlCol="0">
            <a:spAutoFit/>
          </a:bodyPr>
          <a:lstStyle/>
          <a:p>
            <a:r>
              <a:rPr lang="en-GB" sz="2800" dirty="0">
                <a:solidFill>
                  <a:prstClr val="black"/>
                </a:solidFill>
              </a:rPr>
              <a:t>And……did anybody mention a case study??</a:t>
            </a:r>
          </a:p>
        </p:txBody>
      </p:sp>
      <p:pic>
        <p:nvPicPr>
          <p:cNvPr id="9" name="Content Placeholder 8"/>
          <p:cNvPicPr>
            <a:picLocks noGrp="1" noChangeAspect="1"/>
          </p:cNvPicPr>
          <p:nvPr>
            <p:ph idx="1"/>
          </p:nvPr>
        </p:nvPicPr>
        <p:blipFill rotWithShape="1">
          <a:blip r:embed="rId3"/>
          <a:srcRect l="15128" t="15353" r="16795" b="14679"/>
          <a:stretch/>
        </p:blipFill>
        <p:spPr>
          <a:xfrm>
            <a:off x="4007768" y="1287012"/>
            <a:ext cx="3528392" cy="3626403"/>
          </a:xfrm>
          <a:prstGeom prst="rect">
            <a:avLst/>
          </a:prstGeom>
        </p:spPr>
      </p:pic>
    </p:spTree>
    <p:extLst>
      <p:ext uri="{BB962C8B-B14F-4D97-AF65-F5344CB8AC3E}">
        <p14:creationId xmlns:p14="http://schemas.microsoft.com/office/powerpoint/2010/main" val="695035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Conduct a case study to highlight pertinent issues</a:t>
            </a:r>
            <a:endParaRPr lang="en-GB" dirty="0"/>
          </a:p>
        </p:txBody>
      </p:sp>
      <p:sp>
        <p:nvSpPr>
          <p:cNvPr id="3" name="Content Placeholder 2"/>
          <p:cNvSpPr>
            <a:spLocks noGrp="1"/>
          </p:cNvSpPr>
          <p:nvPr>
            <p:ph idx="1"/>
          </p:nvPr>
        </p:nvSpPr>
        <p:spPr/>
        <p:txBody>
          <a:bodyPr/>
          <a:lstStyle/>
          <a:p>
            <a:r>
              <a:rPr lang="en-GB" dirty="0" smtClean="0"/>
              <a:t>Part of the 5000 word assessment </a:t>
            </a:r>
            <a:r>
              <a:rPr lang="en-GB" dirty="0" smtClean="0"/>
              <a:t>1 (70%)</a:t>
            </a:r>
            <a:endParaRPr lang="en-GB" dirty="0" smtClean="0"/>
          </a:p>
          <a:p>
            <a:r>
              <a:rPr lang="en-GB" dirty="0" smtClean="0"/>
              <a:t>Submission date: </a:t>
            </a:r>
            <a:r>
              <a:rPr lang="en-GB" dirty="0" smtClean="0"/>
              <a:t>23.04.2018 via </a:t>
            </a:r>
            <a:r>
              <a:rPr lang="en-GB" dirty="0" err="1" smtClean="0"/>
              <a:t>Turnitin</a:t>
            </a:r>
            <a:endParaRPr lang="en-GB" dirty="0" smtClean="0"/>
          </a:p>
          <a:p>
            <a:r>
              <a:rPr lang="en-GB" dirty="0" smtClean="0"/>
              <a:t>Guidance for word count: 2000 </a:t>
            </a:r>
            <a:r>
              <a:rPr lang="en-GB" dirty="0" smtClean="0"/>
              <a:t>-</a:t>
            </a:r>
            <a:r>
              <a:rPr lang="en-GB" dirty="0" smtClean="0"/>
              <a:t>3000</a:t>
            </a:r>
            <a:r>
              <a:rPr lang="en-GB" dirty="0" smtClean="0"/>
              <a:t> </a:t>
            </a:r>
            <a:r>
              <a:rPr lang="en-GB" dirty="0" smtClean="0"/>
              <a:t>words</a:t>
            </a:r>
          </a:p>
          <a:p>
            <a:r>
              <a:rPr lang="en-GB" dirty="0" smtClean="0"/>
              <a:t>This is the first time you will be carrying out primary research.</a:t>
            </a:r>
          </a:p>
          <a:p>
            <a:r>
              <a:rPr lang="en-GB" dirty="0" smtClean="0"/>
              <a:t>It is going to be very rewarding!</a:t>
            </a:r>
            <a:endParaRPr lang="en-GB" dirty="0"/>
          </a:p>
        </p:txBody>
      </p:sp>
      <p:sp>
        <p:nvSpPr>
          <p:cNvPr id="4" name="Footer Placeholder 3"/>
          <p:cNvSpPr>
            <a:spLocks noGrp="1"/>
          </p:cNvSpPr>
          <p:nvPr>
            <p:ph type="ftr" sz="quarter" idx="11"/>
          </p:nvPr>
        </p:nvSpPr>
        <p:spPr/>
        <p:txBody>
          <a:bodyPr/>
          <a:lstStyle/>
          <a:p>
            <a:r>
              <a:rPr lang="en-GB" smtClean="0"/>
              <a:t>© D Hayes, Faculty of Education, University of Plymouth, 2006</a:t>
            </a:r>
            <a:endParaRPr lang="en-GB"/>
          </a:p>
        </p:txBody>
      </p:sp>
      <p:sp>
        <p:nvSpPr>
          <p:cNvPr id="5" name="Slide Number Placeholder 4"/>
          <p:cNvSpPr>
            <a:spLocks noGrp="1"/>
          </p:cNvSpPr>
          <p:nvPr>
            <p:ph type="sldNum" sz="quarter" idx="12"/>
          </p:nvPr>
        </p:nvSpPr>
        <p:spPr/>
        <p:txBody>
          <a:bodyPr/>
          <a:lstStyle/>
          <a:p>
            <a:fld id="{EC5F3578-62ED-433D-A5B6-1F71C9BD8E39}" type="slidenum">
              <a:rPr lang="en-GB" smtClean="0"/>
              <a:t>2</a:t>
            </a:fld>
            <a:endParaRPr lang="en-GB"/>
          </a:p>
        </p:txBody>
      </p:sp>
    </p:spTree>
    <p:extLst>
      <p:ext uri="{BB962C8B-B14F-4D97-AF65-F5344CB8AC3E}">
        <p14:creationId xmlns:p14="http://schemas.microsoft.com/office/powerpoint/2010/main" val="3191345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sz="3000" dirty="0"/>
              <a:t>Case study is not the name of a method...many methods can be incorporated</a:t>
            </a:r>
            <a:br>
              <a:rPr lang="en-GB" sz="3000" dirty="0"/>
            </a:br>
            <a:r>
              <a:rPr lang="en-GB" sz="3000" dirty="0"/>
              <a:t>	</a:t>
            </a:r>
            <a:br>
              <a:rPr lang="en-GB" sz="3000" dirty="0"/>
            </a:br>
            <a:r>
              <a:rPr lang="en-GB" sz="3000" dirty="0"/>
              <a:t>Methods should be dictated by the need to understand</a:t>
            </a:r>
            <a:r>
              <a:rPr lang="en-GB" dirty="0"/>
              <a:t/>
            </a:r>
            <a:br>
              <a:rPr lang="en-GB" dirty="0"/>
            </a:br>
            <a:endParaRPr lang="en-GB" dirty="0"/>
          </a:p>
        </p:txBody>
      </p:sp>
      <p:sp>
        <p:nvSpPr>
          <p:cNvPr id="5" name="Subtitle 4"/>
          <p:cNvSpPr>
            <a:spLocks noGrp="1"/>
          </p:cNvSpPr>
          <p:nvPr>
            <p:ph type="subTitle" idx="1"/>
          </p:nvPr>
        </p:nvSpPr>
        <p:spPr/>
        <p:txBody>
          <a:bodyPr/>
          <a:lstStyle/>
          <a:p>
            <a:endParaRPr lang="en-GB"/>
          </a:p>
        </p:txBody>
      </p:sp>
      <p:sp>
        <p:nvSpPr>
          <p:cNvPr id="6" name="Footer Placeholder 5"/>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C5F3578-62ED-433D-A5B6-1F71C9BD8E39}" type="slidenum">
              <a:rPr lang="en-GB" smtClean="0">
                <a:solidFill>
                  <a:prstClr val="black">
                    <a:tint val="75000"/>
                  </a:prstClr>
                </a:solidFill>
              </a:rPr>
              <a:pPr/>
              <a:t>3</a:t>
            </a:fld>
            <a:endParaRPr lang="en-GB">
              <a:solidFill>
                <a:prstClr val="black">
                  <a:tint val="75000"/>
                </a:prstClr>
              </a:solidFill>
            </a:endParaRPr>
          </a:p>
        </p:txBody>
      </p:sp>
    </p:spTree>
    <p:extLst>
      <p:ext uri="{BB962C8B-B14F-4D97-AF65-F5344CB8AC3E}">
        <p14:creationId xmlns:p14="http://schemas.microsoft.com/office/powerpoint/2010/main" val="2824036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46960" y="1072204"/>
            <a:ext cx="7543800" cy="617805"/>
          </a:xfrm>
        </p:spPr>
        <p:txBody>
          <a:bodyPr>
            <a:normAutofit fontScale="90000"/>
          </a:bodyPr>
          <a:lstStyle/>
          <a:p>
            <a:r>
              <a:rPr lang="en-GB" dirty="0"/>
              <a:t>B</a:t>
            </a:r>
            <a:r>
              <a:rPr lang="en-GB" dirty="0" smtClean="0"/>
              <a:t>ackground</a:t>
            </a:r>
            <a:endParaRPr lang="en-GB" dirty="0"/>
          </a:p>
        </p:txBody>
      </p:sp>
      <p:sp>
        <p:nvSpPr>
          <p:cNvPr id="3" name="Content Placeholder 2"/>
          <p:cNvSpPr>
            <a:spLocks noGrp="1"/>
          </p:cNvSpPr>
          <p:nvPr>
            <p:ph idx="1"/>
          </p:nvPr>
        </p:nvSpPr>
        <p:spPr>
          <a:xfrm>
            <a:off x="1710146" y="2268039"/>
            <a:ext cx="8180615" cy="2991032"/>
          </a:xfrm>
        </p:spPr>
        <p:txBody>
          <a:bodyPr>
            <a:normAutofit fontScale="85000" lnSpcReduction="20000"/>
          </a:bodyPr>
          <a:lstStyle/>
          <a:p>
            <a:pPr>
              <a:buFont typeface="Wingdings" panose="05000000000000000000" pitchFamily="2" charset="2"/>
              <a:buChar char="§"/>
            </a:pPr>
            <a:r>
              <a:rPr lang="en-GB" dirty="0"/>
              <a:t>Until quite recently, case study (indeed, all qualitative research) was viewed as inferior to the more experimental 'scientific' (positivist) approach. </a:t>
            </a:r>
          </a:p>
          <a:p>
            <a:pPr>
              <a:buFont typeface="Wingdings" panose="05000000000000000000" pitchFamily="2" charset="2"/>
              <a:buChar char="§"/>
            </a:pPr>
            <a:r>
              <a:rPr lang="en-GB" dirty="0" smtClean="0"/>
              <a:t>It </a:t>
            </a:r>
            <a:r>
              <a:rPr lang="en-GB" dirty="0"/>
              <a:t>is now accepted by the majority of researchers that case study fulfils a particular and important </a:t>
            </a:r>
            <a:r>
              <a:rPr lang="en-GB" dirty="0" smtClean="0"/>
              <a:t>role.</a:t>
            </a:r>
          </a:p>
          <a:p>
            <a:pPr>
              <a:buFont typeface="Wingdings" panose="05000000000000000000" pitchFamily="2" charset="2"/>
              <a:buChar char="§"/>
            </a:pPr>
            <a:r>
              <a:rPr lang="en-GB" dirty="0" smtClean="0"/>
              <a:t>Offers a specific, unique insight into an individual/group of individuals in a setting. </a:t>
            </a:r>
          </a:p>
          <a:p>
            <a:pPr>
              <a:buFont typeface="Wingdings" panose="05000000000000000000" pitchFamily="2" charset="2"/>
              <a:buChar char="§"/>
            </a:pPr>
            <a:r>
              <a:rPr lang="en-GB" dirty="0" smtClean="0"/>
              <a:t>Transferable?</a:t>
            </a:r>
          </a:p>
          <a:p>
            <a:pPr>
              <a:buFont typeface="Wingdings" panose="05000000000000000000" pitchFamily="2" charset="2"/>
              <a:buChar char="§"/>
            </a:pPr>
            <a:endParaRPr lang="en-GB" dirty="0" smtClean="0"/>
          </a:p>
          <a:p>
            <a:pPr>
              <a:buFont typeface="+mj-lt"/>
              <a:buAutoNum type="arabicPeriod"/>
            </a:pPr>
            <a:endParaRPr lang="en-GB" dirty="0"/>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4</a:t>
            </a:fld>
            <a:endParaRPr lang="en-GB">
              <a:solidFill>
                <a:prstClr val="black">
                  <a:tint val="75000"/>
                </a:prstClr>
              </a:solidFill>
            </a:endParaRPr>
          </a:p>
        </p:txBody>
      </p:sp>
    </p:spTree>
    <p:extLst>
      <p:ext uri="{BB962C8B-B14F-4D97-AF65-F5344CB8AC3E}">
        <p14:creationId xmlns:p14="http://schemas.microsoft.com/office/powerpoint/2010/main" val="564226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Case studies may be carried out in a variety of situations... </a:t>
            </a:r>
          </a:p>
        </p:txBody>
      </p:sp>
      <p:sp>
        <p:nvSpPr>
          <p:cNvPr id="3" name="Content Placeholder 2"/>
          <p:cNvSpPr>
            <a:spLocks noGrp="1"/>
          </p:cNvSpPr>
          <p:nvPr>
            <p:ph idx="1"/>
          </p:nvPr>
        </p:nvSpPr>
        <p:spPr/>
        <p:txBody>
          <a:bodyPr>
            <a:normAutofit fontScale="92500" lnSpcReduction="20000"/>
          </a:bodyPr>
          <a:lstStyle/>
          <a:p>
            <a:endParaRPr lang="en-GB" dirty="0" smtClean="0"/>
          </a:p>
          <a:p>
            <a:r>
              <a:rPr lang="en-GB" dirty="0" smtClean="0"/>
              <a:t>•</a:t>
            </a:r>
            <a:r>
              <a:rPr lang="en-GB" dirty="0"/>
              <a:t>a single classroom, waiting room, clinic, office... </a:t>
            </a:r>
          </a:p>
          <a:p>
            <a:r>
              <a:rPr lang="en-GB" dirty="0"/>
              <a:t>•a single school, college department, university faculty</a:t>
            </a:r>
          </a:p>
          <a:p>
            <a:r>
              <a:rPr lang="en-GB" dirty="0"/>
              <a:t>•using an identifiable group of people such as children of similar age or ability, groups of people in school or college (such as assistants, parents who help in classrooms</a:t>
            </a:r>
            <a:r>
              <a:rPr lang="en-GB" dirty="0" smtClean="0"/>
              <a:t>...), or an individual.</a:t>
            </a:r>
            <a:endParaRPr lang="en-GB" dirty="0"/>
          </a:p>
          <a:p>
            <a:r>
              <a:rPr lang="en-GB" dirty="0"/>
              <a:t>And using many different strategies to discover what is going on in the situation and how those happenings can be monitored, described, evaluated and placed within some sort of understandable theoretical </a:t>
            </a:r>
            <a:r>
              <a:rPr lang="en-GB" dirty="0" smtClean="0"/>
              <a:t>and policy framework.</a:t>
            </a:r>
            <a:endParaRPr lang="en-GB" dirty="0"/>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5</a:t>
            </a:fld>
            <a:endParaRPr lang="en-GB">
              <a:solidFill>
                <a:prstClr val="black">
                  <a:tint val="75000"/>
                </a:prstClr>
              </a:solidFill>
            </a:endParaRPr>
          </a:p>
        </p:txBody>
      </p:sp>
    </p:spTree>
    <p:extLst>
      <p:ext uri="{BB962C8B-B14F-4D97-AF65-F5344CB8AC3E}">
        <p14:creationId xmlns:p14="http://schemas.microsoft.com/office/powerpoint/2010/main" val="4270051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Selecting a case for study... </a:t>
            </a:r>
          </a:p>
        </p:txBody>
      </p:sp>
      <p:sp>
        <p:nvSpPr>
          <p:cNvPr id="3" name="Content Placeholder 2"/>
          <p:cNvSpPr>
            <a:spLocks noGrp="1"/>
          </p:cNvSpPr>
          <p:nvPr>
            <p:ph idx="1"/>
          </p:nvPr>
        </p:nvSpPr>
        <p:spPr>
          <a:xfrm>
            <a:off x="390144" y="1628801"/>
            <a:ext cx="9500616" cy="3630270"/>
          </a:xfrm>
        </p:spPr>
        <p:txBody>
          <a:bodyPr>
            <a:normAutofit fontScale="77500" lnSpcReduction="20000"/>
          </a:bodyPr>
          <a:lstStyle/>
          <a:p>
            <a:r>
              <a:rPr lang="en-GB" b="1" dirty="0"/>
              <a:t>I</a:t>
            </a:r>
            <a:r>
              <a:rPr lang="en-GB" b="1" dirty="0" smtClean="0"/>
              <a:t>t </a:t>
            </a:r>
            <a:r>
              <a:rPr lang="en-GB" b="1" dirty="0"/>
              <a:t>has to be a case of something!</a:t>
            </a:r>
          </a:p>
          <a:p>
            <a:r>
              <a:rPr lang="en-GB" dirty="0" smtClean="0"/>
              <a:t>so </a:t>
            </a:r>
            <a:r>
              <a:rPr lang="en-GB" dirty="0"/>
              <a:t>it is important to have a reasonably precise idea what sort of case is being investigated</a:t>
            </a:r>
          </a:p>
          <a:p>
            <a:r>
              <a:rPr lang="en-GB" dirty="0"/>
              <a:t>There are a number of key questions:   </a:t>
            </a:r>
          </a:p>
          <a:p>
            <a:r>
              <a:rPr lang="en-GB" dirty="0" smtClean="0"/>
              <a:t>What </a:t>
            </a:r>
            <a:r>
              <a:rPr lang="en-GB" dirty="0"/>
              <a:t>case are you investigating?</a:t>
            </a:r>
          </a:p>
          <a:p>
            <a:r>
              <a:rPr lang="en-GB" dirty="0" smtClean="0"/>
              <a:t>What </a:t>
            </a:r>
            <a:r>
              <a:rPr lang="en-GB" dirty="0"/>
              <a:t>would count as evidence one way or the other for your answer?</a:t>
            </a:r>
          </a:p>
          <a:p>
            <a:r>
              <a:rPr lang="en-GB" dirty="0" smtClean="0"/>
              <a:t>What </a:t>
            </a:r>
            <a:r>
              <a:rPr lang="en-GB" dirty="0"/>
              <a:t>alternative descriptions of what presents itself to you are possible</a:t>
            </a:r>
            <a:r>
              <a:rPr lang="en-GB" dirty="0" smtClean="0"/>
              <a:t>?</a:t>
            </a:r>
          </a:p>
          <a:p>
            <a:r>
              <a:rPr lang="en-GB" b="1" u="sng" dirty="0" smtClean="0"/>
              <a:t>Think about social constructivism here!!!</a:t>
            </a:r>
            <a:endParaRPr lang="en-GB" b="1" u="sng" dirty="0"/>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6</a:t>
            </a:fld>
            <a:endParaRPr lang="en-GB">
              <a:solidFill>
                <a:prstClr val="black">
                  <a:tint val="75000"/>
                </a:prstClr>
              </a:solidFill>
            </a:endParaRPr>
          </a:p>
        </p:txBody>
      </p:sp>
    </p:spTree>
    <p:extLst>
      <p:ext uri="{BB962C8B-B14F-4D97-AF65-F5344CB8AC3E}">
        <p14:creationId xmlns:p14="http://schemas.microsoft.com/office/powerpoint/2010/main" val="1699970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46960" y="1246717"/>
            <a:ext cx="7543800" cy="123296"/>
          </a:xfrm>
        </p:spPr>
        <p:txBody>
          <a:bodyPr>
            <a:normAutofit fontScale="90000"/>
          </a:bodyPr>
          <a:lstStyle/>
          <a:p>
            <a:pPr marL="68580" indent="-68580" algn="l">
              <a:lnSpc>
                <a:spcPct val="90000"/>
              </a:lnSpc>
              <a:spcBef>
                <a:spcPts val="900"/>
              </a:spcBef>
              <a:spcAft>
                <a:spcPts val="150"/>
              </a:spcAft>
              <a:buClr>
                <a:srgbClr val="E48312"/>
              </a:buClr>
              <a:buSzPct val="100000"/>
              <a:buFont typeface="Calibri" panose="020F0502020204030204" pitchFamily="34" charset="0"/>
              <a:buChar char=" "/>
            </a:pPr>
            <a:r>
              <a:rPr lang="en-GB" b="1" dirty="0"/>
              <a:t>OUTLINE </a:t>
            </a:r>
            <a:r>
              <a:rPr lang="en-GB" b="1" dirty="0" smtClean="0"/>
              <a:t>PLANS</a:t>
            </a:r>
            <a:br>
              <a:rPr lang="en-GB" b="1" dirty="0" smtClean="0"/>
            </a:br>
            <a:r>
              <a:rPr lang="en-GB" sz="1650" b="1" dirty="0">
                <a:solidFill>
                  <a:srgbClr val="000000">
                    <a:lumMod val="75000"/>
                    <a:lumOff val="25000"/>
                  </a:srgbClr>
                </a:solidFill>
                <a:latin typeface="Calibri" panose="020F0502020204030204"/>
                <a:ea typeface="+mn-ea"/>
                <a:cs typeface="+mn-cs"/>
              </a:rPr>
              <a:t>Before commencing a case study, it is useful to sketch out your ideas first. The following structure provides a framework for planning...</a:t>
            </a:r>
            <a:r>
              <a:rPr lang="en-GB" sz="1050" b="1" dirty="0">
                <a:solidFill>
                  <a:srgbClr val="000000">
                    <a:lumMod val="75000"/>
                    <a:lumOff val="25000"/>
                  </a:srgbClr>
                </a:solidFill>
                <a:latin typeface="Calibri" panose="020F0502020204030204"/>
                <a:ea typeface="+mn-ea"/>
                <a:cs typeface="+mn-cs"/>
              </a:rPr>
              <a:t/>
            </a:r>
            <a:br>
              <a:rPr lang="en-GB" sz="1050" b="1" dirty="0">
                <a:solidFill>
                  <a:srgbClr val="000000">
                    <a:lumMod val="75000"/>
                    <a:lumOff val="25000"/>
                  </a:srgbClr>
                </a:solidFill>
                <a:latin typeface="Calibri" panose="020F0502020204030204"/>
                <a:ea typeface="+mn-ea"/>
                <a:cs typeface="+mn-cs"/>
              </a:rPr>
            </a:br>
            <a:endParaRPr lang="en-GB" b="1" dirty="0"/>
          </a:p>
        </p:txBody>
      </p:sp>
      <p:sp>
        <p:nvSpPr>
          <p:cNvPr id="3" name="Content Placeholder 2"/>
          <p:cNvSpPr>
            <a:spLocks noGrp="1"/>
          </p:cNvSpPr>
          <p:nvPr>
            <p:ph idx="1"/>
          </p:nvPr>
        </p:nvSpPr>
        <p:spPr/>
        <p:txBody>
          <a:bodyPr>
            <a:normAutofit fontScale="70000" lnSpcReduction="20000"/>
          </a:bodyPr>
          <a:lstStyle/>
          <a:p>
            <a:r>
              <a:rPr lang="en-GB" dirty="0" smtClean="0"/>
              <a:t>BROAD </a:t>
            </a:r>
            <a:r>
              <a:rPr lang="en-GB" dirty="0"/>
              <a:t>AREA OF INTEREST e.g. small-scale study: implementation of curriculum plan; group interaction; staff meetings; playground behaviour; marketing the school... </a:t>
            </a:r>
            <a:endParaRPr lang="en-GB" dirty="0" smtClean="0"/>
          </a:p>
          <a:p>
            <a:r>
              <a:rPr lang="en-GB" dirty="0" smtClean="0"/>
              <a:t>FOCUS: Formulating a hypothesis/question</a:t>
            </a:r>
            <a:endParaRPr lang="en-GB" dirty="0"/>
          </a:p>
          <a:p>
            <a:r>
              <a:rPr lang="en-GB" dirty="0"/>
              <a:t>PREVIOUS SIGNIFICANT WORK IN THIS AREA... e.g. key authors; significant position paper; government edict; documentation; previous case -study... </a:t>
            </a:r>
            <a:r>
              <a:rPr lang="en-GB" dirty="0" smtClean="0"/>
              <a:t> </a:t>
            </a:r>
            <a:endParaRPr lang="en-GB" dirty="0"/>
          </a:p>
          <a:p>
            <a:r>
              <a:rPr lang="en-GB" dirty="0"/>
              <a:t>CONTEXT e.g. nursery unit; senior management meetings; staff room; surgery; parents' room; playground... </a:t>
            </a:r>
          </a:p>
          <a:p>
            <a:r>
              <a:rPr lang="en-GB" dirty="0"/>
              <a:t>ETHICAL CONSIDERATIONS e.g. relationships; confidentiality; promotion prospects... </a:t>
            </a:r>
          </a:p>
          <a:p>
            <a:r>
              <a:rPr lang="en-GB" dirty="0"/>
              <a:t>POSSIBLE METHODS FOR DATA COLLECTION e.g. interviews; close observations; </a:t>
            </a:r>
            <a:r>
              <a:rPr lang="en-GB" dirty="0" smtClean="0"/>
              <a:t>questionnaires</a:t>
            </a:r>
            <a:endParaRPr lang="en-GB" dirty="0"/>
          </a:p>
          <a:p>
            <a:r>
              <a:rPr lang="en-GB" dirty="0"/>
              <a:t>TIME SCALE FOR THE STUDY e.g. preliminaries, 3 months; data collection, six months; evaluation, 12 months </a:t>
            </a:r>
          </a:p>
          <a:p>
            <a:r>
              <a:rPr lang="en-GB" dirty="0"/>
              <a:t>YOUR OWN POSITION AS RESEARCHER e.g. membership of same team; junior partner; subordinate; leader; participant/non-participant...... </a:t>
            </a:r>
          </a:p>
          <a:p>
            <a:endParaRPr lang="en-GB" dirty="0"/>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7</a:t>
            </a:fld>
            <a:endParaRPr lang="en-GB">
              <a:solidFill>
                <a:prstClr val="black">
                  <a:tint val="75000"/>
                </a:prstClr>
              </a:solidFill>
            </a:endParaRPr>
          </a:p>
        </p:txBody>
      </p:sp>
    </p:spTree>
    <p:extLst>
      <p:ext uri="{BB962C8B-B14F-4D97-AF65-F5344CB8AC3E}">
        <p14:creationId xmlns:p14="http://schemas.microsoft.com/office/powerpoint/2010/main" val="152310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Template for </a:t>
            </a:r>
            <a:r>
              <a:rPr lang="en-GB" dirty="0" smtClean="0"/>
              <a:t>SJSI5022 </a:t>
            </a:r>
            <a:r>
              <a:rPr lang="en-GB" dirty="0" smtClean="0"/>
              <a:t>Case Study</a:t>
            </a:r>
            <a:endParaRPr lang="en-GB" dirty="0"/>
          </a:p>
        </p:txBody>
      </p:sp>
      <p:sp>
        <p:nvSpPr>
          <p:cNvPr id="3" name="Content Placeholder 2"/>
          <p:cNvSpPr>
            <a:spLocks noGrp="1"/>
          </p:cNvSpPr>
          <p:nvPr>
            <p:ph idx="1"/>
          </p:nvPr>
        </p:nvSpPr>
        <p:spPr>
          <a:xfrm>
            <a:off x="719329" y="1556792"/>
            <a:ext cx="9499940" cy="3960440"/>
          </a:xfrm>
        </p:spPr>
        <p:txBody>
          <a:bodyPr>
            <a:normAutofit fontScale="70000" lnSpcReduction="20000"/>
          </a:bodyPr>
          <a:lstStyle/>
          <a:p>
            <a:pPr>
              <a:buFont typeface="Arial" panose="020B0604020202020204" pitchFamily="34" charset="0"/>
              <a:buChar char="•"/>
            </a:pPr>
            <a:r>
              <a:rPr lang="en-GB" dirty="0" smtClean="0"/>
              <a:t>Remember it’s relatively short!!!!!</a:t>
            </a:r>
          </a:p>
          <a:p>
            <a:pPr marL="0" indent="0">
              <a:buNone/>
            </a:pPr>
            <a:r>
              <a:rPr lang="en-GB" dirty="0" smtClean="0"/>
              <a:t>Use headings: </a:t>
            </a:r>
          </a:p>
          <a:p>
            <a:pPr>
              <a:buFont typeface="Arial" panose="020B0604020202020204" pitchFamily="34" charset="0"/>
              <a:buChar char="•"/>
            </a:pPr>
            <a:r>
              <a:rPr lang="en-GB" b="1" u="sng" dirty="0" smtClean="0"/>
              <a:t>Introduction,</a:t>
            </a:r>
            <a:r>
              <a:rPr lang="en-GB" dirty="0" smtClean="0"/>
              <a:t> </a:t>
            </a:r>
            <a:r>
              <a:rPr lang="en-GB" dirty="0"/>
              <a:t>(</a:t>
            </a:r>
            <a:r>
              <a:rPr lang="en-GB" dirty="0" smtClean="0"/>
              <a:t>organisation outline, outline of the issue. </a:t>
            </a:r>
            <a:r>
              <a:rPr lang="en-GB" dirty="0"/>
              <a:t>I</a:t>
            </a:r>
            <a:r>
              <a:rPr lang="en-GB" dirty="0" smtClean="0"/>
              <a:t>nclude pen picture and your hypothesis/question/title)</a:t>
            </a:r>
          </a:p>
          <a:p>
            <a:pPr>
              <a:buFont typeface="Arial" panose="020B0604020202020204" pitchFamily="34" charset="0"/>
              <a:buChar char="•"/>
            </a:pPr>
            <a:r>
              <a:rPr lang="en-GB" b="1" u="sng" dirty="0" err="1" smtClean="0"/>
              <a:t>Methododology</a:t>
            </a:r>
            <a:r>
              <a:rPr lang="en-GB" dirty="0" smtClean="0"/>
              <a:t> used, including your position and ethical consideration</a:t>
            </a:r>
          </a:p>
          <a:p>
            <a:pPr>
              <a:buFont typeface="Arial" panose="020B0604020202020204" pitchFamily="34" charset="0"/>
              <a:buChar char="•"/>
            </a:pPr>
            <a:r>
              <a:rPr lang="en-GB" b="1" u="sng" dirty="0" smtClean="0"/>
              <a:t>Findings</a:t>
            </a:r>
            <a:r>
              <a:rPr lang="en-GB" dirty="0" smtClean="0"/>
              <a:t> (descriptive, analytical, critical analytical)</a:t>
            </a:r>
          </a:p>
          <a:p>
            <a:pPr>
              <a:buFont typeface="Arial" panose="020B0604020202020204" pitchFamily="34" charset="0"/>
              <a:buChar char="•"/>
            </a:pPr>
            <a:r>
              <a:rPr lang="en-GB" b="1" u="sng" dirty="0" smtClean="0"/>
              <a:t>Conclusion</a:t>
            </a:r>
            <a:r>
              <a:rPr lang="en-GB" dirty="0" smtClean="0"/>
              <a:t> (what did you learn? what do you recommend? Areas of further research?)</a:t>
            </a:r>
          </a:p>
          <a:p>
            <a:pPr>
              <a:buFont typeface="Arial" panose="020B0604020202020204" pitchFamily="34" charset="0"/>
              <a:buChar char="•"/>
            </a:pPr>
            <a:r>
              <a:rPr lang="en-GB" b="1" u="sng" dirty="0" smtClean="0"/>
              <a:t>Bibliography</a:t>
            </a:r>
          </a:p>
          <a:p>
            <a:pPr>
              <a:buFont typeface="Arial" panose="020B0604020202020204" pitchFamily="34" charset="0"/>
              <a:buChar char="•"/>
            </a:pPr>
            <a:r>
              <a:rPr lang="en-GB" b="1" u="sng" dirty="0" smtClean="0"/>
              <a:t>Appendix/</a:t>
            </a:r>
            <a:r>
              <a:rPr lang="en-GB" b="1" u="sng" dirty="0" err="1" smtClean="0"/>
              <a:t>cises</a:t>
            </a:r>
            <a:r>
              <a:rPr lang="en-GB" dirty="0" smtClean="0"/>
              <a:t>: Questionnaire, raw data, data from other research, interview questions. </a:t>
            </a:r>
          </a:p>
          <a:p>
            <a:pPr>
              <a:buFont typeface="Arial" panose="020B0604020202020204" pitchFamily="34" charset="0"/>
              <a:buChar char="•"/>
            </a:pPr>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8</a:t>
            </a:fld>
            <a:endParaRPr lang="en-GB">
              <a:solidFill>
                <a:prstClr val="black">
                  <a:tint val="75000"/>
                </a:prstClr>
              </a:solidFill>
            </a:endParaRPr>
          </a:p>
        </p:txBody>
      </p:sp>
    </p:spTree>
    <p:extLst>
      <p:ext uri="{BB962C8B-B14F-4D97-AF65-F5344CB8AC3E}">
        <p14:creationId xmlns:p14="http://schemas.microsoft.com/office/powerpoint/2010/main" val="1650384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46960" y="1072204"/>
            <a:ext cx="7990840" cy="340573"/>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a:t>Case studies are characterised by the following...</a:t>
            </a:r>
            <a:r>
              <a:rPr lang="en-GB" dirty="0" smtClean="0"/>
              <a:t/>
            </a:r>
            <a:br>
              <a:rPr lang="en-GB" dirty="0" smtClean="0"/>
            </a:br>
            <a:r>
              <a:rPr lang="en-GB" dirty="0"/>
              <a:t/>
            </a:r>
            <a:br>
              <a:rPr lang="en-GB" dirty="0"/>
            </a:br>
            <a:r>
              <a:rPr lang="en-GB" dirty="0" smtClean="0"/>
              <a:t/>
            </a:r>
            <a:br>
              <a:rPr lang="en-GB" dirty="0" smtClean="0"/>
            </a:br>
            <a:r>
              <a:rPr lang="en-GB" dirty="0"/>
              <a:t/>
            </a:r>
            <a:br>
              <a:rPr lang="en-GB" dirty="0"/>
            </a:br>
            <a:endParaRPr lang="en-GB" dirty="0"/>
          </a:p>
        </p:txBody>
      </p:sp>
      <p:sp>
        <p:nvSpPr>
          <p:cNvPr id="3" name="Content Placeholder 2"/>
          <p:cNvSpPr>
            <a:spLocks noGrp="1"/>
          </p:cNvSpPr>
          <p:nvPr>
            <p:ph idx="1"/>
          </p:nvPr>
        </p:nvSpPr>
        <p:spPr>
          <a:xfrm>
            <a:off x="560832" y="2160272"/>
            <a:ext cx="9649968" cy="3965893"/>
          </a:xfrm>
        </p:spPr>
        <p:txBody>
          <a:bodyPr>
            <a:normAutofit fontScale="62500" lnSpcReduction="20000"/>
          </a:bodyPr>
          <a:lstStyle/>
          <a:p>
            <a:pPr>
              <a:buFont typeface="Wingdings" panose="05000000000000000000" pitchFamily="2" charset="2"/>
              <a:buChar char="§"/>
            </a:pPr>
            <a:r>
              <a:rPr lang="en-GB" dirty="0" smtClean="0"/>
              <a:t>Data </a:t>
            </a:r>
            <a:r>
              <a:rPr lang="en-GB" dirty="0"/>
              <a:t>are qualitative rather than quantitative. This does not mean that numbers are unimportant but that they are relatively insignificant.</a:t>
            </a:r>
          </a:p>
          <a:p>
            <a:pPr>
              <a:buFont typeface="Wingdings" panose="05000000000000000000" pitchFamily="2" charset="2"/>
              <a:buChar char="§"/>
            </a:pPr>
            <a:r>
              <a:rPr lang="en-GB" dirty="0" smtClean="0"/>
              <a:t>Data </a:t>
            </a:r>
            <a:r>
              <a:rPr lang="en-GB" dirty="0"/>
              <a:t>are not manipulated (the truth is told plainly). This raises the issue of what ‘truth’ means</a:t>
            </a:r>
            <a:r>
              <a:rPr lang="en-GB" dirty="0" smtClean="0"/>
              <a:t>. </a:t>
            </a:r>
            <a:r>
              <a:rPr lang="en-GB" b="1" dirty="0" smtClean="0"/>
              <a:t>Sociocultural interpretations?</a:t>
            </a:r>
            <a:endParaRPr lang="en-GB" b="1" dirty="0"/>
          </a:p>
          <a:p>
            <a:pPr>
              <a:buFont typeface="Wingdings" panose="05000000000000000000" pitchFamily="2" charset="2"/>
              <a:buChar char="§"/>
            </a:pPr>
            <a:r>
              <a:rPr lang="en-GB" dirty="0" smtClean="0"/>
              <a:t>(</a:t>
            </a:r>
            <a:r>
              <a:rPr lang="en-GB" dirty="0"/>
              <a:t>rather than absolute outcomes). This means </a:t>
            </a:r>
            <a:r>
              <a:rPr lang="en-GB" dirty="0" err="1"/>
              <a:t>thStudies</a:t>
            </a:r>
            <a:r>
              <a:rPr lang="en-GB" dirty="0"/>
              <a:t> tend to focus on single cases of groups or individuals (rather than multiple ones). </a:t>
            </a:r>
          </a:p>
          <a:p>
            <a:pPr>
              <a:buFont typeface="Wingdings" panose="05000000000000000000" pitchFamily="2" charset="2"/>
              <a:buChar char="§"/>
            </a:pPr>
            <a:r>
              <a:rPr lang="en-GB" dirty="0"/>
              <a:t>Ambiguity in observation and report is tolerated at there may not be clinical, clearly defined solutions.</a:t>
            </a:r>
          </a:p>
          <a:p>
            <a:pPr>
              <a:buFont typeface="Wingdings" panose="05000000000000000000" pitchFamily="2" charset="2"/>
              <a:buChar char="§"/>
            </a:pPr>
            <a:r>
              <a:rPr lang="en-GB" dirty="0" smtClean="0"/>
              <a:t>Multiple </a:t>
            </a:r>
            <a:r>
              <a:rPr lang="en-GB" dirty="0"/>
              <a:t>perspectives are solicited. This means that the opinions and perceptions of many people may be sought.</a:t>
            </a:r>
          </a:p>
          <a:p>
            <a:pPr>
              <a:buFont typeface="Wingdings" panose="05000000000000000000" pitchFamily="2" charset="2"/>
              <a:buChar char="§"/>
            </a:pPr>
            <a:r>
              <a:rPr lang="en-GB" dirty="0" smtClean="0"/>
              <a:t>Non-technical </a:t>
            </a:r>
            <a:r>
              <a:rPr lang="en-GB" dirty="0"/>
              <a:t>language can be used (however, meanings have to be defined; this is not an excuse for casual use of language). </a:t>
            </a:r>
          </a:p>
          <a:p>
            <a:r>
              <a:rPr lang="en-GB" dirty="0"/>
              <a:t>(</a:t>
            </a:r>
            <a:r>
              <a:rPr lang="en-GB" dirty="0" smtClean="0"/>
              <a:t>Kenny </a:t>
            </a:r>
            <a:r>
              <a:rPr lang="en-GB" dirty="0"/>
              <a:t>&amp; </a:t>
            </a:r>
            <a:r>
              <a:rPr lang="en-GB" dirty="0" err="1" smtClean="0"/>
              <a:t>Groteleuschen</a:t>
            </a:r>
            <a:r>
              <a:rPr lang="en-GB" dirty="0" smtClean="0"/>
              <a:t>, 1984</a:t>
            </a:r>
            <a:r>
              <a:rPr lang="en-GB" dirty="0"/>
              <a:t>) </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9</a:t>
            </a:fld>
            <a:endParaRPr lang="en-GB">
              <a:solidFill>
                <a:prstClr val="black">
                  <a:tint val="75000"/>
                </a:prstClr>
              </a:solidFill>
            </a:endParaRPr>
          </a:p>
        </p:txBody>
      </p:sp>
    </p:spTree>
    <p:extLst>
      <p:ext uri="{BB962C8B-B14F-4D97-AF65-F5344CB8AC3E}">
        <p14:creationId xmlns:p14="http://schemas.microsoft.com/office/powerpoint/2010/main" val="1839768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Methodology </a:t>
            </a:r>
          </a:p>
        </p:txBody>
      </p:sp>
      <p:sp>
        <p:nvSpPr>
          <p:cNvPr id="3" name="Content Placeholder 2"/>
          <p:cNvSpPr>
            <a:spLocks noGrp="1"/>
          </p:cNvSpPr>
          <p:nvPr>
            <p:ph idx="1"/>
          </p:nvPr>
        </p:nvSpPr>
        <p:spPr/>
        <p:txBody>
          <a:bodyPr>
            <a:normAutofit fontScale="85000" lnSpcReduction="10000"/>
          </a:bodyPr>
          <a:lstStyle/>
          <a:p>
            <a:pPr marL="0" indent="0">
              <a:buNone/>
            </a:pPr>
            <a:r>
              <a:rPr lang="en-GB" dirty="0" smtClean="0"/>
              <a:t>•</a:t>
            </a:r>
            <a:r>
              <a:rPr lang="en-GB" dirty="0"/>
              <a:t>you can work from a participant or non-participant perspective (though being completely non-participant is difficult in practice)</a:t>
            </a:r>
          </a:p>
          <a:p>
            <a:pPr marL="0" indent="0">
              <a:buNone/>
            </a:pPr>
            <a:r>
              <a:rPr lang="en-GB" dirty="0"/>
              <a:t>•consider whether observation, interviews and questionnaires will be used as methods of data collection</a:t>
            </a:r>
          </a:p>
          <a:p>
            <a:pPr marL="0" indent="0">
              <a:buNone/>
            </a:pPr>
            <a:r>
              <a:rPr lang="en-GB" dirty="0"/>
              <a:t>•recognise that although all evidence is useful, some is more so than others</a:t>
            </a:r>
          </a:p>
          <a:p>
            <a:pPr marL="0" indent="0">
              <a:buNone/>
            </a:pPr>
            <a:r>
              <a:rPr lang="en-GB" dirty="0"/>
              <a:t>•accept the fact that practicalities will sometimes dictate preference of method (for example, some interviewees will not want to be taped; photographs take time to develop; it may not be possible to take away sources of documentation)</a:t>
            </a:r>
          </a:p>
          <a:p>
            <a:pPr marL="0" indent="0">
              <a:buNone/>
            </a:pPr>
            <a:r>
              <a:rPr lang="en-GB" dirty="0"/>
              <a:t>•remember that methodology is not a 'free for all' but a selection from a range of possibilities (it all depends on what you are trying to find out</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10</a:t>
            </a:fld>
            <a:endParaRPr lang="en-GB">
              <a:solidFill>
                <a:prstClr val="black">
                  <a:tint val="75000"/>
                </a:prstClr>
              </a:solidFill>
            </a:endParaRPr>
          </a:p>
        </p:txBody>
      </p:sp>
    </p:spTree>
    <p:extLst>
      <p:ext uri="{BB962C8B-B14F-4D97-AF65-F5344CB8AC3E}">
        <p14:creationId xmlns:p14="http://schemas.microsoft.com/office/powerpoint/2010/main" val="405265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Case </a:t>
            </a:r>
            <a:r>
              <a:rPr lang="en-GB" dirty="0"/>
              <a:t>studies are, by their very nature, QUALITATIVE and ETHNOGRAPHIC... </a:t>
            </a:r>
          </a:p>
        </p:txBody>
      </p:sp>
      <p:sp>
        <p:nvSpPr>
          <p:cNvPr id="3" name="Content Placeholder 2"/>
          <p:cNvSpPr>
            <a:spLocks noGrp="1"/>
          </p:cNvSpPr>
          <p:nvPr>
            <p:ph idx="1"/>
          </p:nvPr>
        </p:nvSpPr>
        <p:spPr>
          <a:xfrm>
            <a:off x="390144" y="1853184"/>
            <a:ext cx="10265664" cy="3405887"/>
          </a:xfrm>
        </p:spPr>
        <p:txBody>
          <a:bodyPr>
            <a:normAutofit fontScale="85000" lnSpcReduction="20000"/>
          </a:bodyPr>
          <a:lstStyle/>
          <a:p>
            <a:pPr marL="0" indent="0">
              <a:buNone/>
            </a:pPr>
            <a:r>
              <a:rPr lang="en-GB" dirty="0" smtClean="0"/>
              <a:t>•</a:t>
            </a:r>
            <a:r>
              <a:rPr lang="en-GB" dirty="0"/>
              <a:t>QUALITATIVE because there is not normally a clearly defined hypothesis underpinning the research which can be tested by analysing sets of figures... but rather through dealing with interpretation of events, opinions, perceptions... and so forth</a:t>
            </a:r>
            <a:r>
              <a:rPr lang="en-GB" dirty="0" smtClean="0"/>
              <a:t>.</a:t>
            </a:r>
          </a:p>
          <a:p>
            <a:pPr marL="0" indent="0">
              <a:buNone/>
            </a:pPr>
            <a:endParaRPr lang="en-GB" dirty="0"/>
          </a:p>
          <a:p>
            <a:pPr marL="0" indent="0">
              <a:buNone/>
            </a:pPr>
            <a:r>
              <a:rPr lang="en-GB" dirty="0"/>
              <a:t>•ETHNOGRAPHIC because they deal with real people in real settings doing real </a:t>
            </a:r>
            <a:r>
              <a:rPr lang="en-GB" dirty="0" smtClean="0"/>
              <a:t>things and YOU are part of that setting. </a:t>
            </a:r>
            <a:r>
              <a:rPr lang="en-GB" dirty="0"/>
              <a:t>That is, the context and inter-relationships between people are likely to be very significant in the search for a helpful explanation of the realities being investigated.</a:t>
            </a:r>
          </a:p>
          <a:p>
            <a:pPr marL="0" indent="0">
              <a:buNone/>
            </a:pPr>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11</a:t>
            </a:fld>
            <a:endParaRPr lang="en-GB">
              <a:solidFill>
                <a:prstClr val="black">
                  <a:tint val="75000"/>
                </a:prstClr>
              </a:solidFill>
            </a:endParaRPr>
          </a:p>
        </p:txBody>
      </p:sp>
    </p:spTree>
    <p:extLst>
      <p:ext uri="{BB962C8B-B14F-4D97-AF65-F5344CB8AC3E}">
        <p14:creationId xmlns:p14="http://schemas.microsoft.com/office/powerpoint/2010/main" val="87396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41566" y="1072203"/>
            <a:ext cx="8249195" cy="608008"/>
          </a:xfrm>
        </p:spPr>
        <p:txBody>
          <a:bodyPr>
            <a:normAutofit fontScale="90000"/>
          </a:bodyPr>
          <a:lstStyle/>
          <a:p>
            <a:r>
              <a:rPr lang="en-GB" dirty="0"/>
              <a:t>Case </a:t>
            </a:r>
            <a:r>
              <a:rPr lang="en-GB" dirty="0" smtClean="0"/>
              <a:t>studies, considerations and thoughts</a:t>
            </a:r>
            <a:endParaRPr lang="en-GB" dirty="0"/>
          </a:p>
        </p:txBody>
      </p:sp>
      <p:sp>
        <p:nvSpPr>
          <p:cNvPr id="3" name="Content Placeholder 2"/>
          <p:cNvSpPr>
            <a:spLocks noGrp="1"/>
          </p:cNvSpPr>
          <p:nvPr>
            <p:ph idx="1"/>
          </p:nvPr>
        </p:nvSpPr>
        <p:spPr>
          <a:xfrm>
            <a:off x="524256" y="2241550"/>
            <a:ext cx="9366505" cy="3671570"/>
          </a:xfrm>
        </p:spPr>
        <p:txBody>
          <a:bodyPr>
            <a:normAutofit fontScale="70000" lnSpcReduction="20000"/>
          </a:bodyPr>
          <a:lstStyle/>
          <a:p>
            <a:pPr>
              <a:buFont typeface="Wingdings" panose="05000000000000000000" pitchFamily="2" charset="2"/>
              <a:buChar char="§"/>
            </a:pPr>
            <a:r>
              <a:rPr lang="en-GB" dirty="0" smtClean="0"/>
              <a:t>numbers </a:t>
            </a:r>
            <a:r>
              <a:rPr lang="en-GB" dirty="0"/>
              <a:t>can be significant </a:t>
            </a:r>
            <a:r>
              <a:rPr lang="en-GB" dirty="0" smtClean="0"/>
              <a:t>(e.g. a growing number of children with autism)</a:t>
            </a:r>
            <a:endParaRPr lang="en-GB" dirty="0"/>
          </a:p>
          <a:p>
            <a:pPr>
              <a:buFont typeface="Wingdings" panose="05000000000000000000" pitchFamily="2" charset="2"/>
              <a:buChar char="§"/>
            </a:pPr>
            <a:r>
              <a:rPr lang="en-GB" dirty="0" smtClean="0"/>
              <a:t>were </a:t>
            </a:r>
            <a:r>
              <a:rPr lang="en-GB" dirty="0"/>
              <a:t>there hidden agendas?</a:t>
            </a:r>
          </a:p>
          <a:p>
            <a:pPr>
              <a:buFont typeface="Wingdings" panose="05000000000000000000" pitchFamily="2" charset="2"/>
              <a:buChar char="§"/>
            </a:pPr>
            <a:r>
              <a:rPr lang="en-GB" dirty="0" smtClean="0"/>
              <a:t>was </a:t>
            </a:r>
            <a:r>
              <a:rPr lang="en-GB" dirty="0"/>
              <a:t>there collusion?</a:t>
            </a:r>
          </a:p>
          <a:p>
            <a:pPr>
              <a:buFont typeface="Wingdings" panose="05000000000000000000" pitchFamily="2" charset="2"/>
              <a:buChar char="§"/>
            </a:pPr>
            <a:r>
              <a:rPr lang="en-GB" dirty="0" smtClean="0"/>
              <a:t>are </a:t>
            </a:r>
            <a:r>
              <a:rPr lang="en-GB" dirty="0"/>
              <a:t>there discernible patterns in the stances adopted?</a:t>
            </a:r>
          </a:p>
          <a:p>
            <a:pPr>
              <a:buFont typeface="Wingdings" panose="05000000000000000000" pitchFamily="2" charset="2"/>
              <a:buChar char="§"/>
            </a:pPr>
            <a:r>
              <a:rPr lang="en-GB" dirty="0" smtClean="0"/>
              <a:t>what </a:t>
            </a:r>
            <a:r>
              <a:rPr lang="en-GB" dirty="0"/>
              <a:t>are the personal values driving individuals to behave and act that way?</a:t>
            </a:r>
          </a:p>
          <a:p>
            <a:pPr>
              <a:buFont typeface="Wingdings" panose="05000000000000000000" pitchFamily="2" charset="2"/>
              <a:buChar char="§"/>
            </a:pPr>
            <a:r>
              <a:rPr lang="en-GB" dirty="0" smtClean="0"/>
              <a:t>documentation </a:t>
            </a:r>
            <a:r>
              <a:rPr lang="en-GB" dirty="0"/>
              <a:t>can be significant (e.g. what are the statutory requirements influencing the behaviour of </a:t>
            </a:r>
            <a:r>
              <a:rPr lang="en-GB" dirty="0" smtClean="0"/>
              <a:t>individuals/organisations?)</a:t>
            </a:r>
            <a:endParaRPr lang="en-GB" dirty="0"/>
          </a:p>
          <a:p>
            <a:pPr>
              <a:buFont typeface="Wingdings" panose="05000000000000000000" pitchFamily="2" charset="2"/>
              <a:buChar char="§"/>
            </a:pPr>
            <a:r>
              <a:rPr lang="en-GB" dirty="0" smtClean="0"/>
              <a:t>perhaps </a:t>
            </a:r>
            <a:r>
              <a:rPr lang="en-GB" dirty="0"/>
              <a:t>there is a 'fear factor' at work (such as the need for higher results)</a:t>
            </a:r>
          </a:p>
          <a:p>
            <a:pPr>
              <a:buFont typeface="Wingdings" panose="05000000000000000000" pitchFamily="2" charset="2"/>
              <a:buChar char="§"/>
            </a:pPr>
            <a:r>
              <a:rPr lang="en-GB" dirty="0" smtClean="0"/>
              <a:t>or </a:t>
            </a:r>
            <a:r>
              <a:rPr lang="en-GB" dirty="0"/>
              <a:t>personal ambition (such as gaining 'advanced' status)</a:t>
            </a:r>
          </a:p>
          <a:p>
            <a:pPr>
              <a:buFont typeface="Wingdings" panose="05000000000000000000" pitchFamily="2" charset="2"/>
              <a:buChar char="§"/>
            </a:pPr>
            <a:r>
              <a:rPr lang="en-GB" dirty="0" smtClean="0"/>
              <a:t>or </a:t>
            </a:r>
            <a:r>
              <a:rPr lang="en-GB" dirty="0"/>
              <a:t>inexperience (such as being in the induction year)</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12</a:t>
            </a:fld>
            <a:endParaRPr lang="en-GB">
              <a:solidFill>
                <a:prstClr val="black">
                  <a:tint val="75000"/>
                </a:prstClr>
              </a:solidFill>
            </a:endParaRPr>
          </a:p>
        </p:txBody>
      </p:sp>
    </p:spTree>
    <p:extLst>
      <p:ext uri="{BB962C8B-B14F-4D97-AF65-F5344CB8AC3E}">
        <p14:creationId xmlns:p14="http://schemas.microsoft.com/office/powerpoint/2010/main" val="101023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Digging deep</a:t>
            </a:r>
            <a:endParaRPr lang="en-GB" dirty="0"/>
          </a:p>
        </p:txBody>
      </p:sp>
      <p:sp>
        <p:nvSpPr>
          <p:cNvPr id="3" name="Content Placeholder 2"/>
          <p:cNvSpPr>
            <a:spLocks noGrp="1"/>
          </p:cNvSpPr>
          <p:nvPr>
            <p:ph idx="1"/>
          </p:nvPr>
        </p:nvSpPr>
        <p:spPr>
          <a:xfrm>
            <a:off x="694944" y="1780032"/>
            <a:ext cx="9195816" cy="3479039"/>
          </a:xfrm>
        </p:spPr>
        <p:txBody>
          <a:bodyPr>
            <a:normAutofit lnSpcReduction="10000"/>
          </a:bodyPr>
          <a:lstStyle/>
          <a:p>
            <a:r>
              <a:rPr lang="en-GB" dirty="0"/>
              <a:t>THE CASE STUDY METHOD looks beyond the surface features of numbers, circulars, policy documents and management plans, to ask... </a:t>
            </a:r>
          </a:p>
          <a:p>
            <a:endParaRPr lang="en-GB" dirty="0"/>
          </a:p>
          <a:p>
            <a:r>
              <a:rPr lang="en-GB" dirty="0"/>
              <a:t>... how do inter-relationships and the effect of hierarchy impact upon the choices made and decisions taken? </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13</a:t>
            </a:fld>
            <a:endParaRPr lang="en-GB">
              <a:solidFill>
                <a:prstClr val="black">
                  <a:tint val="75000"/>
                </a:prstClr>
              </a:solidFill>
            </a:endParaRPr>
          </a:p>
        </p:txBody>
      </p:sp>
    </p:spTree>
    <p:extLst>
      <p:ext uri="{BB962C8B-B14F-4D97-AF65-F5344CB8AC3E}">
        <p14:creationId xmlns:p14="http://schemas.microsoft.com/office/powerpoint/2010/main" val="2252000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case </a:t>
            </a:r>
            <a:r>
              <a:rPr lang="en-GB" dirty="0" smtClean="0"/>
              <a:t>study </a:t>
            </a:r>
            <a:r>
              <a:rPr lang="en-GB" dirty="0"/>
              <a:t>needs to take close account of the researcher </a:t>
            </a:r>
          </a:p>
        </p:txBody>
      </p:sp>
      <p:sp>
        <p:nvSpPr>
          <p:cNvPr id="3" name="Content Placeholder 2"/>
          <p:cNvSpPr>
            <a:spLocks noGrp="1"/>
          </p:cNvSpPr>
          <p:nvPr>
            <p:ph idx="1"/>
          </p:nvPr>
        </p:nvSpPr>
        <p:spPr>
          <a:xfrm>
            <a:off x="841248" y="1584960"/>
            <a:ext cx="9049512" cy="4133088"/>
          </a:xfrm>
        </p:spPr>
        <p:txBody>
          <a:bodyPr>
            <a:normAutofit fontScale="62500" lnSpcReduction="20000"/>
          </a:bodyPr>
          <a:lstStyle/>
          <a:p>
            <a:pPr marL="0" indent="0">
              <a:buNone/>
            </a:pPr>
            <a:r>
              <a:rPr lang="en-GB" dirty="0"/>
              <a:t>Y</a:t>
            </a:r>
            <a:r>
              <a:rPr lang="en-GB" dirty="0" smtClean="0"/>
              <a:t>our </a:t>
            </a:r>
            <a:r>
              <a:rPr lang="en-GB" dirty="0"/>
              <a:t>own position in respect of the situation you are examining is relevant:</a:t>
            </a:r>
          </a:p>
          <a:p>
            <a:pPr marL="0" indent="0">
              <a:buNone/>
            </a:pPr>
            <a:r>
              <a:rPr lang="en-GB" dirty="0"/>
              <a:t>... what are your motives?</a:t>
            </a:r>
          </a:p>
          <a:p>
            <a:pPr marL="0" indent="0">
              <a:buNone/>
            </a:pPr>
            <a:r>
              <a:rPr lang="en-GB" dirty="0"/>
              <a:t>... why have you selected that particular situation?</a:t>
            </a:r>
          </a:p>
          <a:p>
            <a:pPr marL="0" indent="0">
              <a:buNone/>
            </a:pPr>
            <a:r>
              <a:rPr lang="en-GB" dirty="0"/>
              <a:t>... if it is your own institution or one with which you are very familiar, how does your relationship with colleagues influence your reactions</a:t>
            </a:r>
            <a:r>
              <a:rPr lang="en-GB" dirty="0" smtClean="0"/>
              <a:t>?</a:t>
            </a:r>
          </a:p>
          <a:p>
            <a:pPr marL="0" indent="0">
              <a:buNone/>
            </a:pPr>
            <a:r>
              <a:rPr lang="en-GB" sz="3100" dirty="0"/>
              <a:t>As the researcher you have a vital role to play, especially if you are a participant rather than a non-participant: </a:t>
            </a:r>
          </a:p>
          <a:p>
            <a:pPr marL="0" indent="0">
              <a:buNone/>
            </a:pPr>
            <a:r>
              <a:rPr lang="en-GB" sz="3100" dirty="0"/>
              <a:t>•you have to rema</a:t>
            </a:r>
            <a:r>
              <a:rPr lang="en-GB" dirty="0"/>
              <a:t>in 'close to the action'</a:t>
            </a:r>
          </a:p>
          <a:p>
            <a:pPr marL="0" indent="0">
              <a:buNone/>
            </a:pPr>
            <a:r>
              <a:rPr lang="en-GB" dirty="0" smtClean="0"/>
              <a:t>•</a:t>
            </a:r>
            <a:r>
              <a:rPr lang="en-GB" dirty="0"/>
              <a:t>your research also includes a recognition and acknowledgement of the part you have played in influencing affairs, your own pre-disposition, prejudices and preferences </a:t>
            </a:r>
          </a:p>
          <a:p>
            <a:pPr marL="0" indent="0">
              <a:buNone/>
            </a:pPr>
            <a:r>
              <a:rPr lang="en-GB" dirty="0"/>
              <a:t>•</a:t>
            </a:r>
            <a:r>
              <a:rPr lang="en-GB" b="1" dirty="0"/>
              <a:t>your own perceptions, emotions and sensitivities also need to be documented for the reader to </a:t>
            </a:r>
            <a:r>
              <a:rPr lang="en-GB" b="1" dirty="0" smtClean="0"/>
              <a:t>evaluate – this can go into your reflective journey.</a:t>
            </a:r>
            <a:endParaRPr lang="en-GB" b="1" dirty="0"/>
          </a:p>
          <a:p>
            <a:endParaRPr lang="en-GB" b="1" dirty="0"/>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14</a:t>
            </a:fld>
            <a:endParaRPr lang="en-GB">
              <a:solidFill>
                <a:prstClr val="black">
                  <a:tint val="75000"/>
                </a:prstClr>
              </a:solidFill>
            </a:endParaRPr>
          </a:p>
        </p:txBody>
      </p:sp>
    </p:spTree>
    <p:extLst>
      <p:ext uri="{BB962C8B-B14F-4D97-AF65-F5344CB8AC3E}">
        <p14:creationId xmlns:p14="http://schemas.microsoft.com/office/powerpoint/2010/main" val="4038686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r>
              <a:rPr lang="en-GB" dirty="0"/>
              <a:t>LIMITATIONS</a:t>
            </a:r>
            <a:br>
              <a:rPr lang="en-GB" dirty="0"/>
            </a:br>
            <a:endParaRPr lang="en-GB" dirty="0"/>
          </a:p>
        </p:txBody>
      </p:sp>
      <p:sp>
        <p:nvSpPr>
          <p:cNvPr id="3" name="Content Placeholder 2"/>
          <p:cNvSpPr>
            <a:spLocks noGrp="1"/>
          </p:cNvSpPr>
          <p:nvPr>
            <p:ph idx="1"/>
          </p:nvPr>
        </p:nvSpPr>
        <p:spPr>
          <a:xfrm>
            <a:off x="743712" y="1780033"/>
            <a:ext cx="9147048" cy="3504440"/>
          </a:xfrm>
        </p:spPr>
        <p:txBody>
          <a:bodyPr>
            <a:normAutofit fontScale="70000" lnSpcReduction="20000"/>
          </a:bodyPr>
          <a:lstStyle/>
          <a:p>
            <a:pPr marL="0" indent="0">
              <a:buNone/>
            </a:pPr>
            <a:r>
              <a:rPr lang="en-GB" dirty="0" smtClean="0"/>
              <a:t>Case </a:t>
            </a:r>
            <a:r>
              <a:rPr lang="en-GB" dirty="0"/>
              <a:t>study research is an intervention, and sometimes an uncontrolled intervention, into the lives of others.  </a:t>
            </a:r>
          </a:p>
          <a:p>
            <a:pPr marL="0" indent="0">
              <a:buNone/>
            </a:pPr>
            <a:r>
              <a:rPr lang="en-GB" dirty="0"/>
              <a:t>•For example, to interview someone, to observe someone teaching, to talk to teachers about the head or with pupils about teaching... can each undermine institutional structures.</a:t>
            </a:r>
          </a:p>
          <a:p>
            <a:pPr marL="0" indent="0">
              <a:buNone/>
            </a:pPr>
            <a:r>
              <a:rPr lang="en-GB" dirty="0"/>
              <a:t>•Thus, the kinds of questions asked during interviews can itself be a tool for change as it sets the respondent thinking in ways which s/he may never have done otherwise.</a:t>
            </a:r>
          </a:p>
          <a:p>
            <a:pPr marL="0" indent="0">
              <a:buNone/>
            </a:pPr>
            <a:r>
              <a:rPr lang="en-GB" dirty="0"/>
              <a:t>•A case study can trigger concealed tensions between different members as deeply hidden resentments, concerns and priorities are drawn out.</a:t>
            </a:r>
          </a:p>
          <a:p>
            <a:endParaRPr lang="en-GB" dirty="0"/>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15</a:t>
            </a:fld>
            <a:endParaRPr lang="en-GB">
              <a:solidFill>
                <a:prstClr val="black">
                  <a:tint val="75000"/>
                </a:prstClr>
              </a:solidFill>
            </a:endParaRPr>
          </a:p>
        </p:txBody>
      </p:sp>
    </p:spTree>
    <p:extLst>
      <p:ext uri="{BB962C8B-B14F-4D97-AF65-F5344CB8AC3E}">
        <p14:creationId xmlns:p14="http://schemas.microsoft.com/office/powerpoint/2010/main" val="18690175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Hazards</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dirty="0" smtClean="0"/>
              <a:t>As </a:t>
            </a:r>
            <a:r>
              <a:rPr lang="en-GB" dirty="0"/>
              <a:t>you contemplate your study, be aware that...  </a:t>
            </a:r>
          </a:p>
          <a:p>
            <a:r>
              <a:rPr lang="en-GB" dirty="0"/>
              <a:t>•immersion in the uniqueness of a case so that you lose sight of wider factors (such as the prevailing political situation, the impact of new legislation, etc.)</a:t>
            </a:r>
          </a:p>
          <a:p>
            <a:r>
              <a:rPr lang="en-GB" dirty="0"/>
              <a:t>•too much data, with too little explanation and analysis, confuses the issues rather than clarifying </a:t>
            </a:r>
            <a:r>
              <a:rPr lang="en-GB" dirty="0" smtClean="0"/>
              <a:t>them - too descriptive</a:t>
            </a:r>
            <a:endParaRPr lang="en-GB" dirty="0"/>
          </a:p>
          <a:p>
            <a:r>
              <a:rPr lang="en-GB" dirty="0" smtClean="0"/>
              <a:t>•</a:t>
            </a:r>
            <a:r>
              <a:rPr lang="en-GB" dirty="0"/>
              <a:t>weak links with literature may deprive a study of its academic status and is usually indicative of a narrow-minded </a:t>
            </a:r>
            <a:r>
              <a:rPr lang="en-GB" dirty="0" smtClean="0"/>
              <a:t>approach</a:t>
            </a:r>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16</a:t>
            </a:fld>
            <a:endParaRPr lang="en-GB">
              <a:solidFill>
                <a:prstClr val="black">
                  <a:tint val="75000"/>
                </a:prstClr>
              </a:solidFill>
            </a:endParaRPr>
          </a:p>
        </p:txBody>
      </p:sp>
    </p:spTree>
    <p:extLst>
      <p:ext uri="{BB962C8B-B14F-4D97-AF65-F5344CB8AC3E}">
        <p14:creationId xmlns:p14="http://schemas.microsoft.com/office/powerpoint/2010/main" val="587165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17914" y="1288324"/>
            <a:ext cx="8072846" cy="871946"/>
          </a:xfrm>
        </p:spPr>
        <p:txBody>
          <a:bodyPr>
            <a:normAutofit fontScale="90000"/>
          </a:bodyPr>
          <a:lstStyle/>
          <a:p>
            <a:r>
              <a:rPr lang="en-GB" dirty="0"/>
              <a:t>Case study data can be analysed at three levels</a:t>
            </a:r>
            <a:br>
              <a:rPr lang="en-GB" dirty="0"/>
            </a:br>
            <a:endParaRPr lang="en-GB" dirty="0"/>
          </a:p>
        </p:txBody>
      </p:sp>
      <p:sp>
        <p:nvSpPr>
          <p:cNvPr id="3" name="Content Placeholder 2"/>
          <p:cNvSpPr>
            <a:spLocks noGrp="1"/>
          </p:cNvSpPr>
          <p:nvPr>
            <p:ph idx="1"/>
          </p:nvPr>
        </p:nvSpPr>
        <p:spPr>
          <a:xfrm>
            <a:off x="1231392" y="1975104"/>
            <a:ext cx="8659368" cy="3283966"/>
          </a:xfrm>
        </p:spPr>
        <p:txBody>
          <a:bodyPr>
            <a:normAutofit/>
          </a:bodyPr>
          <a:lstStyle/>
          <a:p>
            <a:pPr marL="0" indent="0">
              <a:buNone/>
            </a:pPr>
            <a:r>
              <a:rPr lang="en-GB" sz="2800" dirty="0"/>
              <a:t>All research findings require interpretation: </a:t>
            </a:r>
            <a:endParaRPr lang="en-GB" sz="2800" dirty="0" smtClean="0"/>
          </a:p>
          <a:p>
            <a:pPr marL="0" indent="0">
              <a:buNone/>
            </a:pPr>
            <a:endParaRPr lang="en-GB" sz="2800" dirty="0"/>
          </a:p>
          <a:p>
            <a:pPr marL="0" indent="0">
              <a:buNone/>
            </a:pPr>
            <a:r>
              <a:rPr lang="en-GB" sz="2800" dirty="0"/>
              <a:t>•descriptive level</a:t>
            </a:r>
          </a:p>
          <a:p>
            <a:pPr marL="0" indent="0">
              <a:buNone/>
            </a:pPr>
            <a:r>
              <a:rPr lang="en-GB" sz="2800" dirty="0"/>
              <a:t>•analytical level</a:t>
            </a:r>
          </a:p>
          <a:p>
            <a:pPr marL="0" indent="0">
              <a:buNone/>
            </a:pPr>
            <a:r>
              <a:rPr lang="en-GB" sz="2800" dirty="0"/>
              <a:t>•deliberative level</a:t>
            </a:r>
          </a:p>
          <a:p>
            <a:pPr marL="0" indent="0">
              <a:buNone/>
            </a:pPr>
            <a:r>
              <a:rPr lang="en-GB" sz="2800" dirty="0"/>
              <a:t>The best studies contain elements of all three.</a:t>
            </a:r>
          </a:p>
          <a:p>
            <a:pPr marL="0" indent="0">
              <a:buNone/>
            </a:pPr>
            <a:endParaRPr lang="en-GB" sz="2800"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17</a:t>
            </a:fld>
            <a:endParaRPr lang="en-GB">
              <a:solidFill>
                <a:prstClr val="black">
                  <a:tint val="75000"/>
                </a:prstClr>
              </a:solidFill>
            </a:endParaRPr>
          </a:p>
        </p:txBody>
      </p:sp>
    </p:spTree>
    <p:extLst>
      <p:ext uri="{BB962C8B-B14F-4D97-AF65-F5344CB8AC3E}">
        <p14:creationId xmlns:p14="http://schemas.microsoft.com/office/powerpoint/2010/main" val="2671709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DESCRIPTIVE ELEMENT</a:t>
            </a:r>
            <a:br>
              <a:rPr lang="en-GB" dirty="0"/>
            </a:br>
            <a:endParaRPr lang="en-GB" dirty="0"/>
          </a:p>
        </p:txBody>
      </p:sp>
      <p:sp>
        <p:nvSpPr>
          <p:cNvPr id="3" name="Content Placeholder 2"/>
          <p:cNvSpPr>
            <a:spLocks noGrp="1"/>
          </p:cNvSpPr>
          <p:nvPr>
            <p:ph idx="1"/>
          </p:nvPr>
        </p:nvSpPr>
        <p:spPr>
          <a:xfrm>
            <a:off x="731520" y="1572769"/>
            <a:ext cx="9159240" cy="3686304"/>
          </a:xfrm>
        </p:spPr>
        <p:txBody>
          <a:bodyPr>
            <a:normAutofit fontScale="85000" lnSpcReduction="10000"/>
          </a:bodyPr>
          <a:lstStyle/>
          <a:p>
            <a:r>
              <a:rPr lang="en-GB" dirty="0" smtClean="0"/>
              <a:t>A </a:t>
            </a:r>
            <a:r>
              <a:rPr lang="en-GB" dirty="0"/>
              <a:t>straightforward description of events, solutions and outcomes.(Emphasis upon precision and detail.)</a:t>
            </a:r>
          </a:p>
          <a:p>
            <a:r>
              <a:rPr lang="en-GB" dirty="0"/>
              <a:t>VALUE: They help to build up a view of common or acceptable or apparently successful practice, however non-theoretical.</a:t>
            </a:r>
          </a:p>
          <a:p>
            <a:r>
              <a:rPr lang="en-GB" dirty="0"/>
              <a:t>LIMITATIONS: They fail to acknowledge the particularities of the single situation and the variables which need to be taken into account (though isolating the effects of interwoven variables is difficult).</a:t>
            </a:r>
          </a:p>
          <a:p>
            <a:r>
              <a:rPr lang="en-GB" dirty="0"/>
              <a:t>DATA ACCUMULATION: based on </a:t>
            </a:r>
            <a:r>
              <a:rPr lang="en-GB" dirty="0" smtClean="0"/>
              <a:t>close observations</a:t>
            </a:r>
            <a:r>
              <a:rPr lang="en-GB" dirty="0"/>
              <a:t>.</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18</a:t>
            </a:fld>
            <a:endParaRPr lang="en-GB">
              <a:solidFill>
                <a:prstClr val="black">
                  <a:tint val="75000"/>
                </a:prstClr>
              </a:solidFill>
            </a:endParaRPr>
          </a:p>
        </p:txBody>
      </p:sp>
    </p:spTree>
    <p:extLst>
      <p:ext uri="{BB962C8B-B14F-4D97-AF65-F5344CB8AC3E}">
        <p14:creationId xmlns:p14="http://schemas.microsoft.com/office/powerpoint/2010/main" val="3204450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ANALYTICAL ELEMENT</a:t>
            </a:r>
            <a:br>
              <a:rPr lang="en-GB" dirty="0"/>
            </a:br>
            <a:endParaRPr lang="en-GB" dirty="0"/>
          </a:p>
        </p:txBody>
      </p:sp>
      <p:sp>
        <p:nvSpPr>
          <p:cNvPr id="3" name="Content Placeholder 2"/>
          <p:cNvSpPr>
            <a:spLocks noGrp="1"/>
          </p:cNvSpPr>
          <p:nvPr>
            <p:ph idx="1"/>
          </p:nvPr>
        </p:nvSpPr>
        <p:spPr>
          <a:xfrm>
            <a:off x="609600" y="1600201"/>
            <a:ext cx="10972800" cy="3837431"/>
          </a:xfrm>
        </p:spPr>
        <p:txBody>
          <a:bodyPr>
            <a:normAutofit fontScale="85000" lnSpcReduction="10000"/>
          </a:bodyPr>
          <a:lstStyle/>
          <a:p>
            <a:pPr marL="0" indent="0">
              <a:buNone/>
            </a:pPr>
            <a:r>
              <a:rPr lang="en-GB" dirty="0" smtClean="0"/>
              <a:t>Analytical </a:t>
            </a:r>
            <a:r>
              <a:rPr lang="en-GB" dirty="0"/>
              <a:t>case studies consider one experience in the light of others and is concerned with process over a period of time as well as outcomes</a:t>
            </a:r>
            <a:r>
              <a:rPr lang="en-GB" dirty="0" smtClean="0"/>
              <a:t>.</a:t>
            </a:r>
          </a:p>
          <a:p>
            <a:pPr marL="0" indent="0">
              <a:buNone/>
            </a:pPr>
            <a:endParaRPr lang="en-GB" dirty="0"/>
          </a:p>
          <a:p>
            <a:pPr marL="0" indent="0">
              <a:buNone/>
            </a:pPr>
            <a:r>
              <a:rPr lang="en-GB" dirty="0"/>
              <a:t>LIKELY METHODS OF DATA ACCUMULATION may include:</a:t>
            </a:r>
          </a:p>
          <a:p>
            <a:pPr marL="0" indent="0">
              <a:buNone/>
            </a:pPr>
            <a:r>
              <a:rPr lang="en-GB" dirty="0"/>
              <a:t>•Questionnaires or structured interviews</a:t>
            </a:r>
          </a:p>
          <a:p>
            <a:pPr marL="0" indent="0">
              <a:buNone/>
            </a:pPr>
            <a:r>
              <a:rPr lang="en-GB" dirty="0"/>
              <a:t>•Observations of events</a:t>
            </a:r>
          </a:p>
          <a:p>
            <a:pPr marL="0" indent="0">
              <a:buNone/>
            </a:pPr>
            <a:r>
              <a:rPr lang="en-GB" dirty="0"/>
              <a:t>•Informal conversations with participants, past and present</a:t>
            </a:r>
          </a:p>
          <a:p>
            <a:pPr marL="0" indent="0">
              <a:buNone/>
            </a:pPr>
            <a:r>
              <a:rPr lang="en-GB" dirty="0"/>
              <a:t>•Inspection of relevant documentation</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19</a:t>
            </a:fld>
            <a:endParaRPr lang="en-GB">
              <a:solidFill>
                <a:prstClr val="black">
                  <a:tint val="75000"/>
                </a:prstClr>
              </a:solidFill>
            </a:endParaRPr>
          </a:p>
        </p:txBody>
      </p:sp>
    </p:spTree>
    <p:extLst>
      <p:ext uri="{BB962C8B-B14F-4D97-AF65-F5344CB8AC3E}">
        <p14:creationId xmlns:p14="http://schemas.microsoft.com/office/powerpoint/2010/main" val="3782431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CRITICAL ANALYTICAL </a:t>
            </a:r>
            <a:r>
              <a:rPr lang="en-GB" dirty="0"/>
              <a:t>ELEMENT</a:t>
            </a:r>
            <a:br>
              <a:rPr lang="en-GB" dirty="0"/>
            </a:br>
            <a:endParaRPr lang="en-GB" dirty="0"/>
          </a:p>
        </p:txBody>
      </p:sp>
      <p:sp>
        <p:nvSpPr>
          <p:cNvPr id="3" name="Content Placeholder 2"/>
          <p:cNvSpPr>
            <a:spLocks noGrp="1"/>
          </p:cNvSpPr>
          <p:nvPr>
            <p:ph idx="1"/>
          </p:nvPr>
        </p:nvSpPr>
        <p:spPr>
          <a:xfrm>
            <a:off x="999744" y="1511808"/>
            <a:ext cx="8891016" cy="3747262"/>
          </a:xfrm>
        </p:spPr>
        <p:txBody>
          <a:bodyPr>
            <a:normAutofit fontScale="85000" lnSpcReduction="20000"/>
          </a:bodyPr>
          <a:lstStyle/>
          <a:p>
            <a:pPr marL="0" indent="0">
              <a:buNone/>
            </a:pPr>
            <a:r>
              <a:rPr lang="en-GB" dirty="0"/>
              <a:t>F</a:t>
            </a:r>
            <a:r>
              <a:rPr lang="en-GB" dirty="0" smtClean="0"/>
              <a:t>ocuses </a:t>
            </a:r>
            <a:r>
              <a:rPr lang="en-GB" dirty="0"/>
              <a:t>attention on: </a:t>
            </a:r>
          </a:p>
          <a:p>
            <a:r>
              <a:rPr lang="en-GB" dirty="0" smtClean="0"/>
              <a:t>how </a:t>
            </a:r>
            <a:r>
              <a:rPr lang="en-GB" dirty="0"/>
              <a:t>things are brought about rather than what they are;</a:t>
            </a:r>
          </a:p>
          <a:p>
            <a:r>
              <a:rPr lang="en-GB" dirty="0" smtClean="0"/>
              <a:t>different </a:t>
            </a:r>
            <a:r>
              <a:rPr lang="en-GB" dirty="0"/>
              <a:t>experiences and value positions of participants;</a:t>
            </a:r>
          </a:p>
          <a:p>
            <a:r>
              <a:rPr lang="en-GB" dirty="0" smtClean="0"/>
              <a:t>successive </a:t>
            </a:r>
            <a:r>
              <a:rPr lang="en-GB" dirty="0"/>
              <a:t>phases in the process, including the negotiation of difficulties and chartering of unknown territories.</a:t>
            </a:r>
          </a:p>
          <a:p>
            <a:r>
              <a:rPr lang="en-GB" dirty="0"/>
              <a:t>That is, the deliberative process consists of a synthesis of the problems, proposals, arguments and </a:t>
            </a:r>
            <a:r>
              <a:rPr lang="en-GB" dirty="0" smtClean="0"/>
              <a:t>clarification of your findings, practical, in policies and in the wider literature.</a:t>
            </a:r>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20</a:t>
            </a:fld>
            <a:endParaRPr lang="en-GB">
              <a:solidFill>
                <a:prstClr val="black">
                  <a:tint val="75000"/>
                </a:prstClr>
              </a:solidFill>
            </a:endParaRPr>
          </a:p>
        </p:txBody>
      </p:sp>
    </p:spTree>
    <p:extLst>
      <p:ext uri="{BB962C8B-B14F-4D97-AF65-F5344CB8AC3E}">
        <p14:creationId xmlns:p14="http://schemas.microsoft.com/office/powerpoint/2010/main" val="24881678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Strong studies contain... </a:t>
            </a:r>
          </a:p>
        </p:txBody>
      </p:sp>
      <p:sp>
        <p:nvSpPr>
          <p:cNvPr id="3" name="Content Placeholder 2"/>
          <p:cNvSpPr>
            <a:spLocks noGrp="1"/>
          </p:cNvSpPr>
          <p:nvPr>
            <p:ph idx="1"/>
          </p:nvPr>
        </p:nvSpPr>
        <p:spPr>
          <a:xfrm>
            <a:off x="1170432" y="1417638"/>
            <a:ext cx="8720328" cy="3841432"/>
          </a:xfrm>
        </p:spPr>
        <p:txBody>
          <a:bodyPr>
            <a:normAutofit fontScale="77500" lnSpcReduction="20000"/>
          </a:bodyPr>
          <a:lstStyle/>
          <a:p>
            <a:pPr marL="0" indent="0">
              <a:buNone/>
            </a:pPr>
            <a:r>
              <a:rPr lang="en-GB" dirty="0" smtClean="0"/>
              <a:t>•</a:t>
            </a:r>
            <a:r>
              <a:rPr lang="en-GB" dirty="0"/>
              <a:t>a significant focus</a:t>
            </a:r>
          </a:p>
          <a:p>
            <a:pPr marL="0" indent="0">
              <a:buNone/>
            </a:pPr>
            <a:r>
              <a:rPr lang="en-GB" dirty="0"/>
              <a:t>•a sense of completeness together with some interesting speculation and unanswered questions (you can't discover it all!)</a:t>
            </a:r>
          </a:p>
          <a:p>
            <a:pPr marL="0" indent="0">
              <a:buNone/>
            </a:pPr>
            <a:r>
              <a:rPr lang="en-GB" dirty="0"/>
              <a:t>•an acknowledgement of alternative explanations and positions (such that in your write-up you make strong claims for things you feel certain about and acknowledge areas of uncertainty)</a:t>
            </a:r>
          </a:p>
          <a:p>
            <a:pPr marL="0" indent="0">
              <a:buNone/>
            </a:pPr>
            <a:r>
              <a:rPr lang="en-GB" dirty="0"/>
              <a:t>•close scrutiny and discussion of the ideas presented</a:t>
            </a:r>
          </a:p>
          <a:p>
            <a:pPr marL="0" indent="0">
              <a:buNone/>
            </a:pPr>
            <a:r>
              <a:rPr lang="en-GB" dirty="0"/>
              <a:t>•ethical principles that are shown to be relevant and important to the case </a:t>
            </a:r>
            <a:r>
              <a:rPr lang="en-GB" dirty="0" smtClean="0"/>
              <a:t>study</a:t>
            </a:r>
            <a:endParaRPr lang="en-GB" dirty="0"/>
          </a:p>
          <a:p>
            <a:pPr marL="0" indent="0">
              <a:buNone/>
            </a:pPr>
            <a:r>
              <a:rPr lang="en-GB" dirty="0"/>
              <a:t>•a convincing feel, taking the reader forward in depth of understanding of the issues concerned</a:t>
            </a:r>
          </a:p>
          <a:p>
            <a:pPr marL="0" indent="0">
              <a:buNone/>
            </a:pPr>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21</a:t>
            </a:fld>
            <a:endParaRPr lang="en-GB">
              <a:solidFill>
                <a:prstClr val="black">
                  <a:tint val="75000"/>
                </a:prstClr>
              </a:solidFill>
            </a:endParaRPr>
          </a:p>
        </p:txBody>
      </p:sp>
    </p:spTree>
    <p:extLst>
      <p:ext uri="{BB962C8B-B14F-4D97-AF65-F5344CB8AC3E}">
        <p14:creationId xmlns:p14="http://schemas.microsoft.com/office/powerpoint/2010/main" val="3347580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Bibliography</a:t>
            </a:r>
            <a:br>
              <a:rPr lang="en-GB" dirty="0"/>
            </a:br>
            <a:endParaRPr lang="en-GB" dirty="0"/>
          </a:p>
        </p:txBody>
      </p:sp>
      <p:sp>
        <p:nvSpPr>
          <p:cNvPr id="3" name="Content Placeholder 2"/>
          <p:cNvSpPr>
            <a:spLocks noGrp="1"/>
          </p:cNvSpPr>
          <p:nvPr>
            <p:ph idx="1"/>
          </p:nvPr>
        </p:nvSpPr>
        <p:spPr/>
        <p:txBody>
          <a:bodyPr>
            <a:normAutofit fontScale="70000" lnSpcReduction="20000"/>
          </a:bodyPr>
          <a:lstStyle/>
          <a:p>
            <a:r>
              <a:rPr lang="en-GB" dirty="0" err="1" smtClean="0"/>
              <a:t>Bassey</a:t>
            </a:r>
            <a:r>
              <a:rPr lang="en-GB" dirty="0"/>
              <a:t>, M. (1999) Case Study Research in Educational Settings, Maidenhead: Open University Press.</a:t>
            </a:r>
          </a:p>
          <a:p>
            <a:r>
              <a:rPr lang="en-GB" dirty="0"/>
              <a:t>Gillham, B. (2000) Case Study Research Methods, London: Continuum.</a:t>
            </a:r>
          </a:p>
          <a:p>
            <a:r>
              <a:rPr lang="en-GB" dirty="0" err="1"/>
              <a:t>Golby</a:t>
            </a:r>
            <a:r>
              <a:rPr lang="en-GB" dirty="0"/>
              <a:t>, M. (1993) Case Study as Educational Research, Tiverton:  Fair Way Publications.</a:t>
            </a:r>
          </a:p>
          <a:p>
            <a:r>
              <a:rPr lang="en-GB" dirty="0"/>
              <a:t>Kenny, WR &amp; </a:t>
            </a:r>
            <a:r>
              <a:rPr lang="en-GB" dirty="0" err="1"/>
              <a:t>Groteleuschen</a:t>
            </a:r>
            <a:r>
              <a:rPr lang="en-GB" dirty="0"/>
              <a:t>, A. (1984) 'Making the case for case study' in Journal of Curriculum Studies, Vol. 16, No. 1, pp. 37-51.</a:t>
            </a:r>
          </a:p>
          <a:p>
            <a:r>
              <a:rPr lang="en-GB" dirty="0"/>
              <a:t>Simons, H. (1996) 'The paradox of case study', Cambridge Journal of Education, Vol. 26, No. 2, pp. 225-40.</a:t>
            </a:r>
          </a:p>
          <a:p>
            <a:r>
              <a:rPr lang="en-GB" dirty="0"/>
              <a:t>Stake, R.E. (1995) The Art of Case Study Research, London: Sage</a:t>
            </a:r>
            <a:r>
              <a:rPr lang="en-GB" dirty="0" smtClean="0"/>
              <a:t>.</a:t>
            </a:r>
          </a:p>
          <a:p>
            <a:r>
              <a:rPr lang="en-GB" dirty="0"/>
              <a:t>Thomas, G. (2011) How to do your case study: A Guide for Students and Researchers. London: Sage</a:t>
            </a:r>
            <a:r>
              <a:rPr lang="en-GB" dirty="0" smtClean="0"/>
              <a:t>.</a:t>
            </a:r>
            <a:endParaRPr lang="en-GB" dirty="0"/>
          </a:p>
          <a:p>
            <a:r>
              <a:rPr lang="en-GB" dirty="0"/>
              <a:t>Yin, R. K. (2003)   Case Study Research: Design and Methods, 3rd edition, London: Sage Publications.</a:t>
            </a:r>
          </a:p>
          <a:p>
            <a:endParaRPr lang="en-GB" dirty="0"/>
          </a:p>
        </p:txBody>
      </p:sp>
      <p:sp>
        <p:nvSpPr>
          <p:cNvPr id="4" name="Footer Placeholder 3"/>
          <p:cNvSpPr>
            <a:spLocks noGrp="1"/>
          </p:cNvSpPr>
          <p:nvPr>
            <p:ph type="ftr" sz="quarter" idx="11"/>
          </p:nvPr>
        </p:nvSpPr>
        <p:spPr/>
        <p:txBody>
          <a:bodyPr/>
          <a:lstStyle/>
          <a:p>
            <a:r>
              <a:rPr lang="en-GB" smtClean="0">
                <a:solidFill>
                  <a:prstClr val="black">
                    <a:tint val="75000"/>
                  </a:prstClr>
                </a:solidFill>
              </a:rPr>
              <a:t>© D Hayes, Faculty of Education, University of Plymouth, 2006</a:t>
            </a: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C5F3578-62ED-433D-A5B6-1F71C9BD8E39}" type="slidenum">
              <a:rPr lang="en-GB" smtClean="0">
                <a:solidFill>
                  <a:prstClr val="black">
                    <a:tint val="75000"/>
                  </a:prstClr>
                </a:solidFill>
              </a:rPr>
              <a:pPr/>
              <a:t>22</a:t>
            </a:fld>
            <a:endParaRPr lang="en-GB">
              <a:solidFill>
                <a:prstClr val="black">
                  <a:tint val="75000"/>
                </a:prstClr>
              </a:solidFill>
            </a:endParaRPr>
          </a:p>
        </p:txBody>
      </p:sp>
    </p:spTree>
    <p:extLst>
      <p:ext uri="{BB962C8B-B14F-4D97-AF65-F5344CB8AC3E}">
        <p14:creationId xmlns:p14="http://schemas.microsoft.com/office/powerpoint/2010/main" val="3224590428"/>
      </p:ext>
    </p:extLst>
  </p:cSld>
  <p:clrMapOvr>
    <a:masterClrMapping/>
  </p:clrMapOvr>
</p:sld>
</file>

<file path=ppt/theme/theme1.xml><?xml version="1.0" encoding="utf-8"?>
<a:theme xmlns:a="http://schemas.openxmlformats.org/drawingml/2006/main" name="UWTSD PPT Template (lectu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321</TotalTime>
  <Words>2266</Words>
  <Application>Microsoft Office PowerPoint</Application>
  <PresentationFormat>Widescreen</PresentationFormat>
  <Paragraphs>183</Paragraphs>
  <Slides>22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Wingdings</vt:lpstr>
      <vt:lpstr>UWTSD PPT Template (lectures)</vt:lpstr>
      <vt:lpstr>The Case Study</vt:lpstr>
      <vt:lpstr>Conduct a case study to highlight pertinent issues</vt:lpstr>
      <vt:lpstr>Case study is not the name of a method...many methods can be incorporated   Methods should be dictated by the need to understand </vt:lpstr>
      <vt:lpstr>Background</vt:lpstr>
      <vt:lpstr>Case studies may be carried out in a variety of situations... </vt:lpstr>
      <vt:lpstr>Selecting a case for study... </vt:lpstr>
      <vt:lpstr>OUTLINE PLANS Before commencing a case study, it is useful to sketch out your ideas first. The following structure provides a framework for planning... </vt:lpstr>
      <vt:lpstr>Template for SJSI5022 Case Study</vt:lpstr>
      <vt:lpstr>    Case studies are characterised by the following...    </vt:lpstr>
      <vt:lpstr>Methodology </vt:lpstr>
      <vt:lpstr>Case studies are, by their very nature, QUALITATIVE and ETHNOGRAPHIC... </vt:lpstr>
      <vt:lpstr>Case studies, considerations and thoughts</vt:lpstr>
      <vt:lpstr>Digging deep</vt:lpstr>
      <vt:lpstr>The case study needs to take close account of the researcher </vt:lpstr>
      <vt:lpstr> LIMITATIONS </vt:lpstr>
      <vt:lpstr>Hazards </vt:lpstr>
      <vt:lpstr>Case study data can be analysed at three levels </vt:lpstr>
      <vt:lpstr>DESCRIPTIVE ELEMENT </vt:lpstr>
      <vt:lpstr>ANALYTICAL ELEMENT </vt:lpstr>
      <vt:lpstr>CRITICAL ANALYTICAL ELEMENT </vt:lpstr>
      <vt:lpstr>Strong studies contain... </vt:lpstr>
      <vt:lpstr>Bibliography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studies</dc:title>
  <dc:creator>Heike Griffiths</dc:creator>
  <cp:lastModifiedBy>Heike Griffiths</cp:lastModifiedBy>
  <cp:revision>14</cp:revision>
  <dcterms:created xsi:type="dcterms:W3CDTF">2015-10-22T15:18:09Z</dcterms:created>
  <dcterms:modified xsi:type="dcterms:W3CDTF">2018-02-22T10:46:10Z</dcterms:modified>
</cp:coreProperties>
</file>