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7" r:id="rId2"/>
    <p:sldId id="256" r:id="rId3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1381A"/>
    <a:srgbClr val="A70101"/>
    <a:srgbClr val="B9A082"/>
    <a:srgbClr val="B77C68"/>
    <a:srgbClr val="BFA05B"/>
    <a:srgbClr val="000000"/>
    <a:srgbClr val="9C9CD9"/>
    <a:srgbClr val="7971BC"/>
    <a:srgbClr val="2D4663"/>
    <a:srgbClr val="33D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794" autoAdjust="0"/>
    <p:restoredTop sz="94660"/>
  </p:normalViewPr>
  <p:slideViewPr>
    <p:cSldViewPr snapToGrid="0">
      <p:cViewPr varScale="1">
        <p:scale>
          <a:sx n="55" d="100"/>
          <a:sy n="55" d="100"/>
        </p:scale>
        <p:origin x="3000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1CA96B-668F-42E0-A07D-A8A6084012D4}" type="datetimeFigureOut">
              <a:rPr lang="en-IN" smtClean="0"/>
              <a:t>02-08-2026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60613" y="1143000"/>
            <a:ext cx="21367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5D0791-8696-479A-AC7D-FF9C501856D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01160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D0791-8696-479A-AC7D-FF9C501856DB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327351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55C25-0E96-4753-BD44-093C90F183F8}" type="datetimeFigureOut">
              <a:rPr lang="en-IN" smtClean="0"/>
              <a:t>02-08-2026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CF495-47D9-4146-9A21-E5AD21AE765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653198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55C25-0E96-4753-BD44-093C90F183F8}" type="datetimeFigureOut">
              <a:rPr lang="en-IN" smtClean="0"/>
              <a:t>02-08-2026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CF495-47D9-4146-9A21-E5AD21AE765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472856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55C25-0E96-4753-BD44-093C90F183F8}" type="datetimeFigureOut">
              <a:rPr lang="en-IN" smtClean="0"/>
              <a:t>02-08-2026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CF495-47D9-4146-9A21-E5AD21AE765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01613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55C25-0E96-4753-BD44-093C90F183F8}" type="datetimeFigureOut">
              <a:rPr lang="en-IN" smtClean="0"/>
              <a:t>02-08-2026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CF495-47D9-4146-9A21-E5AD21AE765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62025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55C25-0E96-4753-BD44-093C90F183F8}" type="datetimeFigureOut">
              <a:rPr lang="en-IN" smtClean="0"/>
              <a:t>02-08-2026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CF495-47D9-4146-9A21-E5AD21AE765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850616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55C25-0E96-4753-BD44-093C90F183F8}" type="datetimeFigureOut">
              <a:rPr lang="en-IN" smtClean="0"/>
              <a:t>02-08-2026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CF495-47D9-4146-9A21-E5AD21AE765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64698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55C25-0E96-4753-BD44-093C90F183F8}" type="datetimeFigureOut">
              <a:rPr lang="en-IN" smtClean="0"/>
              <a:t>02-08-2026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CF495-47D9-4146-9A21-E5AD21AE765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636222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55C25-0E96-4753-BD44-093C90F183F8}" type="datetimeFigureOut">
              <a:rPr lang="en-IN" smtClean="0"/>
              <a:t>02-08-2026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CF495-47D9-4146-9A21-E5AD21AE765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593230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55C25-0E96-4753-BD44-093C90F183F8}" type="datetimeFigureOut">
              <a:rPr lang="en-IN" smtClean="0"/>
              <a:t>02-08-2026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CF495-47D9-4146-9A21-E5AD21AE765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181554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55C25-0E96-4753-BD44-093C90F183F8}" type="datetimeFigureOut">
              <a:rPr lang="en-IN" smtClean="0"/>
              <a:t>02-08-2026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CF495-47D9-4146-9A21-E5AD21AE765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095523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55C25-0E96-4753-BD44-093C90F183F8}" type="datetimeFigureOut">
              <a:rPr lang="en-IN" smtClean="0"/>
              <a:t>02-08-2026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CF495-47D9-4146-9A21-E5AD21AE765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844161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A55C25-0E96-4753-BD44-093C90F183F8}" type="datetimeFigureOut">
              <a:rPr lang="en-IN" smtClean="0"/>
              <a:t>02-08-2026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9CF495-47D9-4146-9A21-E5AD21AE765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78731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13" Type="http://schemas.openxmlformats.org/officeDocument/2006/relationships/image" Target="../media/image7.jpg"/><Relationship Id="rId18" Type="http://schemas.openxmlformats.org/officeDocument/2006/relationships/image" Target="../media/image11.png"/><Relationship Id="rId26" Type="http://schemas.openxmlformats.org/officeDocument/2006/relationships/image" Target="../media/image17.png"/><Relationship Id="rId3" Type="http://schemas.openxmlformats.org/officeDocument/2006/relationships/hyperlink" Target="https://www.bisleri.com/bottles-for-change" TargetMode="External"/><Relationship Id="rId21" Type="http://schemas.openxmlformats.org/officeDocument/2006/relationships/image" Target="../media/image13.png"/><Relationship Id="rId7" Type="http://schemas.openxmlformats.org/officeDocument/2006/relationships/hyperlink" Target="https://www.mordorintelligence.com/industry-reports/united-kingdom-whey-protein-market" TargetMode="External"/><Relationship Id="rId12" Type="http://schemas.openxmlformats.org/officeDocument/2006/relationships/image" Target="../media/image6.png"/><Relationship Id="rId17" Type="http://schemas.openxmlformats.org/officeDocument/2006/relationships/image" Target="../media/image10.png"/><Relationship Id="rId25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6" Type="http://schemas.microsoft.com/office/2007/relationships/hdphoto" Target="../media/hdphoto1.wdp"/><Relationship Id="rId20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theguardian.com/business/2026/jun/09/fears-whey-protein-shortage-weight-loss-drugs-global-demand" TargetMode="External"/><Relationship Id="rId11" Type="http://schemas.openxmlformats.org/officeDocument/2006/relationships/image" Target="../media/image5.png"/><Relationship Id="rId24" Type="http://schemas.openxmlformats.org/officeDocument/2006/relationships/image" Target="../media/image15.png"/><Relationship Id="rId5" Type="http://schemas.openxmlformats.org/officeDocument/2006/relationships/hyperlink" Target="https://www.business-standard.com/companies/results/bisleri-fy24-profit-rises-82-8-to-rs-317-crore-revenue-at-rs-2-689-69-cr-125010801120_1.html" TargetMode="External"/><Relationship Id="rId15" Type="http://schemas.openxmlformats.org/officeDocument/2006/relationships/image" Target="../media/image9.png"/><Relationship Id="rId23" Type="http://schemas.microsoft.com/office/2007/relationships/hdphoto" Target="../media/hdphoto3.wdp"/><Relationship Id="rId10" Type="http://schemas.openxmlformats.org/officeDocument/2006/relationships/image" Target="../media/image4.png"/><Relationship Id="rId19" Type="http://schemas.microsoft.com/office/2007/relationships/hdphoto" Target="../media/hdphoto2.wdp"/><Relationship Id="rId4" Type="http://schemas.openxmlformats.org/officeDocument/2006/relationships/hyperlink" Target="https://www.bisleri.com/our-journey" TargetMode="External"/><Relationship Id="rId9" Type="http://schemas.openxmlformats.org/officeDocument/2006/relationships/image" Target="../media/image3.png"/><Relationship Id="rId14" Type="http://schemas.openxmlformats.org/officeDocument/2006/relationships/image" Target="../media/image8.jpg"/><Relationship Id="rId22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34632-8486-05F4-60FC-1841DA2566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/>
              <a:t>Programme: Master of Business Administration</a:t>
            </a:r>
            <a:endParaRPr lang="en-IN" dirty="0"/>
          </a:p>
          <a:p>
            <a:pPr marL="0" indent="0" algn="ctr">
              <a:buNone/>
            </a:pPr>
            <a:r>
              <a:rPr lang="en-GB" b="1" dirty="0"/>
              <a:t> </a:t>
            </a:r>
            <a:endParaRPr lang="en-IN" dirty="0"/>
          </a:p>
          <a:p>
            <a:pPr marL="0" indent="0" algn="ctr">
              <a:buNone/>
            </a:pPr>
            <a:r>
              <a:rPr lang="en-GB" b="1" dirty="0"/>
              <a:t>Module: Marketing Management</a:t>
            </a:r>
            <a:endParaRPr lang="en-IN" dirty="0"/>
          </a:p>
          <a:p>
            <a:pPr marL="0" indent="0" algn="ctr">
              <a:buNone/>
            </a:pPr>
            <a:r>
              <a:rPr lang="en-GB" b="1" dirty="0"/>
              <a:t>Module code: LCMB7024</a:t>
            </a:r>
            <a:endParaRPr lang="en-IN" dirty="0"/>
          </a:p>
          <a:p>
            <a:pPr marL="0" indent="0" algn="ctr">
              <a:buNone/>
            </a:pPr>
            <a:r>
              <a:rPr lang="en-GB" b="1" dirty="0"/>
              <a:t>Lecturer: Laila Maazouz Taonga Kaonga </a:t>
            </a:r>
            <a:r>
              <a:rPr lang="en-GB" b="1" dirty="0" err="1"/>
              <a:t>Sobere-Snithers</a:t>
            </a:r>
            <a:endParaRPr lang="en-IN" dirty="0"/>
          </a:p>
          <a:p>
            <a:pPr marL="0" indent="0" algn="ctr">
              <a:buNone/>
            </a:pPr>
            <a:r>
              <a:rPr lang="en-GB" b="1" dirty="0"/>
              <a:t>Assignment Title: Sustainable Brand Extension Poster Presentation</a:t>
            </a:r>
            <a:endParaRPr lang="en-IN" dirty="0"/>
          </a:p>
          <a:p>
            <a:pPr marL="0" indent="0" algn="ctr">
              <a:buNone/>
            </a:pPr>
            <a:r>
              <a:rPr lang="en-GB" b="1" dirty="0"/>
              <a:t> </a:t>
            </a:r>
            <a:endParaRPr lang="en-IN" dirty="0"/>
          </a:p>
          <a:p>
            <a:pPr marL="0" indent="0" algn="ctr">
              <a:buNone/>
            </a:pPr>
            <a:r>
              <a:rPr lang="en-GB" b="1" dirty="0"/>
              <a:t> </a:t>
            </a:r>
            <a:endParaRPr lang="en-IN" dirty="0"/>
          </a:p>
          <a:p>
            <a:pPr marL="0" indent="0" algn="ctr">
              <a:buNone/>
            </a:pPr>
            <a:r>
              <a:rPr lang="en-GB" b="1" dirty="0"/>
              <a:t>Student Name: Janvi </a:t>
            </a:r>
            <a:r>
              <a:rPr lang="en-GB" b="1" dirty="0" err="1"/>
              <a:t>Radadiya</a:t>
            </a:r>
            <a:endParaRPr lang="en-IN" dirty="0"/>
          </a:p>
          <a:p>
            <a:pPr marL="0" indent="0" algn="ctr">
              <a:buNone/>
            </a:pPr>
            <a:r>
              <a:rPr lang="en-GB" b="1" dirty="0"/>
              <a:t>Student ID Number: 2538338</a:t>
            </a:r>
            <a:endParaRPr lang="en-IN" dirty="0"/>
          </a:p>
          <a:p>
            <a:endParaRPr lang="en-IN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108601-D905-86E6-3729-4CA70AAD68C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06" t="16326" r="10352" b="17850"/>
          <a:stretch>
            <a:fillRect/>
          </a:stretch>
        </p:blipFill>
        <p:spPr bwMode="auto">
          <a:xfrm>
            <a:off x="2292985" y="863311"/>
            <a:ext cx="2272030" cy="78105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9174158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3336290" y="1625600"/>
            <a:ext cx="3521711" cy="1817875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19" name="Rectangle 18"/>
          <p:cNvSpPr/>
          <p:nvPr/>
        </p:nvSpPr>
        <p:spPr>
          <a:xfrm>
            <a:off x="0" y="5778658"/>
            <a:ext cx="3336288" cy="154506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0" name="Rectangle 19"/>
          <p:cNvSpPr/>
          <p:nvPr/>
        </p:nvSpPr>
        <p:spPr>
          <a:xfrm>
            <a:off x="3326044" y="5778658"/>
            <a:ext cx="3545395" cy="1545067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21" name="Rectangle 20"/>
          <p:cNvSpPr/>
          <p:nvPr/>
        </p:nvSpPr>
        <p:spPr>
          <a:xfrm>
            <a:off x="0" y="3443609"/>
            <a:ext cx="3443288" cy="233504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" name="Rectangle 21"/>
          <p:cNvSpPr/>
          <p:nvPr/>
        </p:nvSpPr>
        <p:spPr>
          <a:xfrm>
            <a:off x="3326045" y="3443609"/>
            <a:ext cx="3531956" cy="233504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6858000" cy="16256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1" name="TextBox 30"/>
          <p:cNvSpPr txBox="1"/>
          <p:nvPr/>
        </p:nvSpPr>
        <p:spPr>
          <a:xfrm>
            <a:off x="4525376" y="1564991"/>
            <a:ext cx="23050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New brand development</a:t>
            </a:r>
            <a:endParaRPr lang="en-IN" sz="1600" b="1" dirty="0">
              <a:solidFill>
                <a:schemeClr val="bg1"/>
              </a:solidFill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4171343" y="1822767"/>
            <a:ext cx="2618012" cy="16158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Brand name: </a:t>
            </a:r>
            <a:r>
              <a:rPr lang="en-US" sz="9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Bi-Protein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 concept: 100% using of leftover liquid from dairy products such as cheese and cottage cheese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 innovation: Procedures such as enzymatic hydrolysis and membrane filtration will be incorporated in the manufacturing process of Bi-Protein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 features: Sustainable, healthy, zero-waste, best for sports-person and </a:t>
            </a:r>
            <a:r>
              <a:rPr lang="en-US" sz="9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nody</a:t>
            </a: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builders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640467" y="3441108"/>
            <a:ext cx="31593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Aligning with Customer trend</a:t>
            </a:r>
            <a:endParaRPr lang="en-IN" sz="1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-54855" y="3830807"/>
            <a:ext cx="147695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 algn="just" fontAlgn="base">
              <a:buFont typeface="Arial" panose="020B0604020202020204" pitchFamily="34" charset="0"/>
              <a:buChar char="•"/>
            </a:pPr>
            <a:r>
              <a:rPr lang="en-US" sz="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whey protein market in the United Kingdom is about to reach $90.99 million in 2030 from $68.22 million in 2025 with a CAGR of 5.93% (Mordor Intelligence, 2026)</a:t>
            </a:r>
          </a:p>
          <a:p>
            <a:pPr marL="171450" indent="-171450" algn="just" fontAlgn="base">
              <a:buFont typeface="Arial" panose="020B0604020202020204" pitchFamily="34" charset="0"/>
              <a:buChar char="•"/>
            </a:pPr>
            <a:r>
              <a:rPr lang="en-US" sz="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Prices of whey protein in the UK has risen by 50% due to the increased demand as a weight-loss drug (Marsh, 2026)</a:t>
            </a:r>
          </a:p>
          <a:p>
            <a:pPr marL="171450" indent="-171450" algn="just" fontAlgn="base">
              <a:buFont typeface="Arial" panose="020B0604020202020204" pitchFamily="34" charset="0"/>
              <a:buChar char="•"/>
            </a:pPr>
            <a:endParaRPr lang="en-GB" sz="8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5560590" y="3412734"/>
            <a:ext cx="12493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b="1" dirty="0"/>
              <a:t>Marketing Mix</a:t>
            </a:r>
            <a:endParaRPr lang="en-IN" sz="1400" b="1" dirty="0"/>
          </a:p>
        </p:txBody>
      </p:sp>
      <p:sp>
        <p:nvSpPr>
          <p:cNvPr id="40" name="Rectangle 39"/>
          <p:cNvSpPr/>
          <p:nvPr/>
        </p:nvSpPr>
        <p:spPr>
          <a:xfrm>
            <a:off x="4846500" y="3691984"/>
            <a:ext cx="1967299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● Product Strategy</a:t>
            </a:r>
          </a:p>
          <a:p>
            <a:pPr lvl="0" algn="just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○ </a:t>
            </a:r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Quality</a:t>
            </a: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: Purity, sustainable, high protein content</a:t>
            </a:r>
          </a:p>
          <a:p>
            <a:pPr lvl="0" algn="just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○ </a:t>
            </a:r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Features</a:t>
            </a: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: Sustainable and ethically sourced</a:t>
            </a:r>
          </a:p>
          <a:p>
            <a:pPr lvl="0" algn="just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○ </a:t>
            </a:r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Packaging</a:t>
            </a: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: 100% recycled packaging</a:t>
            </a:r>
          </a:p>
          <a:p>
            <a:pPr lvl="0" algn="just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● Pricing Strategy:</a:t>
            </a:r>
          </a:p>
          <a:p>
            <a:pPr lvl="0" algn="just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○ </a:t>
            </a:r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General</a:t>
            </a: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: Value and intensity will be prioritised</a:t>
            </a:r>
          </a:p>
          <a:p>
            <a:pPr lvl="0" algn="just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○ </a:t>
            </a:r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Segmented</a:t>
            </a: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: Customer segment pricing (30% discounts)</a:t>
            </a:r>
          </a:p>
        </p:txBody>
      </p:sp>
      <p:sp>
        <p:nvSpPr>
          <p:cNvPr id="42" name="Rectangle 41"/>
          <p:cNvSpPr/>
          <p:nvPr/>
        </p:nvSpPr>
        <p:spPr>
          <a:xfrm>
            <a:off x="0" y="6430561"/>
            <a:ext cx="329770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Demographic: Both men and women aged between 15 to 65 years and with a moderate disposable income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Psychographic: Sportsmen, sports women and body builders preferring health and performance simultaneously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Behavioral: Customers preferring sustainable products that also ensures healthiness simultaneously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3591865" y="6002394"/>
            <a:ext cx="14782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Conclusion</a:t>
            </a:r>
            <a:endParaRPr lang="en-IN" sz="1400" b="1" dirty="0">
              <a:solidFill>
                <a:schemeClr val="bg1"/>
              </a:solidFill>
            </a:endParaRPr>
          </a:p>
        </p:txBody>
      </p:sp>
      <p:sp>
        <p:nvSpPr>
          <p:cNvPr id="44" name="Rectangle 43"/>
          <p:cNvSpPr/>
          <p:nvPr/>
        </p:nvSpPr>
        <p:spPr>
          <a:xfrm>
            <a:off x="3329622" y="6319411"/>
            <a:ext cx="240061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Bi-Protein will be manufactured from left-overs of dairy products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market has been selected since it has a CAGR of 5.93%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demand of whey protein in the UK will be beneficial for Bi-Protein</a:t>
            </a:r>
          </a:p>
        </p:txBody>
      </p:sp>
      <p:sp>
        <p:nvSpPr>
          <p:cNvPr id="52" name="Rectangle 51"/>
          <p:cNvSpPr/>
          <p:nvPr/>
        </p:nvSpPr>
        <p:spPr>
          <a:xfrm>
            <a:off x="-13441" y="7323725"/>
            <a:ext cx="6871441" cy="2628534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3" name="Rectangle 62"/>
          <p:cNvSpPr/>
          <p:nvPr/>
        </p:nvSpPr>
        <p:spPr>
          <a:xfrm>
            <a:off x="631379" y="7815258"/>
            <a:ext cx="630048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Bisleri</a:t>
            </a:r>
            <a:r>
              <a:rPr lang="en-GB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(2026 b). </a:t>
            </a:r>
            <a:r>
              <a:rPr lang="en-IN" sz="9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Used plastic is not a waste. It's an opportunity. </a:t>
            </a:r>
            <a:r>
              <a:rPr lang="en-GB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[Online]. Available at: </a:t>
            </a:r>
            <a:r>
              <a:rPr lang="en-GB" sz="9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https://www.bisleri.com/bottles-for-change</a:t>
            </a:r>
            <a:r>
              <a:rPr lang="en-GB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[Accessed: 27 July 2026]</a:t>
            </a:r>
            <a:endParaRPr lang="en-IN" sz="9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Bisleri</a:t>
            </a:r>
            <a:r>
              <a:rPr lang="en-GB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(2026). 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Journey. </a:t>
            </a:r>
            <a:r>
              <a:rPr lang="en-GB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[Online]. Available at: </a:t>
            </a:r>
            <a:r>
              <a:rPr lang="en-GB" sz="9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https://www.bisleri.com/our-journey</a:t>
            </a:r>
            <a:r>
              <a:rPr lang="en-GB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[Accessed: 27 July 2026]</a:t>
            </a:r>
            <a:endParaRPr lang="en-IN" sz="9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Standard (2025).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Bisleri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FY24 profit rises 82.8% to Rs 317 crore, revenue at Rs 2,689.69 cr.</a:t>
            </a:r>
            <a:r>
              <a:rPr lang="en-GB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[Online]. Available at: </a:t>
            </a:r>
            <a:r>
              <a:rPr lang="en-GB" sz="9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https://www.business-standard.com/companies/results/bisleri-fy24-profit-rises-82-8-to-rs-317-crore-revenue-at-rs-2-689-69-cr-125010801120_1.html</a:t>
            </a:r>
            <a:r>
              <a:rPr lang="en-GB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[Accessed: 27 July 2026]</a:t>
            </a:r>
            <a:endParaRPr lang="en-IN" sz="9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Marsh, S. (2026). </a:t>
            </a:r>
            <a:r>
              <a:rPr lang="en-IN" sz="9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Whey protein shortage looms as use of weight-loss drugs fuels global demand.</a:t>
            </a:r>
            <a:r>
              <a:rPr lang="en-IN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[Online]. Available at: </a:t>
            </a:r>
            <a:r>
              <a:rPr lang="en-IN" sz="9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https://www.theguardian.com/business/2026/jun/09/fears-whey-protein-shortage-weight-loss-drugs-global-demand</a:t>
            </a:r>
            <a:r>
              <a:rPr lang="en-IN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[Accessed: 27 July 2026]</a:t>
            </a:r>
            <a:endParaRPr lang="en-IN" sz="9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IN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Mordor Intelligence (2026). </a:t>
            </a:r>
            <a:r>
              <a:rPr lang="en-IN" sz="9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UNITED KINGDOM WHEY PROTEIN MARKET SIZE &amp; SHARE ANALYSIS - GROWTH TRENDS &amp; FORECASTS (2025 - 2030). </a:t>
            </a:r>
            <a:r>
              <a:rPr lang="en-GB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[Online]. Available at: </a:t>
            </a:r>
            <a:r>
              <a:rPr lang="en-IN" sz="9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https://www.mordorintelligence.com/industry-reports/united-kingdom-whey-protein-market</a:t>
            </a:r>
            <a:r>
              <a:rPr lang="en-IN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[Accessed: 27 July 2026]</a:t>
            </a:r>
            <a:endParaRPr lang="en-IN" sz="9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-1" y="1625600"/>
            <a:ext cx="3336289" cy="1817875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" name="TextBox 8"/>
          <p:cNvSpPr txBox="1"/>
          <p:nvPr/>
        </p:nvSpPr>
        <p:spPr>
          <a:xfrm>
            <a:off x="447672" y="1587783"/>
            <a:ext cx="15733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Introduction of the company</a:t>
            </a:r>
            <a:endParaRPr lang="en-IN" sz="1200" b="1" dirty="0"/>
          </a:p>
        </p:txBody>
      </p:sp>
      <p:sp>
        <p:nvSpPr>
          <p:cNvPr id="27" name="Rectangle 26"/>
          <p:cNvSpPr/>
          <p:nvPr/>
        </p:nvSpPr>
        <p:spPr>
          <a:xfrm>
            <a:off x="-33976" y="2074227"/>
            <a:ext cx="2062032" cy="12772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700" b="1" dirty="0" err="1">
                <a:latin typeface="Arial" panose="020B0604020202020204" pitchFamily="34" charset="0"/>
                <a:cs typeface="Arial" panose="020B0604020202020204" pitchFamily="34" charset="0"/>
              </a:rPr>
              <a:t>Bisleri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 is an India-based brand owned by Parle Group since 1969 after the acquisition from Felice </a:t>
            </a:r>
            <a:r>
              <a:rPr lang="en-US" sz="700" b="1" dirty="0" err="1">
                <a:latin typeface="Arial" panose="020B0604020202020204" pitchFamily="34" charset="0"/>
                <a:cs typeface="Arial" panose="020B0604020202020204" pitchFamily="34" charset="0"/>
              </a:rPr>
              <a:t>Bisleri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700" b="1" dirty="0" err="1">
                <a:latin typeface="Arial" panose="020B0604020202020204" pitchFamily="34" charset="0"/>
                <a:cs typeface="Arial" panose="020B0604020202020204" pitchFamily="34" charset="0"/>
              </a:rPr>
              <a:t>Bisleri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, 2026)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Revenue of </a:t>
            </a:r>
            <a:r>
              <a:rPr lang="en-US" sz="700" b="1" dirty="0" err="1">
                <a:latin typeface="Arial" panose="020B0604020202020204" pitchFamily="34" charset="0"/>
                <a:cs typeface="Arial" panose="020B0604020202020204" pitchFamily="34" charset="0"/>
              </a:rPr>
              <a:t>Bisleri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 rose by 14.8% to INR 2,689.69 Crore while the profit rose by 82.8% to INR 316.95 Crore as of 2024 (Business Standard, 2025)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US" sz="700" b="1" dirty="0" err="1">
                <a:latin typeface="Arial" panose="020B0604020202020204" pitchFamily="34" charset="0"/>
                <a:cs typeface="Arial" panose="020B0604020202020204" pitchFamily="34" charset="0"/>
              </a:rPr>
              <a:t>Bisleri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 has ensured its bottles are recyclable for making t-shirts, shoes and other products (</a:t>
            </a:r>
            <a:r>
              <a:rPr lang="en-US" sz="700" b="1" dirty="0" err="1">
                <a:latin typeface="Arial" panose="020B0604020202020204" pitchFamily="34" charset="0"/>
                <a:cs typeface="Arial" panose="020B0604020202020204" pitchFamily="34" charset="0"/>
              </a:rPr>
              <a:t>Bisleri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, 2026 b)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786265" y="7523996"/>
            <a:ext cx="10401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</a:rPr>
              <a:t>References</a:t>
            </a:r>
            <a:endParaRPr lang="en-IN" sz="1400" b="1" dirty="0">
              <a:solidFill>
                <a:schemeClr val="bg1"/>
              </a:solidFill>
            </a:endParaRPr>
          </a:p>
        </p:txBody>
      </p:sp>
      <p:pic>
        <p:nvPicPr>
          <p:cNvPr id="1048" name="Picture 24" descr="Discount PNG Images Transparent Free Download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2266" y="5126314"/>
            <a:ext cx="1032830" cy="637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ISOPURE® Whey Protein Isolate | 25 g High-Quality Protein">
            <a:extLst>
              <a:ext uri="{FF2B5EF4-FFF2-40B4-BE49-F238E27FC236}">
                <a16:creationId xmlns:a16="http://schemas.microsoft.com/office/drawing/2014/main" id="{935866C2-AE28-E34A-887C-DCD34A61C37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62319" y="1953619"/>
            <a:ext cx="1530124" cy="153012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EFC68FF-661B-D3EC-1A52-DB320AE411B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453613" y="3788869"/>
            <a:ext cx="1828229" cy="193971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7E33698-3E5A-A16D-32FA-E9189E42272F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9156" y="4217667"/>
            <a:ext cx="1266220" cy="1266220"/>
          </a:xfrm>
          <a:prstGeom prst="rect">
            <a:avLst/>
          </a:prstGeom>
        </p:spPr>
      </p:pic>
      <p:pic>
        <p:nvPicPr>
          <p:cNvPr id="23" name="Picture 22" descr="Beast WHEY Premium Protein Complex 2.01kg Jammy Biscuit">
            <a:extLst>
              <a:ext uri="{FF2B5EF4-FFF2-40B4-BE49-F238E27FC236}">
                <a16:creationId xmlns:a16="http://schemas.microsoft.com/office/drawing/2014/main" id="{4C8027F0-600C-E89F-0CA8-61665E413EBD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61124" y="5723309"/>
            <a:ext cx="1644597" cy="1644597"/>
          </a:xfrm>
          <a:prstGeom prst="rect">
            <a:avLst/>
          </a:prstGeom>
        </p:spPr>
      </p:pic>
      <p:pic>
        <p:nvPicPr>
          <p:cNvPr id="4" name="Picture 3" descr="Sites-Bis-Site">
            <a:extLst>
              <a:ext uri="{FF2B5EF4-FFF2-40B4-BE49-F238E27FC236}">
                <a16:creationId xmlns:a16="http://schemas.microsoft.com/office/drawing/2014/main" id="{836E9AC7-F9B8-70A0-7A62-B4FE2EEB234F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2631"/>
            <a:ext cx="6858000" cy="161296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810F834-B1B2-544A-9CAB-CD4B916D46FA}"/>
              </a:ext>
            </a:extLst>
          </p:cNvPr>
          <p:cNvSpPr txBox="1"/>
          <p:nvPr/>
        </p:nvSpPr>
        <p:spPr>
          <a:xfrm>
            <a:off x="3336288" y="1530"/>
            <a:ext cx="22433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BRAND EXTENSION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1F0B27E-CB39-7C2F-9630-5C8C56E26C10}"/>
              </a:ext>
            </a:extLst>
          </p:cNvPr>
          <p:cNvSpPr/>
          <p:nvPr/>
        </p:nvSpPr>
        <p:spPr>
          <a:xfrm>
            <a:off x="-100718" y="-84532"/>
            <a:ext cx="240803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i="1" dirty="0">
                <a:solidFill>
                  <a:schemeClr val="tx1">
                    <a:lumMod val="95000"/>
                    <a:lumOff val="5000"/>
                  </a:schemeClr>
                </a:solidFill>
                <a:latin typeface="Berlin Sans FB Demi" panose="020E0802020502020306" pitchFamily="34" charset="0"/>
                <a:cs typeface="Arial" panose="020B0604020202020204" pitchFamily="34" charset="0"/>
              </a:rPr>
              <a:t>(Bi-Protein)</a:t>
            </a:r>
            <a:endParaRPr lang="en-IN" sz="3200" b="1" i="1" dirty="0">
              <a:solidFill>
                <a:schemeClr val="tx1">
                  <a:lumMod val="95000"/>
                  <a:lumOff val="5000"/>
                </a:schemeClr>
              </a:solidFill>
              <a:latin typeface="Berlin Sans FB Demi" panose="020E0802020502020306" pitchFamily="34" charset="0"/>
            </a:endParaRPr>
          </a:p>
        </p:txBody>
      </p:sp>
      <p:pic>
        <p:nvPicPr>
          <p:cNvPr id="15" name="Picture 14" descr="Bisleri International Pvt Ltd in Chhatral Gidc, Gandhinagar-Gujarat - Best  Mineral Water Bottle Manufacturers in Gandhinagar-Gujarat - Justdial">
            <a:extLst>
              <a:ext uri="{FF2B5EF4-FFF2-40B4-BE49-F238E27FC236}">
                <a16:creationId xmlns:a16="http://schemas.microsoft.com/office/drawing/2014/main" id="{3F965AE9-3D0E-4069-49B6-461DCE12F82C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048592" y="1625734"/>
            <a:ext cx="1297359" cy="1804536"/>
          </a:xfrm>
          <a:prstGeom prst="rect">
            <a:avLst/>
          </a:prstGeom>
        </p:spPr>
      </p:pic>
      <p:pic>
        <p:nvPicPr>
          <p:cNvPr id="24" name="Picture 22" descr="Best Quality PNG Transparent Images Free Download | Vector Files | Pngtree">
            <a:extLst>
              <a:ext uri="{FF2B5EF4-FFF2-40B4-BE49-F238E27FC236}">
                <a16:creationId xmlns:a16="http://schemas.microsoft.com/office/drawing/2014/main" id="{3A2906A2-F3B6-A897-EC32-DD5CD7F6F7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10" y="2902659"/>
            <a:ext cx="1055222" cy="1055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5" descr="brief introduction Vector Icons free download in SVG, PNG Format">
            <a:extLst>
              <a:ext uri="{FF2B5EF4-FFF2-40B4-BE49-F238E27FC236}">
                <a16:creationId xmlns:a16="http://schemas.microsoft.com/office/drawing/2014/main" id="{57770FD4-DBB6-A47C-310D-B5B19897E6C7}"/>
              </a:ext>
            </a:extLst>
          </p:cNvPr>
          <p:cNvPicPr>
            <a:picLocks noChangeAspect="1"/>
          </p:cNvPicPr>
          <p:nvPr/>
        </p:nvPicPr>
        <p:blipFill>
          <a:blip r:embed="rId17">
            <a:biLevel thresh="75000"/>
          </a:blip>
          <a:stretch>
            <a:fillRect/>
          </a:stretch>
        </p:blipFill>
        <p:spPr>
          <a:xfrm>
            <a:off x="0" y="1548749"/>
            <a:ext cx="556328" cy="556328"/>
          </a:xfrm>
          <a:prstGeom prst="rect">
            <a:avLst/>
          </a:prstGeom>
        </p:spPr>
      </p:pic>
      <p:pic>
        <p:nvPicPr>
          <p:cNvPr id="28" name="Picture 27" descr="Free Rocket Icon, Symbol. Download in SVG &amp; PNG Formats.">
            <a:extLst>
              <a:ext uri="{FF2B5EF4-FFF2-40B4-BE49-F238E27FC236}">
                <a16:creationId xmlns:a16="http://schemas.microsoft.com/office/drawing/2014/main" id="{50D7C87C-D693-8836-4F2C-B0434430A9AC}"/>
              </a:ext>
            </a:extLst>
          </p:cNvPr>
          <p:cNvPicPr>
            <a:picLocks noChangeAspect="1"/>
          </p:cNvPicPr>
          <p:nvPr/>
        </p:nvPicPr>
        <p:blipFill>
          <a:blip r:embed="rId18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artisticWatercolorSponge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553264" y="1642376"/>
            <a:ext cx="574493" cy="458032"/>
          </a:xfrm>
          <a:prstGeom prst="rect">
            <a:avLst/>
          </a:prstGeom>
        </p:spPr>
      </p:pic>
      <p:pic>
        <p:nvPicPr>
          <p:cNvPr id="34" name="Picture 33" descr="Growth PNGs for Free Download">
            <a:extLst>
              <a:ext uri="{FF2B5EF4-FFF2-40B4-BE49-F238E27FC236}">
                <a16:creationId xmlns:a16="http://schemas.microsoft.com/office/drawing/2014/main" id="{C022E9D7-B6D7-FF6D-77ED-FB340BD91C29}"/>
              </a:ext>
            </a:extLst>
          </p:cNvPr>
          <p:cNvPicPr>
            <a:picLocks noChangeAspect="1"/>
          </p:cNvPicPr>
          <p:nvPr/>
        </p:nvPicPr>
        <p:blipFill>
          <a:blip r:embed="rId20">
            <a:biLevel thresh="75000"/>
          </a:blip>
          <a:stretch>
            <a:fillRect/>
          </a:stretch>
        </p:blipFill>
        <p:spPr>
          <a:xfrm>
            <a:off x="-22662" y="3403576"/>
            <a:ext cx="677652" cy="451768"/>
          </a:xfrm>
          <a:prstGeom prst="rect">
            <a:avLst/>
          </a:prstGeom>
        </p:spPr>
      </p:pic>
      <p:pic>
        <p:nvPicPr>
          <p:cNvPr id="37" name="Picture 36" descr="Product - Free marketing icons">
            <a:extLst>
              <a:ext uri="{FF2B5EF4-FFF2-40B4-BE49-F238E27FC236}">
                <a16:creationId xmlns:a16="http://schemas.microsoft.com/office/drawing/2014/main" id="{0E7C2C4F-C8C6-73C0-F6D4-18D21E52A716}"/>
              </a:ext>
            </a:extLst>
          </p:cNvPr>
          <p:cNvPicPr>
            <a:picLocks noChangeAspect="1"/>
          </p:cNvPicPr>
          <p:nvPr/>
        </p:nvPicPr>
        <p:blipFill>
          <a:blip r:embed="rId21">
            <a:biLevel thresh="75000"/>
          </a:blip>
          <a:stretch>
            <a:fillRect/>
          </a:stretch>
        </p:blipFill>
        <p:spPr>
          <a:xfrm>
            <a:off x="4072052" y="3484238"/>
            <a:ext cx="781480" cy="781480"/>
          </a:xfrm>
          <a:prstGeom prst="rect">
            <a:avLst/>
          </a:prstGeom>
        </p:spPr>
      </p:pic>
      <p:pic>
        <p:nvPicPr>
          <p:cNvPr id="38" name="Picture 37" descr="Segment - Free people icons">
            <a:extLst>
              <a:ext uri="{FF2B5EF4-FFF2-40B4-BE49-F238E27FC236}">
                <a16:creationId xmlns:a16="http://schemas.microsoft.com/office/drawing/2014/main" id="{D96C859B-05FB-D456-243E-E7D88A2968D3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saturation sat="4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4842" y="5810556"/>
            <a:ext cx="603920" cy="603920"/>
          </a:xfrm>
          <a:prstGeom prst="rect">
            <a:avLst/>
          </a:prstGeom>
        </p:spPr>
      </p:pic>
      <p:pic>
        <p:nvPicPr>
          <p:cNvPr id="47" name="Picture 46" descr="Download HD Our Brands Read More - Bisleri Mineral Water Bottle Transparent  PNG Image - NicePNG.com">
            <a:extLst>
              <a:ext uri="{FF2B5EF4-FFF2-40B4-BE49-F238E27FC236}">
                <a16:creationId xmlns:a16="http://schemas.microsoft.com/office/drawing/2014/main" id="{267A02DB-0FA6-F770-D91D-241216C8E786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1378369" y="5784865"/>
            <a:ext cx="1933508" cy="697604"/>
          </a:xfrm>
          <a:prstGeom prst="rect">
            <a:avLst/>
          </a:prstGeom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566F2F55-6CF4-A003-1204-0842126F1B68}"/>
              </a:ext>
            </a:extLst>
          </p:cNvPr>
          <p:cNvSpPr txBox="1"/>
          <p:nvPr/>
        </p:nvSpPr>
        <p:spPr>
          <a:xfrm>
            <a:off x="555411" y="5831249"/>
            <a:ext cx="1271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Segmentation</a:t>
            </a:r>
            <a:endParaRPr lang="en-IN" sz="1400" b="1" dirty="0"/>
          </a:p>
        </p:txBody>
      </p:sp>
      <p:pic>
        <p:nvPicPr>
          <p:cNvPr id="50" name="Picture 49" descr="Conclusion - Free interface icons">
            <a:extLst>
              <a:ext uri="{FF2B5EF4-FFF2-40B4-BE49-F238E27FC236}">
                <a16:creationId xmlns:a16="http://schemas.microsoft.com/office/drawing/2014/main" id="{97AC2DB8-10AE-FC04-0D77-369F94D34384}"/>
              </a:ext>
            </a:extLst>
          </p:cNvPr>
          <p:cNvPicPr>
            <a:picLocks noChangeAspect="1"/>
          </p:cNvPicPr>
          <p:nvPr/>
        </p:nvPicPr>
        <p:blipFill>
          <a:blip r:embed="rId25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410160" y="5850183"/>
            <a:ext cx="502210" cy="502210"/>
          </a:xfrm>
          <a:prstGeom prst="rect">
            <a:avLst/>
          </a:prstGeom>
        </p:spPr>
      </p:pic>
      <p:pic>
        <p:nvPicPr>
          <p:cNvPr id="51" name="Picture 50" descr="Reference - Free education icons">
            <a:extLst>
              <a:ext uri="{FF2B5EF4-FFF2-40B4-BE49-F238E27FC236}">
                <a16:creationId xmlns:a16="http://schemas.microsoft.com/office/drawing/2014/main" id="{BD1169BD-CD08-8FB1-2CDF-B78475AAADC0}"/>
              </a:ext>
            </a:extLst>
          </p:cNvPr>
          <p:cNvPicPr>
            <a:picLocks noChangeAspect="1"/>
          </p:cNvPicPr>
          <p:nvPr/>
        </p:nvPicPr>
        <p:blipFill>
          <a:blip r:embed="rId26">
            <a:biLevel thresh="25000"/>
          </a:blip>
          <a:stretch>
            <a:fillRect/>
          </a:stretch>
        </p:blipFill>
        <p:spPr>
          <a:xfrm flipH="1">
            <a:off x="183248" y="7413462"/>
            <a:ext cx="528847" cy="528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8863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Yellow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460</TotalTime>
  <Words>600</Words>
  <Application>Microsoft Office PowerPoint</Application>
  <PresentationFormat>A4 Paper (210x297 mm)</PresentationFormat>
  <Paragraphs>47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Arial Black</vt:lpstr>
      <vt:lpstr>Berlin Sans FB Demi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Dell</cp:lastModifiedBy>
  <cp:revision>2</cp:revision>
  <dcterms:created xsi:type="dcterms:W3CDTF">2026-07-11T11:02:27Z</dcterms:created>
  <dcterms:modified xsi:type="dcterms:W3CDTF">2026-08-02T08:34:42Z</dcterms:modified>
</cp:coreProperties>
</file>