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sldIdLst>
    <p:sldId id="256" r:id="rId2"/>
    <p:sldId id="262" r:id="rId3"/>
    <p:sldId id="257" r:id="rId4"/>
    <p:sldId id="259" r:id="rId5"/>
    <p:sldId id="258"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ableStyles" Target="tableStyles.xml" /><Relationship Id="rId5" Type="http://schemas.openxmlformats.org/officeDocument/2006/relationships/slide" Target="slides/slide4.xml" /><Relationship Id="rId10"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10/11/2022</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081699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36712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70135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2709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4178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703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4653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49982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9229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477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172636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84672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27214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364350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65922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25453151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10987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10/11/2022</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19092918"/>
      </p:ext>
    </p:extLst>
  </p:cSld>
  <p:clrMap bg1="dk1" tx1="lt1" bg2="dk2" tx2="lt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 id="2147483876" r:id="rId12"/>
    <p:sldLayoutId id="2147483877" r:id="rId13"/>
    <p:sldLayoutId id="2147483878" r:id="rId14"/>
    <p:sldLayoutId id="2147483879" r:id="rId15"/>
    <p:sldLayoutId id="2147483880" r:id="rId16"/>
    <p:sldLayoutId id="214748388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image" Target="../media/image4.png" /><Relationship Id="rId1" Type="http://schemas.openxmlformats.org/officeDocument/2006/relationships/slideLayout" Target="../slideLayouts/slideLayout1.xml" /><Relationship Id="rId5" Type="http://schemas.openxmlformats.org/officeDocument/2006/relationships/image" Target="../media/image7.svg" /><Relationship Id="rId4" Type="http://schemas.openxmlformats.org/officeDocument/2006/relationships/image" Target="../media/image6.png"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b="1">
                <a:latin typeface="Arial"/>
                <a:cs typeface="Arial"/>
              </a:rPr>
              <a:t>Technology Collaboration</a:t>
            </a:r>
          </a:p>
        </p:txBody>
      </p:sp>
      <p:sp>
        <p:nvSpPr>
          <p:cNvPr id="3" name="Subtitle 2"/>
          <p:cNvSpPr>
            <a:spLocks noGrp="1"/>
          </p:cNvSpPr>
          <p:nvPr>
            <p:ph type="subTitle" idx="1"/>
          </p:nvPr>
        </p:nvSpPr>
        <p:spPr/>
        <p:txBody>
          <a:bodyPr vert="horz" lIns="91440" tIns="45720" rIns="91440" bIns="45720" rtlCol="0" anchor="t">
            <a:normAutofit lnSpcReduction="10000"/>
          </a:bodyPr>
          <a:lstStyle/>
          <a:p>
            <a:r>
              <a:rPr lang="en-GB">
                <a:latin typeface="Arial"/>
                <a:cs typeface="Calibri"/>
              </a:rPr>
              <a:t>Are students confident in using technology to collaborate?</a:t>
            </a:r>
          </a:p>
          <a:p>
            <a:r>
              <a:rPr lang="en-GB">
                <a:latin typeface="Arial"/>
                <a:cs typeface="Calibri"/>
              </a:rPr>
              <a:t>Name – Misba Khan</a:t>
            </a:r>
          </a:p>
          <a:p>
            <a:endParaRPr lang="en-GB">
              <a:latin typeface="Arial"/>
              <a:cs typeface="Calibri"/>
            </a:endParaRPr>
          </a:p>
          <a:p>
            <a:r>
              <a:rPr lang="en-GB">
                <a:latin typeface="Arial"/>
                <a:cs typeface="Calibri"/>
              </a:rPr>
              <a:t>Date 29/09/2022</a:t>
            </a:r>
            <a:endParaRPr lang="en-GB"/>
          </a:p>
        </p:txBody>
      </p:sp>
      <p:pic>
        <p:nvPicPr>
          <p:cNvPr id="4" name="Graphic 4" descr="Boardroom with solid fill">
            <a:extLst>
              <a:ext uri="{FF2B5EF4-FFF2-40B4-BE49-F238E27FC236}">
                <a16:creationId xmlns:a16="http://schemas.microsoft.com/office/drawing/2014/main" id="{DA910725-6FD7-3259-7F7A-1865D89DFB2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095782" y="-104953"/>
            <a:ext cx="2093342" cy="2122097"/>
          </a:xfrm>
          <a:prstGeom prst="rect">
            <a:avLst/>
          </a:prstGeom>
        </p:spPr>
      </p:pic>
      <p:pic>
        <p:nvPicPr>
          <p:cNvPr id="5" name="Graphic 5" descr="Cheers with solid fill">
            <a:extLst>
              <a:ext uri="{FF2B5EF4-FFF2-40B4-BE49-F238E27FC236}">
                <a16:creationId xmlns:a16="http://schemas.microsoft.com/office/drawing/2014/main" id="{6ADE69E6-61D1-83E0-502F-341C9038CF1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7894" y="5157159"/>
            <a:ext cx="1618890" cy="160451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2000B-3CD7-B682-A7BF-5E2F7F857204}"/>
              </a:ext>
            </a:extLst>
          </p:cNvPr>
          <p:cNvSpPr>
            <a:spLocks noGrp="1"/>
          </p:cNvSpPr>
          <p:nvPr>
            <p:ph type="title"/>
          </p:nvPr>
        </p:nvSpPr>
        <p:spPr/>
        <p:txBody>
          <a:bodyPr/>
          <a:lstStyle/>
          <a:p>
            <a:r>
              <a:rPr lang="en-GB" b="1" dirty="0">
                <a:cs typeface="Calibri Light"/>
              </a:rPr>
              <a:t>Introduction</a:t>
            </a:r>
          </a:p>
        </p:txBody>
      </p:sp>
      <p:sp>
        <p:nvSpPr>
          <p:cNvPr id="3" name="Content Placeholder 2">
            <a:extLst>
              <a:ext uri="{FF2B5EF4-FFF2-40B4-BE49-F238E27FC236}">
                <a16:creationId xmlns:a16="http://schemas.microsoft.com/office/drawing/2014/main" id="{94DD9E86-2454-4039-9AFB-5277D447D5E0}"/>
              </a:ext>
            </a:extLst>
          </p:cNvPr>
          <p:cNvSpPr>
            <a:spLocks noGrp="1"/>
          </p:cNvSpPr>
          <p:nvPr>
            <p:ph idx="1"/>
          </p:nvPr>
        </p:nvSpPr>
        <p:spPr/>
        <p:txBody>
          <a:bodyPr/>
          <a:lstStyle/>
          <a:p>
            <a:pPr marL="0" indent="0">
              <a:buNone/>
            </a:pPr>
            <a:r>
              <a:rPr lang="en-GB" dirty="0">
                <a:ea typeface="+mn-lt"/>
                <a:cs typeface="+mn-lt"/>
              </a:rPr>
              <a:t>Recent years have seen a large growth in higher education online, both as part of a blended approach, where on campus students access some of their materials and activities online, catering to </a:t>
            </a:r>
            <a:r>
              <a:rPr lang="en-GB">
                <a:ea typeface="+mn-lt"/>
                <a:cs typeface="+mn-lt"/>
              </a:rPr>
              <a:t>a wider amount </a:t>
            </a:r>
            <a:r>
              <a:rPr lang="en-GB" dirty="0">
                <a:ea typeface="+mn-lt"/>
                <a:cs typeface="+mn-lt"/>
              </a:rPr>
              <a:t>of </a:t>
            </a:r>
            <a:r>
              <a:rPr lang="en-GB">
                <a:ea typeface="+mn-lt"/>
                <a:cs typeface="+mn-lt"/>
              </a:rPr>
              <a:t>students both on campus and off campus. At the same time, the higher education community has recognised that a more learner-centred approach can be encouraged by increasing the opportunities for student-student interaction and collaboration (</a:t>
            </a:r>
            <a:r>
              <a:rPr lang="en-GB" err="1">
                <a:ea typeface="+mn-lt"/>
                <a:cs typeface="+mn-lt"/>
              </a:rPr>
              <a:t>Heejung</a:t>
            </a:r>
            <a:r>
              <a:rPr lang="en-GB">
                <a:ea typeface="+mn-lt"/>
                <a:cs typeface="+mn-lt"/>
              </a:rPr>
              <a:t> et al., 2008). Most institutions providing online courses now provide opportunities in at least some subjects for students to participate in collaborative learning projects so that students experience opportunities for sharing and constructing knowledge (</a:t>
            </a:r>
            <a:r>
              <a:rPr lang="en-GB" err="1">
                <a:ea typeface="+mn-lt"/>
                <a:cs typeface="+mn-lt"/>
              </a:rPr>
              <a:t>Dewiyanti</a:t>
            </a:r>
            <a:r>
              <a:rPr lang="en-GB">
                <a:ea typeface="+mn-lt"/>
                <a:cs typeface="+mn-lt"/>
              </a:rPr>
              <a:t> et al., 2005). Uptake by students varies greatly and appears highly dependent on the context (</a:t>
            </a:r>
            <a:r>
              <a:rPr lang="en-GB" err="1">
                <a:ea typeface="+mn-lt"/>
                <a:cs typeface="+mn-lt"/>
              </a:rPr>
              <a:t>Carr</a:t>
            </a:r>
            <a:r>
              <a:rPr lang="en-GB" dirty="0">
                <a:ea typeface="+mn-lt"/>
                <a:cs typeface="+mn-lt"/>
              </a:rPr>
              <a:t> et al., 2007), and the benefits for students appear similarly dependent on the processes employed</a:t>
            </a:r>
            <a:endParaRPr lang="en-GB" dirty="0">
              <a:cs typeface="Calibri"/>
            </a:endParaRPr>
          </a:p>
        </p:txBody>
      </p:sp>
    </p:spTree>
    <p:extLst>
      <p:ext uri="{BB962C8B-B14F-4D97-AF65-F5344CB8AC3E}">
        <p14:creationId xmlns:p14="http://schemas.microsoft.com/office/powerpoint/2010/main" val="68279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EE732-BE23-6B9A-37DE-A934A5890FFB}"/>
              </a:ext>
            </a:extLst>
          </p:cNvPr>
          <p:cNvSpPr>
            <a:spLocks noGrp="1"/>
          </p:cNvSpPr>
          <p:nvPr>
            <p:ph type="title"/>
          </p:nvPr>
        </p:nvSpPr>
        <p:spPr/>
        <p:txBody>
          <a:bodyPr/>
          <a:lstStyle/>
          <a:p>
            <a:r>
              <a:rPr lang="en-GB" b="1">
                <a:latin typeface="Arial"/>
                <a:cs typeface="Calibri Light"/>
              </a:rPr>
              <a:t>Students Experiences Collaborating Online </a:t>
            </a:r>
            <a:endParaRPr lang="en-GB">
              <a:cs typeface="Calibri Light"/>
            </a:endParaRPr>
          </a:p>
        </p:txBody>
      </p:sp>
      <p:sp>
        <p:nvSpPr>
          <p:cNvPr id="3" name="Content Placeholder 2">
            <a:extLst>
              <a:ext uri="{FF2B5EF4-FFF2-40B4-BE49-F238E27FC236}">
                <a16:creationId xmlns:a16="http://schemas.microsoft.com/office/drawing/2014/main" id="{09CFFED3-C4A7-8630-FAB5-C7D4839AB5D5}"/>
              </a:ext>
            </a:extLst>
          </p:cNvPr>
          <p:cNvSpPr>
            <a:spLocks noGrp="1"/>
          </p:cNvSpPr>
          <p:nvPr>
            <p:ph idx="1"/>
          </p:nvPr>
        </p:nvSpPr>
        <p:spPr/>
        <p:txBody>
          <a:bodyPr vert="horz" lIns="91440" tIns="45720" rIns="91440" bIns="45720" rtlCol="0" anchor="t">
            <a:normAutofit/>
          </a:bodyPr>
          <a:lstStyle/>
          <a:p>
            <a:r>
              <a:rPr lang="en-GB" dirty="0">
                <a:latin typeface="Calibri"/>
                <a:cs typeface="Calibri"/>
              </a:rPr>
              <a:t>How confident are the students using Technology?</a:t>
            </a:r>
          </a:p>
          <a:p>
            <a:r>
              <a:rPr lang="en-GB" dirty="0">
                <a:latin typeface="Calibri"/>
                <a:cs typeface="Calibri"/>
              </a:rPr>
              <a:t>Using Wikis as the collaboration platform, has been conducted successfully for several years (Weaver, D et al., 2010)</a:t>
            </a:r>
          </a:p>
          <a:p>
            <a:r>
              <a:rPr lang="en-GB" dirty="0">
                <a:latin typeface="Calibri"/>
                <a:ea typeface="+mn-lt"/>
                <a:cs typeface="+mn-lt"/>
              </a:rPr>
              <a:t>Students were given the opportunity and technical means to collaborate, and staff could assess individual students’ participation (Weaver, D et al., 2010) </a:t>
            </a:r>
          </a:p>
          <a:p>
            <a:pPr>
              <a:buClr>
                <a:srgbClr val="FFFFFF"/>
              </a:buClr>
            </a:pPr>
            <a:r>
              <a:rPr lang="en-GB" dirty="0">
                <a:ea typeface="+mn-lt"/>
                <a:cs typeface="+mn-lt"/>
              </a:rPr>
              <a:t>To gain further information regarding the internal machinations of student groups, selected students were invited to in light of their experiences of their wiki project.</a:t>
            </a:r>
          </a:p>
          <a:p>
            <a:pPr>
              <a:buClr>
                <a:srgbClr val="FFFFFF"/>
              </a:buClr>
            </a:pPr>
            <a:endParaRPr lang="en-GB" dirty="0">
              <a:latin typeface="Calibri"/>
              <a:cs typeface="Calibri"/>
            </a:endParaRPr>
          </a:p>
        </p:txBody>
      </p:sp>
    </p:spTree>
    <p:extLst>
      <p:ext uri="{BB962C8B-B14F-4D97-AF65-F5344CB8AC3E}">
        <p14:creationId xmlns:p14="http://schemas.microsoft.com/office/powerpoint/2010/main" val="2037918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FB08D-9E07-8FA6-8A21-91EB14F39E0E}"/>
              </a:ext>
            </a:extLst>
          </p:cNvPr>
          <p:cNvSpPr>
            <a:spLocks noGrp="1"/>
          </p:cNvSpPr>
          <p:nvPr>
            <p:ph type="title"/>
          </p:nvPr>
        </p:nvSpPr>
        <p:spPr/>
        <p:txBody>
          <a:bodyPr/>
          <a:lstStyle/>
          <a:p>
            <a:r>
              <a:rPr lang="en-GB" b="1">
                <a:cs typeface="Calibri Light"/>
              </a:rPr>
              <a:t>Students Confidence In Collaborating</a:t>
            </a:r>
          </a:p>
        </p:txBody>
      </p:sp>
      <p:pic>
        <p:nvPicPr>
          <p:cNvPr id="7" name="Picture 7" descr="Woman bonding with child">
            <a:extLst>
              <a:ext uri="{FF2B5EF4-FFF2-40B4-BE49-F238E27FC236}">
                <a16:creationId xmlns:a16="http://schemas.microsoft.com/office/drawing/2014/main" id="{5B736DC1-B3F7-08E9-709B-3A982CDF225E}"/>
              </a:ext>
            </a:extLst>
          </p:cNvPr>
          <p:cNvPicPr>
            <a:picLocks noGrp="1" noChangeAspect="1"/>
          </p:cNvPicPr>
          <p:nvPr>
            <p:ph idx="1"/>
          </p:nvPr>
        </p:nvPicPr>
        <p:blipFill>
          <a:blip r:embed="rId2"/>
          <a:stretch>
            <a:fillRect/>
          </a:stretch>
        </p:blipFill>
        <p:spPr>
          <a:xfrm>
            <a:off x="3014266" y="2141538"/>
            <a:ext cx="5474493" cy="3649662"/>
          </a:xfrm>
        </p:spPr>
      </p:pic>
    </p:spTree>
    <p:extLst>
      <p:ext uri="{BB962C8B-B14F-4D97-AF65-F5344CB8AC3E}">
        <p14:creationId xmlns:p14="http://schemas.microsoft.com/office/powerpoint/2010/main" val="2269193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D7570-1DE6-B00D-28C3-0FD385FF0A3D}"/>
              </a:ext>
            </a:extLst>
          </p:cNvPr>
          <p:cNvSpPr>
            <a:spLocks noGrp="1"/>
          </p:cNvSpPr>
          <p:nvPr>
            <p:ph type="title"/>
          </p:nvPr>
        </p:nvSpPr>
        <p:spPr/>
        <p:txBody>
          <a:bodyPr/>
          <a:lstStyle/>
          <a:p>
            <a:r>
              <a:rPr lang="en-GB">
                <a:latin typeface="Arial"/>
                <a:cs typeface="Calibri Light"/>
              </a:rPr>
              <a:t>Link to Article </a:t>
            </a:r>
            <a:endParaRPr lang="en-GB">
              <a:cs typeface="Calibri Light"/>
            </a:endParaRPr>
          </a:p>
        </p:txBody>
      </p:sp>
      <p:sp>
        <p:nvSpPr>
          <p:cNvPr id="3" name="Content Placeholder 2">
            <a:extLst>
              <a:ext uri="{FF2B5EF4-FFF2-40B4-BE49-F238E27FC236}">
                <a16:creationId xmlns:a16="http://schemas.microsoft.com/office/drawing/2014/main" id="{0666DB59-0657-628B-03C4-7058109F236E}"/>
              </a:ext>
            </a:extLst>
          </p:cNvPr>
          <p:cNvSpPr>
            <a:spLocks noGrp="1"/>
          </p:cNvSpPr>
          <p:nvPr>
            <p:ph idx="1"/>
          </p:nvPr>
        </p:nvSpPr>
        <p:spPr/>
        <p:txBody>
          <a:bodyPr vert="horz" lIns="91440" tIns="45720" rIns="91440" bIns="45720" rtlCol="0" anchor="t">
            <a:normAutofit/>
          </a:bodyPr>
          <a:lstStyle/>
          <a:p>
            <a:r>
              <a:rPr lang="en-GB">
                <a:ea typeface="+mn-lt"/>
                <a:cs typeface="+mn-lt"/>
              </a:rPr>
              <a:t>https://librarysearch.uwtsd.ac.uk/view/action/uresolver.do?operation=resolveService&amp;package_service_id=8507667000002421&amp;institutionId=2421&amp;customerId=2415&amp;VE=true</a:t>
            </a:r>
            <a:endParaRPr lang="en-GB"/>
          </a:p>
        </p:txBody>
      </p:sp>
    </p:spTree>
    <p:extLst>
      <p:ext uri="{BB962C8B-B14F-4D97-AF65-F5344CB8AC3E}">
        <p14:creationId xmlns:p14="http://schemas.microsoft.com/office/powerpoint/2010/main" val="1147794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814CE-B71A-45D8-578D-59EC8C491306}"/>
              </a:ext>
            </a:extLst>
          </p:cNvPr>
          <p:cNvSpPr>
            <a:spLocks noGrp="1"/>
          </p:cNvSpPr>
          <p:nvPr>
            <p:ph type="title"/>
          </p:nvPr>
        </p:nvSpPr>
        <p:spPr/>
        <p:txBody>
          <a:bodyPr/>
          <a:lstStyle/>
          <a:p>
            <a:r>
              <a:rPr lang="en-GB" b="1" dirty="0">
                <a:cs typeface="Calibri Light"/>
              </a:rPr>
              <a:t>References</a:t>
            </a:r>
          </a:p>
        </p:txBody>
      </p:sp>
      <p:sp>
        <p:nvSpPr>
          <p:cNvPr id="3" name="Content Placeholder 2">
            <a:extLst>
              <a:ext uri="{FF2B5EF4-FFF2-40B4-BE49-F238E27FC236}">
                <a16:creationId xmlns:a16="http://schemas.microsoft.com/office/drawing/2014/main" id="{78158CB3-E53B-E2F3-C1C1-AEAFAB77AF46}"/>
              </a:ext>
            </a:extLst>
          </p:cNvPr>
          <p:cNvSpPr>
            <a:spLocks noGrp="1"/>
          </p:cNvSpPr>
          <p:nvPr>
            <p:ph idx="1"/>
          </p:nvPr>
        </p:nvSpPr>
        <p:spPr/>
        <p:txBody>
          <a:bodyPr/>
          <a:lstStyle/>
          <a:p>
            <a:r>
              <a:rPr lang="en-GB" dirty="0">
                <a:ea typeface="+mn-lt"/>
                <a:cs typeface="+mn-lt"/>
              </a:rPr>
              <a:t>Weaver, D., Viper, S., Latter, J. and McIntosh, P.C., 2010. Off campus students' experiences collaborating online, using wikis. </a:t>
            </a:r>
            <a:r>
              <a:rPr lang="en-GB" i="1" dirty="0">
                <a:ea typeface="+mn-lt"/>
                <a:cs typeface="+mn-lt"/>
              </a:rPr>
              <a:t>Australasian Journal of Educational Technology</a:t>
            </a:r>
            <a:r>
              <a:rPr lang="en-GB" dirty="0">
                <a:ea typeface="+mn-lt"/>
                <a:cs typeface="+mn-lt"/>
              </a:rPr>
              <a:t>, </a:t>
            </a:r>
            <a:r>
              <a:rPr lang="en-GB" i="1" dirty="0">
                <a:ea typeface="+mn-lt"/>
                <a:cs typeface="+mn-lt"/>
              </a:rPr>
              <a:t>26</a:t>
            </a:r>
            <a:r>
              <a:rPr lang="en-GB" dirty="0">
                <a:ea typeface="+mn-lt"/>
                <a:cs typeface="+mn-lt"/>
              </a:rPr>
              <a:t>(6).</a:t>
            </a:r>
            <a:endParaRPr lang="en-GB" dirty="0"/>
          </a:p>
        </p:txBody>
      </p:sp>
    </p:spTree>
    <p:extLst>
      <p:ext uri="{BB962C8B-B14F-4D97-AF65-F5344CB8AC3E}">
        <p14:creationId xmlns:p14="http://schemas.microsoft.com/office/powerpoint/2010/main" val="19648695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Celestial</vt:lpstr>
      <vt:lpstr>Technology Collaboration</vt:lpstr>
      <vt:lpstr>Introduction</vt:lpstr>
      <vt:lpstr>Students Experiences Collaborating Online </vt:lpstr>
      <vt:lpstr>Students Confidence In Collaborating</vt:lpstr>
      <vt:lpstr>Link to Article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misba khan</cp:lastModifiedBy>
  <cp:revision>53</cp:revision>
  <dcterms:created xsi:type="dcterms:W3CDTF">2013-07-15T20:26:40Z</dcterms:created>
  <dcterms:modified xsi:type="dcterms:W3CDTF">2022-10-11T08:28:10Z</dcterms:modified>
</cp:coreProperties>
</file>