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12.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13.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14.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15.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notesSlides/notesSlide16.xml" ContentType="application/vnd.openxmlformats-officedocument.presentationml.notesSlide+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notesSlides/notesSlide17.xml" ContentType="application/vnd.openxmlformats-officedocument.presentationml.notesSlide+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notesSlides/notesSlide18.xml" ContentType="application/vnd.openxmlformats-officedocument.presentationml.notesSlide+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notesSlides/notesSlide19.xml" ContentType="application/vnd.openxmlformats-officedocument.presentationml.notesSlide+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93" r:id="rId14"/>
    <p:sldId id="296" r:id="rId15"/>
    <p:sldId id="298" r:id="rId16"/>
    <p:sldId id="299" r:id="rId17"/>
    <p:sldId id="300" r:id="rId18"/>
    <p:sldId id="301" r:id="rId19"/>
    <p:sldId id="304" r:id="rId20"/>
    <p:sldId id="310" r:id="rId21"/>
    <p:sldId id="311" r:id="rId22"/>
    <p:sldId id="312" r:id="rId23"/>
    <p:sldId id="313" r:id="rId24"/>
    <p:sldId id="314" r:id="rId25"/>
    <p:sldId id="288" r:id="rId26"/>
    <p:sldId id="289" r:id="rId27"/>
    <p:sldId id="305" r:id="rId28"/>
    <p:sldId id="315" r:id="rId29"/>
  </p:sldIdLst>
  <p:sldSz cx="14630400" cy="8229600"/>
  <p:notesSz cx="8229600" cy="14630400"/>
  <p:embeddedFontLst>
    <p:embeddedFont>
      <p:font typeface="Calibri" panose="020F0502020204030204" pitchFamily="34" charset="0"/>
      <p:regular r:id="rId31"/>
      <p:bold r:id="rId32"/>
      <p:italic r:id="rId33"/>
      <p:boldItalic r:id="rId34"/>
    </p:embeddedFont>
    <p:embeddedFont>
      <p:font typeface="Calibri Light" panose="020F0302020204030204" pitchFamily="34" charset="0"/>
      <p:regular r:id="rId35"/>
      <p:italic r:id="rId36"/>
    </p:embeddedFont>
    <p:embeddedFont>
      <p:font typeface="Crimson Pro Semi Bold" pitchFamily="2" charset="0"/>
      <p:regular r:id="rId37"/>
    </p:embeddedFont>
    <p:embeddedFont>
      <p:font typeface="Heebo" panose="02000000000000000000" pitchFamily="2" charset="0"/>
      <p:regular r:id="rId38"/>
      <p:bold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911F5F7-5AE8-4CD9-8444-6EFD1C941797}">
          <p14:sldIdLst>
            <p14:sldId id="256"/>
            <p14:sldId id="257"/>
            <p14:sldId id="258"/>
            <p14:sldId id="259"/>
            <p14:sldId id="260"/>
            <p14:sldId id="261"/>
            <p14:sldId id="262"/>
            <p14:sldId id="263"/>
            <p14:sldId id="264"/>
            <p14:sldId id="265"/>
            <p14:sldId id="266"/>
            <p14:sldId id="267"/>
            <p14:sldId id="293"/>
            <p14:sldId id="296"/>
            <p14:sldId id="298"/>
            <p14:sldId id="299"/>
            <p14:sldId id="300"/>
            <p14:sldId id="301"/>
            <p14:sldId id="304"/>
            <p14:sldId id="310"/>
            <p14:sldId id="311"/>
            <p14:sldId id="312"/>
            <p14:sldId id="313"/>
            <p14:sldId id="314"/>
            <p14:sldId id="288"/>
            <p14:sldId id="289"/>
            <p14:sldId id="305"/>
            <p14:sldId id="31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484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1" d="100"/>
          <a:sy n="71" d="100"/>
        </p:scale>
        <p:origin x="56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font" Target="fonts/font9.fntdata"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font" Target="fonts/font4.fntdata" /><Relationship Id="rId42"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font" Target="fonts/font3.fntdata" /><Relationship Id="rId38" Type="http://schemas.openxmlformats.org/officeDocument/2006/relationships/font" Target="fonts/font8.fntdata"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font" Target="fonts/font2.fntdata" /><Relationship Id="rId37" Type="http://schemas.openxmlformats.org/officeDocument/2006/relationships/font" Target="fonts/font7.fntdata" /><Relationship Id="rId40"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font" Target="fonts/font6.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notesMaster" Target="notesMasters/notesMaster1.xml" /><Relationship Id="rId35" Type="http://schemas.openxmlformats.org/officeDocument/2006/relationships/font" Target="fonts/font5.fntdata" /><Relationship Id="rId43"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20</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21</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22</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23</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24</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p:nvPr>
        </p:nvSpPr>
        <p:spPr>
          <a:xfrm>
            <a:off x="794420" y="6290400"/>
            <a:ext cx="6355358" cy="5146691"/>
          </a:xfrm>
          <a:prstGeom prst="rect">
            <a:avLst/>
          </a:prstGeom>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3" Type="http://schemas.openxmlformats.org/officeDocument/2006/relationships/tags" Target="../tags/tag3.xml" /><Relationship Id="rId2" Type="http://schemas.openxmlformats.org/officeDocument/2006/relationships/tags" Target="../tags/tag2.xml" /><Relationship Id="rId1" Type="http://schemas.openxmlformats.org/officeDocument/2006/relationships/tags" Target="../tags/tag1.xml" /><Relationship Id="rId5" Type="http://schemas.openxmlformats.org/officeDocument/2006/relationships/slideMaster" Target="../slideMasters/slideMaster1.xml" /><Relationship Id="rId4" Type="http://schemas.openxmlformats.org/officeDocument/2006/relationships/tags" Target="../tags/tag4.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Slide 3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p:spPr>
      </p:sp>
      <p:sp>
        <p:nvSpPr>
          <p:cNvPr id="3" name="Shape 1"/>
          <p:cNvSpPr/>
          <p:nvPr/>
        </p:nvSpPr>
        <p:spPr>
          <a:xfrm>
            <a:off x="0" y="0"/>
            <a:ext cx="14630400" cy="8229600"/>
          </a:xfrm>
          <a:prstGeom prst="rect">
            <a:avLst/>
          </a:prstGeom>
          <a:solidFill>
            <a:srgbClr val="FFFFFF"/>
          </a:solidFill>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8200" y="1825625"/>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p:spPr>
        <p:txBody>
          <a:bodyPr/>
          <a:lstStyle/>
          <a:p>
            <a:fld id="{FDE934FF-F4E1-47C5-9CA5-30A81DDE2BE4}" type="datetimeFigureOut">
              <a:rPr lang="en-US" smtClean="0"/>
              <a:t>11/3/2025</a:t>
            </a:fld>
            <a:endParaRPr lang="en-US"/>
          </a:p>
        </p:txBody>
      </p:sp>
      <p:sp>
        <p:nvSpPr>
          <p:cNvPr id="5" name="Footer Placeholder 4"/>
          <p:cNvSpPr>
            <a:spLocks noGrp="1"/>
          </p:cNvSpPr>
          <p:nvPr>
            <p:ph type="ftr" sz="quarter" idx="11"/>
          </p:nvPr>
        </p:nvSpPr>
        <p:spPr>
          <a:xfrm>
            <a:off x="4038600" y="6356350"/>
            <a:ext cx="4114800" cy="365125"/>
          </a:xfrm>
        </p:spPr>
        <p:txBody>
          <a:bodyPr/>
          <a:lstStyle/>
          <a:p>
            <a:endParaRPr lang="en-US"/>
          </a:p>
        </p:txBody>
      </p:sp>
      <p:sp>
        <p:nvSpPr>
          <p:cNvPr id="6" name="Slide Number Placeholder 5"/>
          <p:cNvSpPr>
            <a:spLocks noGrp="1"/>
          </p:cNvSpPr>
          <p:nvPr>
            <p:ph type="sldNum" sz="quarter" idx="12"/>
          </p:nvPr>
        </p:nvSpPr>
        <p:spPr>
          <a:xfrm>
            <a:off x="8610600" y="6356350"/>
            <a:ext cx="2743200" cy="365125"/>
          </a:xfrm>
        </p:spPr>
        <p:txBody>
          <a:bodyPr/>
          <a:lstStyle/>
          <a:p>
            <a:fld id="{B3561BA9-CDCF-4958-B8AB-66F3BF063E13}" type="slidenum">
              <a:rPr lang="en-US" smtClean="0"/>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835200" y="473286"/>
            <a:ext cx="12960000" cy="950400"/>
          </a:xfrm>
        </p:spPr>
        <p:txBody>
          <a:bodyPr lIns="0" tIns="0" rIns="0" bIns="0"/>
          <a:lstStyle>
            <a:lvl1pPr algn="ctr" fontAlgn="base">
              <a:defRPr sz="3840">
                <a:solidFill>
                  <a:schemeClr val="tx1">
                    <a:lumMod val="85000"/>
                    <a:lumOff val="15000"/>
                  </a:schemeClr>
                </a:solidFill>
                <a:latin typeface="+mj-lt"/>
              </a:defRPr>
            </a:lvl1pPr>
          </a:lstStyle>
          <a:p>
            <a:r>
              <a:rPr lang="en-US" dirty="0"/>
              <a:t>Click to add title</a:t>
            </a:r>
          </a:p>
        </p:txBody>
      </p:sp>
      <p:sp>
        <p:nvSpPr>
          <p:cNvPr id="3" name="日期占位符 2"/>
          <p:cNvSpPr>
            <a:spLocks noGrp="1"/>
          </p:cNvSpPr>
          <p:nvPr>
            <p:ph type="dt" sz="half" idx="10"/>
            <p:custDataLst>
              <p:tags r:id="rId2"/>
            </p:custDataLst>
          </p:nvPr>
        </p:nvSpPr>
        <p:spPr>
          <a:xfrm>
            <a:off x="734400" y="7577280"/>
            <a:ext cx="3240000" cy="380160"/>
          </a:xfrm>
        </p:spPr>
        <p:txBody>
          <a:bodyPr/>
          <a:lstStyle>
            <a:lvl1pPr>
              <a:defRPr>
                <a:latin typeface="Arial" panose="020B0604020202020204" pitchFamily="34" charset="0"/>
                <a:sym typeface="Arial" panose="020B0604020202020204" pitchFamily="34" charset="0"/>
              </a:defRPr>
            </a:lvl1pPr>
          </a:lstStyle>
          <a:p>
            <a:r>
              <a:rPr lang="en-US"/>
              <a:t>Date Area</a:t>
            </a:r>
          </a:p>
        </p:txBody>
      </p:sp>
      <p:sp>
        <p:nvSpPr>
          <p:cNvPr id="4" name="页脚占位符 3"/>
          <p:cNvSpPr>
            <a:spLocks noGrp="1"/>
          </p:cNvSpPr>
          <p:nvPr>
            <p:ph type="ftr" sz="quarter" idx="11"/>
            <p:custDataLst>
              <p:tags r:id="rId3"/>
            </p:custDataLst>
          </p:nvPr>
        </p:nvSpPr>
        <p:spPr>
          <a:xfrm>
            <a:off x="4939200" y="7577280"/>
            <a:ext cx="4752000" cy="380160"/>
          </a:xfrm>
        </p:spPr>
        <p:txBody>
          <a:bodyPr/>
          <a:lstStyle>
            <a:lvl1pPr>
              <a:defRPr>
                <a:latin typeface="Arial" panose="020B0604020202020204" pitchFamily="34" charset="0"/>
                <a:sym typeface="Arial" panose="020B0604020202020204" pitchFamily="34" charset="0"/>
              </a:defRPr>
            </a:lvl1pPr>
          </a:lstStyle>
          <a:p>
            <a:endParaRPr lang="en-US" dirty="0"/>
          </a:p>
        </p:txBody>
      </p:sp>
      <p:sp>
        <p:nvSpPr>
          <p:cNvPr id="5" name="灯片编号占位符 4"/>
          <p:cNvSpPr>
            <a:spLocks noGrp="1"/>
          </p:cNvSpPr>
          <p:nvPr>
            <p:ph type="sldNum" sz="quarter" idx="12"/>
            <p:custDataLst>
              <p:tags r:id="rId4"/>
            </p:custDataLst>
          </p:nvPr>
        </p:nvSpPr>
        <p:spPr>
          <a:xfrm>
            <a:off x="10653120" y="7577280"/>
            <a:ext cx="3240000" cy="380160"/>
          </a:xfrm>
        </p:spPr>
        <p:txBody>
          <a:bodyPr/>
          <a:lstStyle>
            <a:lvl1pPr>
              <a:defRPr>
                <a:latin typeface="Arial" panose="020B0604020202020204" pitchFamily="34" charset="0"/>
                <a:sym typeface="Arial" panose="020B0604020202020204" pitchFamily="34" charset="0"/>
              </a:defRPr>
            </a:lvl1pPr>
          </a:lstStyle>
          <a:p>
            <a:fld id="{49AE70B2-8BF9-45C0-BB95-33D1B9D3A854}"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4.xml" /><Relationship Id="rId4" Type="http://schemas.openxmlformats.org/officeDocument/2006/relationships/image" Target="../media/image3.sv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8" Type="http://schemas.openxmlformats.org/officeDocument/2006/relationships/image" Target="../media/image10.svg" /><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8.svg" /><Relationship Id="rId5" Type="http://schemas.openxmlformats.org/officeDocument/2006/relationships/image" Target="../media/image7.png" /><Relationship Id="rId10" Type="http://schemas.openxmlformats.org/officeDocument/2006/relationships/image" Target="../media/image12.svg" /><Relationship Id="rId4" Type="http://schemas.openxmlformats.org/officeDocument/2006/relationships/image" Target="../media/image6.svg" /><Relationship Id="rId9" Type="http://schemas.openxmlformats.org/officeDocument/2006/relationships/image" Target="../media/image11.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9.xml" /></Relationships>
</file>

<file path=ppt/slides/_rels/slide9.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9.xml" /><Relationship Id="rId1" Type="http://schemas.openxmlformats.org/officeDocument/2006/relationships/slideLayout" Target="../slideLayouts/slideLayout10.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1.xml" /></Relationships>
</file>

<file path=ppt/slides/_rels/slide11.xml.rels><?xml version="1.0" encoding="UTF-8" standalone="yes"?>
<Relationships xmlns="http://schemas.openxmlformats.org/package/2006/relationships"><Relationship Id="rId8" Type="http://schemas.openxmlformats.org/officeDocument/2006/relationships/image" Target="../media/image17.svg" /><Relationship Id="rId3" Type="http://schemas.openxmlformats.org/officeDocument/2006/relationships/image" Target="../media/image5.png" /><Relationship Id="rId7" Type="http://schemas.openxmlformats.org/officeDocument/2006/relationships/image" Target="../media/image16.png" /><Relationship Id="rId12" Type="http://schemas.openxmlformats.org/officeDocument/2006/relationships/image" Target="../media/image21.svg" /><Relationship Id="rId2" Type="http://schemas.openxmlformats.org/officeDocument/2006/relationships/notesSlide" Target="../notesSlides/notesSlide11.xml" /><Relationship Id="rId1" Type="http://schemas.openxmlformats.org/officeDocument/2006/relationships/slideLayout" Target="../slideLayouts/slideLayout12.xml" /><Relationship Id="rId6" Type="http://schemas.openxmlformats.org/officeDocument/2006/relationships/image" Target="../media/image15.svg" /><Relationship Id="rId11" Type="http://schemas.openxmlformats.org/officeDocument/2006/relationships/image" Target="../media/image20.png" /><Relationship Id="rId5" Type="http://schemas.openxmlformats.org/officeDocument/2006/relationships/image" Target="../media/image14.png" /><Relationship Id="rId10" Type="http://schemas.openxmlformats.org/officeDocument/2006/relationships/image" Target="../media/image19.svg" /><Relationship Id="rId4" Type="http://schemas.openxmlformats.org/officeDocument/2006/relationships/image" Target="../media/image6.svg" /><Relationship Id="rId9" Type="http://schemas.openxmlformats.org/officeDocument/2006/relationships/image" Target="../media/image18.png" /></Relationships>
</file>

<file path=ppt/slides/_rels/slide12.xml.rels><?xml version="1.0" encoding="UTF-8" standalone="yes"?>
<Relationships xmlns="http://schemas.openxmlformats.org/package/2006/relationships"><Relationship Id="rId8" Type="http://schemas.openxmlformats.org/officeDocument/2006/relationships/tags" Target="../tags/tag12.xml" /><Relationship Id="rId3" Type="http://schemas.openxmlformats.org/officeDocument/2006/relationships/tags" Target="../tags/tag7.xml" /><Relationship Id="rId7" Type="http://schemas.openxmlformats.org/officeDocument/2006/relationships/tags" Target="../tags/tag11.xml" /><Relationship Id="rId12" Type="http://schemas.openxmlformats.org/officeDocument/2006/relationships/notesSlide" Target="../notesSlides/notesSlide12.xml" /><Relationship Id="rId2" Type="http://schemas.openxmlformats.org/officeDocument/2006/relationships/tags" Target="../tags/tag6.xml" /><Relationship Id="rId1" Type="http://schemas.openxmlformats.org/officeDocument/2006/relationships/tags" Target="../tags/tag5.xml" /><Relationship Id="rId6" Type="http://schemas.openxmlformats.org/officeDocument/2006/relationships/tags" Target="../tags/tag10.xml" /><Relationship Id="rId11" Type="http://schemas.openxmlformats.org/officeDocument/2006/relationships/slideLayout" Target="../slideLayouts/slideLayout13.xml" /><Relationship Id="rId5" Type="http://schemas.openxmlformats.org/officeDocument/2006/relationships/tags" Target="../tags/tag9.xml" /><Relationship Id="rId10" Type="http://schemas.openxmlformats.org/officeDocument/2006/relationships/tags" Target="../tags/tag14.xml" /><Relationship Id="rId4" Type="http://schemas.openxmlformats.org/officeDocument/2006/relationships/tags" Target="../tags/tag8.xml" /><Relationship Id="rId9" Type="http://schemas.openxmlformats.org/officeDocument/2006/relationships/tags" Target="../tags/tag13.xml" /></Relationships>
</file>

<file path=ppt/slides/_rels/slide13.xml.rels><?xml version="1.0" encoding="UTF-8" standalone="yes"?>
<Relationships xmlns="http://schemas.openxmlformats.org/package/2006/relationships"><Relationship Id="rId8" Type="http://schemas.openxmlformats.org/officeDocument/2006/relationships/tags" Target="../tags/tag22.xml" /><Relationship Id="rId13" Type="http://schemas.openxmlformats.org/officeDocument/2006/relationships/notesSlide" Target="../notesSlides/notesSlide13.xml" /><Relationship Id="rId3" Type="http://schemas.openxmlformats.org/officeDocument/2006/relationships/tags" Target="../tags/tag17.xml" /><Relationship Id="rId7" Type="http://schemas.openxmlformats.org/officeDocument/2006/relationships/tags" Target="../tags/tag21.xml" /><Relationship Id="rId12" Type="http://schemas.openxmlformats.org/officeDocument/2006/relationships/slideLayout" Target="../slideLayouts/slideLayout36.xml" /><Relationship Id="rId2" Type="http://schemas.openxmlformats.org/officeDocument/2006/relationships/tags" Target="../tags/tag16.xml" /><Relationship Id="rId16" Type="http://schemas.openxmlformats.org/officeDocument/2006/relationships/image" Target="../media/image24.jpeg" /><Relationship Id="rId1" Type="http://schemas.openxmlformats.org/officeDocument/2006/relationships/tags" Target="../tags/tag15.xml" /><Relationship Id="rId6" Type="http://schemas.openxmlformats.org/officeDocument/2006/relationships/tags" Target="../tags/tag20.xml" /><Relationship Id="rId11" Type="http://schemas.openxmlformats.org/officeDocument/2006/relationships/tags" Target="../tags/tag25.xml" /><Relationship Id="rId5" Type="http://schemas.openxmlformats.org/officeDocument/2006/relationships/tags" Target="../tags/tag19.xml" /><Relationship Id="rId15" Type="http://schemas.openxmlformats.org/officeDocument/2006/relationships/image" Target="../media/image23.jpeg" /><Relationship Id="rId10" Type="http://schemas.openxmlformats.org/officeDocument/2006/relationships/tags" Target="../tags/tag24.xml" /><Relationship Id="rId4" Type="http://schemas.openxmlformats.org/officeDocument/2006/relationships/tags" Target="../tags/tag18.xml" /><Relationship Id="rId9" Type="http://schemas.openxmlformats.org/officeDocument/2006/relationships/tags" Target="../tags/tag23.xml" /><Relationship Id="rId14" Type="http://schemas.openxmlformats.org/officeDocument/2006/relationships/image" Target="../media/image22.jpeg" /></Relationships>
</file>

<file path=ppt/slides/_rels/slide14.xml.rels><?xml version="1.0" encoding="UTF-8" standalone="yes"?>
<Relationships xmlns="http://schemas.openxmlformats.org/package/2006/relationships"><Relationship Id="rId3" Type="http://schemas.openxmlformats.org/officeDocument/2006/relationships/tags" Target="../tags/tag28.xml" /><Relationship Id="rId7" Type="http://schemas.openxmlformats.org/officeDocument/2006/relationships/image" Target="../media/image25.jpeg" /><Relationship Id="rId2" Type="http://schemas.openxmlformats.org/officeDocument/2006/relationships/tags" Target="../tags/tag27.xml" /><Relationship Id="rId1" Type="http://schemas.openxmlformats.org/officeDocument/2006/relationships/tags" Target="../tags/tag26.xml" /><Relationship Id="rId6" Type="http://schemas.openxmlformats.org/officeDocument/2006/relationships/notesSlide" Target="../notesSlides/notesSlide14.xml" /><Relationship Id="rId5" Type="http://schemas.openxmlformats.org/officeDocument/2006/relationships/slideLayout" Target="../slideLayouts/slideLayout36.xml" /><Relationship Id="rId4" Type="http://schemas.openxmlformats.org/officeDocument/2006/relationships/tags" Target="../tags/tag29.xml" /></Relationships>
</file>

<file path=ppt/slides/_rels/slide15.xml.rels><?xml version="1.0" encoding="UTF-8" standalone="yes"?>
<Relationships xmlns="http://schemas.openxmlformats.org/package/2006/relationships"><Relationship Id="rId3" Type="http://schemas.openxmlformats.org/officeDocument/2006/relationships/tags" Target="../tags/tag32.xml" /><Relationship Id="rId7" Type="http://schemas.openxmlformats.org/officeDocument/2006/relationships/image" Target="../media/image25.jpeg" /><Relationship Id="rId2" Type="http://schemas.openxmlformats.org/officeDocument/2006/relationships/tags" Target="../tags/tag31.xml" /><Relationship Id="rId1" Type="http://schemas.openxmlformats.org/officeDocument/2006/relationships/tags" Target="../tags/tag30.xml" /><Relationship Id="rId6" Type="http://schemas.openxmlformats.org/officeDocument/2006/relationships/notesSlide" Target="../notesSlides/notesSlide15.xml" /><Relationship Id="rId5" Type="http://schemas.openxmlformats.org/officeDocument/2006/relationships/slideLayout" Target="../slideLayouts/slideLayout36.xml" /><Relationship Id="rId4" Type="http://schemas.openxmlformats.org/officeDocument/2006/relationships/tags" Target="../tags/tag33.xml" /></Relationships>
</file>

<file path=ppt/slides/_rels/slide16.xml.rels><?xml version="1.0" encoding="UTF-8" standalone="yes"?>
<Relationships xmlns="http://schemas.openxmlformats.org/package/2006/relationships"><Relationship Id="rId8" Type="http://schemas.openxmlformats.org/officeDocument/2006/relationships/slideLayout" Target="../slideLayouts/slideLayout36.xml" /><Relationship Id="rId3" Type="http://schemas.openxmlformats.org/officeDocument/2006/relationships/tags" Target="../tags/tag36.xml" /><Relationship Id="rId7" Type="http://schemas.openxmlformats.org/officeDocument/2006/relationships/tags" Target="../tags/tag40.xml" /><Relationship Id="rId2" Type="http://schemas.openxmlformats.org/officeDocument/2006/relationships/tags" Target="../tags/tag35.xml" /><Relationship Id="rId1" Type="http://schemas.openxmlformats.org/officeDocument/2006/relationships/tags" Target="../tags/tag34.xml" /><Relationship Id="rId6" Type="http://schemas.openxmlformats.org/officeDocument/2006/relationships/tags" Target="../tags/tag39.xml" /><Relationship Id="rId5" Type="http://schemas.openxmlformats.org/officeDocument/2006/relationships/tags" Target="../tags/tag38.xml" /><Relationship Id="rId4" Type="http://schemas.openxmlformats.org/officeDocument/2006/relationships/tags" Target="../tags/tag37.xml" /><Relationship Id="rId9" Type="http://schemas.openxmlformats.org/officeDocument/2006/relationships/image" Target="../media/image25.jpeg" /></Relationships>
</file>

<file path=ppt/slides/_rels/slide17.xml.rels><?xml version="1.0" encoding="UTF-8" standalone="yes"?>
<Relationships xmlns="http://schemas.openxmlformats.org/package/2006/relationships"><Relationship Id="rId8" Type="http://schemas.openxmlformats.org/officeDocument/2006/relationships/slideLayout" Target="../slideLayouts/slideLayout36.xml" /><Relationship Id="rId3" Type="http://schemas.openxmlformats.org/officeDocument/2006/relationships/tags" Target="../tags/tag43.xml" /><Relationship Id="rId7" Type="http://schemas.openxmlformats.org/officeDocument/2006/relationships/tags" Target="../tags/tag47.xml" /><Relationship Id="rId2" Type="http://schemas.openxmlformats.org/officeDocument/2006/relationships/tags" Target="../tags/tag42.xml" /><Relationship Id="rId1" Type="http://schemas.openxmlformats.org/officeDocument/2006/relationships/tags" Target="../tags/tag41.xml" /><Relationship Id="rId6" Type="http://schemas.openxmlformats.org/officeDocument/2006/relationships/tags" Target="../tags/tag46.xml" /><Relationship Id="rId5" Type="http://schemas.openxmlformats.org/officeDocument/2006/relationships/tags" Target="../tags/tag45.xml" /><Relationship Id="rId4" Type="http://schemas.openxmlformats.org/officeDocument/2006/relationships/tags" Target="../tags/tag44.xml" /><Relationship Id="rId9" Type="http://schemas.openxmlformats.org/officeDocument/2006/relationships/image" Target="../media/image25.jpeg" /></Relationships>
</file>

<file path=ppt/slides/_rels/slide18.xml.rels><?xml version="1.0" encoding="UTF-8" standalone="yes"?>
<Relationships xmlns="http://schemas.openxmlformats.org/package/2006/relationships"><Relationship Id="rId8" Type="http://schemas.openxmlformats.org/officeDocument/2006/relationships/slideLayout" Target="../slideLayouts/slideLayout36.xml" /><Relationship Id="rId3" Type="http://schemas.openxmlformats.org/officeDocument/2006/relationships/tags" Target="../tags/tag50.xml" /><Relationship Id="rId7" Type="http://schemas.openxmlformats.org/officeDocument/2006/relationships/tags" Target="../tags/tag54.xml" /><Relationship Id="rId2" Type="http://schemas.openxmlformats.org/officeDocument/2006/relationships/tags" Target="../tags/tag49.xml" /><Relationship Id="rId1" Type="http://schemas.openxmlformats.org/officeDocument/2006/relationships/tags" Target="../tags/tag48.xml" /><Relationship Id="rId6" Type="http://schemas.openxmlformats.org/officeDocument/2006/relationships/tags" Target="../tags/tag53.xml" /><Relationship Id="rId5" Type="http://schemas.openxmlformats.org/officeDocument/2006/relationships/tags" Target="../tags/tag52.xml" /><Relationship Id="rId4" Type="http://schemas.openxmlformats.org/officeDocument/2006/relationships/tags" Target="../tags/tag51.xml" /><Relationship Id="rId9" Type="http://schemas.openxmlformats.org/officeDocument/2006/relationships/image" Target="../media/image25.jpeg" /></Relationships>
</file>

<file path=ppt/slides/_rels/slide19.xml.rels><?xml version="1.0" encoding="UTF-8" standalone="yes"?>
<Relationships xmlns="http://schemas.openxmlformats.org/package/2006/relationships"><Relationship Id="rId8" Type="http://schemas.openxmlformats.org/officeDocument/2006/relationships/tags" Target="../tags/tag62.xml" /><Relationship Id="rId13" Type="http://schemas.openxmlformats.org/officeDocument/2006/relationships/tags" Target="../tags/tag67.xml" /><Relationship Id="rId18" Type="http://schemas.openxmlformats.org/officeDocument/2006/relationships/image" Target="../media/image26.jpeg" /><Relationship Id="rId3" Type="http://schemas.openxmlformats.org/officeDocument/2006/relationships/tags" Target="../tags/tag57.xml" /><Relationship Id="rId7" Type="http://schemas.openxmlformats.org/officeDocument/2006/relationships/tags" Target="../tags/tag61.xml" /><Relationship Id="rId12" Type="http://schemas.openxmlformats.org/officeDocument/2006/relationships/tags" Target="../tags/tag66.xml" /><Relationship Id="rId17" Type="http://schemas.openxmlformats.org/officeDocument/2006/relationships/slideLayout" Target="../slideLayouts/slideLayout36.xml" /><Relationship Id="rId2" Type="http://schemas.openxmlformats.org/officeDocument/2006/relationships/tags" Target="../tags/tag56.xml" /><Relationship Id="rId16" Type="http://schemas.openxmlformats.org/officeDocument/2006/relationships/tags" Target="../tags/tag70.xml" /><Relationship Id="rId1" Type="http://schemas.openxmlformats.org/officeDocument/2006/relationships/tags" Target="../tags/tag55.xml" /><Relationship Id="rId6" Type="http://schemas.openxmlformats.org/officeDocument/2006/relationships/tags" Target="../tags/tag60.xml" /><Relationship Id="rId11" Type="http://schemas.openxmlformats.org/officeDocument/2006/relationships/tags" Target="../tags/tag65.xml" /><Relationship Id="rId5" Type="http://schemas.openxmlformats.org/officeDocument/2006/relationships/tags" Target="../tags/tag59.xml" /><Relationship Id="rId15" Type="http://schemas.openxmlformats.org/officeDocument/2006/relationships/tags" Target="../tags/tag69.xml" /><Relationship Id="rId10" Type="http://schemas.openxmlformats.org/officeDocument/2006/relationships/tags" Target="../tags/tag64.xml" /><Relationship Id="rId4" Type="http://schemas.openxmlformats.org/officeDocument/2006/relationships/tags" Target="../tags/tag58.xml" /><Relationship Id="rId9" Type="http://schemas.openxmlformats.org/officeDocument/2006/relationships/tags" Target="../tags/tag63.xml" /><Relationship Id="rId14" Type="http://schemas.openxmlformats.org/officeDocument/2006/relationships/tags" Target="../tags/tag68.xml" /></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16.xml" /><Relationship Id="rId3" Type="http://schemas.openxmlformats.org/officeDocument/2006/relationships/tags" Target="../tags/tag73.xml" /><Relationship Id="rId7" Type="http://schemas.openxmlformats.org/officeDocument/2006/relationships/slideLayout" Target="../slideLayouts/slideLayout36.xml" /><Relationship Id="rId2" Type="http://schemas.openxmlformats.org/officeDocument/2006/relationships/tags" Target="../tags/tag72.xml" /><Relationship Id="rId1" Type="http://schemas.openxmlformats.org/officeDocument/2006/relationships/tags" Target="../tags/tag71.xml" /><Relationship Id="rId6" Type="http://schemas.openxmlformats.org/officeDocument/2006/relationships/tags" Target="../tags/tag76.xml" /><Relationship Id="rId5" Type="http://schemas.openxmlformats.org/officeDocument/2006/relationships/tags" Target="../tags/tag75.xml" /><Relationship Id="rId4" Type="http://schemas.openxmlformats.org/officeDocument/2006/relationships/tags" Target="../tags/tag74.xml" /><Relationship Id="rId9" Type="http://schemas.openxmlformats.org/officeDocument/2006/relationships/image" Target="../media/image27.jpeg" /></Relationships>
</file>

<file path=ppt/slides/_rels/slide21.xml.rels><?xml version="1.0" encoding="UTF-8" standalone="yes"?>
<Relationships xmlns="http://schemas.openxmlformats.org/package/2006/relationships"><Relationship Id="rId8" Type="http://schemas.openxmlformats.org/officeDocument/2006/relationships/notesSlide" Target="../notesSlides/notesSlide17.xml" /><Relationship Id="rId3" Type="http://schemas.openxmlformats.org/officeDocument/2006/relationships/tags" Target="../tags/tag79.xml" /><Relationship Id="rId7" Type="http://schemas.openxmlformats.org/officeDocument/2006/relationships/slideLayout" Target="../slideLayouts/slideLayout36.xml" /><Relationship Id="rId2" Type="http://schemas.openxmlformats.org/officeDocument/2006/relationships/tags" Target="../tags/tag78.xml" /><Relationship Id="rId1" Type="http://schemas.openxmlformats.org/officeDocument/2006/relationships/tags" Target="../tags/tag77.xml" /><Relationship Id="rId6" Type="http://schemas.openxmlformats.org/officeDocument/2006/relationships/tags" Target="../tags/tag82.xml" /><Relationship Id="rId5" Type="http://schemas.openxmlformats.org/officeDocument/2006/relationships/tags" Target="../tags/tag81.xml" /><Relationship Id="rId4" Type="http://schemas.openxmlformats.org/officeDocument/2006/relationships/tags" Target="../tags/tag80.xml" /><Relationship Id="rId9" Type="http://schemas.openxmlformats.org/officeDocument/2006/relationships/image" Target="../media/image27.jpeg" /></Relationships>
</file>

<file path=ppt/slides/_rels/slide22.xml.rels><?xml version="1.0" encoding="UTF-8" standalone="yes"?>
<Relationships xmlns="http://schemas.openxmlformats.org/package/2006/relationships"><Relationship Id="rId8" Type="http://schemas.openxmlformats.org/officeDocument/2006/relationships/notesSlide" Target="../notesSlides/notesSlide18.xml" /><Relationship Id="rId3" Type="http://schemas.openxmlformats.org/officeDocument/2006/relationships/tags" Target="../tags/tag85.xml" /><Relationship Id="rId7" Type="http://schemas.openxmlformats.org/officeDocument/2006/relationships/slideLayout" Target="../slideLayouts/slideLayout36.xml" /><Relationship Id="rId2" Type="http://schemas.openxmlformats.org/officeDocument/2006/relationships/tags" Target="../tags/tag84.xml" /><Relationship Id="rId1" Type="http://schemas.openxmlformats.org/officeDocument/2006/relationships/tags" Target="../tags/tag83.xml" /><Relationship Id="rId6" Type="http://schemas.openxmlformats.org/officeDocument/2006/relationships/tags" Target="../tags/tag88.xml" /><Relationship Id="rId5" Type="http://schemas.openxmlformats.org/officeDocument/2006/relationships/tags" Target="../tags/tag87.xml" /><Relationship Id="rId4" Type="http://schemas.openxmlformats.org/officeDocument/2006/relationships/tags" Target="../tags/tag86.xml" /><Relationship Id="rId9" Type="http://schemas.openxmlformats.org/officeDocument/2006/relationships/image" Target="../media/image27.jpeg" /></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19.xml" /><Relationship Id="rId3" Type="http://schemas.openxmlformats.org/officeDocument/2006/relationships/tags" Target="../tags/tag91.xml" /><Relationship Id="rId7" Type="http://schemas.openxmlformats.org/officeDocument/2006/relationships/slideLayout" Target="../slideLayouts/slideLayout36.xml" /><Relationship Id="rId2" Type="http://schemas.openxmlformats.org/officeDocument/2006/relationships/tags" Target="../tags/tag90.xml" /><Relationship Id="rId1" Type="http://schemas.openxmlformats.org/officeDocument/2006/relationships/tags" Target="../tags/tag89.xml" /><Relationship Id="rId6" Type="http://schemas.openxmlformats.org/officeDocument/2006/relationships/tags" Target="../tags/tag94.xml" /><Relationship Id="rId5" Type="http://schemas.openxmlformats.org/officeDocument/2006/relationships/tags" Target="../tags/tag93.xml" /><Relationship Id="rId4" Type="http://schemas.openxmlformats.org/officeDocument/2006/relationships/tags" Target="../tags/tag92.xml" /><Relationship Id="rId9" Type="http://schemas.openxmlformats.org/officeDocument/2006/relationships/image" Target="../media/image27.jpeg" /></Relationships>
</file>

<file path=ppt/slides/_rels/slide24.xml.rels><?xml version="1.0" encoding="UTF-8" standalone="yes"?>
<Relationships xmlns="http://schemas.openxmlformats.org/package/2006/relationships"><Relationship Id="rId8" Type="http://schemas.openxmlformats.org/officeDocument/2006/relationships/notesSlide" Target="../notesSlides/notesSlide20.xml" /><Relationship Id="rId3" Type="http://schemas.openxmlformats.org/officeDocument/2006/relationships/tags" Target="../tags/tag97.xml" /><Relationship Id="rId7" Type="http://schemas.openxmlformats.org/officeDocument/2006/relationships/slideLayout" Target="../slideLayouts/slideLayout36.xml" /><Relationship Id="rId2" Type="http://schemas.openxmlformats.org/officeDocument/2006/relationships/tags" Target="../tags/tag96.xml" /><Relationship Id="rId1" Type="http://schemas.openxmlformats.org/officeDocument/2006/relationships/tags" Target="../tags/tag95.xml" /><Relationship Id="rId6" Type="http://schemas.openxmlformats.org/officeDocument/2006/relationships/tags" Target="../tags/tag100.xml" /><Relationship Id="rId5" Type="http://schemas.openxmlformats.org/officeDocument/2006/relationships/tags" Target="../tags/tag99.xml" /><Relationship Id="rId4" Type="http://schemas.openxmlformats.org/officeDocument/2006/relationships/tags" Target="../tags/tag98.xml" /><Relationship Id="rId9" Type="http://schemas.openxmlformats.org/officeDocument/2006/relationships/image" Target="../media/image27.jpeg" /></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34.xml" /></Relationships>
</file>

<file path=ppt/slides/_rels/slide26.xml.rels><?xml version="1.0" encoding="UTF-8" standalone="yes"?>
<Relationships xmlns="http://schemas.openxmlformats.org/package/2006/relationships"><Relationship Id="rId2" Type="http://schemas.openxmlformats.org/officeDocument/2006/relationships/hyperlink" Target="https://www.tesla.com/careers/training" TargetMode="External" /><Relationship Id="rId1" Type="http://schemas.openxmlformats.org/officeDocument/2006/relationships/slideLayout" Target="../slideLayouts/slideLayout34.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34.xml" /></Relationships>
</file>

<file path=ppt/slides/_rels/slide28.xml.rels><?xml version="1.0" encoding="UTF-8" standalone="yes"?>
<Relationships xmlns="http://schemas.openxmlformats.org/package/2006/relationships"><Relationship Id="rId2" Type="http://schemas.openxmlformats.org/officeDocument/2006/relationships/image" Target="../media/image28.png" /><Relationship Id="rId1" Type="http://schemas.openxmlformats.org/officeDocument/2006/relationships/slideLayout" Target="../slideLayouts/slideLayout3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946077"/>
            <a:ext cx="7556421" cy="2126337"/>
          </a:xfrm>
          <a:prstGeom prst="rect">
            <a:avLst/>
          </a:prstGeom>
          <a:noFill/>
        </p:spPr>
        <p:txBody>
          <a:bodyPr wrap="squar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LCMB7023 Human Capital Management – Group Presentation</a:t>
            </a:r>
            <a:endParaRPr lang="en-US" sz="4450" b="1" dirty="0"/>
          </a:p>
        </p:txBody>
      </p:sp>
      <p:sp>
        <p:nvSpPr>
          <p:cNvPr id="4" name="Text 1"/>
          <p:cNvSpPr/>
          <p:nvPr/>
        </p:nvSpPr>
        <p:spPr>
          <a:xfrm>
            <a:off x="793790" y="4412575"/>
            <a:ext cx="7556421" cy="453509"/>
          </a:xfrm>
          <a:prstGeom prst="rect">
            <a:avLst/>
          </a:prstGeom>
          <a:noFill/>
        </p:spPr>
        <p:txBody>
          <a:bodyPr wrap="none" lIns="0" tIns="0" rIns="0" bIns="0" rtlCol="0" anchor="t"/>
          <a:lstStyle/>
          <a:p>
            <a:pPr marL="0" indent="0" algn="l">
              <a:lnSpc>
                <a:spcPts val="3550"/>
              </a:lnSpc>
              <a:buNone/>
            </a:pPr>
            <a:r>
              <a:rPr lang="en-US" sz="2200" b="1" dirty="0">
                <a:solidFill>
                  <a:srgbClr val="4C4C4D"/>
                </a:solidFill>
                <a:latin typeface="Heebo" pitchFamily="34" charset="0"/>
                <a:ea typeface="Heebo" pitchFamily="34" charset="-122"/>
                <a:cs typeface="Heebo" pitchFamily="34" charset="-120"/>
              </a:rPr>
              <a:t>Organisation:</a:t>
            </a:r>
            <a:r>
              <a:rPr lang="en-US" sz="2200" dirty="0">
                <a:solidFill>
                  <a:srgbClr val="4C4C4D"/>
                </a:solidFill>
                <a:latin typeface="Heebo" pitchFamily="34" charset="0"/>
                <a:ea typeface="Heebo" pitchFamily="34" charset="-122"/>
                <a:cs typeface="Heebo" pitchFamily="34" charset="-120"/>
              </a:rPr>
              <a:t> Tesla, Inc.</a:t>
            </a:r>
            <a:endParaRPr lang="en-US" sz="2200" dirty="0"/>
          </a:p>
        </p:txBody>
      </p:sp>
      <p:sp>
        <p:nvSpPr>
          <p:cNvPr id="5" name="Text 2"/>
          <p:cNvSpPr/>
          <p:nvPr/>
        </p:nvSpPr>
        <p:spPr>
          <a:xfrm>
            <a:off x="793790" y="5121235"/>
            <a:ext cx="7556421" cy="453509"/>
          </a:xfrm>
          <a:prstGeom prst="rect">
            <a:avLst/>
          </a:prstGeom>
          <a:noFill/>
        </p:spPr>
        <p:txBody>
          <a:bodyPr wrap="none" lIns="0" tIns="0" rIns="0" bIns="0" rtlCol="0" anchor="t"/>
          <a:lstStyle/>
          <a:p>
            <a:pPr marL="0" indent="0" algn="l">
              <a:lnSpc>
                <a:spcPts val="3550"/>
              </a:lnSpc>
              <a:buNone/>
            </a:pPr>
            <a:r>
              <a:rPr lang="en-US" sz="2200" b="1" dirty="0">
                <a:solidFill>
                  <a:srgbClr val="4C4C4D"/>
                </a:solidFill>
                <a:latin typeface="Heebo" pitchFamily="34" charset="0"/>
                <a:ea typeface="Heebo" pitchFamily="34" charset="-122"/>
                <a:cs typeface="Heebo" pitchFamily="34" charset="-120"/>
              </a:rPr>
              <a:t>Programme:</a:t>
            </a:r>
            <a:r>
              <a:rPr lang="en-US" sz="2200" dirty="0">
                <a:solidFill>
                  <a:srgbClr val="4C4C4D"/>
                </a:solidFill>
                <a:latin typeface="Heebo" pitchFamily="34" charset="0"/>
                <a:ea typeface="Heebo" pitchFamily="34" charset="-122"/>
                <a:cs typeface="Heebo" pitchFamily="34" charset="-120"/>
              </a:rPr>
              <a:t> Master of Business Administration</a:t>
            </a:r>
            <a:endParaRPr lang="en-US" sz="2200" dirty="0"/>
          </a:p>
        </p:txBody>
      </p:sp>
      <p:sp>
        <p:nvSpPr>
          <p:cNvPr id="6" name="Text 3"/>
          <p:cNvSpPr/>
          <p:nvPr/>
        </p:nvSpPr>
        <p:spPr>
          <a:xfrm>
            <a:off x="793790" y="5829895"/>
            <a:ext cx="7556421" cy="453509"/>
          </a:xfrm>
          <a:prstGeom prst="rect">
            <a:avLst/>
          </a:prstGeom>
          <a:noFill/>
        </p:spPr>
        <p:txBody>
          <a:bodyPr wrap="none" lIns="0" tIns="0" rIns="0" bIns="0" rtlCol="0" anchor="t"/>
          <a:lstStyle/>
          <a:p>
            <a:pPr marL="0" indent="0" algn="l">
              <a:lnSpc>
                <a:spcPts val="3550"/>
              </a:lnSpc>
              <a:buNone/>
            </a:pPr>
            <a:r>
              <a:rPr lang="en-US" sz="2200" b="1" dirty="0">
                <a:solidFill>
                  <a:srgbClr val="4C4C4D"/>
                </a:solidFill>
                <a:latin typeface="Heebo" pitchFamily="34" charset="0"/>
                <a:ea typeface="Heebo" pitchFamily="34" charset="-122"/>
                <a:cs typeface="Heebo" pitchFamily="34" charset="-120"/>
              </a:rPr>
              <a:t>Module Leader:</a:t>
            </a:r>
            <a:r>
              <a:rPr lang="en-US" sz="2200" dirty="0">
                <a:solidFill>
                  <a:srgbClr val="4C4C4D"/>
                </a:solidFill>
                <a:latin typeface="Heebo" pitchFamily="34" charset="0"/>
                <a:ea typeface="Heebo" pitchFamily="34" charset="-122"/>
                <a:cs typeface="Heebo" pitchFamily="34" charset="-120"/>
              </a:rPr>
              <a:t> Ejike Udeogu | </a:t>
            </a:r>
            <a:r>
              <a:rPr lang="en-US" sz="2200" b="1" dirty="0">
                <a:solidFill>
                  <a:srgbClr val="4C4C4D"/>
                </a:solidFill>
                <a:latin typeface="Heebo" pitchFamily="34" charset="0"/>
                <a:ea typeface="Heebo" pitchFamily="34" charset="-122"/>
                <a:cs typeface="Heebo" pitchFamily="34" charset="-120"/>
              </a:rPr>
              <a:t>Date:</a:t>
            </a:r>
            <a:r>
              <a:rPr lang="en-US" sz="2200" dirty="0">
                <a:solidFill>
                  <a:srgbClr val="4C4C4D"/>
                </a:solidFill>
                <a:latin typeface="Heebo" pitchFamily="34" charset="0"/>
                <a:ea typeface="Heebo" pitchFamily="34" charset="-122"/>
                <a:cs typeface="Heebo" pitchFamily="34" charset="-120"/>
              </a:rPr>
              <a:t> 3 November 2025</a:t>
            </a:r>
            <a:endParaRPr 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473875"/>
            <a:ext cx="5670590" cy="708779"/>
          </a:xfrm>
          <a:prstGeom prst="rect">
            <a:avLst/>
          </a:prstGeom>
          <a:noFill/>
        </p:spPr>
        <p:txBody>
          <a:bodyPr wrap="non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Assessment Overview</a:t>
            </a:r>
            <a:endParaRPr lang="en-US" sz="4450" b="1" dirty="0"/>
          </a:p>
        </p:txBody>
      </p:sp>
      <p:sp>
        <p:nvSpPr>
          <p:cNvPr id="3" name="Shape 1"/>
          <p:cNvSpPr/>
          <p:nvPr/>
        </p:nvSpPr>
        <p:spPr>
          <a:xfrm>
            <a:off x="793790" y="2636282"/>
            <a:ext cx="4196358" cy="2032754"/>
          </a:xfrm>
          <a:prstGeom prst="roundRect">
            <a:avLst>
              <a:gd name="adj" fmla="val 1674"/>
            </a:avLst>
          </a:prstGeom>
          <a:solidFill>
            <a:srgbClr val="F2EEEE"/>
          </a:solidFill>
        </p:spPr>
      </p:sp>
      <p:sp>
        <p:nvSpPr>
          <p:cNvPr id="4" name="Text 2"/>
          <p:cNvSpPr/>
          <p:nvPr/>
        </p:nvSpPr>
        <p:spPr>
          <a:xfrm>
            <a:off x="1020604" y="2863096"/>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Assessment Component</a:t>
            </a:r>
            <a:endParaRPr lang="en-US" sz="2200" b="1" dirty="0"/>
          </a:p>
        </p:txBody>
      </p:sp>
      <p:sp>
        <p:nvSpPr>
          <p:cNvPr id="5" name="Text 3"/>
          <p:cNvSpPr/>
          <p:nvPr/>
        </p:nvSpPr>
        <p:spPr>
          <a:xfrm>
            <a:off x="1020604" y="3353514"/>
            <a:ext cx="3742730" cy="725805"/>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Presentation – Human Capital Challenges in Tesla Inc.</a:t>
            </a:r>
            <a:endParaRPr lang="en-US" sz="1750" dirty="0"/>
          </a:p>
        </p:txBody>
      </p:sp>
      <p:sp>
        <p:nvSpPr>
          <p:cNvPr id="6" name="Shape 4"/>
          <p:cNvSpPr/>
          <p:nvPr/>
        </p:nvSpPr>
        <p:spPr>
          <a:xfrm>
            <a:off x="5216962" y="2636282"/>
            <a:ext cx="4196358" cy="2032754"/>
          </a:xfrm>
          <a:prstGeom prst="roundRect">
            <a:avLst>
              <a:gd name="adj" fmla="val 1674"/>
            </a:avLst>
          </a:prstGeom>
          <a:solidFill>
            <a:srgbClr val="F2EEEE"/>
          </a:solidFill>
        </p:spPr>
      </p:sp>
      <p:sp>
        <p:nvSpPr>
          <p:cNvPr id="7" name="Text 5"/>
          <p:cNvSpPr/>
          <p:nvPr/>
        </p:nvSpPr>
        <p:spPr>
          <a:xfrm>
            <a:off x="5443776" y="2863096"/>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Module</a:t>
            </a:r>
            <a:endParaRPr lang="en-US" sz="2200" b="1" dirty="0"/>
          </a:p>
        </p:txBody>
      </p:sp>
      <p:sp>
        <p:nvSpPr>
          <p:cNvPr id="8" name="Text 6"/>
          <p:cNvSpPr/>
          <p:nvPr/>
        </p:nvSpPr>
        <p:spPr>
          <a:xfrm>
            <a:off x="5443776" y="3353514"/>
            <a:ext cx="3742730"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Human Capital Management (LCMB7023), University of Wales Trinity Saint David</a:t>
            </a:r>
            <a:endParaRPr lang="en-US" sz="1750" dirty="0"/>
          </a:p>
        </p:txBody>
      </p:sp>
      <p:sp>
        <p:nvSpPr>
          <p:cNvPr id="9" name="Shape 7"/>
          <p:cNvSpPr/>
          <p:nvPr/>
        </p:nvSpPr>
        <p:spPr>
          <a:xfrm>
            <a:off x="9640133" y="2636282"/>
            <a:ext cx="4196358" cy="2032754"/>
          </a:xfrm>
          <a:prstGeom prst="roundRect">
            <a:avLst>
              <a:gd name="adj" fmla="val 1674"/>
            </a:avLst>
          </a:prstGeom>
          <a:solidFill>
            <a:srgbClr val="F2EEEE"/>
          </a:solidFill>
        </p:spPr>
      </p:sp>
      <p:sp>
        <p:nvSpPr>
          <p:cNvPr id="10" name="Text 8"/>
          <p:cNvSpPr/>
          <p:nvPr/>
        </p:nvSpPr>
        <p:spPr>
          <a:xfrm>
            <a:off x="9866948" y="2863096"/>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Topics Covered</a:t>
            </a:r>
            <a:endParaRPr lang="en-US" sz="2200" b="1" dirty="0"/>
          </a:p>
        </p:txBody>
      </p:sp>
      <p:sp>
        <p:nvSpPr>
          <p:cNvPr id="11" name="Text 9"/>
          <p:cNvSpPr/>
          <p:nvPr/>
        </p:nvSpPr>
        <p:spPr>
          <a:xfrm>
            <a:off x="9866948" y="3353514"/>
            <a:ext cx="3742730"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Recruitment &amp; Selection</a:t>
            </a:r>
          </a:p>
          <a:p>
            <a:pPr marL="0" indent="0" algn="l">
              <a:lnSpc>
                <a:spcPts val="2850"/>
              </a:lnSpc>
              <a:buNone/>
            </a:pPr>
            <a:r>
              <a:rPr lang="en-US" sz="1750" dirty="0"/>
              <a:t>Traning and development</a:t>
            </a:r>
          </a:p>
          <a:p>
            <a:pPr marL="0" indent="0" algn="l">
              <a:lnSpc>
                <a:spcPts val="2850"/>
              </a:lnSpc>
              <a:buNone/>
            </a:pPr>
            <a:r>
              <a:rPr lang="en-US" sz="1750" dirty="0"/>
              <a:t>Team and assignment</a:t>
            </a:r>
          </a:p>
        </p:txBody>
      </p:sp>
      <p:sp>
        <p:nvSpPr>
          <p:cNvPr id="12" name="Text 10"/>
          <p:cNvSpPr/>
          <p:nvPr/>
        </p:nvSpPr>
        <p:spPr>
          <a:xfrm>
            <a:off x="793790" y="5009198"/>
            <a:ext cx="3402330" cy="425291"/>
          </a:xfrm>
          <a:prstGeom prst="rect">
            <a:avLst/>
          </a:prstGeom>
          <a:noFill/>
        </p:spPr>
        <p:txBody>
          <a:bodyPr wrap="none" lIns="0" tIns="0" rIns="0" bIns="0" rtlCol="0" anchor="t"/>
          <a:lstStyle/>
          <a:p>
            <a:pPr marL="0" indent="0" algn="l">
              <a:lnSpc>
                <a:spcPts val="3300"/>
              </a:lnSpc>
              <a:buNone/>
            </a:pPr>
            <a:r>
              <a:rPr lang="en-US" sz="2650" dirty="0">
                <a:solidFill>
                  <a:srgbClr val="152D47"/>
                </a:solidFill>
                <a:latin typeface="Crimson Pro Semi Bold" pitchFamily="34" charset="0"/>
                <a:ea typeface="Crimson Pro Semi Bold" pitchFamily="34" charset="-122"/>
                <a:cs typeface="Crimson Pro Semi Bold" pitchFamily="34" charset="-120"/>
              </a:rPr>
              <a:t>Presentation Objective</a:t>
            </a:r>
            <a:endParaRPr lang="en-US" sz="2650" dirty="0"/>
          </a:p>
        </p:txBody>
      </p:sp>
      <p:sp>
        <p:nvSpPr>
          <p:cNvPr id="13" name="Text 11"/>
          <p:cNvSpPr/>
          <p:nvPr/>
        </p:nvSpPr>
        <p:spPr>
          <a:xfrm>
            <a:off x="793790" y="5774650"/>
            <a:ext cx="13042821" cy="362903"/>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To critically </a:t>
            </a:r>
            <a:r>
              <a:rPr lang="en-US" sz="1750" dirty="0" err="1">
                <a:solidFill>
                  <a:srgbClr val="4C4C4D"/>
                </a:solidFill>
                <a:latin typeface="Heebo" pitchFamily="34" charset="0"/>
                <a:ea typeface="Heebo" pitchFamily="34" charset="-122"/>
                <a:cs typeface="Heebo" pitchFamily="34" charset="-120"/>
              </a:rPr>
              <a:t>analyse</a:t>
            </a:r>
            <a:r>
              <a:rPr lang="en-US" sz="1750" dirty="0">
                <a:solidFill>
                  <a:srgbClr val="4C4C4D"/>
                </a:solidFill>
                <a:latin typeface="Heebo" pitchFamily="34" charset="0"/>
                <a:ea typeface="Heebo" pitchFamily="34" charset="-122"/>
                <a:cs typeface="Heebo" pitchFamily="34" charset="-120"/>
              </a:rPr>
              <a:t> recruitment and selection challenges in Tesla and propose strategic solutions.</a:t>
            </a:r>
            <a:endParaRPr lang="en-US" sz="1750" dirty="0"/>
          </a:p>
        </p:txBody>
      </p:sp>
      <p:sp>
        <p:nvSpPr>
          <p:cNvPr id="14" name="Text 12"/>
          <p:cNvSpPr/>
          <p:nvPr/>
        </p:nvSpPr>
        <p:spPr>
          <a:xfrm>
            <a:off x="793790" y="6392704"/>
            <a:ext cx="13042821" cy="362903"/>
          </a:xfrm>
          <a:prstGeom prst="rect">
            <a:avLst/>
          </a:prstGeom>
          <a:noFill/>
        </p:spPr>
        <p:txBody>
          <a:bodyPr wrap="none" lIns="0" tIns="0" rIns="0" bIns="0" rtlCol="0" anchor="t"/>
          <a:lstStyle/>
          <a:p>
            <a:pPr marL="0" indent="0" algn="l">
              <a:lnSpc>
                <a:spcPts val="2850"/>
              </a:lnSpc>
              <a:buNone/>
            </a:pPr>
            <a:r>
              <a:rPr lang="en-US" sz="1750" b="1" dirty="0">
                <a:solidFill>
                  <a:srgbClr val="4C4C4D"/>
                </a:solidFill>
                <a:latin typeface="Heebo" pitchFamily="34" charset="0"/>
                <a:ea typeface="Heebo" pitchFamily="34" charset="-122"/>
                <a:cs typeface="Heebo" pitchFamily="34" charset="-120"/>
              </a:rPr>
              <a:t>Student name:</a:t>
            </a:r>
            <a:r>
              <a:rPr lang="en-US" sz="1750" dirty="0">
                <a:solidFill>
                  <a:srgbClr val="4C4C4D"/>
                </a:solidFill>
                <a:latin typeface="Heebo" pitchFamily="34" charset="0"/>
                <a:ea typeface="Heebo" pitchFamily="34" charset="-122"/>
                <a:cs typeface="Heebo" pitchFamily="34" charset="-120"/>
              </a:rPr>
              <a:t>  ASMAT ULLAH</a:t>
            </a:r>
          </a:p>
          <a:p>
            <a:pPr marL="914400" lvl="2" indent="457200" algn="l">
              <a:lnSpc>
                <a:spcPts val="2850"/>
              </a:lnSpc>
              <a:buNone/>
            </a:pPr>
            <a:r>
              <a:rPr lang="en-US" sz="1750" dirty="0"/>
              <a:t>    AAMIR SOHAIL</a:t>
            </a:r>
          </a:p>
          <a:p>
            <a:pPr marL="914400" lvl="2" indent="457200" algn="l">
              <a:lnSpc>
                <a:spcPts val="2850"/>
              </a:lnSpc>
              <a:buNone/>
            </a:pPr>
            <a:r>
              <a:rPr lang="en-US" sz="1750" dirty="0"/>
              <a:t>    SAIRA USMAN</a:t>
            </a:r>
          </a:p>
        </p:txBody>
      </p:sp>
      <p:sp>
        <p:nvSpPr>
          <p:cNvPr id="15" name="Text Box 14"/>
          <p:cNvSpPr txBox="1"/>
          <p:nvPr/>
        </p:nvSpPr>
        <p:spPr>
          <a:xfrm>
            <a:off x="2347595" y="6912610"/>
            <a:ext cx="4876800" cy="368300"/>
          </a:xfrm>
          <a:prstGeom prst="rect">
            <a:avLst/>
          </a:prstGeom>
          <a:noFill/>
        </p:spPr>
        <p:txBody>
          <a:bodyPr wrap="square" rtlCol="0">
            <a:spAutoFit/>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581626"/>
            <a:ext cx="6676430" cy="708779"/>
          </a:xfrm>
          <a:prstGeom prst="rect">
            <a:avLst/>
          </a:prstGeom>
          <a:noFill/>
        </p:spPr>
        <p:txBody>
          <a:bodyPr wrap="non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Global Recruitment Strategy</a:t>
            </a:r>
            <a:endParaRPr lang="en-US" sz="4450" b="1" dirty="0"/>
          </a:p>
        </p:txBody>
      </p:sp>
      <p:sp>
        <p:nvSpPr>
          <p:cNvPr id="3" name="Text 1"/>
          <p:cNvSpPr/>
          <p:nvPr/>
        </p:nvSpPr>
        <p:spPr>
          <a:xfrm>
            <a:off x="793790" y="2744033"/>
            <a:ext cx="13042821" cy="725805"/>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Tesla's recruitment philosophy seeks mission-driven innovators who align with its sustainability vision and technological disruption goals (Hopkins, 2022).</a:t>
            </a:r>
            <a:endParaRPr lang="en-US" sz="1750" dirty="0"/>
          </a:p>
        </p:txBody>
      </p:sp>
      <p:sp>
        <p:nvSpPr>
          <p:cNvPr id="4" name="Text 2"/>
          <p:cNvSpPr/>
          <p:nvPr/>
        </p:nvSpPr>
        <p:spPr>
          <a:xfrm>
            <a:off x="793790" y="3724989"/>
            <a:ext cx="13042821" cy="362903"/>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The approach is grounded in the Resource-Based View (Barney, 1991), positioning talent as a strategic and inimitable asset.</a:t>
            </a:r>
            <a:endParaRPr lang="en-US" sz="1750" dirty="0"/>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00" y="4350068"/>
            <a:ext cx="340162" cy="340162"/>
          </a:xfrm>
          <a:prstGeom prst="rect">
            <a:avLst/>
          </a:prstGeom>
        </p:spPr>
      </p:pic>
      <p:sp>
        <p:nvSpPr>
          <p:cNvPr id="6" name="Text 3"/>
          <p:cNvSpPr/>
          <p:nvPr/>
        </p:nvSpPr>
        <p:spPr>
          <a:xfrm>
            <a:off x="1530906" y="4343043"/>
            <a:ext cx="3421499" cy="708660"/>
          </a:xfrm>
          <a:prstGeom prst="rect">
            <a:avLst/>
          </a:prstGeom>
          <a:noFill/>
        </p:spPr>
        <p:txBody>
          <a:bodyPr wrap="squar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Centralised Planning, Regional Execution</a:t>
            </a:r>
            <a:endParaRPr lang="en-US" sz="2200" b="1" dirty="0"/>
          </a:p>
        </p:txBody>
      </p:sp>
      <p:sp>
        <p:nvSpPr>
          <p:cNvPr id="7" name="Text 4"/>
          <p:cNvSpPr/>
          <p:nvPr/>
        </p:nvSpPr>
        <p:spPr>
          <a:xfrm>
            <a:off x="1530906" y="5187791"/>
            <a:ext cx="3421499" cy="1451610"/>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HR planning is centralised in Texas but executed regionally, ensuring responsiveness to local market dynamics.</a:t>
            </a:r>
            <a:endParaRPr lang="en-US" sz="1750" dirty="0"/>
          </a:p>
        </p:txBody>
      </p:sp>
      <p:pic>
        <p:nvPicPr>
          <p:cNvPr id="8"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20903" y="4350068"/>
            <a:ext cx="340162" cy="340162"/>
          </a:xfrm>
          <a:prstGeom prst="rect">
            <a:avLst/>
          </a:prstGeom>
        </p:spPr>
      </p:pic>
      <p:sp>
        <p:nvSpPr>
          <p:cNvPr id="9" name="Text 5"/>
          <p:cNvSpPr/>
          <p:nvPr/>
        </p:nvSpPr>
        <p:spPr>
          <a:xfrm>
            <a:off x="5973008" y="4343043"/>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Employer Branding</a:t>
            </a:r>
            <a:endParaRPr lang="en-US" sz="2200" b="1" dirty="0"/>
          </a:p>
        </p:txBody>
      </p:sp>
      <p:sp>
        <p:nvSpPr>
          <p:cNvPr id="10" name="Text 6"/>
          <p:cNvSpPr/>
          <p:nvPr/>
        </p:nvSpPr>
        <p:spPr>
          <a:xfrm>
            <a:off x="5973008" y="4833461"/>
            <a:ext cx="3421499" cy="1451610"/>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Tesla presents itself as an innovation icon committed to renewable energy and advanced engineering excellence.</a:t>
            </a:r>
            <a:endParaRPr lang="en-US" sz="1750" dirty="0"/>
          </a:p>
        </p:txBody>
      </p:sp>
      <p:pic>
        <p:nvPicPr>
          <p:cNvPr id="11"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63006" y="4350068"/>
            <a:ext cx="340162" cy="340162"/>
          </a:xfrm>
          <a:prstGeom prst="rect">
            <a:avLst/>
          </a:prstGeom>
        </p:spPr>
      </p:pic>
      <p:sp>
        <p:nvSpPr>
          <p:cNvPr id="12" name="Text 7"/>
          <p:cNvSpPr/>
          <p:nvPr/>
        </p:nvSpPr>
        <p:spPr>
          <a:xfrm>
            <a:off x="10415111" y="4343043"/>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Technology Integration</a:t>
            </a:r>
            <a:endParaRPr lang="en-US" sz="2200" b="1" dirty="0"/>
          </a:p>
        </p:txBody>
      </p:sp>
      <p:sp>
        <p:nvSpPr>
          <p:cNvPr id="13" name="Text 8"/>
          <p:cNvSpPr/>
          <p:nvPr/>
        </p:nvSpPr>
        <p:spPr>
          <a:xfrm>
            <a:off x="10415111" y="4833461"/>
            <a:ext cx="3421499" cy="1814513"/>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Recruitment integrates AI-driven analytics, social platforms, and data intelligence to identify adaptable, creative, and resilient employees.</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687235"/>
            <a:ext cx="5670590" cy="708779"/>
          </a:xfrm>
          <a:prstGeom prst="rect">
            <a:avLst/>
          </a:prstGeom>
          <a:noFill/>
        </p:spPr>
        <p:txBody>
          <a:bodyPr wrap="non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Policies and Processes</a:t>
            </a:r>
            <a:endParaRPr lang="en-US" sz="4450" b="1" dirty="0"/>
          </a:p>
        </p:txBody>
      </p:sp>
      <p:sp>
        <p:nvSpPr>
          <p:cNvPr id="3" name="Text 1"/>
          <p:cNvSpPr/>
          <p:nvPr/>
        </p:nvSpPr>
        <p:spPr>
          <a:xfrm>
            <a:off x="793790" y="2849642"/>
            <a:ext cx="13042821" cy="725805"/>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Recruitment follows a </a:t>
            </a:r>
            <a:r>
              <a:rPr lang="en-US" sz="1750" b="1" dirty="0">
                <a:solidFill>
                  <a:srgbClr val="EF9C82"/>
                </a:solidFill>
                <a:latin typeface="Heebo" pitchFamily="34" charset="0"/>
                <a:ea typeface="Heebo" pitchFamily="34" charset="-122"/>
                <a:cs typeface="Heebo" pitchFamily="34" charset="-120"/>
              </a:rPr>
              <a:t>five-stage model</a:t>
            </a:r>
            <a:r>
              <a:rPr lang="en-US" sz="1750" dirty="0">
                <a:solidFill>
                  <a:srgbClr val="4C4C4D"/>
                </a:solidFill>
                <a:latin typeface="Heebo" pitchFamily="34" charset="0"/>
                <a:ea typeface="Heebo" pitchFamily="34" charset="-122"/>
                <a:cs typeface="Heebo" pitchFamily="34" charset="-120"/>
              </a:rPr>
              <a:t>: AI prescreening, competency testing, managerial interviews, cultural-fit evaluation, and final selection.</a:t>
            </a:r>
            <a:endParaRPr lang="en-US" sz="1750" dirty="0"/>
          </a:p>
        </p:txBody>
      </p:sp>
      <p:sp>
        <p:nvSpPr>
          <p:cNvPr id="4" name="Text 2"/>
          <p:cNvSpPr/>
          <p:nvPr/>
        </p:nvSpPr>
        <p:spPr>
          <a:xfrm>
            <a:off x="793790" y="3830598"/>
            <a:ext cx="13042821" cy="362903"/>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The process is standardised globally but adaptable for compliance with regional labour legislation and diversity goals.</a:t>
            </a:r>
            <a:endParaRPr lang="en-US" sz="1750" dirty="0"/>
          </a:p>
        </p:txBody>
      </p:sp>
      <p:sp>
        <p:nvSpPr>
          <p:cNvPr id="5" name="Shape 3"/>
          <p:cNvSpPr/>
          <p:nvPr/>
        </p:nvSpPr>
        <p:spPr>
          <a:xfrm>
            <a:off x="793790" y="4448651"/>
            <a:ext cx="4196358" cy="2093714"/>
          </a:xfrm>
          <a:prstGeom prst="roundRect">
            <a:avLst>
              <a:gd name="adj" fmla="val 1625"/>
            </a:avLst>
          </a:prstGeom>
          <a:solidFill>
            <a:srgbClr val="FFFFFF"/>
          </a:solidFill>
          <a:ln w="30480">
            <a:solidFill>
              <a:srgbClr val="D8D4D4"/>
            </a:solidFill>
            <a:prstDash val="solid"/>
          </a:ln>
        </p:spPr>
      </p:sp>
      <p:sp>
        <p:nvSpPr>
          <p:cNvPr id="6" name="Text 4"/>
          <p:cNvSpPr/>
          <p:nvPr/>
        </p:nvSpPr>
        <p:spPr>
          <a:xfrm>
            <a:off x="1051084" y="4705945"/>
            <a:ext cx="2973467"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Equal Opportunity Policy</a:t>
            </a:r>
            <a:endParaRPr lang="en-US" sz="2200" b="1" dirty="0"/>
          </a:p>
        </p:txBody>
      </p:sp>
      <p:sp>
        <p:nvSpPr>
          <p:cNvPr id="7" name="Text 5"/>
          <p:cNvSpPr/>
          <p:nvPr/>
        </p:nvSpPr>
        <p:spPr>
          <a:xfrm>
            <a:off x="1051084" y="5196364"/>
            <a:ext cx="3681770"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Ensures fairness and prevents bias through structured evaluation rubrics.</a:t>
            </a:r>
            <a:endParaRPr lang="en-US" sz="1750" dirty="0"/>
          </a:p>
        </p:txBody>
      </p:sp>
      <p:sp>
        <p:nvSpPr>
          <p:cNvPr id="8" name="Shape 6"/>
          <p:cNvSpPr/>
          <p:nvPr/>
        </p:nvSpPr>
        <p:spPr>
          <a:xfrm>
            <a:off x="5216962" y="4448651"/>
            <a:ext cx="4196358" cy="2093714"/>
          </a:xfrm>
          <a:prstGeom prst="roundRect">
            <a:avLst>
              <a:gd name="adj" fmla="val 1625"/>
            </a:avLst>
          </a:prstGeom>
          <a:solidFill>
            <a:srgbClr val="FFFFFF"/>
          </a:solidFill>
          <a:ln w="30480">
            <a:solidFill>
              <a:srgbClr val="D8D4D4"/>
            </a:solidFill>
            <a:prstDash val="solid"/>
          </a:ln>
        </p:spPr>
      </p:sp>
      <p:sp>
        <p:nvSpPr>
          <p:cNvPr id="9" name="Text 7"/>
          <p:cNvSpPr/>
          <p:nvPr/>
        </p:nvSpPr>
        <p:spPr>
          <a:xfrm>
            <a:off x="5474256" y="4705945"/>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DEI Strategy</a:t>
            </a:r>
            <a:endParaRPr lang="en-US" sz="2200" b="1" dirty="0"/>
          </a:p>
        </p:txBody>
      </p:sp>
      <p:sp>
        <p:nvSpPr>
          <p:cNvPr id="10" name="Text 8"/>
          <p:cNvSpPr/>
          <p:nvPr/>
        </p:nvSpPr>
        <p:spPr>
          <a:xfrm>
            <a:off x="5474256" y="5196364"/>
            <a:ext cx="3681770"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Aims for 40 per cent female representation in STEM leadership roles by 2026 (Tesla, 2024).</a:t>
            </a:r>
            <a:endParaRPr lang="en-US" sz="1750" dirty="0"/>
          </a:p>
        </p:txBody>
      </p:sp>
      <p:sp>
        <p:nvSpPr>
          <p:cNvPr id="11" name="Shape 9"/>
          <p:cNvSpPr/>
          <p:nvPr/>
        </p:nvSpPr>
        <p:spPr>
          <a:xfrm>
            <a:off x="9640133" y="4448651"/>
            <a:ext cx="4196358" cy="2093714"/>
          </a:xfrm>
          <a:prstGeom prst="roundRect">
            <a:avLst>
              <a:gd name="adj" fmla="val 1625"/>
            </a:avLst>
          </a:prstGeom>
          <a:solidFill>
            <a:srgbClr val="FFFFFF"/>
          </a:solidFill>
          <a:ln w="30480">
            <a:solidFill>
              <a:srgbClr val="D8D4D4"/>
            </a:solidFill>
            <a:prstDash val="solid"/>
          </a:ln>
        </p:spPr>
      </p:sp>
      <p:sp>
        <p:nvSpPr>
          <p:cNvPr id="12" name="Text 10"/>
          <p:cNvSpPr/>
          <p:nvPr/>
        </p:nvSpPr>
        <p:spPr>
          <a:xfrm>
            <a:off x="9897427" y="4705945"/>
            <a:ext cx="2890480"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Data-Driven Refinement</a:t>
            </a:r>
            <a:endParaRPr lang="en-US" sz="2200" b="1" dirty="0"/>
          </a:p>
        </p:txBody>
      </p:sp>
      <p:sp>
        <p:nvSpPr>
          <p:cNvPr id="13" name="Text 11"/>
          <p:cNvSpPr/>
          <p:nvPr/>
        </p:nvSpPr>
        <p:spPr>
          <a:xfrm>
            <a:off x="9897427" y="5196364"/>
            <a:ext cx="3681770"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Continuous review of selection data supports transparency in global hiring.</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551748"/>
          </a:xfrm>
          <a:prstGeom prst="rect">
            <a:avLst/>
          </a:prstGeom>
        </p:spPr>
      </p:pic>
      <p:sp>
        <p:nvSpPr>
          <p:cNvPr id="3" name="Text 0"/>
          <p:cNvSpPr/>
          <p:nvPr/>
        </p:nvSpPr>
        <p:spPr>
          <a:xfrm>
            <a:off x="714494" y="3276481"/>
            <a:ext cx="6597610" cy="637937"/>
          </a:xfrm>
          <a:prstGeom prst="rect">
            <a:avLst/>
          </a:prstGeom>
          <a:noFill/>
        </p:spPr>
        <p:txBody>
          <a:bodyPr wrap="none" lIns="0" tIns="0" rIns="0" bIns="0" rtlCol="0" anchor="t"/>
          <a:lstStyle/>
          <a:p>
            <a:pPr marL="0" indent="0" algn="l">
              <a:lnSpc>
                <a:spcPts val="5000"/>
              </a:lnSpc>
              <a:buNone/>
            </a:pPr>
            <a:r>
              <a:rPr lang="en-US" sz="4000" b="1" dirty="0">
                <a:solidFill>
                  <a:srgbClr val="152D47"/>
                </a:solidFill>
                <a:latin typeface="Crimson Pro Semi Bold" pitchFamily="34" charset="0"/>
                <a:ea typeface="Crimson Pro Semi Bold" pitchFamily="34" charset="-122"/>
                <a:cs typeface="Crimson Pro Semi Bold" pitchFamily="34" charset="-120"/>
              </a:rPr>
              <a:t>Employer Brand and Attraction</a:t>
            </a:r>
            <a:endParaRPr lang="en-US" sz="4000" b="1" dirty="0"/>
          </a:p>
        </p:txBody>
      </p:sp>
      <p:sp>
        <p:nvSpPr>
          <p:cNvPr id="4" name="Text 1"/>
          <p:cNvSpPr/>
          <p:nvPr/>
        </p:nvSpPr>
        <p:spPr>
          <a:xfrm>
            <a:off x="714494" y="4424601"/>
            <a:ext cx="2551748" cy="318849"/>
          </a:xfrm>
          <a:prstGeom prst="rect">
            <a:avLst/>
          </a:prstGeom>
          <a:noFill/>
        </p:spPr>
        <p:txBody>
          <a:bodyPr wrap="none" lIns="0" tIns="0" rIns="0" bIns="0" rtlCol="0" anchor="t"/>
          <a:lstStyle/>
          <a:p>
            <a:pPr marL="0" indent="0" algn="l">
              <a:lnSpc>
                <a:spcPts val="2500"/>
              </a:lnSpc>
              <a:buNone/>
            </a:pPr>
            <a:r>
              <a:rPr lang="en-US" sz="2000" b="1" dirty="0">
                <a:solidFill>
                  <a:srgbClr val="152D47"/>
                </a:solidFill>
                <a:latin typeface="Crimson Pro Semi Bold" pitchFamily="34" charset="0"/>
                <a:ea typeface="Crimson Pro Semi Bold" pitchFamily="34" charset="-122"/>
                <a:cs typeface="Crimson Pro Semi Bold" pitchFamily="34" charset="-120"/>
              </a:rPr>
              <a:t>Brand Narrative</a:t>
            </a:r>
            <a:endParaRPr lang="en-US" sz="2000" b="1" dirty="0"/>
          </a:p>
        </p:txBody>
      </p:sp>
      <p:sp>
        <p:nvSpPr>
          <p:cNvPr id="5" name="Text 2"/>
          <p:cNvSpPr/>
          <p:nvPr/>
        </p:nvSpPr>
        <p:spPr>
          <a:xfrm>
            <a:off x="714494" y="4947523"/>
            <a:ext cx="6351746" cy="980123"/>
          </a:xfrm>
          <a:prstGeom prst="rect">
            <a:avLst/>
          </a:prstGeom>
          <a:noFill/>
        </p:spPr>
        <p:txBody>
          <a:bodyPr wrap="square" lIns="0" tIns="0" rIns="0" bIns="0" rtlCol="0" anchor="t"/>
          <a:lstStyle/>
          <a:p>
            <a:pPr marL="0" indent="0" algn="l">
              <a:lnSpc>
                <a:spcPts val="2550"/>
              </a:lnSpc>
              <a:buNone/>
            </a:pPr>
            <a:r>
              <a:rPr lang="en-US" sz="1600" dirty="0">
                <a:solidFill>
                  <a:srgbClr val="4C4C4D"/>
                </a:solidFill>
                <a:latin typeface="Heebo" pitchFamily="34" charset="0"/>
                <a:ea typeface="Heebo" pitchFamily="34" charset="-122"/>
                <a:cs typeface="Heebo" pitchFamily="34" charset="-120"/>
              </a:rPr>
              <a:t>Tesla's brand narrative centres on purpose, innovation, and environmental stewardship, appealing to sustainability-oriented professionals.</a:t>
            </a:r>
            <a:endParaRPr lang="en-US" sz="1600" dirty="0"/>
          </a:p>
        </p:txBody>
      </p:sp>
      <p:sp>
        <p:nvSpPr>
          <p:cNvPr id="6" name="Text 3"/>
          <p:cNvSpPr/>
          <p:nvPr/>
        </p:nvSpPr>
        <p:spPr>
          <a:xfrm>
            <a:off x="714494" y="6111359"/>
            <a:ext cx="6351746" cy="653415"/>
          </a:xfrm>
          <a:prstGeom prst="rect">
            <a:avLst/>
          </a:prstGeom>
          <a:noFill/>
        </p:spPr>
        <p:txBody>
          <a:bodyPr wrap="square" lIns="0" tIns="0" rIns="0" bIns="0" rtlCol="0" anchor="t"/>
          <a:lstStyle/>
          <a:p>
            <a:pPr marL="0" indent="0" algn="l">
              <a:lnSpc>
                <a:spcPts val="2550"/>
              </a:lnSpc>
              <a:buNone/>
            </a:pPr>
            <a:r>
              <a:rPr lang="en-US" sz="1600" dirty="0">
                <a:solidFill>
                  <a:srgbClr val="4C4C4D"/>
                </a:solidFill>
                <a:latin typeface="Heebo" pitchFamily="34" charset="0"/>
                <a:ea typeface="Heebo" pitchFamily="34" charset="-122"/>
                <a:cs typeface="Heebo" pitchFamily="34" charset="-120"/>
              </a:rPr>
              <a:t>Employer branding leverages social media storytelling, campus outreach, and the Tesla Impact Report to attract top graduates.</a:t>
            </a:r>
            <a:endParaRPr lang="en-US" sz="1600" dirty="0"/>
          </a:p>
        </p:txBody>
      </p:sp>
      <p:sp>
        <p:nvSpPr>
          <p:cNvPr id="7" name="Text 4"/>
          <p:cNvSpPr/>
          <p:nvPr/>
        </p:nvSpPr>
        <p:spPr>
          <a:xfrm>
            <a:off x="7571780" y="4424601"/>
            <a:ext cx="2551748" cy="318849"/>
          </a:xfrm>
          <a:prstGeom prst="rect">
            <a:avLst/>
          </a:prstGeom>
          <a:noFill/>
        </p:spPr>
        <p:txBody>
          <a:bodyPr wrap="none" lIns="0" tIns="0" rIns="0" bIns="0" rtlCol="0" anchor="t"/>
          <a:lstStyle/>
          <a:p>
            <a:pPr marL="0" indent="0" algn="l">
              <a:lnSpc>
                <a:spcPts val="2500"/>
              </a:lnSpc>
              <a:buNone/>
            </a:pPr>
            <a:r>
              <a:rPr lang="en-US" sz="2000" b="1" dirty="0">
                <a:solidFill>
                  <a:srgbClr val="152D47"/>
                </a:solidFill>
                <a:latin typeface="Crimson Pro Semi Bold" pitchFamily="34" charset="0"/>
                <a:ea typeface="Crimson Pro Semi Bold" pitchFamily="34" charset="-122"/>
                <a:cs typeface="Crimson Pro Semi Bold" pitchFamily="34" charset="-120"/>
              </a:rPr>
              <a:t>Market Positioning</a:t>
            </a:r>
            <a:endParaRPr lang="en-US" sz="2000" b="1" dirty="0"/>
          </a:p>
        </p:txBody>
      </p:sp>
      <p:sp>
        <p:nvSpPr>
          <p:cNvPr id="8" name="Text 5"/>
          <p:cNvSpPr/>
          <p:nvPr/>
        </p:nvSpPr>
        <p:spPr>
          <a:xfrm>
            <a:off x="7571780" y="4947523"/>
            <a:ext cx="6351746" cy="653415"/>
          </a:xfrm>
          <a:prstGeom prst="rect">
            <a:avLst/>
          </a:prstGeom>
          <a:noFill/>
        </p:spPr>
        <p:txBody>
          <a:bodyPr wrap="square" lIns="0" tIns="0" rIns="0" bIns="0" rtlCol="0" anchor="t"/>
          <a:lstStyle/>
          <a:p>
            <a:pPr marL="0" indent="0" algn="l">
              <a:lnSpc>
                <a:spcPts val="2550"/>
              </a:lnSpc>
              <a:buNone/>
            </a:pPr>
            <a:r>
              <a:rPr lang="en-US" sz="1600" dirty="0">
                <a:solidFill>
                  <a:srgbClr val="4C4C4D"/>
                </a:solidFill>
                <a:latin typeface="Heebo" pitchFamily="34" charset="0"/>
                <a:ea typeface="Heebo" pitchFamily="34" charset="-122"/>
                <a:cs typeface="Heebo" pitchFamily="34" charset="-120"/>
              </a:rPr>
              <a:t>External rankings on innovation and sustainability reinforce its status as an aspirational workplace for engineers and designers.</a:t>
            </a:r>
            <a:endParaRPr lang="en-US" sz="1600" dirty="0"/>
          </a:p>
        </p:txBody>
      </p:sp>
      <p:sp>
        <p:nvSpPr>
          <p:cNvPr id="9" name="Text 6"/>
          <p:cNvSpPr/>
          <p:nvPr/>
        </p:nvSpPr>
        <p:spPr>
          <a:xfrm>
            <a:off x="7571780" y="5784652"/>
            <a:ext cx="6351746" cy="653415"/>
          </a:xfrm>
          <a:prstGeom prst="rect">
            <a:avLst/>
          </a:prstGeom>
          <a:noFill/>
        </p:spPr>
        <p:txBody>
          <a:bodyPr wrap="square" lIns="0" tIns="0" rIns="0" bIns="0" rtlCol="0" anchor="t"/>
          <a:lstStyle/>
          <a:p>
            <a:pPr marL="0" indent="0" algn="l">
              <a:lnSpc>
                <a:spcPts val="2550"/>
              </a:lnSpc>
              <a:buNone/>
            </a:pPr>
            <a:r>
              <a:rPr lang="en-US" sz="1600" dirty="0">
                <a:solidFill>
                  <a:srgbClr val="4C4C4D"/>
                </a:solidFill>
                <a:latin typeface="Heebo" pitchFamily="34" charset="0"/>
                <a:ea typeface="Heebo" pitchFamily="34" charset="-122"/>
                <a:cs typeface="Heebo" pitchFamily="34" charset="-120"/>
              </a:rPr>
              <a:t>High visibility of Elon Musk's leadership enhances appeal but occasionally creates reputational volatility.</a:t>
            </a:r>
            <a:endParaRPr lang="en-US" sz="1600" dirty="0"/>
          </a:p>
        </p:txBody>
      </p:sp>
      <p:sp>
        <p:nvSpPr>
          <p:cNvPr id="10" name="Text 7"/>
          <p:cNvSpPr/>
          <p:nvPr/>
        </p:nvSpPr>
        <p:spPr>
          <a:xfrm>
            <a:off x="714494" y="7178040"/>
            <a:ext cx="13201412" cy="326708"/>
          </a:xfrm>
          <a:prstGeom prst="rect">
            <a:avLst/>
          </a:prstGeom>
          <a:noFill/>
        </p:spPr>
        <p:txBody>
          <a:bodyPr wrap="none" lIns="0" tIns="0" rIns="0" bIns="0" rtlCol="0" anchor="t"/>
          <a:lstStyle/>
          <a:p>
            <a:pPr marL="0" indent="0" algn="l">
              <a:lnSpc>
                <a:spcPts val="2550"/>
              </a:lnSpc>
              <a:buNone/>
            </a:pPr>
            <a:r>
              <a:rPr lang="en-US" sz="1600" dirty="0">
                <a:solidFill>
                  <a:srgbClr val="4C4C4D"/>
                </a:solidFill>
                <a:latin typeface="Heebo" pitchFamily="34" charset="0"/>
                <a:ea typeface="Heebo" pitchFamily="34" charset="-122"/>
                <a:cs typeface="Heebo" pitchFamily="34" charset="-120"/>
              </a:rPr>
              <a:t>To stabilise perception, Tesla invests in authenticity, employee-driven content, and transparent career communications.</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76526" y="611981"/>
            <a:ext cx="7932896" cy="693301"/>
          </a:xfrm>
          <a:prstGeom prst="rect">
            <a:avLst/>
          </a:prstGeom>
          <a:noFill/>
        </p:spPr>
        <p:txBody>
          <a:bodyPr wrap="none" lIns="0" tIns="0" rIns="0" bIns="0" rtlCol="0" anchor="t"/>
          <a:lstStyle/>
          <a:p>
            <a:pPr marL="0" indent="0" algn="l">
              <a:lnSpc>
                <a:spcPts val="5450"/>
              </a:lnSpc>
              <a:buNone/>
            </a:pPr>
            <a:r>
              <a:rPr lang="en-US" sz="4350" b="1" dirty="0">
                <a:solidFill>
                  <a:srgbClr val="152D47"/>
                </a:solidFill>
                <a:latin typeface="Crimson Pro Semi Bold" pitchFamily="34" charset="0"/>
                <a:ea typeface="Crimson Pro Semi Bold" pitchFamily="34" charset="-122"/>
                <a:cs typeface="Crimson Pro Semi Bold" pitchFamily="34" charset="-120"/>
              </a:rPr>
              <a:t>Role of Technology in Recruitment</a:t>
            </a:r>
            <a:endParaRPr lang="en-US" sz="4350" b="1" dirty="0"/>
          </a:p>
        </p:txBody>
      </p:sp>
      <p:sp>
        <p:nvSpPr>
          <p:cNvPr id="3" name="Shape 1"/>
          <p:cNvSpPr/>
          <p:nvPr/>
        </p:nvSpPr>
        <p:spPr>
          <a:xfrm>
            <a:off x="776526" y="1749028"/>
            <a:ext cx="6427708" cy="2521029"/>
          </a:xfrm>
          <a:prstGeom prst="roundRect">
            <a:avLst>
              <a:gd name="adj" fmla="val 1320"/>
            </a:avLst>
          </a:prstGeom>
          <a:solidFill>
            <a:srgbClr val="F2EEEE"/>
          </a:solidFill>
        </p:spPr>
      </p:sp>
      <p:sp>
        <p:nvSpPr>
          <p:cNvPr id="4" name="Shape 2"/>
          <p:cNvSpPr/>
          <p:nvPr/>
        </p:nvSpPr>
        <p:spPr>
          <a:xfrm>
            <a:off x="998339" y="1970842"/>
            <a:ext cx="665678" cy="665678"/>
          </a:xfrm>
          <a:prstGeom prst="roundRect">
            <a:avLst>
              <a:gd name="adj" fmla="val 13734997"/>
            </a:avLst>
          </a:prstGeom>
          <a:solidFill>
            <a:srgbClr val="2150FE"/>
          </a:solidFill>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81457" y="2153841"/>
            <a:ext cx="299442" cy="299442"/>
          </a:xfrm>
          <a:prstGeom prst="rect">
            <a:avLst/>
          </a:prstGeom>
        </p:spPr>
      </p:pic>
      <p:sp>
        <p:nvSpPr>
          <p:cNvPr id="6" name="Text 3"/>
          <p:cNvSpPr/>
          <p:nvPr/>
        </p:nvSpPr>
        <p:spPr>
          <a:xfrm>
            <a:off x="998339" y="2858333"/>
            <a:ext cx="2773680" cy="346710"/>
          </a:xfrm>
          <a:prstGeom prst="rect">
            <a:avLst/>
          </a:prstGeom>
          <a:noFill/>
        </p:spPr>
        <p:txBody>
          <a:bodyPr wrap="none" lIns="0" tIns="0" rIns="0" bIns="0" rtlCol="0" anchor="t"/>
          <a:lstStyle/>
          <a:p>
            <a:pPr marL="0" indent="0" algn="l">
              <a:lnSpc>
                <a:spcPts val="2700"/>
              </a:lnSpc>
              <a:buNone/>
            </a:pPr>
            <a:r>
              <a:rPr lang="en-US" sz="2150" dirty="0">
                <a:solidFill>
                  <a:srgbClr val="4C4C4D"/>
                </a:solidFill>
                <a:latin typeface="Crimson Pro Semi Bold" pitchFamily="34" charset="0"/>
                <a:ea typeface="Crimson Pro Semi Bold" pitchFamily="34" charset="-122"/>
                <a:cs typeface="Crimson Pro Semi Bold" pitchFamily="34" charset="-120"/>
              </a:rPr>
              <a:t>AI Algorithms</a:t>
            </a:r>
            <a:endParaRPr lang="en-US" sz="2150" dirty="0"/>
          </a:p>
        </p:txBody>
      </p:sp>
      <p:sp>
        <p:nvSpPr>
          <p:cNvPr id="7" name="Text 4"/>
          <p:cNvSpPr/>
          <p:nvPr/>
        </p:nvSpPr>
        <p:spPr>
          <a:xfrm>
            <a:off x="998339" y="3338155"/>
            <a:ext cx="5984081" cy="71008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Perform skill-matching and sentiment analysis to predict candidate fit and likelihood of success.</a:t>
            </a:r>
            <a:endParaRPr lang="en-US" sz="1700" dirty="0"/>
          </a:p>
        </p:txBody>
      </p:sp>
      <p:sp>
        <p:nvSpPr>
          <p:cNvPr id="8" name="Shape 5"/>
          <p:cNvSpPr/>
          <p:nvPr/>
        </p:nvSpPr>
        <p:spPr>
          <a:xfrm>
            <a:off x="7426047" y="1749028"/>
            <a:ext cx="6427827" cy="2521029"/>
          </a:xfrm>
          <a:prstGeom prst="roundRect">
            <a:avLst>
              <a:gd name="adj" fmla="val 1320"/>
            </a:avLst>
          </a:prstGeom>
          <a:solidFill>
            <a:srgbClr val="F2EEEE"/>
          </a:solidFill>
        </p:spPr>
      </p:sp>
      <p:sp>
        <p:nvSpPr>
          <p:cNvPr id="9" name="Shape 6"/>
          <p:cNvSpPr/>
          <p:nvPr/>
        </p:nvSpPr>
        <p:spPr>
          <a:xfrm>
            <a:off x="7647861" y="1970842"/>
            <a:ext cx="665678" cy="665678"/>
          </a:xfrm>
          <a:prstGeom prst="roundRect">
            <a:avLst>
              <a:gd name="adj" fmla="val 13734997"/>
            </a:avLst>
          </a:prstGeom>
          <a:solidFill>
            <a:srgbClr val="2150FE"/>
          </a:solidFill>
        </p:spPr>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30979" y="2153841"/>
            <a:ext cx="299442" cy="299442"/>
          </a:xfrm>
          <a:prstGeom prst="rect">
            <a:avLst/>
          </a:prstGeom>
        </p:spPr>
      </p:pic>
      <p:sp>
        <p:nvSpPr>
          <p:cNvPr id="11" name="Text 7"/>
          <p:cNvSpPr/>
          <p:nvPr/>
        </p:nvSpPr>
        <p:spPr>
          <a:xfrm>
            <a:off x="7647861" y="2858333"/>
            <a:ext cx="2773680" cy="346710"/>
          </a:xfrm>
          <a:prstGeom prst="rect">
            <a:avLst/>
          </a:prstGeom>
          <a:noFill/>
        </p:spPr>
        <p:txBody>
          <a:bodyPr wrap="none" lIns="0" tIns="0" rIns="0" bIns="0" rtlCol="0" anchor="t"/>
          <a:lstStyle/>
          <a:p>
            <a:pPr marL="0" indent="0" algn="l">
              <a:lnSpc>
                <a:spcPts val="2700"/>
              </a:lnSpc>
              <a:buNone/>
            </a:pPr>
            <a:r>
              <a:rPr lang="en-US" sz="2150" dirty="0">
                <a:solidFill>
                  <a:srgbClr val="4C4C4D"/>
                </a:solidFill>
                <a:latin typeface="Crimson Pro Semi Bold" pitchFamily="34" charset="0"/>
                <a:ea typeface="Crimson Pro Semi Bold" pitchFamily="34" charset="-122"/>
                <a:cs typeface="Crimson Pro Semi Bold" pitchFamily="34" charset="-120"/>
              </a:rPr>
              <a:t>Automation Benefits</a:t>
            </a:r>
            <a:endParaRPr lang="en-US" sz="2150" dirty="0"/>
          </a:p>
        </p:txBody>
      </p:sp>
      <p:sp>
        <p:nvSpPr>
          <p:cNvPr id="12" name="Text 8"/>
          <p:cNvSpPr/>
          <p:nvPr/>
        </p:nvSpPr>
        <p:spPr>
          <a:xfrm>
            <a:off x="7647861" y="3338155"/>
            <a:ext cx="5984200" cy="71008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Reduces administrative delays, freeing HR professionals for strategic decision-making.</a:t>
            </a:r>
            <a:endParaRPr lang="en-US" sz="1700" dirty="0"/>
          </a:p>
        </p:txBody>
      </p:sp>
      <p:sp>
        <p:nvSpPr>
          <p:cNvPr id="13" name="Shape 9"/>
          <p:cNvSpPr/>
          <p:nvPr/>
        </p:nvSpPr>
        <p:spPr>
          <a:xfrm>
            <a:off x="776526" y="4491871"/>
            <a:ext cx="6427708" cy="2521029"/>
          </a:xfrm>
          <a:prstGeom prst="roundRect">
            <a:avLst>
              <a:gd name="adj" fmla="val 1320"/>
            </a:avLst>
          </a:prstGeom>
          <a:solidFill>
            <a:srgbClr val="F2EEEE"/>
          </a:solidFill>
        </p:spPr>
      </p:sp>
      <p:sp>
        <p:nvSpPr>
          <p:cNvPr id="14" name="Shape 10"/>
          <p:cNvSpPr/>
          <p:nvPr/>
        </p:nvSpPr>
        <p:spPr>
          <a:xfrm>
            <a:off x="998339" y="4713684"/>
            <a:ext cx="665678" cy="665678"/>
          </a:xfrm>
          <a:prstGeom prst="roundRect">
            <a:avLst>
              <a:gd name="adj" fmla="val 13734997"/>
            </a:avLst>
          </a:prstGeom>
          <a:solidFill>
            <a:srgbClr val="2150FE"/>
          </a:solidFill>
        </p:spPr>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81457" y="4896683"/>
            <a:ext cx="299442" cy="299442"/>
          </a:xfrm>
          <a:prstGeom prst="rect">
            <a:avLst/>
          </a:prstGeom>
        </p:spPr>
      </p:pic>
      <p:sp>
        <p:nvSpPr>
          <p:cNvPr id="16" name="Text 11"/>
          <p:cNvSpPr/>
          <p:nvPr/>
        </p:nvSpPr>
        <p:spPr>
          <a:xfrm>
            <a:off x="998339" y="5601176"/>
            <a:ext cx="2773680" cy="346710"/>
          </a:xfrm>
          <a:prstGeom prst="rect">
            <a:avLst/>
          </a:prstGeom>
          <a:noFill/>
        </p:spPr>
        <p:txBody>
          <a:bodyPr wrap="none" lIns="0" tIns="0" rIns="0" bIns="0" rtlCol="0" anchor="t"/>
          <a:lstStyle/>
          <a:p>
            <a:pPr marL="0" indent="0" algn="l">
              <a:lnSpc>
                <a:spcPts val="2700"/>
              </a:lnSpc>
              <a:buNone/>
            </a:pPr>
            <a:r>
              <a:rPr lang="en-US" sz="2150" dirty="0">
                <a:solidFill>
                  <a:srgbClr val="4C4C4D"/>
                </a:solidFill>
                <a:latin typeface="Crimson Pro Semi Bold" pitchFamily="34" charset="0"/>
                <a:ea typeface="Crimson Pro Semi Bold" pitchFamily="34" charset="-122"/>
                <a:cs typeface="Crimson Pro Semi Bold" pitchFamily="34" charset="-120"/>
              </a:rPr>
              <a:t>Data Analytics</a:t>
            </a:r>
            <a:endParaRPr lang="en-US" sz="2150" dirty="0"/>
          </a:p>
        </p:txBody>
      </p:sp>
      <p:sp>
        <p:nvSpPr>
          <p:cNvPr id="17" name="Text 12"/>
          <p:cNvSpPr/>
          <p:nvPr/>
        </p:nvSpPr>
        <p:spPr>
          <a:xfrm>
            <a:off x="998339" y="6080998"/>
            <a:ext cx="5984081" cy="71008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Assist in forecasting workforce needs, improving efficiency and future workforce planning.</a:t>
            </a:r>
            <a:endParaRPr lang="en-US" sz="1700" dirty="0"/>
          </a:p>
        </p:txBody>
      </p:sp>
      <p:sp>
        <p:nvSpPr>
          <p:cNvPr id="18" name="Shape 13"/>
          <p:cNvSpPr/>
          <p:nvPr/>
        </p:nvSpPr>
        <p:spPr>
          <a:xfrm>
            <a:off x="7426047" y="4491871"/>
            <a:ext cx="6427827" cy="2521029"/>
          </a:xfrm>
          <a:prstGeom prst="roundRect">
            <a:avLst>
              <a:gd name="adj" fmla="val 1320"/>
            </a:avLst>
          </a:prstGeom>
          <a:solidFill>
            <a:srgbClr val="F2EEEE"/>
          </a:solidFill>
        </p:spPr>
      </p:sp>
      <p:sp>
        <p:nvSpPr>
          <p:cNvPr id="19" name="Shape 14"/>
          <p:cNvSpPr/>
          <p:nvPr/>
        </p:nvSpPr>
        <p:spPr>
          <a:xfrm>
            <a:off x="7647861" y="4713684"/>
            <a:ext cx="665678" cy="665678"/>
          </a:xfrm>
          <a:prstGeom prst="roundRect">
            <a:avLst>
              <a:gd name="adj" fmla="val 13734997"/>
            </a:avLst>
          </a:prstGeom>
          <a:solidFill>
            <a:srgbClr val="2150FE"/>
          </a:solidFill>
        </p:spPr>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830979" y="4896683"/>
            <a:ext cx="299442" cy="299442"/>
          </a:xfrm>
          <a:prstGeom prst="rect">
            <a:avLst/>
          </a:prstGeom>
        </p:spPr>
      </p:pic>
      <p:sp>
        <p:nvSpPr>
          <p:cNvPr id="21" name="Text 15"/>
          <p:cNvSpPr/>
          <p:nvPr/>
        </p:nvSpPr>
        <p:spPr>
          <a:xfrm>
            <a:off x="7647861" y="5601176"/>
            <a:ext cx="2773680" cy="346710"/>
          </a:xfrm>
          <a:prstGeom prst="rect">
            <a:avLst/>
          </a:prstGeom>
          <a:noFill/>
        </p:spPr>
        <p:txBody>
          <a:bodyPr wrap="none" lIns="0" tIns="0" rIns="0" bIns="0" rtlCol="0" anchor="t"/>
          <a:lstStyle/>
          <a:p>
            <a:pPr marL="0" indent="0" algn="l">
              <a:lnSpc>
                <a:spcPts val="2700"/>
              </a:lnSpc>
              <a:buNone/>
            </a:pPr>
            <a:r>
              <a:rPr lang="en-US" sz="2150" dirty="0">
                <a:solidFill>
                  <a:srgbClr val="4C4C4D"/>
                </a:solidFill>
                <a:latin typeface="Crimson Pro Semi Bold" pitchFamily="34" charset="0"/>
                <a:ea typeface="Crimson Pro Semi Bold" pitchFamily="34" charset="-122"/>
                <a:cs typeface="Crimson Pro Semi Bold" pitchFamily="34" charset="-120"/>
              </a:rPr>
              <a:t>Diversity Support</a:t>
            </a:r>
            <a:endParaRPr lang="en-US" sz="2150" dirty="0"/>
          </a:p>
        </p:txBody>
      </p:sp>
      <p:sp>
        <p:nvSpPr>
          <p:cNvPr id="22" name="Text 16"/>
          <p:cNvSpPr/>
          <p:nvPr/>
        </p:nvSpPr>
        <p:spPr>
          <a:xfrm>
            <a:off x="7647861" y="6080998"/>
            <a:ext cx="5984200" cy="71008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Predictive models support diversity hiring by flagging gender-imbalanced shortlists for correction.</a:t>
            </a:r>
            <a:endParaRPr lang="en-US" sz="1700" dirty="0"/>
          </a:p>
        </p:txBody>
      </p:sp>
      <p:sp>
        <p:nvSpPr>
          <p:cNvPr id="23" name="Text 17"/>
          <p:cNvSpPr/>
          <p:nvPr/>
        </p:nvSpPr>
        <p:spPr>
          <a:xfrm>
            <a:off x="776526" y="7262455"/>
            <a:ext cx="13077349" cy="355044"/>
          </a:xfrm>
          <a:prstGeom prst="rect">
            <a:avLst/>
          </a:prstGeom>
          <a:noFill/>
        </p:spPr>
        <p:txBody>
          <a:bodyPr wrap="non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HR dashboards provide real-time metrics on application volume, conversion rates, and acceptance ratios.</a:t>
            </a:r>
            <a:endParaRPr lang="en-US"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141690"/>
            <a:ext cx="5670590" cy="708779"/>
          </a:xfrm>
          <a:prstGeom prst="rect">
            <a:avLst/>
          </a:prstGeom>
          <a:noFill/>
        </p:spPr>
        <p:txBody>
          <a:bodyPr wrap="non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Role of Line Managers</a:t>
            </a:r>
            <a:endParaRPr lang="en-US" sz="4450" b="1" dirty="0"/>
          </a:p>
        </p:txBody>
      </p:sp>
      <p:sp>
        <p:nvSpPr>
          <p:cNvPr id="3" name="Text 1"/>
          <p:cNvSpPr/>
          <p:nvPr/>
        </p:nvSpPr>
        <p:spPr>
          <a:xfrm>
            <a:off x="793790" y="2304098"/>
            <a:ext cx="226814" cy="283488"/>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Crimson Pro Light" pitchFamily="34" charset="0"/>
                <a:ea typeface="Crimson Pro Light" pitchFamily="34" charset="-122"/>
                <a:cs typeface="Crimson Pro Light" pitchFamily="34" charset="-120"/>
              </a:rPr>
              <a:t>01</a:t>
            </a:r>
            <a:endParaRPr lang="en-US" sz="1750" dirty="0"/>
          </a:p>
        </p:txBody>
      </p:sp>
      <p:sp>
        <p:nvSpPr>
          <p:cNvPr id="4" name="Shape 2"/>
          <p:cNvSpPr/>
          <p:nvPr/>
        </p:nvSpPr>
        <p:spPr>
          <a:xfrm>
            <a:off x="793790" y="2659142"/>
            <a:ext cx="4196358" cy="30480"/>
          </a:xfrm>
          <a:prstGeom prst="rect">
            <a:avLst/>
          </a:prstGeom>
          <a:solidFill>
            <a:srgbClr val="2150FE"/>
          </a:solidFill>
        </p:spPr>
      </p:sp>
      <p:sp>
        <p:nvSpPr>
          <p:cNvPr id="5" name="Text 3"/>
          <p:cNvSpPr/>
          <p:nvPr/>
        </p:nvSpPr>
        <p:spPr>
          <a:xfrm>
            <a:off x="793790" y="2833449"/>
            <a:ext cx="3318867"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Job Description Co-Creation</a:t>
            </a:r>
            <a:endParaRPr lang="en-US" sz="2200" b="1" dirty="0"/>
          </a:p>
        </p:txBody>
      </p:sp>
      <p:sp>
        <p:nvSpPr>
          <p:cNvPr id="6" name="Text 4"/>
          <p:cNvSpPr/>
          <p:nvPr/>
        </p:nvSpPr>
        <p:spPr>
          <a:xfrm>
            <a:off x="793790" y="3323868"/>
            <a:ext cx="4196358"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Line managers co-create job descriptions reflecting technical depth and culture requirements (Stewart &amp; Brown, 2019).</a:t>
            </a:r>
            <a:endParaRPr lang="en-US" sz="1750" dirty="0"/>
          </a:p>
        </p:txBody>
      </p:sp>
      <p:sp>
        <p:nvSpPr>
          <p:cNvPr id="7" name="Text 5"/>
          <p:cNvSpPr/>
          <p:nvPr/>
        </p:nvSpPr>
        <p:spPr>
          <a:xfrm>
            <a:off x="5216962" y="2304098"/>
            <a:ext cx="226814" cy="283488"/>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Crimson Pro Light" pitchFamily="34" charset="0"/>
                <a:ea typeface="Crimson Pro Light" pitchFamily="34" charset="-122"/>
                <a:cs typeface="Crimson Pro Light" pitchFamily="34" charset="-120"/>
              </a:rPr>
              <a:t>02</a:t>
            </a:r>
            <a:endParaRPr lang="en-US" sz="1750" dirty="0"/>
          </a:p>
        </p:txBody>
      </p:sp>
      <p:sp>
        <p:nvSpPr>
          <p:cNvPr id="8" name="Shape 6"/>
          <p:cNvSpPr/>
          <p:nvPr/>
        </p:nvSpPr>
        <p:spPr>
          <a:xfrm>
            <a:off x="5216962" y="2659142"/>
            <a:ext cx="4196358" cy="30480"/>
          </a:xfrm>
          <a:prstGeom prst="rect">
            <a:avLst/>
          </a:prstGeom>
          <a:solidFill>
            <a:srgbClr val="2150FE"/>
          </a:solidFill>
        </p:spPr>
      </p:sp>
      <p:sp>
        <p:nvSpPr>
          <p:cNvPr id="9" name="Text 7"/>
          <p:cNvSpPr/>
          <p:nvPr/>
        </p:nvSpPr>
        <p:spPr>
          <a:xfrm>
            <a:off x="5216962" y="2833449"/>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Technical Interviews</a:t>
            </a:r>
            <a:endParaRPr lang="en-US" sz="2200" b="1" dirty="0"/>
          </a:p>
        </p:txBody>
      </p:sp>
      <p:sp>
        <p:nvSpPr>
          <p:cNvPr id="10" name="Text 8"/>
          <p:cNvSpPr/>
          <p:nvPr/>
        </p:nvSpPr>
        <p:spPr>
          <a:xfrm>
            <a:off x="5216962" y="3323868"/>
            <a:ext cx="4196358"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They conduct technical interviews, assessing creativity and alignment with Tesla's innovation ethos.</a:t>
            </a:r>
            <a:endParaRPr lang="en-US" sz="1750" dirty="0"/>
          </a:p>
        </p:txBody>
      </p:sp>
      <p:sp>
        <p:nvSpPr>
          <p:cNvPr id="11" name="Text 9"/>
          <p:cNvSpPr/>
          <p:nvPr/>
        </p:nvSpPr>
        <p:spPr>
          <a:xfrm>
            <a:off x="9640133" y="2304098"/>
            <a:ext cx="226814" cy="283488"/>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Crimson Pro Light" pitchFamily="34" charset="0"/>
                <a:ea typeface="Crimson Pro Light" pitchFamily="34" charset="-122"/>
                <a:cs typeface="Crimson Pro Light" pitchFamily="34" charset="-120"/>
              </a:rPr>
              <a:t>03</a:t>
            </a:r>
            <a:endParaRPr lang="en-US" sz="1750" dirty="0"/>
          </a:p>
        </p:txBody>
      </p:sp>
      <p:sp>
        <p:nvSpPr>
          <p:cNvPr id="12" name="Shape 10"/>
          <p:cNvSpPr/>
          <p:nvPr/>
        </p:nvSpPr>
        <p:spPr>
          <a:xfrm>
            <a:off x="9640133" y="2659142"/>
            <a:ext cx="4196358" cy="30480"/>
          </a:xfrm>
          <a:prstGeom prst="rect">
            <a:avLst/>
          </a:prstGeom>
          <a:solidFill>
            <a:srgbClr val="2150FE"/>
          </a:solidFill>
        </p:spPr>
      </p:sp>
      <p:sp>
        <p:nvSpPr>
          <p:cNvPr id="13" name="Text 11"/>
          <p:cNvSpPr/>
          <p:nvPr/>
        </p:nvSpPr>
        <p:spPr>
          <a:xfrm>
            <a:off x="9640133" y="2833449"/>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Onboarding Leadership</a:t>
            </a:r>
            <a:endParaRPr lang="en-US" sz="2200" b="1" dirty="0"/>
          </a:p>
        </p:txBody>
      </p:sp>
      <p:sp>
        <p:nvSpPr>
          <p:cNvPr id="14" name="Text 12"/>
          <p:cNvSpPr/>
          <p:nvPr/>
        </p:nvSpPr>
        <p:spPr>
          <a:xfrm>
            <a:off x="9640133" y="3323868"/>
            <a:ext cx="4196358"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Managers ensure onboarding experiences reflect operational expectations and cultural integration.</a:t>
            </a:r>
            <a:endParaRPr lang="en-US" sz="1750" dirty="0"/>
          </a:p>
        </p:txBody>
      </p:sp>
      <p:sp>
        <p:nvSpPr>
          <p:cNvPr id="15" name="Text 13"/>
          <p:cNvSpPr/>
          <p:nvPr/>
        </p:nvSpPr>
        <p:spPr>
          <a:xfrm>
            <a:off x="793790" y="4809411"/>
            <a:ext cx="226814" cy="283488"/>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Crimson Pro Light" pitchFamily="34" charset="0"/>
                <a:ea typeface="Crimson Pro Light" pitchFamily="34" charset="-122"/>
                <a:cs typeface="Crimson Pro Light" pitchFamily="34" charset="-120"/>
              </a:rPr>
              <a:t>04</a:t>
            </a:r>
            <a:endParaRPr lang="en-US" sz="1750" dirty="0"/>
          </a:p>
        </p:txBody>
      </p:sp>
      <p:sp>
        <p:nvSpPr>
          <p:cNvPr id="16" name="Shape 14"/>
          <p:cNvSpPr/>
          <p:nvPr/>
        </p:nvSpPr>
        <p:spPr>
          <a:xfrm>
            <a:off x="793790" y="5164455"/>
            <a:ext cx="6407944" cy="30480"/>
          </a:xfrm>
          <a:prstGeom prst="rect">
            <a:avLst/>
          </a:prstGeom>
          <a:solidFill>
            <a:srgbClr val="2150FE"/>
          </a:solidFill>
        </p:spPr>
      </p:sp>
      <p:sp>
        <p:nvSpPr>
          <p:cNvPr id="17" name="Text 15"/>
          <p:cNvSpPr/>
          <p:nvPr/>
        </p:nvSpPr>
        <p:spPr>
          <a:xfrm>
            <a:off x="793790" y="5338763"/>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Feedback and Insights</a:t>
            </a:r>
            <a:endParaRPr lang="en-US" sz="2200" b="1" dirty="0"/>
          </a:p>
        </p:txBody>
      </p:sp>
      <p:sp>
        <p:nvSpPr>
          <p:cNvPr id="18" name="Text 16"/>
          <p:cNvSpPr/>
          <p:nvPr/>
        </p:nvSpPr>
        <p:spPr>
          <a:xfrm>
            <a:off x="793790" y="5829181"/>
            <a:ext cx="6407944" cy="725805"/>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Feedback from managers informs HR about evolving skill gaps and candidate performance trends.</a:t>
            </a:r>
            <a:endParaRPr lang="en-US" sz="1750" dirty="0"/>
          </a:p>
        </p:txBody>
      </p:sp>
      <p:sp>
        <p:nvSpPr>
          <p:cNvPr id="19" name="Text 17"/>
          <p:cNvSpPr/>
          <p:nvPr/>
        </p:nvSpPr>
        <p:spPr>
          <a:xfrm>
            <a:off x="7428548" y="4809411"/>
            <a:ext cx="226814" cy="283488"/>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Crimson Pro Light" pitchFamily="34" charset="0"/>
                <a:ea typeface="Crimson Pro Light" pitchFamily="34" charset="-122"/>
                <a:cs typeface="Crimson Pro Light" pitchFamily="34" charset="-120"/>
              </a:rPr>
              <a:t>05</a:t>
            </a:r>
            <a:endParaRPr lang="en-US" sz="1750" dirty="0"/>
          </a:p>
        </p:txBody>
      </p:sp>
      <p:sp>
        <p:nvSpPr>
          <p:cNvPr id="20" name="Shape 18"/>
          <p:cNvSpPr/>
          <p:nvPr/>
        </p:nvSpPr>
        <p:spPr>
          <a:xfrm>
            <a:off x="7428548" y="5164455"/>
            <a:ext cx="6407944" cy="30480"/>
          </a:xfrm>
          <a:prstGeom prst="rect">
            <a:avLst/>
          </a:prstGeom>
          <a:solidFill>
            <a:srgbClr val="2150FE"/>
          </a:solidFill>
        </p:spPr>
      </p:sp>
      <p:sp>
        <p:nvSpPr>
          <p:cNvPr id="21" name="Text 19"/>
          <p:cNvSpPr/>
          <p:nvPr/>
        </p:nvSpPr>
        <p:spPr>
          <a:xfrm>
            <a:off x="7428548" y="5338763"/>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4C4C4D"/>
                </a:solidFill>
                <a:latin typeface="Crimson Pro Semi Bold" pitchFamily="34" charset="0"/>
                <a:ea typeface="Crimson Pro Semi Bold" pitchFamily="34" charset="-122"/>
                <a:cs typeface="Crimson Pro Semi Bold" pitchFamily="34" charset="-120"/>
              </a:rPr>
              <a:t>Employee Engagement</a:t>
            </a:r>
            <a:endParaRPr lang="en-US" sz="2200" b="1" dirty="0"/>
          </a:p>
        </p:txBody>
      </p:sp>
      <p:sp>
        <p:nvSpPr>
          <p:cNvPr id="22" name="Text 20"/>
          <p:cNvSpPr/>
          <p:nvPr/>
        </p:nvSpPr>
        <p:spPr>
          <a:xfrm>
            <a:off x="7428548" y="5829181"/>
            <a:ext cx="6407944"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They champion employee engagement by mentoring and contextualising organisational values during early employment stages.</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65453" y="601385"/>
            <a:ext cx="7319010" cy="683538"/>
          </a:xfrm>
          <a:prstGeom prst="rect">
            <a:avLst/>
          </a:prstGeom>
          <a:noFill/>
        </p:spPr>
        <p:txBody>
          <a:bodyPr wrap="none" lIns="0" tIns="0" rIns="0" bIns="0" rtlCol="0" anchor="t"/>
          <a:lstStyle/>
          <a:p>
            <a:pPr marL="0" indent="0" algn="l">
              <a:lnSpc>
                <a:spcPts val="5350"/>
              </a:lnSpc>
              <a:buNone/>
            </a:pPr>
            <a:r>
              <a:rPr lang="en-US" sz="4300" b="1" dirty="0">
                <a:solidFill>
                  <a:srgbClr val="152D47"/>
                </a:solidFill>
                <a:latin typeface="Crimson Pro Semi Bold" pitchFamily="34" charset="0"/>
                <a:ea typeface="Crimson Pro Semi Bold" pitchFamily="34" charset="-122"/>
                <a:cs typeface="Crimson Pro Semi Bold" pitchFamily="34" charset="-120"/>
              </a:rPr>
              <a:t>Challenges in Talent Acquisition</a:t>
            </a:r>
            <a:endParaRPr lang="en-US" sz="4300" b="1" dirty="0"/>
          </a:p>
        </p:txBody>
      </p:sp>
      <p:sp>
        <p:nvSpPr>
          <p:cNvPr id="3" name="Text 1"/>
          <p:cNvSpPr/>
          <p:nvPr/>
        </p:nvSpPr>
        <p:spPr>
          <a:xfrm>
            <a:off x="765453" y="1722358"/>
            <a:ext cx="13099494" cy="349925"/>
          </a:xfrm>
          <a:prstGeom prst="rect">
            <a:avLst/>
          </a:prstGeom>
          <a:noFill/>
        </p:spPr>
        <p:txBody>
          <a:bodyPr wrap="non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Tesla faces significant obstacles in building and maintaining its workforce:</a:t>
            </a:r>
            <a:endParaRPr lang="en-US" sz="1700" dirty="0"/>
          </a:p>
        </p:txBody>
      </p:sp>
      <p:sp>
        <p:nvSpPr>
          <p:cNvPr id="4" name="Shape 2"/>
          <p:cNvSpPr/>
          <p:nvPr/>
        </p:nvSpPr>
        <p:spPr>
          <a:xfrm>
            <a:off x="765453" y="2318266"/>
            <a:ext cx="4220647" cy="2720935"/>
          </a:xfrm>
          <a:prstGeom prst="roundRect">
            <a:avLst>
              <a:gd name="adj" fmla="val 5377"/>
            </a:avLst>
          </a:prstGeom>
          <a:solidFill>
            <a:srgbClr val="FFFFFF"/>
          </a:solidFill>
          <a:ln w="30480">
            <a:solidFill>
              <a:srgbClr val="D8D4D4"/>
            </a:solidFill>
            <a:prstDash val="solid"/>
          </a:ln>
        </p:spPr>
      </p:sp>
      <p:sp>
        <p:nvSpPr>
          <p:cNvPr id="5" name="Shape 3"/>
          <p:cNvSpPr/>
          <p:nvPr/>
        </p:nvSpPr>
        <p:spPr>
          <a:xfrm>
            <a:off x="734973" y="2318266"/>
            <a:ext cx="121920" cy="2720935"/>
          </a:xfrm>
          <a:prstGeom prst="roundRect">
            <a:avLst>
              <a:gd name="adj" fmla="val 26910"/>
            </a:avLst>
          </a:prstGeom>
          <a:solidFill>
            <a:srgbClr val="2150FE"/>
          </a:solidFill>
        </p:spPr>
      </p:sp>
      <p:sp>
        <p:nvSpPr>
          <p:cNvPr id="6" name="Text 4"/>
          <p:cNvSpPr/>
          <p:nvPr/>
        </p:nvSpPr>
        <p:spPr>
          <a:xfrm>
            <a:off x="1106091" y="2567464"/>
            <a:ext cx="2996684" cy="341709"/>
          </a:xfrm>
          <a:prstGeom prst="rect">
            <a:avLst/>
          </a:prstGeom>
          <a:noFill/>
        </p:spPr>
        <p:txBody>
          <a:bodyPr wrap="none" lIns="0" tIns="0" rIns="0" bIns="0" rtlCol="0" anchor="t"/>
          <a:lstStyle/>
          <a:p>
            <a:pPr marL="0" indent="0" algn="l">
              <a:lnSpc>
                <a:spcPts val="2650"/>
              </a:lnSpc>
              <a:buNone/>
            </a:pPr>
            <a:r>
              <a:rPr lang="en-US" sz="2150" b="1" dirty="0">
                <a:solidFill>
                  <a:srgbClr val="4C4C4D"/>
                </a:solidFill>
                <a:latin typeface="Crimson Pro Semi Bold" pitchFamily="34" charset="0"/>
                <a:ea typeface="Crimson Pro Semi Bold" pitchFamily="34" charset="-122"/>
                <a:cs typeface="Crimson Pro Semi Bold" pitchFamily="34" charset="-120"/>
              </a:rPr>
              <a:t>Specialised Skill Shortages</a:t>
            </a:r>
            <a:endParaRPr lang="en-US" sz="2150" b="1" dirty="0"/>
          </a:p>
        </p:txBody>
      </p:sp>
      <p:sp>
        <p:nvSpPr>
          <p:cNvPr id="7" name="Text 5"/>
          <p:cNvSpPr/>
          <p:nvPr/>
        </p:nvSpPr>
        <p:spPr>
          <a:xfrm>
            <a:off x="1106091" y="3040380"/>
            <a:ext cx="3630811" cy="1749623"/>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Tesla faces severe shortages in specialised disciplines such as battery chemistry and AI programming (Frey &amp; Osborne, 2023).</a:t>
            </a:r>
            <a:endParaRPr lang="en-US" sz="1700" dirty="0"/>
          </a:p>
        </p:txBody>
      </p:sp>
      <p:sp>
        <p:nvSpPr>
          <p:cNvPr id="8" name="Shape 6"/>
          <p:cNvSpPr/>
          <p:nvPr/>
        </p:nvSpPr>
        <p:spPr>
          <a:xfrm>
            <a:off x="5204817" y="2318266"/>
            <a:ext cx="4220647" cy="2720935"/>
          </a:xfrm>
          <a:prstGeom prst="roundRect">
            <a:avLst>
              <a:gd name="adj" fmla="val 5377"/>
            </a:avLst>
          </a:prstGeom>
          <a:solidFill>
            <a:srgbClr val="FFFFFF"/>
          </a:solidFill>
          <a:ln w="30480">
            <a:solidFill>
              <a:srgbClr val="D8D4D4"/>
            </a:solidFill>
            <a:prstDash val="solid"/>
          </a:ln>
        </p:spPr>
      </p:sp>
      <p:sp>
        <p:nvSpPr>
          <p:cNvPr id="9" name="Shape 7"/>
          <p:cNvSpPr/>
          <p:nvPr/>
        </p:nvSpPr>
        <p:spPr>
          <a:xfrm>
            <a:off x="5174337" y="2318266"/>
            <a:ext cx="121920" cy="2720935"/>
          </a:xfrm>
          <a:prstGeom prst="roundRect">
            <a:avLst>
              <a:gd name="adj" fmla="val 26910"/>
            </a:avLst>
          </a:prstGeom>
          <a:solidFill>
            <a:srgbClr val="2150FE"/>
          </a:solidFill>
        </p:spPr>
      </p:sp>
      <p:sp>
        <p:nvSpPr>
          <p:cNvPr id="10" name="Text 8"/>
          <p:cNvSpPr/>
          <p:nvPr/>
        </p:nvSpPr>
        <p:spPr>
          <a:xfrm>
            <a:off x="5545455" y="2567464"/>
            <a:ext cx="2960370" cy="341709"/>
          </a:xfrm>
          <a:prstGeom prst="rect">
            <a:avLst/>
          </a:prstGeom>
          <a:noFill/>
        </p:spPr>
        <p:txBody>
          <a:bodyPr wrap="none" lIns="0" tIns="0" rIns="0" bIns="0" rtlCol="0" anchor="t"/>
          <a:lstStyle/>
          <a:p>
            <a:pPr marL="0" indent="0" algn="l">
              <a:lnSpc>
                <a:spcPts val="2650"/>
              </a:lnSpc>
              <a:buNone/>
            </a:pPr>
            <a:r>
              <a:rPr lang="en-US" sz="2150" b="1" dirty="0">
                <a:solidFill>
                  <a:srgbClr val="4C4C4D"/>
                </a:solidFill>
                <a:latin typeface="Crimson Pro Semi Bold" pitchFamily="34" charset="0"/>
                <a:ea typeface="Crimson Pro Semi Bold" pitchFamily="34" charset="-122"/>
                <a:cs typeface="Crimson Pro Semi Bold" pitchFamily="34" charset="-120"/>
              </a:rPr>
              <a:t>Production Staff Turnover</a:t>
            </a:r>
            <a:endParaRPr lang="en-US" sz="2150" b="1" dirty="0"/>
          </a:p>
        </p:txBody>
      </p:sp>
      <p:sp>
        <p:nvSpPr>
          <p:cNvPr id="11" name="Text 9"/>
          <p:cNvSpPr/>
          <p:nvPr/>
        </p:nvSpPr>
        <p:spPr>
          <a:xfrm>
            <a:off x="5545455" y="3040380"/>
            <a:ext cx="3630811" cy="139969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High turnover among production staff arises from demanding performance culture and work intensity.</a:t>
            </a:r>
            <a:endParaRPr lang="en-US" sz="1700" dirty="0"/>
          </a:p>
        </p:txBody>
      </p:sp>
      <p:sp>
        <p:nvSpPr>
          <p:cNvPr id="12" name="Shape 10"/>
          <p:cNvSpPr/>
          <p:nvPr/>
        </p:nvSpPr>
        <p:spPr>
          <a:xfrm>
            <a:off x="9644182" y="2318266"/>
            <a:ext cx="4220647" cy="2720935"/>
          </a:xfrm>
          <a:prstGeom prst="roundRect">
            <a:avLst>
              <a:gd name="adj" fmla="val 5377"/>
            </a:avLst>
          </a:prstGeom>
          <a:solidFill>
            <a:srgbClr val="FFFFFF"/>
          </a:solidFill>
          <a:ln w="30480">
            <a:solidFill>
              <a:srgbClr val="D8D4D4"/>
            </a:solidFill>
            <a:prstDash val="solid"/>
          </a:ln>
        </p:spPr>
      </p:sp>
      <p:sp>
        <p:nvSpPr>
          <p:cNvPr id="13" name="Shape 11"/>
          <p:cNvSpPr/>
          <p:nvPr/>
        </p:nvSpPr>
        <p:spPr>
          <a:xfrm>
            <a:off x="9613702" y="2318266"/>
            <a:ext cx="121920" cy="2720935"/>
          </a:xfrm>
          <a:prstGeom prst="roundRect">
            <a:avLst>
              <a:gd name="adj" fmla="val 26910"/>
            </a:avLst>
          </a:prstGeom>
          <a:solidFill>
            <a:srgbClr val="2150FE"/>
          </a:solidFill>
        </p:spPr>
      </p:sp>
      <p:sp>
        <p:nvSpPr>
          <p:cNvPr id="14" name="Text 12"/>
          <p:cNvSpPr/>
          <p:nvPr/>
        </p:nvSpPr>
        <p:spPr>
          <a:xfrm>
            <a:off x="9984819" y="2567464"/>
            <a:ext cx="2734032" cy="341709"/>
          </a:xfrm>
          <a:prstGeom prst="rect">
            <a:avLst/>
          </a:prstGeom>
          <a:noFill/>
        </p:spPr>
        <p:txBody>
          <a:bodyPr wrap="none" lIns="0" tIns="0" rIns="0" bIns="0" rtlCol="0" anchor="t"/>
          <a:lstStyle/>
          <a:p>
            <a:pPr marL="0" indent="0" algn="l">
              <a:lnSpc>
                <a:spcPts val="2650"/>
              </a:lnSpc>
              <a:buNone/>
            </a:pPr>
            <a:r>
              <a:rPr lang="en-US" sz="2150" b="1" dirty="0">
                <a:solidFill>
                  <a:srgbClr val="4C4C4D"/>
                </a:solidFill>
                <a:latin typeface="Crimson Pro Semi Bold" pitchFamily="34" charset="0"/>
                <a:ea typeface="Crimson Pro Semi Bold" pitchFamily="34" charset="-122"/>
                <a:cs typeface="Crimson Pro Semi Bold" pitchFamily="34" charset="-120"/>
              </a:rPr>
              <a:t>Employer Brand Risk</a:t>
            </a:r>
            <a:endParaRPr lang="en-US" sz="2150" b="1" dirty="0"/>
          </a:p>
        </p:txBody>
      </p:sp>
      <p:sp>
        <p:nvSpPr>
          <p:cNvPr id="15" name="Text 13"/>
          <p:cNvSpPr/>
          <p:nvPr/>
        </p:nvSpPr>
        <p:spPr>
          <a:xfrm>
            <a:off x="9984819" y="3040380"/>
            <a:ext cx="3630811" cy="139969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Employer brand risk escalates when public criticism of leadership overshadows company achievements.</a:t>
            </a:r>
            <a:endParaRPr lang="en-US" sz="1700" dirty="0"/>
          </a:p>
        </p:txBody>
      </p:sp>
      <p:sp>
        <p:nvSpPr>
          <p:cNvPr id="16" name="Shape 14"/>
          <p:cNvSpPr/>
          <p:nvPr/>
        </p:nvSpPr>
        <p:spPr>
          <a:xfrm>
            <a:off x="765453" y="5257919"/>
            <a:ext cx="4220647" cy="2371011"/>
          </a:xfrm>
          <a:prstGeom prst="roundRect">
            <a:avLst>
              <a:gd name="adj" fmla="val 6171"/>
            </a:avLst>
          </a:prstGeom>
          <a:solidFill>
            <a:srgbClr val="FFFFFF"/>
          </a:solidFill>
          <a:ln w="30480">
            <a:solidFill>
              <a:srgbClr val="D8D4D4"/>
            </a:solidFill>
            <a:prstDash val="solid"/>
          </a:ln>
        </p:spPr>
      </p:sp>
      <p:sp>
        <p:nvSpPr>
          <p:cNvPr id="17" name="Shape 15"/>
          <p:cNvSpPr/>
          <p:nvPr/>
        </p:nvSpPr>
        <p:spPr>
          <a:xfrm>
            <a:off x="734973" y="5257919"/>
            <a:ext cx="121920" cy="2371011"/>
          </a:xfrm>
          <a:prstGeom prst="roundRect">
            <a:avLst>
              <a:gd name="adj" fmla="val 26910"/>
            </a:avLst>
          </a:prstGeom>
          <a:solidFill>
            <a:srgbClr val="2150FE"/>
          </a:solidFill>
        </p:spPr>
      </p:sp>
      <p:sp>
        <p:nvSpPr>
          <p:cNvPr id="18" name="Text 16"/>
          <p:cNvSpPr/>
          <p:nvPr/>
        </p:nvSpPr>
        <p:spPr>
          <a:xfrm>
            <a:off x="1106091" y="5507117"/>
            <a:ext cx="2734032" cy="341709"/>
          </a:xfrm>
          <a:prstGeom prst="rect">
            <a:avLst/>
          </a:prstGeom>
          <a:noFill/>
        </p:spPr>
        <p:txBody>
          <a:bodyPr wrap="none" lIns="0" tIns="0" rIns="0" bIns="0" rtlCol="0" anchor="t"/>
          <a:lstStyle/>
          <a:p>
            <a:pPr marL="0" indent="0" algn="l">
              <a:lnSpc>
                <a:spcPts val="2650"/>
              </a:lnSpc>
              <a:buNone/>
            </a:pPr>
            <a:r>
              <a:rPr lang="en-US" sz="2150" b="1" dirty="0">
                <a:solidFill>
                  <a:srgbClr val="4C4C4D"/>
                </a:solidFill>
                <a:latin typeface="Crimson Pro Semi Bold" pitchFamily="34" charset="0"/>
                <a:ea typeface="Crimson Pro Semi Bold" pitchFamily="34" charset="-122"/>
                <a:cs typeface="Crimson Pro Semi Bold" pitchFamily="34" charset="-120"/>
              </a:rPr>
              <a:t>Gender Imbalance</a:t>
            </a:r>
            <a:endParaRPr lang="en-US" sz="2150" b="1" dirty="0"/>
          </a:p>
        </p:txBody>
      </p:sp>
      <p:sp>
        <p:nvSpPr>
          <p:cNvPr id="19" name="Text 17"/>
          <p:cNvSpPr/>
          <p:nvPr/>
        </p:nvSpPr>
        <p:spPr>
          <a:xfrm>
            <a:off x="1106091" y="5980033"/>
            <a:ext cx="3630811" cy="1049774"/>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Gender imbalance persists across global facilities, particularly in senior engineering teams.</a:t>
            </a:r>
            <a:endParaRPr lang="en-US" sz="1700" dirty="0"/>
          </a:p>
        </p:txBody>
      </p:sp>
      <p:sp>
        <p:nvSpPr>
          <p:cNvPr id="20" name="Shape 18"/>
          <p:cNvSpPr/>
          <p:nvPr/>
        </p:nvSpPr>
        <p:spPr>
          <a:xfrm>
            <a:off x="5204817" y="5257919"/>
            <a:ext cx="4220647" cy="2371011"/>
          </a:xfrm>
          <a:prstGeom prst="roundRect">
            <a:avLst>
              <a:gd name="adj" fmla="val 6171"/>
            </a:avLst>
          </a:prstGeom>
          <a:solidFill>
            <a:srgbClr val="FFFFFF"/>
          </a:solidFill>
          <a:ln w="30480">
            <a:solidFill>
              <a:srgbClr val="D8D4D4"/>
            </a:solidFill>
            <a:prstDash val="solid"/>
          </a:ln>
        </p:spPr>
      </p:sp>
      <p:sp>
        <p:nvSpPr>
          <p:cNvPr id="21" name="Shape 19"/>
          <p:cNvSpPr/>
          <p:nvPr/>
        </p:nvSpPr>
        <p:spPr>
          <a:xfrm>
            <a:off x="5174337" y="5257919"/>
            <a:ext cx="121920" cy="2371011"/>
          </a:xfrm>
          <a:prstGeom prst="roundRect">
            <a:avLst>
              <a:gd name="adj" fmla="val 26910"/>
            </a:avLst>
          </a:prstGeom>
          <a:solidFill>
            <a:srgbClr val="2150FE"/>
          </a:solidFill>
        </p:spPr>
      </p:sp>
      <p:sp>
        <p:nvSpPr>
          <p:cNvPr id="22" name="Text 20"/>
          <p:cNvSpPr/>
          <p:nvPr/>
        </p:nvSpPr>
        <p:spPr>
          <a:xfrm>
            <a:off x="5545455" y="5507117"/>
            <a:ext cx="2734032" cy="341709"/>
          </a:xfrm>
          <a:prstGeom prst="rect">
            <a:avLst/>
          </a:prstGeom>
          <a:noFill/>
        </p:spPr>
        <p:txBody>
          <a:bodyPr wrap="none" lIns="0" tIns="0" rIns="0" bIns="0" rtlCol="0" anchor="t"/>
          <a:lstStyle/>
          <a:p>
            <a:pPr marL="0" indent="0" algn="l">
              <a:lnSpc>
                <a:spcPts val="2650"/>
              </a:lnSpc>
              <a:buNone/>
            </a:pPr>
            <a:r>
              <a:rPr lang="en-US" sz="2150" b="1" dirty="0">
                <a:solidFill>
                  <a:srgbClr val="4C4C4D"/>
                </a:solidFill>
                <a:latin typeface="Crimson Pro Semi Bold" pitchFamily="34" charset="0"/>
                <a:ea typeface="Crimson Pro Semi Bold" pitchFamily="34" charset="-122"/>
                <a:cs typeface="Crimson Pro Semi Bold" pitchFamily="34" charset="-120"/>
              </a:rPr>
              <a:t>Scaling Concerns</a:t>
            </a:r>
            <a:endParaRPr lang="en-US" sz="2150" b="1" dirty="0"/>
          </a:p>
        </p:txBody>
      </p:sp>
      <p:sp>
        <p:nvSpPr>
          <p:cNvPr id="23" name="Text 21"/>
          <p:cNvSpPr/>
          <p:nvPr/>
        </p:nvSpPr>
        <p:spPr>
          <a:xfrm>
            <a:off x="5545455" y="5980033"/>
            <a:ext cx="3630811" cy="1399699"/>
          </a:xfrm>
          <a:prstGeom prst="rect">
            <a:avLst/>
          </a:prstGeom>
          <a:noFill/>
        </p:spPr>
        <p:txBody>
          <a:bodyPr wrap="square" lIns="0" tIns="0" rIns="0" bIns="0" rtlCol="0" anchor="t"/>
          <a:lstStyle/>
          <a:p>
            <a:pPr marL="0" indent="0" algn="l">
              <a:lnSpc>
                <a:spcPts val="2750"/>
              </a:lnSpc>
              <a:buNone/>
            </a:pPr>
            <a:r>
              <a:rPr lang="en-US" sz="1700" dirty="0">
                <a:solidFill>
                  <a:srgbClr val="4C4C4D"/>
                </a:solidFill>
                <a:latin typeface="Heebo" pitchFamily="34" charset="0"/>
                <a:ea typeface="Heebo" pitchFamily="34" charset="-122"/>
                <a:cs typeface="Heebo" pitchFamily="34" charset="-120"/>
              </a:rPr>
              <a:t>Scaling recruitment while safeguarding culture and ethical hiring standards remains a consistent concern.</a:t>
            </a:r>
            <a:endParaRPr lang="en-US" sz="1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867251"/>
            <a:ext cx="7556421" cy="1417558"/>
          </a:xfrm>
          <a:prstGeom prst="rect">
            <a:avLst/>
          </a:prstGeom>
          <a:noFill/>
        </p:spPr>
        <p:txBody>
          <a:bodyPr wrap="squar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Strategic Alignment with Corporate Goals</a:t>
            </a:r>
            <a:endParaRPr lang="en-US" sz="4450" b="1" dirty="0"/>
          </a:p>
        </p:txBody>
      </p:sp>
      <p:sp>
        <p:nvSpPr>
          <p:cNvPr id="4" name="Text 1"/>
          <p:cNvSpPr/>
          <p:nvPr/>
        </p:nvSpPr>
        <p:spPr>
          <a:xfrm>
            <a:off x="793790" y="2624971"/>
            <a:ext cx="7556421" cy="725805"/>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Recruitment directly supports Tesla's innovation and sustainability strategy through human capital alignment.</a:t>
            </a:r>
            <a:endParaRPr lang="en-US" sz="1750" dirty="0"/>
          </a:p>
        </p:txBody>
      </p:sp>
      <p:sp>
        <p:nvSpPr>
          <p:cNvPr id="5" name="Text 2"/>
          <p:cNvSpPr/>
          <p:nvPr/>
        </p:nvSpPr>
        <p:spPr>
          <a:xfrm>
            <a:off x="793790" y="3832741"/>
            <a:ext cx="2883218" cy="354330"/>
          </a:xfrm>
          <a:prstGeom prst="rect">
            <a:avLst/>
          </a:prstGeom>
          <a:noFill/>
        </p:spPr>
        <p:txBody>
          <a:bodyPr wrap="none" lIns="0" tIns="0" rIns="0" bIns="0" rtlCol="0" anchor="t"/>
          <a:lstStyle/>
          <a:p>
            <a:pPr marL="0" indent="0" algn="l">
              <a:lnSpc>
                <a:spcPts val="2750"/>
              </a:lnSpc>
              <a:buNone/>
            </a:pPr>
            <a:r>
              <a:rPr lang="en-US" sz="2200" b="1" dirty="0">
                <a:solidFill>
                  <a:srgbClr val="152D47"/>
                </a:solidFill>
                <a:latin typeface="Crimson Pro Semi Bold" pitchFamily="34" charset="0"/>
                <a:ea typeface="Crimson Pro Semi Bold" pitchFamily="34" charset="-122"/>
                <a:cs typeface="Crimson Pro Semi Bold" pitchFamily="34" charset="-120"/>
              </a:rPr>
              <a:t>Adaptive Talent Strategy</a:t>
            </a:r>
            <a:endParaRPr lang="en-US" sz="2200" b="1" dirty="0"/>
          </a:p>
        </p:txBody>
      </p:sp>
      <p:sp>
        <p:nvSpPr>
          <p:cNvPr id="6" name="Text 3"/>
          <p:cNvSpPr/>
          <p:nvPr/>
        </p:nvSpPr>
        <p:spPr>
          <a:xfrm>
            <a:off x="793790" y="4413885"/>
            <a:ext cx="3501509"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By hiring adaptive thinkers, Tesla maintains agility required for fast technological iteration.</a:t>
            </a:r>
            <a:endParaRPr lang="en-US" sz="1750" dirty="0"/>
          </a:p>
        </p:txBody>
      </p:sp>
      <p:sp>
        <p:nvSpPr>
          <p:cNvPr id="7" name="Text 4"/>
          <p:cNvSpPr/>
          <p:nvPr/>
        </p:nvSpPr>
        <p:spPr>
          <a:xfrm>
            <a:off x="793790" y="5706666"/>
            <a:ext cx="3501509" cy="1451610"/>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The process aligns with Ulrich's HR Value Proposition model positioning HR as a strategic partner (Ulrich, 2020).</a:t>
            </a:r>
            <a:endParaRPr lang="en-US" sz="1750" dirty="0"/>
          </a:p>
        </p:txBody>
      </p:sp>
      <p:sp>
        <p:nvSpPr>
          <p:cNvPr id="8" name="Text 5"/>
          <p:cNvSpPr/>
          <p:nvPr/>
        </p:nvSpPr>
        <p:spPr>
          <a:xfrm>
            <a:off x="4856321" y="3832741"/>
            <a:ext cx="2925604" cy="354330"/>
          </a:xfrm>
          <a:prstGeom prst="rect">
            <a:avLst/>
          </a:prstGeom>
          <a:noFill/>
        </p:spPr>
        <p:txBody>
          <a:bodyPr wrap="none" lIns="0" tIns="0" rIns="0" bIns="0" rtlCol="0" anchor="t"/>
          <a:lstStyle/>
          <a:p>
            <a:pPr marL="0" indent="0" algn="l">
              <a:lnSpc>
                <a:spcPts val="2750"/>
              </a:lnSpc>
              <a:buNone/>
            </a:pPr>
            <a:r>
              <a:rPr lang="en-US" sz="2200" b="1" dirty="0">
                <a:solidFill>
                  <a:srgbClr val="152D47"/>
                </a:solidFill>
                <a:latin typeface="Crimson Pro Semi Bold" pitchFamily="34" charset="0"/>
                <a:ea typeface="Crimson Pro Semi Bold" pitchFamily="34" charset="-122"/>
                <a:cs typeface="Crimson Pro Semi Bold" pitchFamily="34" charset="-120"/>
              </a:rPr>
              <a:t>Investment in Excellence</a:t>
            </a:r>
            <a:endParaRPr lang="en-US" sz="2200" b="1" dirty="0"/>
          </a:p>
        </p:txBody>
      </p:sp>
      <p:sp>
        <p:nvSpPr>
          <p:cNvPr id="9" name="Text 6"/>
          <p:cNvSpPr/>
          <p:nvPr/>
        </p:nvSpPr>
        <p:spPr>
          <a:xfrm>
            <a:off x="4856321" y="4413885"/>
            <a:ext cx="3501509" cy="1451610"/>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Each hire is viewed as an investment enhancing Tesla's capacity for product excellence and market leadership.</a:t>
            </a:r>
            <a:endParaRPr lang="en-US" sz="1750" dirty="0"/>
          </a:p>
        </p:txBody>
      </p:sp>
      <p:sp>
        <p:nvSpPr>
          <p:cNvPr id="10" name="Text 7"/>
          <p:cNvSpPr/>
          <p:nvPr/>
        </p:nvSpPr>
        <p:spPr>
          <a:xfrm>
            <a:off x="4856321" y="6069568"/>
            <a:ext cx="3501509" cy="1088708"/>
          </a:xfrm>
          <a:prstGeom prst="rect">
            <a:avLst/>
          </a:prstGeom>
          <a:noFill/>
        </p:spPr>
        <p:txBody>
          <a:bodyPr wrap="squar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Strategic workforce planning links recruitment metrics to production scalability and innovation output.</a:t>
            </a:r>
            <a:endParaRPr lang="en-US" sz="1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078349"/>
            <a:ext cx="7983141" cy="708779"/>
          </a:xfrm>
          <a:prstGeom prst="rect">
            <a:avLst/>
          </a:prstGeom>
          <a:noFill/>
        </p:spPr>
        <p:txBody>
          <a:bodyPr wrap="none" lIns="0" tIns="0" rIns="0" bIns="0" rtlCol="0" anchor="t"/>
          <a:lstStyle/>
          <a:p>
            <a:pPr marL="0" indent="0" algn="l">
              <a:lnSpc>
                <a:spcPts val="5550"/>
              </a:lnSpc>
              <a:buNone/>
            </a:pPr>
            <a:r>
              <a:rPr lang="en-US" sz="4450" b="1" dirty="0">
                <a:solidFill>
                  <a:srgbClr val="152D47"/>
                </a:solidFill>
                <a:latin typeface="Crimson Pro Semi Bold" pitchFamily="34" charset="0"/>
                <a:ea typeface="Crimson Pro Semi Bold" pitchFamily="34" charset="-122"/>
                <a:cs typeface="Crimson Pro Semi Bold" pitchFamily="34" charset="-120"/>
              </a:rPr>
              <a:t>Ethical and Global Considerations</a:t>
            </a:r>
            <a:endParaRPr lang="en-US" sz="4450" b="1" dirty="0"/>
          </a:p>
        </p:txBody>
      </p:sp>
      <p:sp>
        <p:nvSpPr>
          <p:cNvPr id="3" name="Text 1"/>
          <p:cNvSpPr/>
          <p:nvPr/>
        </p:nvSpPr>
        <p:spPr>
          <a:xfrm>
            <a:off x="793790" y="2240756"/>
            <a:ext cx="13042821" cy="362903"/>
          </a:xfrm>
          <a:prstGeom prst="rect">
            <a:avLst/>
          </a:prstGeom>
          <a:noFill/>
        </p:spPr>
        <p:txBody>
          <a:bodyPr wrap="none" lIns="0" tIns="0" rIns="0" bIns="0" rtlCol="0" anchor="t"/>
          <a:lstStyle/>
          <a:p>
            <a:pPr marL="0" indent="0" algn="l">
              <a:lnSpc>
                <a:spcPts val="2850"/>
              </a:lnSpc>
              <a:buNone/>
            </a:pPr>
            <a:r>
              <a:rPr lang="en-US" sz="1750" dirty="0">
                <a:solidFill>
                  <a:srgbClr val="4C4C4D"/>
                </a:solidFill>
                <a:latin typeface="Heebo" pitchFamily="34" charset="0"/>
                <a:ea typeface="Heebo" pitchFamily="34" charset="-122"/>
                <a:cs typeface="Heebo" pitchFamily="34" charset="-120"/>
              </a:rPr>
              <a:t>Tesla's recruitment practices operate within a framework of international standards and ethical principles:</a:t>
            </a:r>
            <a:endParaRPr lang="en-US" sz="1750" dirty="0"/>
          </a:p>
        </p:txBody>
      </p:sp>
      <p:sp>
        <p:nvSpPr>
          <p:cNvPr id="4" name="Shape 2"/>
          <p:cNvSpPr/>
          <p:nvPr/>
        </p:nvSpPr>
        <p:spPr>
          <a:xfrm>
            <a:off x="793790" y="2858810"/>
            <a:ext cx="4196358" cy="2395657"/>
          </a:xfrm>
          <a:prstGeom prst="roundRect">
            <a:avLst>
              <a:gd name="adj" fmla="val 22724"/>
            </a:avLst>
          </a:prstGeom>
          <a:solidFill>
            <a:srgbClr val="152D47"/>
          </a:solidFill>
        </p:spPr>
      </p:sp>
      <p:sp>
        <p:nvSpPr>
          <p:cNvPr id="5" name="Text 3"/>
          <p:cNvSpPr/>
          <p:nvPr/>
        </p:nvSpPr>
        <p:spPr>
          <a:xfrm>
            <a:off x="1020604" y="3085624"/>
            <a:ext cx="3711535" cy="354330"/>
          </a:xfrm>
          <a:prstGeom prst="rect">
            <a:avLst/>
          </a:prstGeom>
          <a:noFill/>
        </p:spPr>
        <p:txBody>
          <a:bodyPr wrap="none" lIns="0" tIns="0" rIns="0" bIns="0" rtlCol="0" anchor="t"/>
          <a:lstStyle/>
          <a:p>
            <a:pPr marL="0" indent="0" algn="l">
              <a:lnSpc>
                <a:spcPts val="2750"/>
              </a:lnSpc>
              <a:buNone/>
            </a:pPr>
            <a:r>
              <a:rPr lang="en-US" sz="2200" b="1" dirty="0">
                <a:solidFill>
                  <a:srgbClr val="FFFFFF"/>
                </a:solidFill>
                <a:latin typeface="Crimson Pro Semi Bold" pitchFamily="34" charset="0"/>
                <a:ea typeface="Crimson Pro Semi Bold" pitchFamily="34" charset="-122"/>
                <a:cs typeface="Crimson Pro Semi Bold" pitchFamily="34" charset="-120"/>
              </a:rPr>
              <a:t>International Labour Standards</a:t>
            </a:r>
            <a:endParaRPr lang="en-US" sz="2200" b="1" dirty="0"/>
          </a:p>
        </p:txBody>
      </p:sp>
      <p:sp>
        <p:nvSpPr>
          <p:cNvPr id="6" name="Text 4"/>
          <p:cNvSpPr/>
          <p:nvPr/>
        </p:nvSpPr>
        <p:spPr>
          <a:xfrm>
            <a:off x="1020604" y="3576042"/>
            <a:ext cx="3742730" cy="1088708"/>
          </a:xfrm>
          <a:prstGeom prst="rect">
            <a:avLst/>
          </a:prstGeom>
          <a:noFill/>
        </p:spPr>
        <p:txBody>
          <a:bodyPr wrap="square" lIns="0" tIns="0" rIns="0" bIns="0" rtlCol="0" anchor="t"/>
          <a:lstStyle/>
          <a:p>
            <a:pPr marL="0" indent="0" algn="l">
              <a:lnSpc>
                <a:spcPts val="2850"/>
              </a:lnSpc>
              <a:buNone/>
            </a:pPr>
            <a:r>
              <a:rPr lang="en-US" sz="1750" dirty="0">
                <a:solidFill>
                  <a:srgbClr val="FFFFFF"/>
                </a:solidFill>
                <a:latin typeface="Heebo" pitchFamily="34" charset="0"/>
                <a:ea typeface="Heebo" pitchFamily="34" charset="-122"/>
                <a:cs typeface="Heebo" pitchFamily="34" charset="-120"/>
              </a:rPr>
              <a:t>Tesla adheres to international labour standards and human-rights principles across its supply chain.</a:t>
            </a:r>
            <a:endParaRPr lang="en-US" sz="1750" dirty="0"/>
          </a:p>
        </p:txBody>
      </p:sp>
      <p:sp>
        <p:nvSpPr>
          <p:cNvPr id="7" name="Shape 5"/>
          <p:cNvSpPr/>
          <p:nvPr/>
        </p:nvSpPr>
        <p:spPr>
          <a:xfrm>
            <a:off x="5216962" y="2858810"/>
            <a:ext cx="4196358" cy="2395657"/>
          </a:xfrm>
          <a:prstGeom prst="roundRect">
            <a:avLst>
              <a:gd name="adj" fmla="val 22724"/>
            </a:avLst>
          </a:prstGeom>
          <a:solidFill>
            <a:srgbClr val="152D47"/>
          </a:solidFill>
        </p:spPr>
      </p:sp>
      <p:sp>
        <p:nvSpPr>
          <p:cNvPr id="8" name="Text 6"/>
          <p:cNvSpPr/>
          <p:nvPr/>
        </p:nvSpPr>
        <p:spPr>
          <a:xfrm>
            <a:off x="5443776" y="3085624"/>
            <a:ext cx="3742730" cy="708660"/>
          </a:xfrm>
          <a:prstGeom prst="rect">
            <a:avLst/>
          </a:prstGeom>
          <a:noFill/>
        </p:spPr>
        <p:txBody>
          <a:bodyPr wrap="square" lIns="0" tIns="0" rIns="0" bIns="0" rtlCol="0" anchor="t"/>
          <a:lstStyle/>
          <a:p>
            <a:pPr marL="0" indent="0" algn="l">
              <a:lnSpc>
                <a:spcPts val="2750"/>
              </a:lnSpc>
              <a:buNone/>
            </a:pPr>
            <a:r>
              <a:rPr lang="en-US" sz="2200" b="1" dirty="0">
                <a:solidFill>
                  <a:srgbClr val="FFFFFF"/>
                </a:solidFill>
                <a:latin typeface="Crimson Pro Semi Bold" pitchFamily="34" charset="0"/>
                <a:ea typeface="Crimson Pro Semi Bold" pitchFamily="34" charset="-122"/>
                <a:cs typeface="Crimson Pro Semi Bold" pitchFamily="34" charset="-120"/>
              </a:rPr>
              <a:t>Equal Access and Non-Discrimination</a:t>
            </a:r>
            <a:endParaRPr lang="en-US" sz="2200" b="1" dirty="0"/>
          </a:p>
        </p:txBody>
      </p:sp>
      <p:sp>
        <p:nvSpPr>
          <p:cNvPr id="9" name="Text 7"/>
          <p:cNvSpPr/>
          <p:nvPr/>
        </p:nvSpPr>
        <p:spPr>
          <a:xfrm>
            <a:off x="5443776" y="3930372"/>
            <a:ext cx="3742730" cy="1088708"/>
          </a:xfrm>
          <a:prstGeom prst="rect">
            <a:avLst/>
          </a:prstGeom>
          <a:noFill/>
        </p:spPr>
        <p:txBody>
          <a:bodyPr wrap="square" lIns="0" tIns="0" rIns="0" bIns="0" rtlCol="0" anchor="t"/>
          <a:lstStyle/>
          <a:p>
            <a:pPr marL="0" indent="0" algn="l">
              <a:lnSpc>
                <a:spcPts val="2850"/>
              </a:lnSpc>
              <a:buNone/>
            </a:pPr>
            <a:r>
              <a:rPr lang="en-US" sz="1750" dirty="0">
                <a:solidFill>
                  <a:srgbClr val="FFFFFF"/>
                </a:solidFill>
                <a:latin typeface="Heebo" pitchFamily="34" charset="0"/>
                <a:ea typeface="Heebo" pitchFamily="34" charset="-122"/>
                <a:cs typeface="Heebo" pitchFamily="34" charset="-120"/>
              </a:rPr>
              <a:t>Global recruitment ethics emphasise equal access and avoidance of discriminatory practices in hiring.</a:t>
            </a:r>
            <a:endParaRPr lang="en-US" sz="1750" dirty="0"/>
          </a:p>
        </p:txBody>
      </p:sp>
      <p:sp>
        <p:nvSpPr>
          <p:cNvPr id="10" name="Shape 8"/>
          <p:cNvSpPr/>
          <p:nvPr/>
        </p:nvSpPr>
        <p:spPr>
          <a:xfrm>
            <a:off x="9640133" y="2858810"/>
            <a:ext cx="4196358" cy="2395657"/>
          </a:xfrm>
          <a:prstGeom prst="roundRect">
            <a:avLst>
              <a:gd name="adj" fmla="val 22724"/>
            </a:avLst>
          </a:prstGeom>
          <a:solidFill>
            <a:srgbClr val="152D47"/>
          </a:solidFill>
        </p:spPr>
      </p:sp>
      <p:sp>
        <p:nvSpPr>
          <p:cNvPr id="11" name="Text 9"/>
          <p:cNvSpPr/>
          <p:nvPr/>
        </p:nvSpPr>
        <p:spPr>
          <a:xfrm>
            <a:off x="9866948" y="3085624"/>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FFFFFF"/>
                </a:solidFill>
                <a:latin typeface="Crimson Pro Semi Bold" pitchFamily="34" charset="0"/>
                <a:ea typeface="Crimson Pro Semi Bold" pitchFamily="34" charset="-122"/>
                <a:cs typeface="Crimson Pro Semi Bold" pitchFamily="34" charset="-120"/>
              </a:rPr>
              <a:t>Legal Compliance</a:t>
            </a:r>
            <a:endParaRPr lang="en-US" sz="2200" b="1" dirty="0"/>
          </a:p>
        </p:txBody>
      </p:sp>
      <p:sp>
        <p:nvSpPr>
          <p:cNvPr id="12" name="Text 10"/>
          <p:cNvSpPr/>
          <p:nvPr/>
        </p:nvSpPr>
        <p:spPr>
          <a:xfrm>
            <a:off x="9866948" y="3576042"/>
            <a:ext cx="3742730" cy="1451610"/>
          </a:xfrm>
          <a:prstGeom prst="rect">
            <a:avLst/>
          </a:prstGeom>
          <a:noFill/>
        </p:spPr>
        <p:txBody>
          <a:bodyPr wrap="square" lIns="0" tIns="0" rIns="0" bIns="0" rtlCol="0" anchor="t"/>
          <a:lstStyle/>
          <a:p>
            <a:pPr marL="0" indent="0" algn="l">
              <a:lnSpc>
                <a:spcPts val="2850"/>
              </a:lnSpc>
              <a:buNone/>
            </a:pPr>
            <a:r>
              <a:rPr lang="en-US" sz="1750" dirty="0">
                <a:solidFill>
                  <a:srgbClr val="FFFFFF"/>
                </a:solidFill>
                <a:latin typeface="Heebo" pitchFamily="34" charset="0"/>
                <a:ea typeface="Heebo" pitchFamily="34" charset="-122"/>
                <a:cs typeface="Heebo" pitchFamily="34" charset="-120"/>
              </a:rPr>
              <a:t>Cross-border operations require careful alignment with data-protection and employment-law compliance.</a:t>
            </a:r>
            <a:endParaRPr lang="en-US" sz="1750" dirty="0"/>
          </a:p>
        </p:txBody>
      </p:sp>
      <p:sp>
        <p:nvSpPr>
          <p:cNvPr id="13" name="Shape 11"/>
          <p:cNvSpPr/>
          <p:nvPr/>
        </p:nvSpPr>
        <p:spPr>
          <a:xfrm>
            <a:off x="793790" y="5481280"/>
            <a:ext cx="6407944" cy="1669852"/>
          </a:xfrm>
          <a:prstGeom prst="roundRect">
            <a:avLst>
              <a:gd name="adj" fmla="val 32601"/>
            </a:avLst>
          </a:prstGeom>
          <a:solidFill>
            <a:srgbClr val="152D47"/>
          </a:solidFill>
        </p:spPr>
      </p:sp>
      <p:sp>
        <p:nvSpPr>
          <p:cNvPr id="14" name="Text 12"/>
          <p:cNvSpPr/>
          <p:nvPr/>
        </p:nvSpPr>
        <p:spPr>
          <a:xfrm>
            <a:off x="1020604" y="5708094"/>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FFFFFF"/>
                </a:solidFill>
                <a:latin typeface="Crimson Pro Semi Bold" pitchFamily="34" charset="0"/>
                <a:ea typeface="Crimson Pro Semi Bold" pitchFamily="34" charset="-122"/>
                <a:cs typeface="Crimson Pro Semi Bold" pitchFamily="34" charset="-120"/>
              </a:rPr>
              <a:t>Ethical Talent Sourcing</a:t>
            </a:r>
            <a:endParaRPr lang="en-US" sz="2200" b="1" dirty="0"/>
          </a:p>
        </p:txBody>
      </p:sp>
      <p:sp>
        <p:nvSpPr>
          <p:cNvPr id="15" name="Text 13"/>
          <p:cNvSpPr/>
          <p:nvPr/>
        </p:nvSpPr>
        <p:spPr>
          <a:xfrm>
            <a:off x="1020604" y="6198513"/>
            <a:ext cx="5954316" cy="725805"/>
          </a:xfrm>
          <a:prstGeom prst="rect">
            <a:avLst/>
          </a:prstGeom>
          <a:noFill/>
        </p:spPr>
        <p:txBody>
          <a:bodyPr wrap="square" lIns="0" tIns="0" rIns="0" bIns="0" rtlCol="0" anchor="t"/>
          <a:lstStyle/>
          <a:p>
            <a:pPr marL="0" indent="0" algn="l">
              <a:lnSpc>
                <a:spcPts val="2850"/>
              </a:lnSpc>
              <a:buNone/>
            </a:pPr>
            <a:r>
              <a:rPr lang="en-US" sz="1750" dirty="0">
                <a:solidFill>
                  <a:srgbClr val="FFFFFF"/>
                </a:solidFill>
                <a:latin typeface="Heebo" pitchFamily="34" charset="0"/>
                <a:ea typeface="Heebo" pitchFamily="34" charset="-122"/>
                <a:cs typeface="Heebo" pitchFamily="34" charset="-120"/>
              </a:rPr>
              <a:t>Ethical sourcing of talent in developing regions mitigates exploitation and reputation risk.</a:t>
            </a:r>
            <a:endParaRPr lang="en-US" sz="1750" dirty="0"/>
          </a:p>
        </p:txBody>
      </p:sp>
      <p:sp>
        <p:nvSpPr>
          <p:cNvPr id="16" name="Shape 14"/>
          <p:cNvSpPr/>
          <p:nvPr/>
        </p:nvSpPr>
        <p:spPr>
          <a:xfrm>
            <a:off x="7428548" y="5481280"/>
            <a:ext cx="6407944" cy="1669852"/>
          </a:xfrm>
          <a:prstGeom prst="roundRect">
            <a:avLst>
              <a:gd name="adj" fmla="val 32601"/>
            </a:avLst>
          </a:prstGeom>
          <a:solidFill>
            <a:srgbClr val="152D47"/>
          </a:solidFill>
        </p:spPr>
      </p:sp>
      <p:sp>
        <p:nvSpPr>
          <p:cNvPr id="17" name="Text 15"/>
          <p:cNvSpPr/>
          <p:nvPr/>
        </p:nvSpPr>
        <p:spPr>
          <a:xfrm>
            <a:off x="7655362" y="5708094"/>
            <a:ext cx="2835235" cy="354330"/>
          </a:xfrm>
          <a:prstGeom prst="rect">
            <a:avLst/>
          </a:prstGeom>
          <a:noFill/>
        </p:spPr>
        <p:txBody>
          <a:bodyPr wrap="none" lIns="0" tIns="0" rIns="0" bIns="0" rtlCol="0" anchor="t"/>
          <a:lstStyle/>
          <a:p>
            <a:pPr marL="0" indent="0" algn="l">
              <a:lnSpc>
                <a:spcPts val="2750"/>
              </a:lnSpc>
              <a:buNone/>
            </a:pPr>
            <a:r>
              <a:rPr lang="en-US" sz="2200" b="1" dirty="0">
                <a:solidFill>
                  <a:srgbClr val="FFFFFF"/>
                </a:solidFill>
                <a:latin typeface="Crimson Pro Semi Bold" pitchFamily="34" charset="0"/>
                <a:ea typeface="Crimson Pro Semi Bold" pitchFamily="34" charset="-122"/>
                <a:cs typeface="Crimson Pro Semi Bold" pitchFamily="34" charset="-120"/>
              </a:rPr>
              <a:t>HR Governance</a:t>
            </a:r>
            <a:endParaRPr lang="en-US" sz="2200" b="1" dirty="0"/>
          </a:p>
        </p:txBody>
      </p:sp>
      <p:sp>
        <p:nvSpPr>
          <p:cNvPr id="18" name="Text 16"/>
          <p:cNvSpPr/>
          <p:nvPr/>
        </p:nvSpPr>
        <p:spPr>
          <a:xfrm>
            <a:off x="7655362" y="6198513"/>
            <a:ext cx="5954316" cy="725805"/>
          </a:xfrm>
          <a:prstGeom prst="rect">
            <a:avLst/>
          </a:prstGeom>
          <a:noFill/>
        </p:spPr>
        <p:txBody>
          <a:bodyPr wrap="square" lIns="0" tIns="0" rIns="0" bIns="0" rtlCol="0" anchor="t"/>
          <a:lstStyle/>
          <a:p>
            <a:pPr marL="0" indent="0" algn="l">
              <a:lnSpc>
                <a:spcPts val="2850"/>
              </a:lnSpc>
              <a:buNone/>
            </a:pPr>
            <a:r>
              <a:rPr lang="en-US" sz="1750" dirty="0">
                <a:solidFill>
                  <a:srgbClr val="FFFFFF"/>
                </a:solidFill>
                <a:latin typeface="Heebo" pitchFamily="34" charset="0"/>
                <a:ea typeface="Heebo" pitchFamily="34" charset="-122"/>
                <a:cs typeface="Heebo" pitchFamily="34" charset="-120"/>
              </a:rPr>
              <a:t>HR governance frameworks ensure cultural sensitivity and transparency in international hiring practices.</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8052" y="479227"/>
            <a:ext cx="7379970" cy="543044"/>
          </a:xfrm>
          <a:prstGeom prst="rect">
            <a:avLst/>
          </a:prstGeom>
          <a:noFill/>
        </p:spPr>
        <p:txBody>
          <a:bodyPr wrap="none" lIns="0" tIns="0" rIns="0" bIns="0" rtlCol="0" anchor="t"/>
          <a:lstStyle/>
          <a:p>
            <a:pPr marL="0" indent="0" algn="l">
              <a:lnSpc>
                <a:spcPts val="4250"/>
              </a:lnSpc>
              <a:buNone/>
            </a:pPr>
            <a:r>
              <a:rPr lang="en-US" sz="3400" b="1" dirty="0">
                <a:solidFill>
                  <a:srgbClr val="152D47"/>
                </a:solidFill>
                <a:latin typeface="Crimson Pro Semi Bold" pitchFamily="34" charset="0"/>
                <a:ea typeface="Crimson Pro Semi Bold" pitchFamily="34" charset="-122"/>
                <a:cs typeface="Crimson Pro Semi Bold" pitchFamily="34" charset="-120"/>
              </a:rPr>
              <a:t>Recommendations and Future Directions</a:t>
            </a:r>
            <a:endParaRPr lang="en-US" sz="3400" b="1" dirty="0"/>
          </a:p>
        </p:txBody>
      </p:sp>
      <p:sp>
        <p:nvSpPr>
          <p:cNvPr id="3" name="Text 1"/>
          <p:cNvSpPr/>
          <p:nvPr/>
        </p:nvSpPr>
        <p:spPr>
          <a:xfrm>
            <a:off x="608052" y="1369695"/>
            <a:ext cx="13414296" cy="277892"/>
          </a:xfrm>
          <a:prstGeom prst="rect">
            <a:avLst/>
          </a:prstGeom>
          <a:noFill/>
        </p:spPr>
        <p:txBody>
          <a:bodyPr wrap="none" lIns="0" tIns="0" rIns="0" bIns="0" rtlCol="0" anchor="t"/>
          <a:lstStyle/>
          <a:p>
            <a:pPr marL="0" indent="0" algn="l">
              <a:lnSpc>
                <a:spcPts val="2150"/>
              </a:lnSpc>
              <a:buNone/>
            </a:pPr>
            <a:r>
              <a:rPr lang="en-US" sz="1350" dirty="0">
                <a:solidFill>
                  <a:srgbClr val="4C4C4D"/>
                </a:solidFill>
                <a:latin typeface="Heebo" pitchFamily="34" charset="0"/>
                <a:ea typeface="Heebo" pitchFamily="34" charset="-122"/>
                <a:cs typeface="Heebo" pitchFamily="34" charset="-120"/>
              </a:rPr>
              <a:t>To further enhance Tesla's talent acquisition strategy, we propose the following key recommendations:</a:t>
            </a:r>
            <a:endParaRPr lang="en-US" sz="1350" dirty="0"/>
          </a:p>
        </p:txBody>
      </p:sp>
      <p:sp>
        <p:nvSpPr>
          <p:cNvPr id="4" name="Shape 2"/>
          <p:cNvSpPr/>
          <p:nvPr/>
        </p:nvSpPr>
        <p:spPr>
          <a:xfrm>
            <a:off x="608052" y="1842968"/>
            <a:ext cx="694968" cy="1042511"/>
          </a:xfrm>
          <a:prstGeom prst="roundRect">
            <a:avLst>
              <a:gd name="adj" fmla="val 360039"/>
            </a:avLst>
          </a:prstGeom>
          <a:solidFill>
            <a:srgbClr val="152D47"/>
          </a:solidFill>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5222" y="2233851"/>
            <a:ext cx="260628" cy="260628"/>
          </a:xfrm>
          <a:prstGeom prst="rect">
            <a:avLst/>
          </a:prstGeom>
        </p:spPr>
      </p:pic>
      <p:sp>
        <p:nvSpPr>
          <p:cNvPr id="6" name="Text 3"/>
          <p:cNvSpPr/>
          <p:nvPr/>
        </p:nvSpPr>
        <p:spPr>
          <a:xfrm>
            <a:off x="1476732" y="2016681"/>
            <a:ext cx="2171938" cy="271463"/>
          </a:xfrm>
          <a:prstGeom prst="rect">
            <a:avLst/>
          </a:prstGeom>
          <a:noFill/>
        </p:spPr>
        <p:txBody>
          <a:bodyPr wrap="none" lIns="0" tIns="0" rIns="0" bIns="0" rtlCol="0" anchor="t"/>
          <a:lstStyle/>
          <a:p>
            <a:pPr marL="0" indent="0" algn="l">
              <a:lnSpc>
                <a:spcPts val="2100"/>
              </a:lnSpc>
              <a:buNone/>
            </a:pPr>
            <a:r>
              <a:rPr lang="en-US" sz="1700" b="1" dirty="0">
                <a:solidFill>
                  <a:srgbClr val="4C4C4D"/>
                </a:solidFill>
                <a:latin typeface="Crimson Pro Semi Bold" pitchFamily="34" charset="0"/>
                <a:ea typeface="Crimson Pro Semi Bold" pitchFamily="34" charset="-122"/>
                <a:cs typeface="Crimson Pro Semi Bold" pitchFamily="34" charset="-120"/>
              </a:rPr>
              <a:t>AI Bias Detection</a:t>
            </a:r>
            <a:endParaRPr lang="en-US" sz="1700" b="1" dirty="0"/>
          </a:p>
        </p:txBody>
      </p:sp>
      <p:sp>
        <p:nvSpPr>
          <p:cNvPr id="7" name="Text 4"/>
          <p:cNvSpPr/>
          <p:nvPr/>
        </p:nvSpPr>
        <p:spPr>
          <a:xfrm>
            <a:off x="1476732" y="2392323"/>
            <a:ext cx="12545616" cy="277892"/>
          </a:xfrm>
          <a:prstGeom prst="rect">
            <a:avLst/>
          </a:prstGeom>
          <a:noFill/>
        </p:spPr>
        <p:txBody>
          <a:bodyPr wrap="none" lIns="0" tIns="0" rIns="0" bIns="0" rtlCol="0" anchor="t"/>
          <a:lstStyle/>
          <a:p>
            <a:pPr marL="0" indent="0" algn="l">
              <a:lnSpc>
                <a:spcPts val="2150"/>
              </a:lnSpc>
              <a:buNone/>
            </a:pPr>
            <a:r>
              <a:rPr lang="en-US" sz="1350" dirty="0">
                <a:solidFill>
                  <a:srgbClr val="4C4C4D"/>
                </a:solidFill>
                <a:latin typeface="Heebo" pitchFamily="34" charset="0"/>
                <a:ea typeface="Heebo" pitchFamily="34" charset="-122"/>
                <a:cs typeface="Heebo" pitchFamily="34" charset="-120"/>
              </a:rPr>
              <a:t>Implement advanced AI-driven tools to proactively detect and mitigate biases in global selection procedures.</a:t>
            </a:r>
            <a:endParaRPr lang="en-US" sz="1350" dirty="0"/>
          </a:p>
        </p:txBody>
      </p:sp>
      <p:sp>
        <p:nvSpPr>
          <p:cNvPr id="8" name="Shape 5"/>
          <p:cNvSpPr/>
          <p:nvPr/>
        </p:nvSpPr>
        <p:spPr>
          <a:xfrm>
            <a:off x="608052" y="3059192"/>
            <a:ext cx="694968" cy="1042511"/>
          </a:xfrm>
          <a:prstGeom prst="roundRect">
            <a:avLst>
              <a:gd name="adj" fmla="val 360039"/>
            </a:avLst>
          </a:prstGeom>
          <a:solidFill>
            <a:srgbClr val="152D47"/>
          </a:solidFill>
        </p:spPr>
      </p:sp>
      <p:pic>
        <p:nvPicPr>
          <p:cNvPr id="9"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25222" y="3450074"/>
            <a:ext cx="260628" cy="260628"/>
          </a:xfrm>
          <a:prstGeom prst="rect">
            <a:avLst/>
          </a:prstGeom>
        </p:spPr>
      </p:pic>
      <p:sp>
        <p:nvSpPr>
          <p:cNvPr id="10" name="Text 6"/>
          <p:cNvSpPr/>
          <p:nvPr/>
        </p:nvSpPr>
        <p:spPr>
          <a:xfrm>
            <a:off x="1476732" y="3232904"/>
            <a:ext cx="2171938" cy="271463"/>
          </a:xfrm>
          <a:prstGeom prst="rect">
            <a:avLst/>
          </a:prstGeom>
          <a:noFill/>
        </p:spPr>
        <p:txBody>
          <a:bodyPr wrap="none" lIns="0" tIns="0" rIns="0" bIns="0" rtlCol="0" anchor="t"/>
          <a:lstStyle/>
          <a:p>
            <a:pPr marL="0" indent="0" algn="l">
              <a:lnSpc>
                <a:spcPts val="2100"/>
              </a:lnSpc>
              <a:buNone/>
            </a:pPr>
            <a:r>
              <a:rPr lang="en-US" sz="1700" b="1" dirty="0">
                <a:solidFill>
                  <a:srgbClr val="4C4C4D"/>
                </a:solidFill>
                <a:latin typeface="Crimson Pro Semi Bold" pitchFamily="34" charset="0"/>
                <a:ea typeface="Crimson Pro Semi Bold" pitchFamily="34" charset="-122"/>
                <a:cs typeface="Crimson Pro Semi Bold" pitchFamily="34" charset="-120"/>
              </a:rPr>
              <a:t>Inclusive Partnerships</a:t>
            </a:r>
            <a:endParaRPr lang="en-US" sz="1700" b="1" dirty="0"/>
          </a:p>
        </p:txBody>
      </p:sp>
      <p:sp>
        <p:nvSpPr>
          <p:cNvPr id="11" name="Text 7"/>
          <p:cNvSpPr/>
          <p:nvPr/>
        </p:nvSpPr>
        <p:spPr>
          <a:xfrm>
            <a:off x="1476732" y="3608546"/>
            <a:ext cx="12545616" cy="277892"/>
          </a:xfrm>
          <a:prstGeom prst="rect">
            <a:avLst/>
          </a:prstGeom>
          <a:noFill/>
        </p:spPr>
        <p:txBody>
          <a:bodyPr wrap="none" lIns="0" tIns="0" rIns="0" bIns="0" rtlCol="0" anchor="t"/>
          <a:lstStyle/>
          <a:p>
            <a:pPr marL="0" indent="0" algn="l">
              <a:lnSpc>
                <a:spcPts val="2150"/>
              </a:lnSpc>
              <a:buNone/>
            </a:pPr>
            <a:r>
              <a:rPr lang="en-US" sz="1350" dirty="0">
                <a:solidFill>
                  <a:srgbClr val="4C4C4D"/>
                </a:solidFill>
                <a:latin typeface="Heebo" pitchFamily="34" charset="0"/>
                <a:ea typeface="Heebo" pitchFamily="34" charset="-122"/>
                <a:cs typeface="Heebo" pitchFamily="34" charset="-120"/>
              </a:rPr>
              <a:t>Expand collaborations with technical universities and women-in-engineering networks to build diverse talent pipelines.</a:t>
            </a:r>
            <a:endParaRPr lang="en-US" sz="1350" dirty="0"/>
          </a:p>
        </p:txBody>
      </p:sp>
      <p:sp>
        <p:nvSpPr>
          <p:cNvPr id="12" name="Shape 8"/>
          <p:cNvSpPr/>
          <p:nvPr/>
        </p:nvSpPr>
        <p:spPr>
          <a:xfrm>
            <a:off x="608052" y="4275415"/>
            <a:ext cx="694968" cy="1042511"/>
          </a:xfrm>
          <a:prstGeom prst="roundRect">
            <a:avLst>
              <a:gd name="adj" fmla="val 360039"/>
            </a:avLst>
          </a:prstGeom>
          <a:solidFill>
            <a:srgbClr val="152D47"/>
          </a:solidFill>
        </p:spPr>
      </p:sp>
      <p:pic>
        <p:nvPicPr>
          <p:cNvPr id="13"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5222" y="4666297"/>
            <a:ext cx="260628" cy="260628"/>
          </a:xfrm>
          <a:prstGeom prst="rect">
            <a:avLst/>
          </a:prstGeom>
        </p:spPr>
      </p:pic>
      <p:sp>
        <p:nvSpPr>
          <p:cNvPr id="14" name="Text 9"/>
          <p:cNvSpPr/>
          <p:nvPr/>
        </p:nvSpPr>
        <p:spPr>
          <a:xfrm>
            <a:off x="1476732" y="4449128"/>
            <a:ext cx="2171938" cy="271463"/>
          </a:xfrm>
          <a:prstGeom prst="rect">
            <a:avLst/>
          </a:prstGeom>
          <a:noFill/>
        </p:spPr>
        <p:txBody>
          <a:bodyPr wrap="none" lIns="0" tIns="0" rIns="0" bIns="0" rtlCol="0" anchor="t"/>
          <a:lstStyle/>
          <a:p>
            <a:pPr marL="0" indent="0" algn="l">
              <a:lnSpc>
                <a:spcPts val="2100"/>
              </a:lnSpc>
              <a:buNone/>
            </a:pPr>
            <a:r>
              <a:rPr lang="en-US" sz="1700" b="1" dirty="0">
                <a:solidFill>
                  <a:srgbClr val="4C4C4D"/>
                </a:solidFill>
                <a:latin typeface="Crimson Pro Semi Bold" pitchFamily="34" charset="0"/>
                <a:ea typeface="Crimson Pro Semi Bold" pitchFamily="34" charset="-122"/>
                <a:cs typeface="Crimson Pro Semi Bold" pitchFamily="34" charset="-120"/>
              </a:rPr>
              <a:t>Onboarding Analytics</a:t>
            </a:r>
            <a:endParaRPr lang="en-US" sz="1700" b="1" dirty="0"/>
          </a:p>
        </p:txBody>
      </p:sp>
      <p:sp>
        <p:nvSpPr>
          <p:cNvPr id="15" name="Text 10"/>
          <p:cNvSpPr/>
          <p:nvPr/>
        </p:nvSpPr>
        <p:spPr>
          <a:xfrm>
            <a:off x="1476732" y="4824770"/>
            <a:ext cx="12545616" cy="277892"/>
          </a:xfrm>
          <a:prstGeom prst="rect">
            <a:avLst/>
          </a:prstGeom>
          <a:noFill/>
        </p:spPr>
        <p:txBody>
          <a:bodyPr wrap="none" lIns="0" tIns="0" rIns="0" bIns="0" rtlCol="0" anchor="t"/>
          <a:lstStyle/>
          <a:p>
            <a:pPr marL="0" indent="0" algn="l">
              <a:lnSpc>
                <a:spcPts val="2150"/>
              </a:lnSpc>
              <a:buNone/>
            </a:pPr>
            <a:r>
              <a:rPr lang="en-US" sz="1350" dirty="0">
                <a:solidFill>
                  <a:srgbClr val="4C4C4D"/>
                </a:solidFill>
                <a:latin typeface="Heebo" pitchFamily="34" charset="0"/>
                <a:ea typeface="Heebo" pitchFamily="34" charset="-122"/>
                <a:cs typeface="Heebo" pitchFamily="34" charset="-120"/>
              </a:rPr>
              <a:t>Introduce structured onboarding analytics to track and evaluate 30-, 60-, and 90-day retention and success outcomes.</a:t>
            </a:r>
            <a:endParaRPr lang="en-US" sz="1350" dirty="0"/>
          </a:p>
        </p:txBody>
      </p:sp>
      <p:sp>
        <p:nvSpPr>
          <p:cNvPr id="16" name="Shape 11"/>
          <p:cNvSpPr/>
          <p:nvPr/>
        </p:nvSpPr>
        <p:spPr>
          <a:xfrm>
            <a:off x="608052" y="5491639"/>
            <a:ext cx="694968" cy="1042511"/>
          </a:xfrm>
          <a:prstGeom prst="roundRect">
            <a:avLst>
              <a:gd name="adj" fmla="val 360039"/>
            </a:avLst>
          </a:prstGeom>
          <a:solidFill>
            <a:srgbClr val="152D47"/>
          </a:solidFill>
        </p:spPr>
      </p:sp>
      <p:pic>
        <p:nvPicPr>
          <p:cNvPr id="17"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25222" y="5882521"/>
            <a:ext cx="260628" cy="260628"/>
          </a:xfrm>
          <a:prstGeom prst="rect">
            <a:avLst/>
          </a:prstGeom>
        </p:spPr>
      </p:pic>
      <p:sp>
        <p:nvSpPr>
          <p:cNvPr id="18" name="Text 12"/>
          <p:cNvSpPr/>
          <p:nvPr/>
        </p:nvSpPr>
        <p:spPr>
          <a:xfrm>
            <a:off x="1476732" y="5665351"/>
            <a:ext cx="2171938" cy="271463"/>
          </a:xfrm>
          <a:prstGeom prst="rect">
            <a:avLst/>
          </a:prstGeom>
          <a:noFill/>
        </p:spPr>
        <p:txBody>
          <a:bodyPr wrap="none" lIns="0" tIns="0" rIns="0" bIns="0" rtlCol="0" anchor="t"/>
          <a:lstStyle/>
          <a:p>
            <a:pPr marL="0" indent="0" algn="l">
              <a:lnSpc>
                <a:spcPts val="2100"/>
              </a:lnSpc>
              <a:buNone/>
            </a:pPr>
            <a:r>
              <a:rPr lang="en-US" sz="1700" b="1" dirty="0">
                <a:solidFill>
                  <a:srgbClr val="4C4C4D"/>
                </a:solidFill>
                <a:latin typeface="Crimson Pro Semi Bold" pitchFamily="34" charset="0"/>
                <a:ea typeface="Crimson Pro Semi Bold" pitchFamily="34" charset="-122"/>
                <a:cs typeface="Crimson Pro Semi Bold" pitchFamily="34" charset="-120"/>
              </a:rPr>
              <a:t>Localised EVPs</a:t>
            </a:r>
            <a:endParaRPr lang="en-US" sz="1700" b="1" dirty="0"/>
          </a:p>
        </p:txBody>
      </p:sp>
      <p:sp>
        <p:nvSpPr>
          <p:cNvPr id="19" name="Text 13"/>
          <p:cNvSpPr/>
          <p:nvPr/>
        </p:nvSpPr>
        <p:spPr>
          <a:xfrm>
            <a:off x="1476732" y="6040993"/>
            <a:ext cx="12545616" cy="277892"/>
          </a:xfrm>
          <a:prstGeom prst="rect">
            <a:avLst/>
          </a:prstGeom>
          <a:noFill/>
        </p:spPr>
        <p:txBody>
          <a:bodyPr wrap="none" lIns="0" tIns="0" rIns="0" bIns="0" rtlCol="0" anchor="t"/>
          <a:lstStyle/>
          <a:p>
            <a:pPr marL="0" indent="0" algn="l">
              <a:lnSpc>
                <a:spcPts val="2150"/>
              </a:lnSpc>
              <a:buNone/>
            </a:pPr>
            <a:r>
              <a:rPr lang="en-US" sz="1350" dirty="0">
                <a:solidFill>
                  <a:srgbClr val="4C4C4D"/>
                </a:solidFill>
                <a:latin typeface="Heebo" pitchFamily="34" charset="0"/>
                <a:ea typeface="Heebo" pitchFamily="34" charset="-122"/>
                <a:cs typeface="Heebo" pitchFamily="34" charset="-120"/>
              </a:rPr>
              <a:t>Develop tailored, region-specific Employer Value Propositions to effectively attract talent in diverse local labor markets.</a:t>
            </a:r>
            <a:endParaRPr lang="en-US" sz="1350" dirty="0"/>
          </a:p>
        </p:txBody>
      </p:sp>
      <p:sp>
        <p:nvSpPr>
          <p:cNvPr id="20" name="Shape 14"/>
          <p:cNvSpPr/>
          <p:nvPr/>
        </p:nvSpPr>
        <p:spPr>
          <a:xfrm>
            <a:off x="608052" y="6707862"/>
            <a:ext cx="694968" cy="1042511"/>
          </a:xfrm>
          <a:prstGeom prst="roundRect">
            <a:avLst>
              <a:gd name="adj" fmla="val 360039"/>
            </a:avLst>
          </a:prstGeom>
          <a:solidFill>
            <a:srgbClr val="152D47"/>
          </a:solidFill>
        </p:spPr>
      </p:sp>
      <p:pic>
        <p:nvPicPr>
          <p:cNvPr id="21"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25222" y="7098744"/>
            <a:ext cx="260628" cy="260628"/>
          </a:xfrm>
          <a:prstGeom prst="rect">
            <a:avLst/>
          </a:prstGeom>
        </p:spPr>
      </p:pic>
      <p:sp>
        <p:nvSpPr>
          <p:cNvPr id="22" name="Text 15"/>
          <p:cNvSpPr/>
          <p:nvPr/>
        </p:nvSpPr>
        <p:spPr>
          <a:xfrm>
            <a:off x="1476732" y="6881574"/>
            <a:ext cx="2171938" cy="271463"/>
          </a:xfrm>
          <a:prstGeom prst="rect">
            <a:avLst/>
          </a:prstGeom>
          <a:noFill/>
        </p:spPr>
        <p:txBody>
          <a:bodyPr wrap="none" lIns="0" tIns="0" rIns="0" bIns="0" rtlCol="0" anchor="t"/>
          <a:lstStyle/>
          <a:p>
            <a:pPr marL="0" indent="0" algn="l">
              <a:lnSpc>
                <a:spcPts val="2100"/>
              </a:lnSpc>
              <a:buNone/>
            </a:pPr>
            <a:r>
              <a:rPr lang="en-US" sz="1700" b="1" dirty="0">
                <a:solidFill>
                  <a:srgbClr val="4C4C4D"/>
                </a:solidFill>
                <a:latin typeface="Crimson Pro Semi Bold" pitchFamily="34" charset="0"/>
                <a:ea typeface="Crimson Pro Semi Bold" pitchFamily="34" charset="-122"/>
                <a:cs typeface="Crimson Pro Semi Bold" pitchFamily="34" charset="-120"/>
              </a:rPr>
              <a:t>Annual Global Audits</a:t>
            </a:r>
            <a:endParaRPr lang="en-US" sz="1700" b="1" dirty="0"/>
          </a:p>
        </p:txBody>
      </p:sp>
      <p:sp>
        <p:nvSpPr>
          <p:cNvPr id="23" name="Text 16"/>
          <p:cNvSpPr/>
          <p:nvPr/>
        </p:nvSpPr>
        <p:spPr>
          <a:xfrm>
            <a:off x="1476732" y="7257217"/>
            <a:ext cx="12545616" cy="277892"/>
          </a:xfrm>
          <a:prstGeom prst="rect">
            <a:avLst/>
          </a:prstGeom>
          <a:noFill/>
        </p:spPr>
        <p:txBody>
          <a:bodyPr wrap="none" lIns="0" tIns="0" rIns="0" bIns="0" rtlCol="0" anchor="t"/>
          <a:lstStyle/>
          <a:p>
            <a:pPr marL="0" indent="0" algn="l">
              <a:lnSpc>
                <a:spcPts val="2150"/>
              </a:lnSpc>
              <a:buNone/>
            </a:pPr>
            <a:r>
              <a:rPr lang="en-US" sz="1350" dirty="0">
                <a:solidFill>
                  <a:srgbClr val="4C4C4D"/>
                </a:solidFill>
                <a:latin typeface="Heebo" pitchFamily="34" charset="0"/>
                <a:ea typeface="Heebo" pitchFamily="34" charset="-122"/>
                <a:cs typeface="Heebo" pitchFamily="34" charset="-120"/>
              </a:rPr>
              <a:t>Conduct annual global audits to measure progress in diversity, equity, inclusion, and overall recruitment effectiveness.</a:t>
            </a:r>
            <a:endParaRPr lang="en-US" sz="13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75323" y="530543"/>
            <a:ext cx="6188750" cy="602813"/>
          </a:xfrm>
          <a:prstGeom prst="rect">
            <a:avLst/>
          </a:prstGeom>
          <a:noFill/>
        </p:spPr>
        <p:txBody>
          <a:bodyPr wrap="none" lIns="0" tIns="0" rIns="0" bIns="0" rtlCol="0" anchor="t"/>
          <a:lstStyle/>
          <a:p>
            <a:pPr marL="0" indent="0" algn="l">
              <a:lnSpc>
                <a:spcPts val="4700"/>
              </a:lnSpc>
              <a:buNone/>
            </a:pPr>
            <a:r>
              <a:rPr lang="en-US" sz="3750" b="1" dirty="0">
                <a:solidFill>
                  <a:srgbClr val="152D47"/>
                </a:solidFill>
                <a:latin typeface="Crimson Pro Semi Bold" pitchFamily="34" charset="0"/>
                <a:ea typeface="Crimson Pro Semi Bold" pitchFamily="34" charset="-122"/>
                <a:cs typeface="Crimson Pro Semi Bold" pitchFamily="34" charset="-120"/>
              </a:rPr>
              <a:t>Strategic Impact and Summary</a:t>
            </a:r>
            <a:endParaRPr lang="en-US" sz="3750" b="1" dirty="0"/>
          </a:p>
        </p:txBody>
      </p:sp>
      <p:sp>
        <p:nvSpPr>
          <p:cNvPr id="3" name="Text 1"/>
          <p:cNvSpPr/>
          <p:nvPr/>
        </p:nvSpPr>
        <p:spPr>
          <a:xfrm>
            <a:off x="675323" y="1519238"/>
            <a:ext cx="13279755" cy="308729"/>
          </a:xfrm>
          <a:prstGeom prst="rect">
            <a:avLst/>
          </a:prstGeom>
          <a:noFill/>
        </p:spPr>
        <p:txBody>
          <a:bodyPr wrap="none" lIns="0" tIns="0" rIns="0" bIns="0" rtlCol="0" anchor="t"/>
          <a:lstStyle/>
          <a:p>
            <a:pPr marL="0" indent="0" algn="l">
              <a:lnSpc>
                <a:spcPts val="2400"/>
              </a:lnSpc>
              <a:buNone/>
            </a:pPr>
            <a:r>
              <a:rPr lang="en-US" sz="1500" dirty="0">
                <a:solidFill>
                  <a:srgbClr val="4C4C4D"/>
                </a:solidFill>
                <a:latin typeface="Heebo" pitchFamily="34" charset="0"/>
                <a:ea typeface="Heebo" pitchFamily="34" charset="-122"/>
                <a:cs typeface="Heebo" pitchFamily="34" charset="-120"/>
              </a:rPr>
              <a:t>Effective talent acquisition is paramount to Tesla's continued success and strategic positioning.</a:t>
            </a:r>
            <a:endParaRPr lang="en-US" sz="1500" dirty="0"/>
          </a:p>
        </p:txBody>
      </p:sp>
      <p:sp>
        <p:nvSpPr>
          <p:cNvPr id="4" name="Shape 2"/>
          <p:cNvSpPr/>
          <p:nvPr/>
        </p:nvSpPr>
        <p:spPr>
          <a:xfrm>
            <a:off x="675323" y="2045018"/>
            <a:ext cx="434102" cy="434102"/>
          </a:xfrm>
          <a:prstGeom prst="roundRect">
            <a:avLst>
              <a:gd name="adj" fmla="val 6667"/>
            </a:avLst>
          </a:prstGeom>
          <a:solidFill>
            <a:srgbClr val="152D47"/>
          </a:solidFill>
        </p:spPr>
      </p:sp>
      <p:sp>
        <p:nvSpPr>
          <p:cNvPr id="5" name="Text 3"/>
          <p:cNvSpPr/>
          <p:nvPr>
            <p:custDataLst>
              <p:tags r:id="rId1"/>
            </p:custDataLst>
          </p:nvPr>
        </p:nvSpPr>
        <p:spPr>
          <a:xfrm>
            <a:off x="1302306" y="2081093"/>
            <a:ext cx="2894171" cy="361712"/>
          </a:xfrm>
          <a:prstGeom prst="rect">
            <a:avLst/>
          </a:prstGeom>
          <a:noFill/>
        </p:spPr>
        <p:txBody>
          <a:bodyPr wrap="none" lIns="0" tIns="0" rIns="0" bIns="0" rtlCol="0" anchor="t"/>
          <a:lstStyle/>
          <a:p>
            <a:pPr marL="0" indent="0" algn="l">
              <a:lnSpc>
                <a:spcPts val="2800"/>
              </a:lnSpc>
              <a:buNone/>
            </a:pPr>
            <a:r>
              <a:rPr lang="en-US" sz="2250" b="1" dirty="0">
                <a:solidFill>
                  <a:srgbClr val="4C4C4D"/>
                </a:solidFill>
                <a:latin typeface="Crimson Pro Semi Bold" pitchFamily="34" charset="0"/>
                <a:ea typeface="Crimson Pro Semi Bold" pitchFamily="34" charset="-122"/>
                <a:cs typeface="Crimson Pro Semi Bold" pitchFamily="34" charset="-120"/>
              </a:rPr>
              <a:t>Innovation &amp; Scale</a:t>
            </a:r>
            <a:endParaRPr lang="en-US" sz="2250" b="1" dirty="0"/>
          </a:p>
        </p:txBody>
      </p:sp>
      <p:sp>
        <p:nvSpPr>
          <p:cNvPr id="6" name="Text 4"/>
          <p:cNvSpPr/>
          <p:nvPr>
            <p:custDataLst>
              <p:tags r:id="rId2"/>
            </p:custDataLst>
          </p:nvPr>
        </p:nvSpPr>
        <p:spPr>
          <a:xfrm>
            <a:off x="1302306" y="2558534"/>
            <a:ext cx="12652772" cy="308729"/>
          </a:xfrm>
          <a:prstGeom prst="rect">
            <a:avLst/>
          </a:prstGeom>
          <a:noFill/>
        </p:spPr>
        <p:txBody>
          <a:bodyPr wrap="none" lIns="0" tIns="0" rIns="0" bIns="0" rtlCol="0" anchor="t"/>
          <a:lstStyle/>
          <a:p>
            <a:pPr marL="0" indent="0" algn="l">
              <a:lnSpc>
                <a:spcPts val="2400"/>
              </a:lnSpc>
              <a:buNone/>
            </a:pPr>
            <a:r>
              <a:rPr lang="en-US" sz="1500" dirty="0">
                <a:solidFill>
                  <a:srgbClr val="4C4C4D"/>
                </a:solidFill>
                <a:latin typeface="Heebo" pitchFamily="34" charset="0"/>
                <a:ea typeface="Heebo" pitchFamily="34" charset="-122"/>
                <a:cs typeface="Heebo" pitchFamily="34" charset="-120"/>
              </a:rPr>
              <a:t>Recruitment excellence fuels Tesla's capacity for innovation, sustainable production, and global scaling.</a:t>
            </a:r>
            <a:endParaRPr lang="en-US" sz="1500" dirty="0"/>
          </a:p>
        </p:txBody>
      </p:sp>
      <p:sp>
        <p:nvSpPr>
          <p:cNvPr id="7" name="Shape 5"/>
          <p:cNvSpPr/>
          <p:nvPr/>
        </p:nvSpPr>
        <p:spPr>
          <a:xfrm>
            <a:off x="675323" y="3253145"/>
            <a:ext cx="434102" cy="434102"/>
          </a:xfrm>
          <a:prstGeom prst="roundRect">
            <a:avLst>
              <a:gd name="adj" fmla="val 6667"/>
            </a:avLst>
          </a:prstGeom>
          <a:solidFill>
            <a:srgbClr val="152D47"/>
          </a:solidFill>
        </p:spPr>
      </p:sp>
      <p:sp>
        <p:nvSpPr>
          <p:cNvPr id="8" name="Text 6"/>
          <p:cNvSpPr/>
          <p:nvPr>
            <p:custDataLst>
              <p:tags r:id="rId3"/>
            </p:custDataLst>
          </p:nvPr>
        </p:nvSpPr>
        <p:spPr>
          <a:xfrm>
            <a:off x="1302306" y="3289221"/>
            <a:ext cx="2894171" cy="361712"/>
          </a:xfrm>
          <a:prstGeom prst="rect">
            <a:avLst/>
          </a:prstGeom>
          <a:noFill/>
        </p:spPr>
        <p:txBody>
          <a:bodyPr wrap="none" lIns="0" tIns="0" rIns="0" bIns="0" rtlCol="0" anchor="t"/>
          <a:lstStyle/>
          <a:p>
            <a:pPr marL="0" indent="0" algn="l">
              <a:lnSpc>
                <a:spcPts val="2800"/>
              </a:lnSpc>
              <a:buNone/>
            </a:pPr>
            <a:r>
              <a:rPr lang="en-US" sz="2250" b="1" dirty="0">
                <a:solidFill>
                  <a:srgbClr val="4C4C4D"/>
                </a:solidFill>
                <a:latin typeface="Crimson Pro Semi Bold" pitchFamily="34" charset="0"/>
                <a:ea typeface="Crimson Pro Semi Bold" pitchFamily="34" charset="-122"/>
                <a:cs typeface="Crimson Pro Semi Bold" pitchFamily="34" charset="-120"/>
              </a:rPr>
              <a:t>Future-Proofing Talent</a:t>
            </a:r>
            <a:endParaRPr lang="en-US" sz="2250" b="1" dirty="0"/>
          </a:p>
        </p:txBody>
      </p:sp>
      <p:sp>
        <p:nvSpPr>
          <p:cNvPr id="9" name="Text 7"/>
          <p:cNvSpPr/>
          <p:nvPr>
            <p:custDataLst>
              <p:tags r:id="rId4"/>
            </p:custDataLst>
          </p:nvPr>
        </p:nvSpPr>
        <p:spPr>
          <a:xfrm>
            <a:off x="1302306" y="3766661"/>
            <a:ext cx="12652772" cy="308729"/>
          </a:xfrm>
          <a:prstGeom prst="rect">
            <a:avLst/>
          </a:prstGeom>
          <a:noFill/>
        </p:spPr>
        <p:txBody>
          <a:bodyPr wrap="none" lIns="0" tIns="0" rIns="0" bIns="0" rtlCol="0" anchor="t"/>
          <a:lstStyle/>
          <a:p>
            <a:pPr marL="0" indent="0" algn="l">
              <a:lnSpc>
                <a:spcPts val="2400"/>
              </a:lnSpc>
              <a:buNone/>
            </a:pPr>
            <a:r>
              <a:rPr lang="en-US" sz="1500" dirty="0">
                <a:solidFill>
                  <a:srgbClr val="4C4C4D"/>
                </a:solidFill>
                <a:latin typeface="Heebo" pitchFamily="34" charset="0"/>
                <a:ea typeface="Heebo" pitchFamily="34" charset="-122"/>
                <a:cs typeface="Heebo" pitchFamily="34" charset="-120"/>
              </a:rPr>
              <a:t>Integrating analytics, ethics, and inclusivity secures Tesla's reputation as an employer of the future.</a:t>
            </a:r>
            <a:endParaRPr lang="en-US" sz="1500" dirty="0"/>
          </a:p>
        </p:txBody>
      </p:sp>
      <p:sp>
        <p:nvSpPr>
          <p:cNvPr id="10" name="Shape 8"/>
          <p:cNvSpPr/>
          <p:nvPr/>
        </p:nvSpPr>
        <p:spPr>
          <a:xfrm>
            <a:off x="675323" y="4461272"/>
            <a:ext cx="434102" cy="434102"/>
          </a:xfrm>
          <a:prstGeom prst="roundRect">
            <a:avLst>
              <a:gd name="adj" fmla="val 6667"/>
            </a:avLst>
          </a:prstGeom>
          <a:solidFill>
            <a:srgbClr val="152D47"/>
          </a:solidFill>
        </p:spPr>
      </p:sp>
      <p:sp>
        <p:nvSpPr>
          <p:cNvPr id="11" name="Text 9"/>
          <p:cNvSpPr/>
          <p:nvPr>
            <p:custDataLst>
              <p:tags r:id="rId5"/>
            </p:custDataLst>
          </p:nvPr>
        </p:nvSpPr>
        <p:spPr>
          <a:xfrm>
            <a:off x="1302306" y="4497348"/>
            <a:ext cx="2894171" cy="361712"/>
          </a:xfrm>
          <a:prstGeom prst="rect">
            <a:avLst/>
          </a:prstGeom>
          <a:noFill/>
        </p:spPr>
        <p:txBody>
          <a:bodyPr wrap="none" lIns="0" tIns="0" rIns="0" bIns="0" rtlCol="0" anchor="t"/>
          <a:lstStyle/>
          <a:p>
            <a:pPr marL="0" indent="0" algn="l">
              <a:lnSpc>
                <a:spcPts val="2800"/>
              </a:lnSpc>
              <a:buNone/>
            </a:pPr>
            <a:r>
              <a:rPr lang="en-US" sz="2250" b="1" dirty="0">
                <a:solidFill>
                  <a:srgbClr val="4C4C4D"/>
                </a:solidFill>
                <a:latin typeface="Crimson Pro Semi Bold" pitchFamily="34" charset="0"/>
                <a:ea typeface="Crimson Pro Semi Bold" pitchFamily="34" charset="-122"/>
                <a:cs typeface="Crimson Pro Semi Bold" pitchFamily="34" charset="-120"/>
              </a:rPr>
              <a:t>Operational Harmony</a:t>
            </a:r>
            <a:endParaRPr lang="en-US" sz="2250" b="1" dirty="0"/>
          </a:p>
        </p:txBody>
      </p:sp>
      <p:sp>
        <p:nvSpPr>
          <p:cNvPr id="12" name="Text 10"/>
          <p:cNvSpPr/>
          <p:nvPr>
            <p:custDataLst>
              <p:tags r:id="rId6"/>
            </p:custDataLst>
          </p:nvPr>
        </p:nvSpPr>
        <p:spPr>
          <a:xfrm>
            <a:off x="1302306" y="4974788"/>
            <a:ext cx="12652772" cy="308729"/>
          </a:xfrm>
          <a:prstGeom prst="rect">
            <a:avLst/>
          </a:prstGeom>
          <a:noFill/>
        </p:spPr>
        <p:txBody>
          <a:bodyPr wrap="none" lIns="0" tIns="0" rIns="0" bIns="0" rtlCol="0" anchor="t"/>
          <a:lstStyle/>
          <a:p>
            <a:pPr marL="0" indent="0" algn="l">
              <a:lnSpc>
                <a:spcPts val="2400"/>
              </a:lnSpc>
              <a:buNone/>
            </a:pPr>
            <a:r>
              <a:rPr lang="en-US" sz="1500" dirty="0">
                <a:solidFill>
                  <a:srgbClr val="4C4C4D"/>
                </a:solidFill>
                <a:latin typeface="Heebo" pitchFamily="34" charset="0"/>
                <a:ea typeface="Heebo" pitchFamily="34" charset="-122"/>
                <a:cs typeface="Heebo" pitchFamily="34" charset="-120"/>
              </a:rPr>
              <a:t>HR and line management collaboration ensures operational relevance and high talent retention.</a:t>
            </a:r>
            <a:endParaRPr lang="en-US" sz="1500" dirty="0"/>
          </a:p>
        </p:txBody>
      </p:sp>
      <p:sp>
        <p:nvSpPr>
          <p:cNvPr id="13" name="Shape 11"/>
          <p:cNvSpPr/>
          <p:nvPr/>
        </p:nvSpPr>
        <p:spPr>
          <a:xfrm>
            <a:off x="675323" y="5669399"/>
            <a:ext cx="434102" cy="434102"/>
          </a:xfrm>
          <a:prstGeom prst="roundRect">
            <a:avLst>
              <a:gd name="adj" fmla="val 6667"/>
            </a:avLst>
          </a:prstGeom>
          <a:solidFill>
            <a:srgbClr val="152D47"/>
          </a:solidFill>
        </p:spPr>
      </p:sp>
      <p:sp>
        <p:nvSpPr>
          <p:cNvPr id="14" name="Text 12"/>
          <p:cNvSpPr/>
          <p:nvPr>
            <p:custDataLst>
              <p:tags r:id="rId7"/>
            </p:custDataLst>
          </p:nvPr>
        </p:nvSpPr>
        <p:spPr>
          <a:xfrm>
            <a:off x="1302306" y="5705475"/>
            <a:ext cx="2894171" cy="361712"/>
          </a:xfrm>
          <a:prstGeom prst="rect">
            <a:avLst/>
          </a:prstGeom>
          <a:noFill/>
        </p:spPr>
        <p:txBody>
          <a:bodyPr wrap="none" lIns="0" tIns="0" rIns="0" bIns="0" rtlCol="0" anchor="t"/>
          <a:lstStyle/>
          <a:p>
            <a:pPr marL="0" indent="0" algn="l">
              <a:lnSpc>
                <a:spcPts val="2800"/>
              </a:lnSpc>
              <a:buNone/>
            </a:pPr>
            <a:r>
              <a:rPr lang="en-US" sz="2250" b="1" dirty="0">
                <a:solidFill>
                  <a:srgbClr val="4C4C4D"/>
                </a:solidFill>
                <a:latin typeface="Crimson Pro Semi Bold" pitchFamily="34" charset="0"/>
                <a:ea typeface="Crimson Pro Semi Bold" pitchFamily="34" charset="-122"/>
                <a:cs typeface="Crimson Pro Semi Bold" pitchFamily="34" charset="-120"/>
              </a:rPr>
              <a:t>Adaptability</a:t>
            </a:r>
            <a:endParaRPr lang="en-US" sz="2250" b="1" dirty="0"/>
          </a:p>
        </p:txBody>
      </p:sp>
      <p:sp>
        <p:nvSpPr>
          <p:cNvPr id="15" name="Text 13"/>
          <p:cNvSpPr/>
          <p:nvPr>
            <p:custDataLst>
              <p:tags r:id="rId8"/>
            </p:custDataLst>
          </p:nvPr>
        </p:nvSpPr>
        <p:spPr>
          <a:xfrm>
            <a:off x="1302306" y="6182916"/>
            <a:ext cx="12652772" cy="308729"/>
          </a:xfrm>
          <a:prstGeom prst="rect">
            <a:avLst/>
          </a:prstGeom>
          <a:noFill/>
        </p:spPr>
        <p:txBody>
          <a:bodyPr wrap="none" lIns="0" tIns="0" rIns="0" bIns="0" rtlCol="0" anchor="t"/>
          <a:lstStyle/>
          <a:p>
            <a:pPr marL="0" indent="0" algn="l">
              <a:lnSpc>
                <a:spcPts val="2400"/>
              </a:lnSpc>
              <a:buNone/>
            </a:pPr>
            <a:r>
              <a:rPr lang="en-US" sz="1500" dirty="0">
                <a:solidFill>
                  <a:srgbClr val="4C4C4D"/>
                </a:solidFill>
                <a:latin typeface="Heebo" pitchFamily="34" charset="0"/>
                <a:ea typeface="Heebo" pitchFamily="34" charset="-122"/>
                <a:cs typeface="Heebo" pitchFamily="34" charset="-120"/>
              </a:rPr>
              <a:t>Continuous refinement of hiring processes aligns with fast-changing technological demands.</a:t>
            </a:r>
            <a:endParaRPr lang="en-US" sz="1500" dirty="0"/>
          </a:p>
        </p:txBody>
      </p:sp>
      <p:sp>
        <p:nvSpPr>
          <p:cNvPr id="16" name="Shape 14"/>
          <p:cNvSpPr/>
          <p:nvPr/>
        </p:nvSpPr>
        <p:spPr>
          <a:xfrm>
            <a:off x="675323" y="6877526"/>
            <a:ext cx="434102" cy="434102"/>
          </a:xfrm>
          <a:prstGeom prst="roundRect">
            <a:avLst>
              <a:gd name="adj" fmla="val 6667"/>
            </a:avLst>
          </a:prstGeom>
          <a:solidFill>
            <a:srgbClr val="152D47"/>
          </a:solidFill>
        </p:spPr>
      </p:sp>
      <p:sp>
        <p:nvSpPr>
          <p:cNvPr id="17" name="Text 15"/>
          <p:cNvSpPr/>
          <p:nvPr>
            <p:custDataLst>
              <p:tags r:id="rId9"/>
            </p:custDataLst>
          </p:nvPr>
        </p:nvSpPr>
        <p:spPr>
          <a:xfrm>
            <a:off x="1302306" y="6913602"/>
            <a:ext cx="2894171" cy="361712"/>
          </a:xfrm>
          <a:prstGeom prst="rect">
            <a:avLst/>
          </a:prstGeom>
          <a:noFill/>
        </p:spPr>
        <p:txBody>
          <a:bodyPr wrap="none" lIns="0" tIns="0" rIns="0" bIns="0" rtlCol="0" anchor="t"/>
          <a:lstStyle/>
          <a:p>
            <a:pPr marL="0" indent="0" algn="l">
              <a:lnSpc>
                <a:spcPts val="2800"/>
              </a:lnSpc>
              <a:buNone/>
            </a:pPr>
            <a:r>
              <a:rPr lang="en-US" sz="2250" b="1" dirty="0">
                <a:solidFill>
                  <a:srgbClr val="4C4C4D"/>
                </a:solidFill>
                <a:latin typeface="Crimson Pro Semi Bold" pitchFamily="34" charset="0"/>
                <a:ea typeface="Crimson Pro Semi Bold" pitchFamily="34" charset="-122"/>
                <a:cs typeface="Crimson Pro Semi Bold" pitchFamily="34" charset="-120"/>
              </a:rPr>
              <a:t>Strategic Advantage</a:t>
            </a:r>
            <a:endParaRPr lang="en-US" sz="2250" b="1" dirty="0"/>
          </a:p>
        </p:txBody>
      </p:sp>
      <p:sp>
        <p:nvSpPr>
          <p:cNvPr id="18" name="Text 16"/>
          <p:cNvSpPr/>
          <p:nvPr>
            <p:custDataLst>
              <p:tags r:id="rId10"/>
            </p:custDataLst>
          </p:nvPr>
        </p:nvSpPr>
        <p:spPr>
          <a:xfrm>
            <a:off x="1302306" y="7391043"/>
            <a:ext cx="12652772" cy="308729"/>
          </a:xfrm>
          <a:prstGeom prst="rect">
            <a:avLst/>
          </a:prstGeom>
          <a:noFill/>
        </p:spPr>
        <p:txBody>
          <a:bodyPr wrap="none" lIns="0" tIns="0" rIns="0" bIns="0" rtlCol="0" anchor="t"/>
          <a:lstStyle/>
          <a:p>
            <a:pPr marL="0" indent="0" algn="l">
              <a:lnSpc>
                <a:spcPts val="2400"/>
              </a:lnSpc>
              <a:buNone/>
            </a:pPr>
            <a:r>
              <a:rPr lang="en-US" sz="1500" dirty="0">
                <a:solidFill>
                  <a:srgbClr val="4C4C4D"/>
                </a:solidFill>
                <a:latin typeface="Heebo" pitchFamily="34" charset="0"/>
                <a:ea typeface="Heebo" pitchFamily="34" charset="-122"/>
                <a:cs typeface="Heebo" pitchFamily="34" charset="-120"/>
              </a:rPr>
              <a:t>Effective recruitment transforms Tesla's human capital into a long-term strategic asset.</a:t>
            </a:r>
            <a:endParaRPr lang="en-US" sz="1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标题 6"/>
          <p:cNvSpPr>
            <a:spLocks noGrp="1"/>
          </p:cNvSpPr>
          <p:nvPr>
            <p:ph type="title"/>
            <p:custDataLst>
              <p:tags r:id="rId2"/>
            </p:custDataLst>
          </p:nvPr>
        </p:nvSpPr>
        <p:spPr/>
        <p:txBody>
          <a:bodyPr wrap="square">
            <a:normAutofit fontScale="90000"/>
          </a:bodyPr>
          <a:lstStyle/>
          <a:p>
            <a:r>
              <a:rPr lang="en-US" altLang="en-US" spc="0"/>
              <a:t>Training and Development at Tesla, Inc.</a:t>
            </a:r>
            <a:br>
              <a:rPr lang="en-US" altLang="en-US" spc="0"/>
            </a:br>
            <a:endParaRPr lang="en-US" altLang="en-US" spc="0"/>
          </a:p>
        </p:txBody>
      </p:sp>
      <p:pic>
        <p:nvPicPr>
          <p:cNvPr id="12" name="图片 11"/>
          <p:cNvPicPr>
            <a:picLocks noChangeAspect="1"/>
          </p:cNvPicPr>
          <p:nvPr>
            <p:custDataLst>
              <p:tags r:id="rId3"/>
            </p:custDataLst>
          </p:nvPr>
        </p:nvPicPr>
        <p:blipFill rotWithShape="1">
          <a:blip r:embed="rId14" cstate="print">
            <a:extLst>
              <a:ext uri="{28A0092B-C50C-407E-A947-70E740481C1C}">
                <a14:useLocalDpi xmlns:a14="http://schemas.microsoft.com/office/drawing/2010/main" val="0"/>
              </a:ext>
            </a:extLst>
          </a:blip>
          <a:srcRect b="12456"/>
          <a:stretch>
            <a:fillRect/>
          </a:stretch>
        </p:blipFill>
        <p:spPr>
          <a:xfrm>
            <a:off x="9747616" y="1632162"/>
            <a:ext cx="4047584" cy="2363429"/>
          </a:xfrm>
          <a:prstGeom prst="roundRect">
            <a:avLst>
              <a:gd name="adj" fmla="val 8058"/>
            </a:avLst>
          </a:prstGeom>
          <a:ln w="3175" cap="flat" cmpd="sng" algn="ctr">
            <a:solidFill>
              <a:schemeClr val="tx1">
                <a:lumMod val="40000"/>
                <a:lumOff val="60000"/>
                <a:alpha val="20000"/>
              </a:schemeClr>
            </a:solidFill>
            <a:prstDash val="solid"/>
            <a:round/>
            <a:headEnd type="none" w="med" len="med"/>
            <a:tailEnd type="none" w="med" len="med"/>
          </a:ln>
        </p:spPr>
      </p:pic>
      <p:pic>
        <p:nvPicPr>
          <p:cNvPr id="13" name="图片 12"/>
          <p:cNvPicPr>
            <a:picLocks noChangeAspect="1"/>
          </p:cNvPicPr>
          <p:nvPr>
            <p:custDataLst>
              <p:tags r:id="rId4"/>
            </p:custDataLst>
          </p:nvPr>
        </p:nvPicPr>
        <p:blipFill>
          <a:blip r:embed="rId15" cstate="print">
            <a:extLst>
              <a:ext uri="{28A0092B-C50C-407E-A947-70E740481C1C}">
                <a14:useLocalDpi xmlns:a14="http://schemas.microsoft.com/office/drawing/2010/main" val="0"/>
              </a:ext>
            </a:extLst>
          </a:blip>
          <a:srcRect l="3422" r="3422"/>
          <a:stretch>
            <a:fillRect/>
          </a:stretch>
        </p:blipFill>
        <p:spPr>
          <a:xfrm>
            <a:off x="834379" y="1632162"/>
            <a:ext cx="4047584" cy="2363429"/>
          </a:xfrm>
          <a:prstGeom prst="roundRect">
            <a:avLst>
              <a:gd name="adj" fmla="val 8058"/>
            </a:avLst>
          </a:prstGeom>
          <a:ln w="3175" cap="flat" cmpd="sng" algn="ctr">
            <a:solidFill>
              <a:schemeClr val="tx1">
                <a:lumMod val="40000"/>
                <a:lumOff val="60000"/>
                <a:alpha val="20000"/>
              </a:schemeClr>
            </a:solidFill>
            <a:prstDash val="solid"/>
            <a:round/>
            <a:headEnd type="none" w="med" len="med"/>
            <a:tailEnd type="none" w="med" len="med"/>
          </a:ln>
        </p:spPr>
      </p:pic>
      <p:cxnSp>
        <p:nvCxnSpPr>
          <p:cNvPr id="14" name="直接连接符 13"/>
          <p:cNvCxnSpPr/>
          <p:nvPr>
            <p:custDataLst>
              <p:tags r:id="rId5"/>
            </p:custDataLst>
          </p:nvPr>
        </p:nvCxnSpPr>
        <p:spPr>
          <a:xfrm flipV="1">
            <a:off x="857650" y="4188049"/>
            <a:ext cx="0" cy="3266764"/>
          </a:xfrm>
          <a:prstGeom prst="line">
            <a:avLst/>
          </a:prstGeom>
          <a:ln w="12700">
            <a:gradFill>
              <a:gsLst>
                <a:gs pos="0">
                  <a:schemeClr val="accent1">
                    <a:lumMod val="0"/>
                    <a:lumOff val="100000"/>
                    <a:alpha val="0"/>
                  </a:schemeClr>
                </a:gs>
                <a:gs pos="69000">
                  <a:schemeClr val="accent1">
                    <a:lumMod val="40000"/>
                    <a:lumOff val="60000"/>
                  </a:schemeClr>
                </a:gs>
              </a:gsLst>
              <a:lin ang="5400000" scaled="1"/>
            </a:gradFill>
            <a:prstDash val="solid"/>
          </a:ln>
        </p:spPr>
        <p:style>
          <a:lnRef idx="1">
            <a:srgbClr val="376FFF"/>
          </a:lnRef>
          <a:fillRef idx="0">
            <a:srgbClr val="376FFF"/>
          </a:fillRef>
          <a:effectRef idx="0">
            <a:srgbClr val="376FFF"/>
          </a:effectRef>
          <a:fontRef idx="minor">
            <a:srgbClr val="000000"/>
          </a:fontRef>
        </p:style>
      </p:cxnSp>
      <p:sp>
        <p:nvSpPr>
          <p:cNvPr id="17" name="矩形 16"/>
          <p:cNvSpPr/>
          <p:nvPr>
            <p:custDataLst>
              <p:tags r:id="rId6"/>
            </p:custDataLst>
          </p:nvPr>
        </p:nvSpPr>
        <p:spPr>
          <a:xfrm>
            <a:off x="1146494" y="4086904"/>
            <a:ext cx="3735472" cy="982338"/>
          </a:xfrm>
          <a:prstGeom prst="rect">
            <a:avLst/>
          </a:prstGeom>
          <a:noFill/>
        </p:spPr>
        <p:txBody>
          <a:bodyPr wrap="square" lIns="0" tIns="0" rIns="0" bIns="0" rtlCol="0" anchor="b">
            <a:normAutofit/>
          </a:bodyPr>
          <a:lstStyle/>
          <a:p>
            <a:pPr>
              <a:spcBef>
                <a:spcPct val="0"/>
              </a:spcBef>
              <a:spcAft>
                <a:spcPct val="0"/>
              </a:spcAft>
            </a:pPr>
            <a:r>
              <a:rPr lang="en-US" altLang="en-US" sz="2400" b="1" kern="0" dirty="0">
                <a:solidFill>
                  <a:schemeClr val="accent1"/>
                </a:solidFill>
                <a:latin typeface="+mj-lt"/>
                <a:sym typeface="+mn-ea"/>
              </a:rPr>
              <a:t>Tesla’s Learning Philosophy</a:t>
            </a:r>
          </a:p>
          <a:p>
            <a:pPr>
              <a:spcBef>
                <a:spcPct val="0"/>
              </a:spcBef>
              <a:spcAft>
                <a:spcPct val="0"/>
              </a:spcAft>
            </a:pPr>
            <a:endParaRPr lang="en-US" altLang="en-US" sz="2400" b="1" kern="0" dirty="0">
              <a:solidFill>
                <a:schemeClr val="accent1"/>
              </a:solidFill>
              <a:latin typeface="+mj-lt"/>
              <a:sym typeface="+mn-ea"/>
            </a:endParaRPr>
          </a:p>
        </p:txBody>
      </p:sp>
      <p:cxnSp>
        <p:nvCxnSpPr>
          <p:cNvPr id="18" name="直接连接符 17"/>
          <p:cNvCxnSpPr/>
          <p:nvPr>
            <p:custDataLst>
              <p:tags r:id="rId7"/>
            </p:custDataLst>
          </p:nvPr>
        </p:nvCxnSpPr>
        <p:spPr>
          <a:xfrm flipV="1">
            <a:off x="5314265" y="4188049"/>
            <a:ext cx="0" cy="3266764"/>
          </a:xfrm>
          <a:prstGeom prst="line">
            <a:avLst/>
          </a:prstGeom>
          <a:ln w="12700">
            <a:gradFill>
              <a:gsLst>
                <a:gs pos="0">
                  <a:schemeClr val="accent1">
                    <a:lumMod val="0"/>
                    <a:lumOff val="100000"/>
                    <a:alpha val="0"/>
                  </a:schemeClr>
                </a:gs>
                <a:gs pos="69000">
                  <a:schemeClr val="accent1">
                    <a:lumMod val="40000"/>
                    <a:lumOff val="60000"/>
                  </a:schemeClr>
                </a:gs>
              </a:gsLst>
              <a:lin ang="5400000" scaled="1"/>
            </a:gradFill>
            <a:prstDash val="solid"/>
          </a:ln>
        </p:spPr>
        <p:style>
          <a:lnRef idx="1">
            <a:srgbClr val="376FFF"/>
          </a:lnRef>
          <a:fillRef idx="0">
            <a:srgbClr val="376FFF"/>
          </a:fillRef>
          <a:effectRef idx="0">
            <a:srgbClr val="376FFF"/>
          </a:effectRef>
          <a:fontRef idx="minor">
            <a:srgbClr val="000000"/>
          </a:fontRef>
        </p:style>
      </p:cxnSp>
      <p:sp>
        <p:nvSpPr>
          <p:cNvPr id="21" name="矩形 20"/>
          <p:cNvSpPr/>
          <p:nvPr>
            <p:custDataLst>
              <p:tags r:id="rId8"/>
            </p:custDataLst>
          </p:nvPr>
        </p:nvSpPr>
        <p:spPr>
          <a:xfrm>
            <a:off x="5603240" y="4086860"/>
            <a:ext cx="3735705" cy="1632585"/>
          </a:xfrm>
          <a:prstGeom prst="rect">
            <a:avLst/>
          </a:prstGeom>
          <a:noFill/>
        </p:spPr>
        <p:txBody>
          <a:bodyPr wrap="square" lIns="0" tIns="0" rIns="0" bIns="0" rtlCol="0" anchor="b">
            <a:normAutofit/>
          </a:bodyPr>
          <a:lstStyle/>
          <a:p>
            <a:pPr>
              <a:spcBef>
                <a:spcPct val="0"/>
              </a:spcBef>
              <a:spcAft>
                <a:spcPct val="0"/>
              </a:spcAft>
            </a:pPr>
            <a:r>
              <a:rPr lang="en-US" altLang="en-US" sz="2400" b="1" kern="0" dirty="0">
                <a:solidFill>
                  <a:schemeClr val="accent1"/>
                </a:solidFill>
                <a:latin typeface="+mj-lt"/>
                <a:sym typeface="+mn-ea"/>
              </a:rPr>
              <a:t>Training Programs and Methods</a:t>
            </a:r>
          </a:p>
          <a:p>
            <a:pPr>
              <a:spcBef>
                <a:spcPct val="0"/>
              </a:spcBef>
              <a:spcAft>
                <a:spcPct val="0"/>
              </a:spcAft>
            </a:pPr>
            <a:endParaRPr lang="en-US" altLang="en-US" sz="2400" b="1" kern="0" dirty="0">
              <a:solidFill>
                <a:schemeClr val="accent1"/>
              </a:solidFill>
              <a:latin typeface="+mj-lt"/>
              <a:sym typeface="+mn-ea"/>
            </a:endParaRPr>
          </a:p>
          <a:p>
            <a:pPr>
              <a:spcBef>
                <a:spcPct val="0"/>
              </a:spcBef>
              <a:spcAft>
                <a:spcPct val="0"/>
              </a:spcAft>
            </a:pPr>
            <a:r>
              <a:rPr lang="en-US" altLang="en-US" sz="2400" b="1" kern="0" dirty="0">
                <a:solidFill>
                  <a:schemeClr val="accent1"/>
                </a:solidFill>
                <a:latin typeface="+mj-lt"/>
                <a:sym typeface="+mn-ea"/>
              </a:rPr>
              <a:t>Recommendations</a:t>
            </a:r>
          </a:p>
        </p:txBody>
      </p:sp>
      <p:cxnSp>
        <p:nvCxnSpPr>
          <p:cNvPr id="23" name="直接连接符 22"/>
          <p:cNvCxnSpPr/>
          <p:nvPr>
            <p:custDataLst>
              <p:tags r:id="rId9"/>
            </p:custDataLst>
          </p:nvPr>
        </p:nvCxnSpPr>
        <p:spPr>
          <a:xfrm flipV="1">
            <a:off x="9748433" y="4170594"/>
            <a:ext cx="0" cy="3266764"/>
          </a:xfrm>
          <a:prstGeom prst="line">
            <a:avLst/>
          </a:prstGeom>
          <a:ln w="12700">
            <a:gradFill>
              <a:gsLst>
                <a:gs pos="0">
                  <a:schemeClr val="accent1">
                    <a:lumMod val="0"/>
                    <a:lumOff val="100000"/>
                    <a:alpha val="0"/>
                  </a:schemeClr>
                </a:gs>
                <a:gs pos="69000">
                  <a:schemeClr val="accent1">
                    <a:lumMod val="40000"/>
                    <a:lumOff val="60000"/>
                  </a:schemeClr>
                </a:gs>
              </a:gsLst>
              <a:lin ang="5400000" scaled="1"/>
            </a:gradFill>
            <a:prstDash val="solid"/>
          </a:ln>
        </p:spPr>
        <p:style>
          <a:lnRef idx="1">
            <a:srgbClr val="376FFF"/>
          </a:lnRef>
          <a:fillRef idx="0">
            <a:srgbClr val="376FFF"/>
          </a:fillRef>
          <a:effectRef idx="0">
            <a:srgbClr val="376FFF"/>
          </a:effectRef>
          <a:fontRef idx="minor">
            <a:srgbClr val="000000"/>
          </a:fontRef>
        </p:style>
      </p:cxnSp>
      <p:sp>
        <p:nvSpPr>
          <p:cNvPr id="25" name="矩形 24"/>
          <p:cNvSpPr/>
          <p:nvPr>
            <p:custDataLst>
              <p:tags r:id="rId10"/>
            </p:custDataLst>
          </p:nvPr>
        </p:nvSpPr>
        <p:spPr>
          <a:xfrm>
            <a:off x="9893300" y="4185285"/>
            <a:ext cx="3735705" cy="2758440"/>
          </a:xfrm>
          <a:prstGeom prst="rect">
            <a:avLst/>
          </a:prstGeom>
          <a:noFill/>
        </p:spPr>
        <p:txBody>
          <a:bodyPr wrap="square" lIns="0" tIns="0" rIns="0" bIns="0" rtlCol="0" anchor="b">
            <a:normAutofit lnSpcReduction="20000"/>
          </a:bodyPr>
          <a:lstStyle/>
          <a:p>
            <a:pPr>
              <a:spcBef>
                <a:spcPct val="0"/>
              </a:spcBef>
              <a:spcAft>
                <a:spcPct val="0"/>
              </a:spcAft>
            </a:pPr>
            <a:r>
              <a:rPr lang="en-US" altLang="en-US" sz="2400" b="1" kern="0" dirty="0">
                <a:solidFill>
                  <a:schemeClr val="accent1"/>
                </a:solidFill>
                <a:latin typeface="+mj-lt"/>
                <a:sym typeface="+mn-ea"/>
              </a:rPr>
              <a:t>Strategic Importance and Impact</a:t>
            </a:r>
          </a:p>
          <a:p>
            <a:pPr>
              <a:spcBef>
                <a:spcPct val="0"/>
              </a:spcBef>
              <a:spcAft>
                <a:spcPct val="0"/>
              </a:spcAft>
            </a:pPr>
            <a:endParaRPr lang="en-US" altLang="en-US" sz="2400" b="1" kern="0" dirty="0">
              <a:solidFill>
                <a:schemeClr val="accent1"/>
              </a:solidFill>
              <a:latin typeface="+mj-lt"/>
              <a:sym typeface="+mn-ea"/>
            </a:endParaRPr>
          </a:p>
          <a:p>
            <a:pPr>
              <a:spcBef>
                <a:spcPct val="0"/>
              </a:spcBef>
              <a:spcAft>
                <a:spcPct val="0"/>
              </a:spcAft>
            </a:pPr>
            <a:r>
              <a:rPr lang="en-US" altLang="en-US" sz="2400" b="1" kern="0" dirty="0">
                <a:solidFill>
                  <a:schemeClr val="accent1"/>
                </a:solidFill>
                <a:latin typeface="+mj-lt"/>
                <a:sym typeface="+mn-ea"/>
              </a:rPr>
              <a:t>Challenges and Opportunities</a:t>
            </a:r>
          </a:p>
          <a:p>
            <a:pPr>
              <a:spcBef>
                <a:spcPct val="0"/>
              </a:spcBef>
              <a:spcAft>
                <a:spcPct val="0"/>
              </a:spcAft>
            </a:pPr>
            <a:endParaRPr lang="en-US" altLang="en-US" sz="2400" b="1" kern="0" dirty="0">
              <a:solidFill>
                <a:schemeClr val="accent1"/>
              </a:solidFill>
              <a:latin typeface="+mj-lt"/>
              <a:sym typeface="+mn-ea"/>
            </a:endParaRPr>
          </a:p>
          <a:p>
            <a:pPr>
              <a:spcBef>
                <a:spcPct val="0"/>
              </a:spcBef>
              <a:spcAft>
                <a:spcPct val="0"/>
              </a:spcAft>
            </a:pPr>
            <a:endParaRPr lang="en-US" altLang="en-US" sz="2400" b="1" kern="0" dirty="0">
              <a:solidFill>
                <a:schemeClr val="accent1"/>
              </a:solidFill>
              <a:latin typeface="+mj-lt"/>
              <a:sym typeface="+mn-ea"/>
            </a:endParaRPr>
          </a:p>
        </p:txBody>
      </p:sp>
      <p:pic>
        <p:nvPicPr>
          <p:cNvPr id="26" name="图片 25" descr="蓝色的高楼&#10;&#10;描述已自动生成"/>
          <p:cNvPicPr>
            <a:picLocks noChangeAspect="1"/>
          </p:cNvPicPr>
          <p:nvPr>
            <p:custDataLst>
              <p:tags r:id="rId11"/>
            </p:custDataLst>
          </p:nvPr>
        </p:nvPicPr>
        <p:blipFill rotWithShape="1">
          <a:blip r:embed="rId16" cstate="print">
            <a:extLst>
              <a:ext uri="{28A0092B-C50C-407E-A947-70E740481C1C}">
                <a14:useLocalDpi xmlns:a14="http://schemas.microsoft.com/office/drawing/2010/main" val="0"/>
              </a:ext>
            </a:extLst>
          </a:blip>
          <a:srcRect l="17833" b="28068"/>
          <a:stretch>
            <a:fillRect/>
          </a:stretch>
        </p:blipFill>
        <p:spPr>
          <a:xfrm>
            <a:off x="5290998" y="1632162"/>
            <a:ext cx="4047584" cy="2363429"/>
          </a:xfrm>
          <a:prstGeom prst="roundRect">
            <a:avLst>
              <a:gd name="adj" fmla="val 8058"/>
            </a:avLst>
          </a:prstGeom>
          <a:ln w="3175" cap="flat" cmpd="sng" algn="ctr">
            <a:solidFill>
              <a:schemeClr val="tx1">
                <a:lumMod val="40000"/>
                <a:lumOff val="60000"/>
                <a:alpha val="20000"/>
              </a:schemeClr>
            </a:solidFill>
            <a:prstDash val="solid"/>
            <a:round/>
            <a:headEnd type="none" w="med" len="med"/>
            <a:tailEnd type="none" w="med" len="med"/>
          </a:ln>
        </p:spPr>
      </p:pic>
      <p:sp>
        <p:nvSpPr>
          <p:cNvPr id="2" name="Text Box 1"/>
          <p:cNvSpPr txBox="1"/>
          <p:nvPr/>
        </p:nvSpPr>
        <p:spPr>
          <a:xfrm>
            <a:off x="6748780" y="5921375"/>
            <a:ext cx="4876800" cy="268605"/>
          </a:xfrm>
          <a:prstGeom prst="rect">
            <a:avLst/>
          </a:prstGeom>
          <a:noFill/>
        </p:spPr>
        <p:txBody>
          <a:bodyPr wrap="square" rtlCol="0">
            <a:noAutofit/>
          </a:bodyPr>
          <a:lstStyle/>
          <a:p>
            <a:endParaRPr lang="en-US"/>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9724314" y="302312"/>
            <a:ext cx="4069440" cy="1494388"/>
          </a:xfrm>
        </p:spPr>
        <p:txBody>
          <a:bodyPr wrap="square" lIns="0" tIns="0" rIns="0" bIns="0" anchor="b">
            <a:normAutofit/>
          </a:bodyPr>
          <a:lstStyle/>
          <a:p>
            <a:pPr algn="l"/>
            <a:r>
              <a:rPr lang="en-US" altLang="en-US" spc="0" dirty="0"/>
              <a:t>Introduction</a:t>
            </a:r>
          </a:p>
        </p:txBody>
      </p:sp>
      <p:pic>
        <p:nvPicPr>
          <p:cNvPr id="33" name="图片 32"/>
          <p:cNvPicPr>
            <a:picLocks noChangeAspect="1"/>
          </p:cNvPicPr>
          <p:nvPr>
            <p:custDataLst>
              <p:tags r:id="rId3"/>
            </p:custDataLst>
          </p:nvPr>
        </p:nvPicPr>
        <p:blipFill>
          <a:blip r:embed="rId7">
            <a:extLst>
              <a:ext uri="{28A0092B-C50C-407E-A947-70E740481C1C}">
                <a14:useLocalDpi xmlns:a14="http://schemas.microsoft.com/office/drawing/2010/main" val="0"/>
              </a:ext>
            </a:extLst>
          </a:blip>
          <a:srcRect l="20944" r="9163"/>
          <a:stretch>
            <a:fillRect/>
          </a:stretch>
        </p:blipFill>
        <p:spPr>
          <a:xfrm flipH="1">
            <a:off x="1" y="0"/>
            <a:ext cx="8631174" cy="8229600"/>
          </a:xfrm>
          <a:custGeom>
            <a:avLst/>
            <a:gdLst>
              <a:gd name="connsiteX0" fmla="*/ 7192645 w 7192645"/>
              <a:gd name="connsiteY0" fmla="*/ 0 h 6858000"/>
              <a:gd name="connsiteX1" fmla="*/ 0 w 7192645"/>
              <a:gd name="connsiteY1" fmla="*/ 0 h 6858000"/>
              <a:gd name="connsiteX2" fmla="*/ 0 w 7192645"/>
              <a:gd name="connsiteY2" fmla="*/ 2714625 h 6858000"/>
              <a:gd name="connsiteX3" fmla="*/ 715645 w 7192645"/>
              <a:gd name="connsiteY3" fmla="*/ 3430270 h 6858000"/>
              <a:gd name="connsiteX4" fmla="*/ 0 w 7192645"/>
              <a:gd name="connsiteY4" fmla="*/ 4145915 h 6858000"/>
              <a:gd name="connsiteX5" fmla="*/ 0 w 7192645"/>
              <a:gd name="connsiteY5" fmla="*/ 6858000 h 6858000"/>
              <a:gd name="connsiteX6" fmla="*/ 7192645 w 71926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92645" h="6858000">
                <a:moveTo>
                  <a:pt x="7192645" y="0"/>
                </a:moveTo>
                <a:lnTo>
                  <a:pt x="0" y="0"/>
                </a:lnTo>
                <a:lnTo>
                  <a:pt x="0" y="2714625"/>
                </a:lnTo>
                <a:lnTo>
                  <a:pt x="715645" y="3430270"/>
                </a:lnTo>
                <a:lnTo>
                  <a:pt x="0" y="4145915"/>
                </a:lnTo>
                <a:lnTo>
                  <a:pt x="0" y="6858000"/>
                </a:lnTo>
                <a:lnTo>
                  <a:pt x="7192645" y="6858000"/>
                </a:lnTo>
                <a:close/>
              </a:path>
            </a:pathLst>
          </a:custGeom>
          <a:ln w="3175">
            <a:solidFill>
              <a:schemeClr val="tx1">
                <a:lumMod val="40000"/>
                <a:lumOff val="60000"/>
                <a:alpha val="20000"/>
              </a:schemeClr>
            </a:solidFill>
          </a:ln>
        </p:spPr>
      </p:pic>
      <p:sp>
        <p:nvSpPr>
          <p:cNvPr id="3" name="矩形 2"/>
          <p:cNvSpPr/>
          <p:nvPr>
            <p:custDataLst>
              <p:tags r:id="rId4"/>
            </p:custDataLst>
          </p:nvPr>
        </p:nvSpPr>
        <p:spPr>
          <a:xfrm>
            <a:off x="9738360" y="1912278"/>
            <a:ext cx="4071366" cy="4871466"/>
          </a:xfrm>
          <a:prstGeom prst="rect">
            <a:avLst/>
          </a:prstGeom>
          <a:noFill/>
        </p:spPr>
        <p:txBody>
          <a:bodyPr wrap="square" lIns="0" tIns="0" rIns="0" bIns="0" rtlCol="0" anchor="t" anchorCtr="0">
            <a:normAutofit/>
          </a:bodyPr>
          <a:lstStyle/>
          <a:p>
            <a:pPr>
              <a:lnSpc>
                <a:spcPct val="150000"/>
              </a:lnSpc>
              <a:spcBef>
                <a:spcPct val="0"/>
              </a:spcBef>
              <a:spcAft>
                <a:spcPct val="0"/>
              </a:spcAft>
            </a:pPr>
            <a:r>
              <a:rPr lang="en-US" altLang="en-US" sz="1680" dirty="0">
                <a:solidFill>
                  <a:schemeClr val="tx1">
                    <a:lumMod val="85000"/>
                    <a:lumOff val="15000"/>
                  </a:schemeClr>
                </a:solidFill>
                <a:latin typeface="+mn-lt"/>
              </a:rPr>
              <a:t>Training and development (T&amp;D) at Tesla play a strategic role in enhancing innovation, productivity, and employee retention. As a technology-driven organisation, Tesla views its workforce as a core source of competitive advantage. Continuous learning and development ensure that employees remain agile and capable of supporting the company’s rapid growth and evolving technological needs (Armstrong and Taylor, 2023; Becker, 1975).</a:t>
            </a:r>
          </a:p>
          <a:p>
            <a:pPr>
              <a:lnSpc>
                <a:spcPct val="150000"/>
              </a:lnSpc>
              <a:spcBef>
                <a:spcPct val="0"/>
              </a:spcBef>
              <a:spcAft>
                <a:spcPct val="0"/>
              </a:spcAft>
            </a:pPr>
            <a:endParaRPr lang="en-US" altLang="en-US" sz="1680" dirty="0">
              <a:solidFill>
                <a:schemeClr val="tx1">
                  <a:lumMod val="85000"/>
                  <a:lumOff val="15000"/>
                </a:schemeClr>
              </a:solidFill>
              <a:latin typeface="+mn-lt"/>
            </a:endParaRP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9724314" y="302312"/>
            <a:ext cx="4069440" cy="1494388"/>
          </a:xfrm>
        </p:spPr>
        <p:txBody>
          <a:bodyPr wrap="square" lIns="0" tIns="0" rIns="0" bIns="0" anchor="b">
            <a:normAutofit fontScale="90000"/>
          </a:bodyPr>
          <a:lstStyle/>
          <a:p>
            <a:pPr algn="l"/>
            <a:r>
              <a:rPr lang="en-US" altLang="en-US" spc="0" dirty="0"/>
              <a:t>Tesla’s Learning Philosophy</a:t>
            </a:r>
            <a:br>
              <a:rPr lang="en-US" altLang="en-US" spc="0" dirty="0"/>
            </a:br>
            <a:endParaRPr lang="en-US" altLang="en-US" spc="0" dirty="0"/>
          </a:p>
        </p:txBody>
      </p:sp>
      <p:pic>
        <p:nvPicPr>
          <p:cNvPr id="33" name="图片 32"/>
          <p:cNvPicPr>
            <a:picLocks noChangeAspect="1"/>
          </p:cNvPicPr>
          <p:nvPr>
            <p:custDataLst>
              <p:tags r:id="rId3"/>
            </p:custDataLst>
          </p:nvPr>
        </p:nvPicPr>
        <p:blipFill>
          <a:blip r:embed="rId7">
            <a:extLst>
              <a:ext uri="{28A0092B-C50C-407E-A947-70E740481C1C}">
                <a14:useLocalDpi xmlns:a14="http://schemas.microsoft.com/office/drawing/2010/main" val="0"/>
              </a:ext>
            </a:extLst>
          </a:blip>
          <a:srcRect l="20944" r="9163"/>
          <a:stretch>
            <a:fillRect/>
          </a:stretch>
        </p:blipFill>
        <p:spPr>
          <a:xfrm flipH="1">
            <a:off x="1" y="-40640"/>
            <a:ext cx="8631174" cy="8229600"/>
          </a:xfrm>
          <a:custGeom>
            <a:avLst/>
            <a:gdLst>
              <a:gd name="connsiteX0" fmla="*/ 7192645 w 7192645"/>
              <a:gd name="connsiteY0" fmla="*/ 0 h 6858000"/>
              <a:gd name="connsiteX1" fmla="*/ 0 w 7192645"/>
              <a:gd name="connsiteY1" fmla="*/ 0 h 6858000"/>
              <a:gd name="connsiteX2" fmla="*/ 0 w 7192645"/>
              <a:gd name="connsiteY2" fmla="*/ 2714625 h 6858000"/>
              <a:gd name="connsiteX3" fmla="*/ 715645 w 7192645"/>
              <a:gd name="connsiteY3" fmla="*/ 3430270 h 6858000"/>
              <a:gd name="connsiteX4" fmla="*/ 0 w 7192645"/>
              <a:gd name="connsiteY4" fmla="*/ 4145915 h 6858000"/>
              <a:gd name="connsiteX5" fmla="*/ 0 w 7192645"/>
              <a:gd name="connsiteY5" fmla="*/ 6858000 h 6858000"/>
              <a:gd name="connsiteX6" fmla="*/ 7192645 w 71926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92645" h="6858000">
                <a:moveTo>
                  <a:pt x="7192645" y="0"/>
                </a:moveTo>
                <a:lnTo>
                  <a:pt x="0" y="0"/>
                </a:lnTo>
                <a:lnTo>
                  <a:pt x="0" y="2714625"/>
                </a:lnTo>
                <a:lnTo>
                  <a:pt x="715645" y="3430270"/>
                </a:lnTo>
                <a:lnTo>
                  <a:pt x="0" y="4145915"/>
                </a:lnTo>
                <a:lnTo>
                  <a:pt x="0" y="6858000"/>
                </a:lnTo>
                <a:lnTo>
                  <a:pt x="7192645" y="6858000"/>
                </a:lnTo>
                <a:close/>
              </a:path>
            </a:pathLst>
          </a:custGeom>
          <a:ln w="3175">
            <a:solidFill>
              <a:schemeClr val="tx1">
                <a:lumMod val="40000"/>
                <a:lumOff val="60000"/>
                <a:alpha val="20000"/>
              </a:schemeClr>
            </a:solidFill>
          </a:ln>
        </p:spPr>
      </p:pic>
      <p:sp>
        <p:nvSpPr>
          <p:cNvPr id="3" name="矩形 2"/>
          <p:cNvSpPr/>
          <p:nvPr>
            <p:custDataLst>
              <p:tags r:id="rId4"/>
            </p:custDataLst>
          </p:nvPr>
        </p:nvSpPr>
        <p:spPr>
          <a:xfrm>
            <a:off x="9286240" y="1377950"/>
            <a:ext cx="4812030" cy="5750560"/>
          </a:xfrm>
          <a:prstGeom prst="rect">
            <a:avLst/>
          </a:prstGeom>
          <a:noFill/>
        </p:spPr>
        <p:txBody>
          <a:bodyPr wrap="square" lIns="0" tIns="0" rIns="0" bIns="0" rtlCol="0" anchor="t" anchorCtr="0">
            <a:normAutofit/>
          </a:bodyPr>
          <a:lstStyle/>
          <a:p>
            <a:pPr algn="just">
              <a:lnSpc>
                <a:spcPct val="150000"/>
              </a:lnSpc>
              <a:spcBef>
                <a:spcPct val="0"/>
              </a:spcBef>
              <a:spcAft>
                <a:spcPct val="0"/>
              </a:spcAft>
            </a:pPr>
            <a:r>
              <a:rPr lang="en-US" altLang="en-US" dirty="0">
                <a:solidFill>
                  <a:schemeClr val="tx1">
                    <a:lumMod val="85000"/>
                    <a:lumOff val="15000"/>
                  </a:schemeClr>
                </a:solidFill>
                <a:latin typeface="+mn-lt"/>
              </a:rPr>
              <a:t>Tesla promotes an experiential learning culture through its Tesla Learning Academy, which emphasises practical knowledge, reflection, and innovation. The organisation adopts Kolb’s experiential learning theory, where employees gain skills through hands-on experience, feedback, and continuous improvement (Kolb, 2014). This approach supports Tesla’s mission of accelerating the transition to sustainable energy by developing problem-solving and innovation-oriented employees (Tesla, 2024).</a:t>
            </a:r>
          </a:p>
          <a:p>
            <a:pPr algn="just">
              <a:lnSpc>
                <a:spcPct val="150000"/>
              </a:lnSpc>
              <a:spcBef>
                <a:spcPct val="0"/>
              </a:spcBef>
              <a:spcAft>
                <a:spcPct val="0"/>
              </a:spcAft>
            </a:pPr>
            <a:endParaRPr lang="en-US" altLang="en-US" dirty="0">
              <a:solidFill>
                <a:schemeClr val="tx1">
                  <a:lumMod val="85000"/>
                  <a:lumOff val="15000"/>
                </a:schemeClr>
              </a:solidFill>
              <a:latin typeface="+mn-lt"/>
            </a:endParaRPr>
          </a:p>
        </p:txBody>
      </p:sp>
      <p:sp>
        <p:nvSpPr>
          <p:cNvPr id="4" name="Text Box 3"/>
          <p:cNvSpPr txBox="1"/>
          <p:nvPr/>
        </p:nvSpPr>
        <p:spPr>
          <a:xfrm>
            <a:off x="11625580" y="2570480"/>
            <a:ext cx="4876800" cy="368300"/>
          </a:xfrm>
          <a:prstGeom prst="rect">
            <a:avLst/>
          </a:prstGeom>
          <a:noFill/>
        </p:spPr>
        <p:txBody>
          <a:bodyPr wrap="square" rtlCol="0">
            <a:spAutoFit/>
          </a:bodyPr>
          <a:lstStyle/>
          <a:p>
            <a:endParaRPr lang="en-US"/>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custDataLst>
              <p:tags r:id="rId2"/>
            </p:custDataLst>
          </p:nvPr>
        </p:nvPicPr>
        <p:blipFill>
          <a:blip r:embed="rId9"/>
          <a:srcRect l="21195" t="23" r="7745" b="185"/>
          <a:stretch>
            <a:fillRect/>
          </a:stretch>
        </p:blipFill>
        <p:spPr>
          <a:xfrm>
            <a:off x="0" y="7992"/>
            <a:ext cx="8774572" cy="8212466"/>
          </a:xfrm>
          <a:custGeom>
            <a:avLst/>
            <a:gdLst>
              <a:gd name="connsiteX0" fmla="*/ 3588432 w 7312143"/>
              <a:gd name="connsiteY0" fmla="*/ 2 h 6843722"/>
              <a:gd name="connsiteX1" fmla="*/ 6620064 w 7312143"/>
              <a:gd name="connsiteY1" fmla="*/ 6843722 h 6843722"/>
              <a:gd name="connsiteX2" fmla="*/ 1437758 w 7312143"/>
              <a:gd name="connsiteY2" fmla="*/ 6843721 h 6843722"/>
              <a:gd name="connsiteX3" fmla="*/ 0 w 7312143"/>
              <a:gd name="connsiteY3" fmla="*/ 3598075 h 6843722"/>
              <a:gd name="connsiteX4" fmla="*/ 1 w 7312143"/>
              <a:gd name="connsiteY4" fmla="*/ 2 h 6843722"/>
              <a:gd name="connsiteX5" fmla="*/ 3663715 w 7312143"/>
              <a:gd name="connsiteY5" fmla="*/ 0 h 6843722"/>
              <a:gd name="connsiteX6" fmla="*/ 4276593 w 7312143"/>
              <a:gd name="connsiteY6" fmla="*/ 1 h 6843722"/>
              <a:gd name="connsiteX7" fmla="*/ 7312143 w 7312143"/>
              <a:gd name="connsiteY7" fmla="*/ 6843721 h 6843722"/>
              <a:gd name="connsiteX8" fmla="*/ 6699265 w 7312143"/>
              <a:gd name="connsiteY8" fmla="*/ 6843721 h 6843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12143" h="6843722">
                <a:moveTo>
                  <a:pt x="3588432" y="2"/>
                </a:moveTo>
                <a:lnTo>
                  <a:pt x="6620064" y="6843722"/>
                </a:lnTo>
                <a:lnTo>
                  <a:pt x="1437758" y="6843721"/>
                </a:lnTo>
                <a:lnTo>
                  <a:pt x="0" y="3598075"/>
                </a:lnTo>
                <a:lnTo>
                  <a:pt x="1" y="2"/>
                </a:lnTo>
                <a:close/>
                <a:moveTo>
                  <a:pt x="3663715" y="0"/>
                </a:moveTo>
                <a:lnTo>
                  <a:pt x="4276593" y="1"/>
                </a:lnTo>
                <a:lnTo>
                  <a:pt x="7312143" y="6843721"/>
                </a:lnTo>
                <a:lnTo>
                  <a:pt x="6699265" y="6843721"/>
                </a:lnTo>
                <a:close/>
              </a:path>
            </a:pathLst>
          </a:custGeom>
          <a:ln>
            <a:solidFill>
              <a:schemeClr val="accent1">
                <a:alpha val="20000"/>
              </a:schemeClr>
            </a:solidFill>
          </a:ln>
        </p:spPr>
      </p:pic>
      <p:sp>
        <p:nvSpPr>
          <p:cNvPr id="6" name="任意多边形: 形状 5"/>
          <p:cNvSpPr/>
          <p:nvPr>
            <p:custDataLst>
              <p:tags r:id="rId3"/>
            </p:custDataLst>
          </p:nvPr>
        </p:nvSpPr>
        <p:spPr>
          <a:xfrm flipH="1">
            <a:off x="5208096" y="1"/>
            <a:ext cx="1482041" cy="2397760"/>
          </a:xfrm>
          <a:custGeom>
            <a:avLst/>
            <a:gdLst>
              <a:gd name="connsiteX0" fmla="*/ 1235034 w 1235034"/>
              <a:gd name="connsiteY0" fmla="*/ 0 h 1998133"/>
              <a:gd name="connsiteX1" fmla="*/ 880359 w 1235034"/>
              <a:gd name="connsiteY1" fmla="*/ 0 h 1998133"/>
              <a:gd name="connsiteX2" fmla="*/ 0 w 1235034"/>
              <a:gd name="connsiteY2" fmla="*/ 1998133 h 1998133"/>
              <a:gd name="connsiteX3" fmla="*/ 354675 w 1235034"/>
              <a:gd name="connsiteY3" fmla="*/ 1998133 h 1998133"/>
            </a:gdLst>
            <a:ahLst/>
            <a:cxnLst>
              <a:cxn ang="0">
                <a:pos x="connsiteX0" y="connsiteY0"/>
              </a:cxn>
              <a:cxn ang="0">
                <a:pos x="connsiteX1" y="connsiteY1"/>
              </a:cxn>
              <a:cxn ang="0">
                <a:pos x="connsiteX2" y="connsiteY2"/>
              </a:cxn>
              <a:cxn ang="0">
                <a:pos x="connsiteX3" y="connsiteY3"/>
              </a:cxn>
            </a:cxnLst>
            <a:rect l="l" t="t" r="r" b="b"/>
            <a:pathLst>
              <a:path w="1235034" h="1998133">
                <a:moveTo>
                  <a:pt x="1235034" y="0"/>
                </a:moveTo>
                <a:lnTo>
                  <a:pt x="880359" y="0"/>
                </a:lnTo>
                <a:lnTo>
                  <a:pt x="0" y="1998133"/>
                </a:lnTo>
                <a:lnTo>
                  <a:pt x="354675" y="1998133"/>
                </a:lnTo>
                <a:close/>
              </a:path>
            </a:pathLst>
          </a:custGeom>
          <a:solidFill>
            <a:schemeClr val="accent1">
              <a:lumMod val="85000"/>
              <a:lumOff val="1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dirty="0">
              <a:latin typeface="Arial" panose="020B0604020202020204" pitchFamily="34" charset="0"/>
              <a:sym typeface="Arial" panose="020B0604020202020204" pitchFamily="34" charset="0"/>
            </a:endParaRPr>
          </a:p>
        </p:txBody>
      </p:sp>
      <p:sp>
        <p:nvSpPr>
          <p:cNvPr id="8" name="标题 1"/>
          <p:cNvSpPr txBox="1"/>
          <p:nvPr>
            <p:custDataLst>
              <p:tags r:id="rId4"/>
            </p:custDataLst>
          </p:nvPr>
        </p:nvSpPr>
        <p:spPr>
          <a:xfrm>
            <a:off x="8715857" y="1180012"/>
            <a:ext cx="5122781" cy="1971935"/>
          </a:xfrm>
          <a:prstGeom prst="rect">
            <a:avLst/>
          </a:prstGeom>
        </p:spPr>
        <p:txBody>
          <a:bodyPr vert="horz" wrap="square" lIns="108204" tIns="56388" rIns="108204" bIns="56388" rtlCol="0" anchor="b" anchorCtr="0">
            <a:normAutofit/>
          </a:bodyPr>
          <a:lstStyle>
            <a:lvl1pPr algn="ctr" defTabSz="914400" rtl="0" eaLnBrk="1" fontAlgn="auto" latinLnBrk="0" hangingPunct="1">
              <a:lnSpc>
                <a:spcPct val="100000"/>
              </a:lnSpc>
              <a:spcBef>
                <a:spcPct val="0"/>
              </a:spcBef>
              <a:buNone/>
              <a:defRPr sz="3200" b="1" u="none" strike="noStrike" kern="1200" cap="none" spc="300" normalizeH="0" baseline="0">
                <a:solidFill>
                  <a:schemeClr val="tx1">
                    <a:lumMod val="85000"/>
                    <a:lumOff val="15000"/>
                  </a:schemeClr>
                </a:solidFill>
                <a:uFillTx/>
                <a:latin typeface="+mj-lt"/>
              </a:defRPr>
            </a:lvl1pPr>
          </a:lstStyle>
          <a:p>
            <a:pPr algn="l">
              <a:lnSpc>
                <a:spcPct val="120000"/>
              </a:lnSpc>
            </a:pPr>
            <a:r>
              <a:rPr lang="en-US" altLang="en-US" sz="4320" spc="0" dirty="0"/>
              <a:t>Training Programs and Methods</a:t>
            </a:r>
          </a:p>
          <a:p>
            <a:pPr algn="l">
              <a:lnSpc>
                <a:spcPct val="120000"/>
              </a:lnSpc>
            </a:pPr>
            <a:endParaRPr lang="en-US" altLang="en-US" sz="4320" spc="0" dirty="0"/>
          </a:p>
        </p:txBody>
      </p:sp>
      <p:sp>
        <p:nvSpPr>
          <p:cNvPr id="9" name="任意多边形: 形状 8"/>
          <p:cNvSpPr/>
          <p:nvPr>
            <p:custDataLst>
              <p:tags r:id="rId5"/>
            </p:custDataLst>
          </p:nvPr>
        </p:nvSpPr>
        <p:spPr>
          <a:xfrm flipH="1">
            <a:off x="13741618" y="1"/>
            <a:ext cx="888784" cy="2017254"/>
          </a:xfrm>
          <a:custGeom>
            <a:avLst/>
            <a:gdLst>
              <a:gd name="connsiteX0" fmla="*/ 740653 w 740653"/>
              <a:gd name="connsiteY0" fmla="*/ 0 h 1681045"/>
              <a:gd name="connsiteX1" fmla="*/ 0 w 740653"/>
              <a:gd name="connsiteY1" fmla="*/ 0 h 1681045"/>
              <a:gd name="connsiteX2" fmla="*/ 0 w 740653"/>
              <a:gd name="connsiteY2" fmla="*/ 1681045 h 1681045"/>
              <a:gd name="connsiteX3" fmla="*/ 740653 w 740653"/>
              <a:gd name="connsiteY3" fmla="*/ 0 h 1681045"/>
            </a:gdLst>
            <a:ahLst/>
            <a:cxnLst>
              <a:cxn ang="0">
                <a:pos x="connsiteX0" y="connsiteY0"/>
              </a:cxn>
              <a:cxn ang="0">
                <a:pos x="connsiteX1" y="connsiteY1"/>
              </a:cxn>
              <a:cxn ang="0">
                <a:pos x="connsiteX2" y="connsiteY2"/>
              </a:cxn>
              <a:cxn ang="0">
                <a:pos x="connsiteX3" y="connsiteY3"/>
              </a:cxn>
            </a:cxnLst>
            <a:rect l="l" t="t" r="r" b="b"/>
            <a:pathLst>
              <a:path w="740653" h="1681045">
                <a:moveTo>
                  <a:pt x="740653" y="0"/>
                </a:moveTo>
                <a:lnTo>
                  <a:pt x="0" y="0"/>
                </a:lnTo>
                <a:lnTo>
                  <a:pt x="0" y="1681045"/>
                </a:lnTo>
                <a:lnTo>
                  <a:pt x="740653" y="0"/>
                </a:lnTo>
                <a:close/>
              </a:path>
            </a:pathLst>
          </a:custGeom>
          <a:solidFill>
            <a:schemeClr val="accent1">
              <a:lumMod val="85000"/>
              <a:lumOff val="1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dirty="0">
              <a:latin typeface="Arial" panose="020B0604020202020204" pitchFamily="34" charset="0"/>
              <a:sym typeface="Arial" panose="020B0604020202020204" pitchFamily="34" charset="0"/>
            </a:endParaRPr>
          </a:p>
        </p:txBody>
      </p:sp>
      <p:sp>
        <p:nvSpPr>
          <p:cNvPr id="11" name="任意多边形: 形状 10"/>
          <p:cNvSpPr/>
          <p:nvPr>
            <p:custDataLst>
              <p:tags r:id="rId6"/>
            </p:custDataLst>
          </p:nvPr>
        </p:nvSpPr>
        <p:spPr>
          <a:xfrm>
            <a:off x="-5768" y="5860474"/>
            <a:ext cx="2437930" cy="2369128"/>
          </a:xfrm>
          <a:custGeom>
            <a:avLst/>
            <a:gdLst>
              <a:gd name="connsiteX0" fmla="*/ 0 w 2031608"/>
              <a:gd name="connsiteY0" fmla="*/ 0 h 1974273"/>
              <a:gd name="connsiteX1" fmla="*/ 1133294 w 2031608"/>
              <a:gd name="connsiteY1" fmla="*/ 0 h 1974273"/>
              <a:gd name="connsiteX2" fmla="*/ 2031608 w 2031608"/>
              <a:gd name="connsiteY2" fmla="*/ 1974273 h 1974273"/>
              <a:gd name="connsiteX3" fmla="*/ 407821 w 2031608"/>
              <a:gd name="connsiteY3" fmla="*/ 1974273 h 1974273"/>
              <a:gd name="connsiteX4" fmla="*/ 0 w 2031608"/>
              <a:gd name="connsiteY4" fmla="*/ 1077983 h 1974273"/>
              <a:gd name="connsiteX5" fmla="*/ 0 w 2031608"/>
              <a:gd name="connsiteY5" fmla="*/ 0 h 19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1608" h="1974273">
                <a:moveTo>
                  <a:pt x="0" y="0"/>
                </a:moveTo>
                <a:lnTo>
                  <a:pt x="1133294" y="0"/>
                </a:lnTo>
                <a:lnTo>
                  <a:pt x="2031608" y="1974273"/>
                </a:lnTo>
                <a:lnTo>
                  <a:pt x="407821" y="1974273"/>
                </a:lnTo>
                <a:lnTo>
                  <a:pt x="0" y="1077983"/>
                </a:lnTo>
                <a:lnTo>
                  <a:pt x="0" y="0"/>
                </a:lnTo>
                <a:close/>
              </a:path>
            </a:pathLst>
          </a:custGeom>
          <a:solidFill>
            <a:schemeClr val="accent1">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a:latin typeface="Arial" panose="020B0604020202020204" pitchFamily="34" charset="0"/>
              <a:sym typeface="Arial" panose="020B0604020202020204" pitchFamily="34" charset="0"/>
            </a:endParaRPr>
          </a:p>
        </p:txBody>
      </p:sp>
      <p:sp>
        <p:nvSpPr>
          <p:cNvPr id="2" name="矩形 1"/>
          <p:cNvSpPr/>
          <p:nvPr>
            <p:custDataLst>
              <p:tags r:id="rId7"/>
            </p:custDataLst>
          </p:nvPr>
        </p:nvSpPr>
        <p:spPr>
          <a:xfrm>
            <a:off x="8696960" y="2413000"/>
            <a:ext cx="4743450" cy="417703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Autofit/>
          </a:bodyPr>
          <a:lstStyle/>
          <a:p>
            <a:pPr marL="0" indent="0" algn="just">
              <a:lnSpc>
                <a:spcPct val="150000"/>
              </a:lnSpc>
              <a:buNone/>
            </a:pPr>
            <a:r>
              <a:rPr lang="en-US" altLang="en-US" sz="1700" kern="0" dirty="0">
                <a:ln>
                  <a:noFill/>
                  <a:prstDash val="sysDot"/>
                </a:ln>
                <a:solidFill>
                  <a:schemeClr val="tx1">
                    <a:lumMod val="85000"/>
                    <a:lumOff val="15000"/>
                  </a:schemeClr>
                </a:solidFill>
                <a:latin typeface="+mn-lt"/>
                <a:sym typeface="+mn-ea"/>
              </a:rPr>
              <a:t>Tesla’s T&amp;D programs are designed to strengthen both technical and leadership capabilities. Technical training focuses on areas such as battery engineering, AI systems, manufacturing automation, and safety standards, while leadership development programs nurture future managers and team leaders. The company uses digital learning platforms, simulations, and mentoring to enhance knowledge transfer (Stone et al., 2024).</a:t>
            </a:r>
          </a:p>
          <a:p>
            <a:pPr marL="0" indent="0" algn="just">
              <a:lnSpc>
                <a:spcPct val="150000"/>
              </a:lnSpc>
              <a:buNone/>
            </a:pPr>
            <a:r>
              <a:rPr lang="en-US" altLang="en-US" sz="1700" kern="0" dirty="0">
                <a:ln>
                  <a:noFill/>
                  <a:prstDash val="sysDot"/>
                </a:ln>
                <a:solidFill>
                  <a:schemeClr val="tx1">
                    <a:lumMod val="85000"/>
                    <a:lumOff val="15000"/>
                  </a:schemeClr>
                </a:solidFill>
                <a:latin typeface="+mn-lt"/>
                <a:sym typeface="+mn-ea"/>
              </a:rPr>
              <a:t>Analytics-driven dashboards help track employee progress and learning outcomes, aligning with global HR trends that emphasise data-driven development (CIPD, 2022)</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custDataLst>
              <p:tags r:id="rId2"/>
            </p:custDataLst>
          </p:nvPr>
        </p:nvPicPr>
        <p:blipFill>
          <a:blip r:embed="rId9"/>
          <a:srcRect l="21195" t="23" r="7745" b="185"/>
          <a:stretch>
            <a:fillRect/>
          </a:stretch>
        </p:blipFill>
        <p:spPr>
          <a:xfrm>
            <a:off x="0" y="7992"/>
            <a:ext cx="8774572" cy="8212466"/>
          </a:xfrm>
          <a:custGeom>
            <a:avLst/>
            <a:gdLst>
              <a:gd name="connsiteX0" fmla="*/ 3588432 w 7312143"/>
              <a:gd name="connsiteY0" fmla="*/ 2 h 6843722"/>
              <a:gd name="connsiteX1" fmla="*/ 6620064 w 7312143"/>
              <a:gd name="connsiteY1" fmla="*/ 6843722 h 6843722"/>
              <a:gd name="connsiteX2" fmla="*/ 1437758 w 7312143"/>
              <a:gd name="connsiteY2" fmla="*/ 6843721 h 6843722"/>
              <a:gd name="connsiteX3" fmla="*/ 0 w 7312143"/>
              <a:gd name="connsiteY3" fmla="*/ 3598075 h 6843722"/>
              <a:gd name="connsiteX4" fmla="*/ 1 w 7312143"/>
              <a:gd name="connsiteY4" fmla="*/ 2 h 6843722"/>
              <a:gd name="connsiteX5" fmla="*/ 3663715 w 7312143"/>
              <a:gd name="connsiteY5" fmla="*/ 0 h 6843722"/>
              <a:gd name="connsiteX6" fmla="*/ 4276593 w 7312143"/>
              <a:gd name="connsiteY6" fmla="*/ 1 h 6843722"/>
              <a:gd name="connsiteX7" fmla="*/ 7312143 w 7312143"/>
              <a:gd name="connsiteY7" fmla="*/ 6843721 h 6843722"/>
              <a:gd name="connsiteX8" fmla="*/ 6699265 w 7312143"/>
              <a:gd name="connsiteY8" fmla="*/ 6843721 h 6843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12143" h="6843722">
                <a:moveTo>
                  <a:pt x="3588432" y="2"/>
                </a:moveTo>
                <a:lnTo>
                  <a:pt x="6620064" y="6843722"/>
                </a:lnTo>
                <a:lnTo>
                  <a:pt x="1437758" y="6843721"/>
                </a:lnTo>
                <a:lnTo>
                  <a:pt x="0" y="3598075"/>
                </a:lnTo>
                <a:lnTo>
                  <a:pt x="1" y="2"/>
                </a:lnTo>
                <a:close/>
                <a:moveTo>
                  <a:pt x="3663715" y="0"/>
                </a:moveTo>
                <a:lnTo>
                  <a:pt x="4276593" y="1"/>
                </a:lnTo>
                <a:lnTo>
                  <a:pt x="7312143" y="6843721"/>
                </a:lnTo>
                <a:lnTo>
                  <a:pt x="6699265" y="6843721"/>
                </a:lnTo>
                <a:close/>
              </a:path>
            </a:pathLst>
          </a:custGeom>
          <a:ln>
            <a:solidFill>
              <a:schemeClr val="accent1">
                <a:alpha val="20000"/>
              </a:schemeClr>
            </a:solidFill>
          </a:ln>
        </p:spPr>
      </p:pic>
      <p:sp>
        <p:nvSpPr>
          <p:cNvPr id="6" name="任意多边形: 形状 5"/>
          <p:cNvSpPr/>
          <p:nvPr>
            <p:custDataLst>
              <p:tags r:id="rId3"/>
            </p:custDataLst>
          </p:nvPr>
        </p:nvSpPr>
        <p:spPr>
          <a:xfrm flipH="1">
            <a:off x="5208096" y="1"/>
            <a:ext cx="1482041" cy="2397760"/>
          </a:xfrm>
          <a:custGeom>
            <a:avLst/>
            <a:gdLst>
              <a:gd name="connsiteX0" fmla="*/ 1235034 w 1235034"/>
              <a:gd name="connsiteY0" fmla="*/ 0 h 1998133"/>
              <a:gd name="connsiteX1" fmla="*/ 880359 w 1235034"/>
              <a:gd name="connsiteY1" fmla="*/ 0 h 1998133"/>
              <a:gd name="connsiteX2" fmla="*/ 0 w 1235034"/>
              <a:gd name="connsiteY2" fmla="*/ 1998133 h 1998133"/>
              <a:gd name="connsiteX3" fmla="*/ 354675 w 1235034"/>
              <a:gd name="connsiteY3" fmla="*/ 1998133 h 1998133"/>
            </a:gdLst>
            <a:ahLst/>
            <a:cxnLst>
              <a:cxn ang="0">
                <a:pos x="connsiteX0" y="connsiteY0"/>
              </a:cxn>
              <a:cxn ang="0">
                <a:pos x="connsiteX1" y="connsiteY1"/>
              </a:cxn>
              <a:cxn ang="0">
                <a:pos x="connsiteX2" y="connsiteY2"/>
              </a:cxn>
              <a:cxn ang="0">
                <a:pos x="connsiteX3" y="connsiteY3"/>
              </a:cxn>
            </a:cxnLst>
            <a:rect l="l" t="t" r="r" b="b"/>
            <a:pathLst>
              <a:path w="1235034" h="1998133">
                <a:moveTo>
                  <a:pt x="1235034" y="0"/>
                </a:moveTo>
                <a:lnTo>
                  <a:pt x="880359" y="0"/>
                </a:lnTo>
                <a:lnTo>
                  <a:pt x="0" y="1998133"/>
                </a:lnTo>
                <a:lnTo>
                  <a:pt x="354675" y="1998133"/>
                </a:lnTo>
                <a:close/>
              </a:path>
            </a:pathLst>
          </a:custGeom>
          <a:solidFill>
            <a:schemeClr val="accent1">
              <a:lumMod val="85000"/>
              <a:lumOff val="1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dirty="0">
              <a:latin typeface="Arial" panose="020B0604020202020204" pitchFamily="34" charset="0"/>
              <a:sym typeface="Arial" panose="020B0604020202020204" pitchFamily="34" charset="0"/>
            </a:endParaRPr>
          </a:p>
        </p:txBody>
      </p:sp>
      <p:sp>
        <p:nvSpPr>
          <p:cNvPr id="8" name="标题 1"/>
          <p:cNvSpPr txBox="1"/>
          <p:nvPr>
            <p:custDataLst>
              <p:tags r:id="rId4"/>
            </p:custDataLst>
          </p:nvPr>
        </p:nvSpPr>
        <p:spPr>
          <a:xfrm>
            <a:off x="8715857" y="1180012"/>
            <a:ext cx="5122781" cy="1971935"/>
          </a:xfrm>
          <a:prstGeom prst="rect">
            <a:avLst/>
          </a:prstGeom>
        </p:spPr>
        <p:txBody>
          <a:bodyPr vert="horz" wrap="square" lIns="108204" tIns="56388" rIns="108204" bIns="56388" rtlCol="0" anchor="b" anchorCtr="0">
            <a:normAutofit/>
          </a:bodyPr>
          <a:lstStyle>
            <a:lvl1pPr algn="ctr" defTabSz="914400" rtl="0" eaLnBrk="1" fontAlgn="auto" latinLnBrk="0" hangingPunct="1">
              <a:lnSpc>
                <a:spcPct val="100000"/>
              </a:lnSpc>
              <a:spcBef>
                <a:spcPct val="0"/>
              </a:spcBef>
              <a:buNone/>
              <a:defRPr sz="3200" b="1" u="none" strike="noStrike" kern="1200" cap="none" spc="300" normalizeH="0" baseline="0">
                <a:solidFill>
                  <a:schemeClr val="tx1">
                    <a:lumMod val="85000"/>
                    <a:lumOff val="15000"/>
                  </a:schemeClr>
                </a:solidFill>
                <a:uFillTx/>
                <a:latin typeface="+mj-lt"/>
              </a:defRPr>
            </a:lvl1pPr>
          </a:lstStyle>
          <a:p>
            <a:pPr algn="l">
              <a:lnSpc>
                <a:spcPct val="120000"/>
              </a:lnSpc>
            </a:pPr>
            <a:r>
              <a:rPr lang="en-US" altLang="en-US" sz="4320" spc="0" dirty="0"/>
              <a:t>Strategic Importance and Impact</a:t>
            </a:r>
          </a:p>
          <a:p>
            <a:pPr algn="l">
              <a:lnSpc>
                <a:spcPct val="120000"/>
              </a:lnSpc>
            </a:pPr>
            <a:endParaRPr lang="en-US" altLang="en-US" sz="4320" spc="0" dirty="0"/>
          </a:p>
        </p:txBody>
      </p:sp>
      <p:sp>
        <p:nvSpPr>
          <p:cNvPr id="9" name="任意多边形: 形状 8"/>
          <p:cNvSpPr/>
          <p:nvPr>
            <p:custDataLst>
              <p:tags r:id="rId5"/>
            </p:custDataLst>
          </p:nvPr>
        </p:nvSpPr>
        <p:spPr>
          <a:xfrm flipH="1">
            <a:off x="13741618" y="1"/>
            <a:ext cx="888784" cy="2017254"/>
          </a:xfrm>
          <a:custGeom>
            <a:avLst/>
            <a:gdLst>
              <a:gd name="connsiteX0" fmla="*/ 740653 w 740653"/>
              <a:gd name="connsiteY0" fmla="*/ 0 h 1681045"/>
              <a:gd name="connsiteX1" fmla="*/ 0 w 740653"/>
              <a:gd name="connsiteY1" fmla="*/ 0 h 1681045"/>
              <a:gd name="connsiteX2" fmla="*/ 0 w 740653"/>
              <a:gd name="connsiteY2" fmla="*/ 1681045 h 1681045"/>
              <a:gd name="connsiteX3" fmla="*/ 740653 w 740653"/>
              <a:gd name="connsiteY3" fmla="*/ 0 h 1681045"/>
            </a:gdLst>
            <a:ahLst/>
            <a:cxnLst>
              <a:cxn ang="0">
                <a:pos x="connsiteX0" y="connsiteY0"/>
              </a:cxn>
              <a:cxn ang="0">
                <a:pos x="connsiteX1" y="connsiteY1"/>
              </a:cxn>
              <a:cxn ang="0">
                <a:pos x="connsiteX2" y="connsiteY2"/>
              </a:cxn>
              <a:cxn ang="0">
                <a:pos x="connsiteX3" y="connsiteY3"/>
              </a:cxn>
            </a:cxnLst>
            <a:rect l="l" t="t" r="r" b="b"/>
            <a:pathLst>
              <a:path w="740653" h="1681045">
                <a:moveTo>
                  <a:pt x="740653" y="0"/>
                </a:moveTo>
                <a:lnTo>
                  <a:pt x="0" y="0"/>
                </a:lnTo>
                <a:lnTo>
                  <a:pt x="0" y="1681045"/>
                </a:lnTo>
                <a:lnTo>
                  <a:pt x="740653" y="0"/>
                </a:lnTo>
                <a:close/>
              </a:path>
            </a:pathLst>
          </a:custGeom>
          <a:solidFill>
            <a:schemeClr val="accent1">
              <a:lumMod val="85000"/>
              <a:lumOff val="1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dirty="0">
              <a:latin typeface="Arial" panose="020B0604020202020204" pitchFamily="34" charset="0"/>
              <a:sym typeface="Arial" panose="020B0604020202020204" pitchFamily="34" charset="0"/>
            </a:endParaRPr>
          </a:p>
        </p:txBody>
      </p:sp>
      <p:sp>
        <p:nvSpPr>
          <p:cNvPr id="11" name="任意多边形: 形状 10"/>
          <p:cNvSpPr/>
          <p:nvPr>
            <p:custDataLst>
              <p:tags r:id="rId6"/>
            </p:custDataLst>
          </p:nvPr>
        </p:nvSpPr>
        <p:spPr>
          <a:xfrm>
            <a:off x="-5768" y="5860474"/>
            <a:ext cx="2437930" cy="2369128"/>
          </a:xfrm>
          <a:custGeom>
            <a:avLst/>
            <a:gdLst>
              <a:gd name="connsiteX0" fmla="*/ 0 w 2031608"/>
              <a:gd name="connsiteY0" fmla="*/ 0 h 1974273"/>
              <a:gd name="connsiteX1" fmla="*/ 1133294 w 2031608"/>
              <a:gd name="connsiteY1" fmla="*/ 0 h 1974273"/>
              <a:gd name="connsiteX2" fmla="*/ 2031608 w 2031608"/>
              <a:gd name="connsiteY2" fmla="*/ 1974273 h 1974273"/>
              <a:gd name="connsiteX3" fmla="*/ 407821 w 2031608"/>
              <a:gd name="connsiteY3" fmla="*/ 1974273 h 1974273"/>
              <a:gd name="connsiteX4" fmla="*/ 0 w 2031608"/>
              <a:gd name="connsiteY4" fmla="*/ 1077983 h 1974273"/>
              <a:gd name="connsiteX5" fmla="*/ 0 w 2031608"/>
              <a:gd name="connsiteY5" fmla="*/ 0 h 19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1608" h="1974273">
                <a:moveTo>
                  <a:pt x="0" y="0"/>
                </a:moveTo>
                <a:lnTo>
                  <a:pt x="1133294" y="0"/>
                </a:lnTo>
                <a:lnTo>
                  <a:pt x="2031608" y="1974273"/>
                </a:lnTo>
                <a:lnTo>
                  <a:pt x="407821" y="1974273"/>
                </a:lnTo>
                <a:lnTo>
                  <a:pt x="0" y="1077983"/>
                </a:lnTo>
                <a:lnTo>
                  <a:pt x="0" y="0"/>
                </a:lnTo>
                <a:close/>
              </a:path>
            </a:pathLst>
          </a:custGeom>
          <a:solidFill>
            <a:schemeClr val="accent1">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a:latin typeface="Arial" panose="020B0604020202020204" pitchFamily="34" charset="0"/>
              <a:sym typeface="Arial" panose="020B0604020202020204" pitchFamily="34" charset="0"/>
            </a:endParaRPr>
          </a:p>
        </p:txBody>
      </p:sp>
      <p:sp>
        <p:nvSpPr>
          <p:cNvPr id="2" name="矩形 1"/>
          <p:cNvSpPr/>
          <p:nvPr>
            <p:custDataLst>
              <p:tags r:id="rId7"/>
            </p:custDataLst>
          </p:nvPr>
        </p:nvSpPr>
        <p:spPr>
          <a:xfrm>
            <a:off x="8189595" y="2397125"/>
            <a:ext cx="5971540" cy="476842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Autofit/>
          </a:bodyPr>
          <a:lstStyle/>
          <a:p>
            <a:pPr marL="0" indent="0" algn="just">
              <a:lnSpc>
                <a:spcPct val="150000"/>
              </a:lnSpc>
              <a:buNone/>
            </a:pPr>
            <a:r>
              <a:rPr lang="en-US" altLang="en-US" sz="1900" kern="0" dirty="0">
                <a:ln>
                  <a:noFill/>
                  <a:prstDash val="sysDot"/>
                </a:ln>
                <a:solidFill>
                  <a:schemeClr val="tx1">
                    <a:lumMod val="85000"/>
                    <a:lumOff val="15000"/>
                  </a:schemeClr>
                </a:solidFill>
                <a:latin typeface="+mn-lt"/>
                <a:sym typeface="+mn-ea"/>
              </a:rPr>
              <a:t>Investment in training and development directly contributes to Tesla’s innovation capacity and employee engagement. Through continuous learning, Tesla enhances productivity and supports its long-term sustainability goals. Moreover, effective development programs improve employee retention and prepare high-potential staff for leadership roles, aligning with the organisation’s global expansion strategy (Sims, 2023). Becker’s (1975) human capital theory further supports this view, suggesting that employees’ knowledge and skills are strategic assets that drive economic performance.</a:t>
            </a:r>
          </a:p>
          <a:p>
            <a:pPr marL="0" indent="0" algn="just">
              <a:lnSpc>
                <a:spcPct val="150000"/>
              </a:lnSpc>
              <a:buNone/>
            </a:pPr>
            <a:endParaRPr lang="en-US" altLang="en-US" sz="1500" kern="0" dirty="0">
              <a:ln>
                <a:noFill/>
                <a:prstDash val="sysDot"/>
              </a:ln>
              <a:solidFill>
                <a:schemeClr val="tx1">
                  <a:lumMod val="85000"/>
                  <a:lumOff val="15000"/>
                </a:schemeClr>
              </a:solidFill>
              <a:latin typeface="+mn-lt"/>
              <a:sym typeface="+mn-ea"/>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custDataLst>
              <p:tags r:id="rId2"/>
            </p:custDataLst>
          </p:nvPr>
        </p:nvPicPr>
        <p:blipFill>
          <a:blip r:embed="rId9"/>
          <a:srcRect l="21195" t="23" r="7745" b="185"/>
          <a:stretch>
            <a:fillRect/>
          </a:stretch>
        </p:blipFill>
        <p:spPr>
          <a:xfrm>
            <a:off x="0" y="7992"/>
            <a:ext cx="8774572" cy="8212466"/>
          </a:xfrm>
          <a:custGeom>
            <a:avLst/>
            <a:gdLst>
              <a:gd name="connsiteX0" fmla="*/ 3588432 w 7312143"/>
              <a:gd name="connsiteY0" fmla="*/ 2 h 6843722"/>
              <a:gd name="connsiteX1" fmla="*/ 6620064 w 7312143"/>
              <a:gd name="connsiteY1" fmla="*/ 6843722 h 6843722"/>
              <a:gd name="connsiteX2" fmla="*/ 1437758 w 7312143"/>
              <a:gd name="connsiteY2" fmla="*/ 6843721 h 6843722"/>
              <a:gd name="connsiteX3" fmla="*/ 0 w 7312143"/>
              <a:gd name="connsiteY3" fmla="*/ 3598075 h 6843722"/>
              <a:gd name="connsiteX4" fmla="*/ 1 w 7312143"/>
              <a:gd name="connsiteY4" fmla="*/ 2 h 6843722"/>
              <a:gd name="connsiteX5" fmla="*/ 3663715 w 7312143"/>
              <a:gd name="connsiteY5" fmla="*/ 0 h 6843722"/>
              <a:gd name="connsiteX6" fmla="*/ 4276593 w 7312143"/>
              <a:gd name="connsiteY6" fmla="*/ 1 h 6843722"/>
              <a:gd name="connsiteX7" fmla="*/ 7312143 w 7312143"/>
              <a:gd name="connsiteY7" fmla="*/ 6843721 h 6843722"/>
              <a:gd name="connsiteX8" fmla="*/ 6699265 w 7312143"/>
              <a:gd name="connsiteY8" fmla="*/ 6843721 h 6843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12143" h="6843722">
                <a:moveTo>
                  <a:pt x="3588432" y="2"/>
                </a:moveTo>
                <a:lnTo>
                  <a:pt x="6620064" y="6843722"/>
                </a:lnTo>
                <a:lnTo>
                  <a:pt x="1437758" y="6843721"/>
                </a:lnTo>
                <a:lnTo>
                  <a:pt x="0" y="3598075"/>
                </a:lnTo>
                <a:lnTo>
                  <a:pt x="1" y="2"/>
                </a:lnTo>
                <a:close/>
                <a:moveTo>
                  <a:pt x="3663715" y="0"/>
                </a:moveTo>
                <a:lnTo>
                  <a:pt x="4276593" y="1"/>
                </a:lnTo>
                <a:lnTo>
                  <a:pt x="7312143" y="6843721"/>
                </a:lnTo>
                <a:lnTo>
                  <a:pt x="6699265" y="6843721"/>
                </a:lnTo>
                <a:close/>
              </a:path>
            </a:pathLst>
          </a:custGeom>
          <a:ln>
            <a:solidFill>
              <a:schemeClr val="accent1">
                <a:alpha val="20000"/>
              </a:schemeClr>
            </a:solidFill>
          </a:ln>
        </p:spPr>
      </p:pic>
      <p:sp>
        <p:nvSpPr>
          <p:cNvPr id="6" name="任意多边形: 形状 5"/>
          <p:cNvSpPr/>
          <p:nvPr>
            <p:custDataLst>
              <p:tags r:id="rId3"/>
            </p:custDataLst>
          </p:nvPr>
        </p:nvSpPr>
        <p:spPr>
          <a:xfrm flipH="1">
            <a:off x="5208096" y="1"/>
            <a:ext cx="1482041" cy="2397760"/>
          </a:xfrm>
          <a:custGeom>
            <a:avLst/>
            <a:gdLst>
              <a:gd name="connsiteX0" fmla="*/ 1235034 w 1235034"/>
              <a:gd name="connsiteY0" fmla="*/ 0 h 1998133"/>
              <a:gd name="connsiteX1" fmla="*/ 880359 w 1235034"/>
              <a:gd name="connsiteY1" fmla="*/ 0 h 1998133"/>
              <a:gd name="connsiteX2" fmla="*/ 0 w 1235034"/>
              <a:gd name="connsiteY2" fmla="*/ 1998133 h 1998133"/>
              <a:gd name="connsiteX3" fmla="*/ 354675 w 1235034"/>
              <a:gd name="connsiteY3" fmla="*/ 1998133 h 1998133"/>
            </a:gdLst>
            <a:ahLst/>
            <a:cxnLst>
              <a:cxn ang="0">
                <a:pos x="connsiteX0" y="connsiteY0"/>
              </a:cxn>
              <a:cxn ang="0">
                <a:pos x="connsiteX1" y="connsiteY1"/>
              </a:cxn>
              <a:cxn ang="0">
                <a:pos x="connsiteX2" y="connsiteY2"/>
              </a:cxn>
              <a:cxn ang="0">
                <a:pos x="connsiteX3" y="connsiteY3"/>
              </a:cxn>
            </a:cxnLst>
            <a:rect l="l" t="t" r="r" b="b"/>
            <a:pathLst>
              <a:path w="1235034" h="1998133">
                <a:moveTo>
                  <a:pt x="1235034" y="0"/>
                </a:moveTo>
                <a:lnTo>
                  <a:pt x="880359" y="0"/>
                </a:lnTo>
                <a:lnTo>
                  <a:pt x="0" y="1998133"/>
                </a:lnTo>
                <a:lnTo>
                  <a:pt x="354675" y="1998133"/>
                </a:lnTo>
                <a:close/>
              </a:path>
            </a:pathLst>
          </a:custGeom>
          <a:solidFill>
            <a:schemeClr val="accent1">
              <a:lumMod val="85000"/>
              <a:lumOff val="1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dirty="0">
              <a:latin typeface="Arial" panose="020B0604020202020204" pitchFamily="34" charset="0"/>
              <a:sym typeface="Arial" panose="020B0604020202020204" pitchFamily="34" charset="0"/>
            </a:endParaRPr>
          </a:p>
        </p:txBody>
      </p:sp>
      <p:sp>
        <p:nvSpPr>
          <p:cNvPr id="8" name="标题 1"/>
          <p:cNvSpPr txBox="1"/>
          <p:nvPr>
            <p:custDataLst>
              <p:tags r:id="rId4"/>
            </p:custDataLst>
          </p:nvPr>
        </p:nvSpPr>
        <p:spPr>
          <a:xfrm>
            <a:off x="8715857" y="1180012"/>
            <a:ext cx="5122781" cy="1971935"/>
          </a:xfrm>
          <a:prstGeom prst="rect">
            <a:avLst/>
          </a:prstGeom>
        </p:spPr>
        <p:txBody>
          <a:bodyPr vert="horz" wrap="square" lIns="108204" tIns="56388" rIns="108204" bIns="56388" rtlCol="0" anchor="b" anchorCtr="0">
            <a:normAutofit/>
          </a:bodyPr>
          <a:lstStyle>
            <a:lvl1pPr algn="ctr" defTabSz="914400" rtl="0" eaLnBrk="1" fontAlgn="auto" latinLnBrk="0" hangingPunct="1">
              <a:lnSpc>
                <a:spcPct val="100000"/>
              </a:lnSpc>
              <a:spcBef>
                <a:spcPct val="0"/>
              </a:spcBef>
              <a:buNone/>
              <a:defRPr sz="3200" b="1" u="none" strike="noStrike" kern="1200" cap="none" spc="300" normalizeH="0" baseline="0">
                <a:solidFill>
                  <a:schemeClr val="tx1">
                    <a:lumMod val="85000"/>
                    <a:lumOff val="15000"/>
                  </a:schemeClr>
                </a:solidFill>
                <a:uFillTx/>
                <a:latin typeface="+mj-lt"/>
              </a:defRPr>
            </a:lvl1pPr>
          </a:lstStyle>
          <a:p>
            <a:pPr algn="l">
              <a:lnSpc>
                <a:spcPct val="120000"/>
              </a:lnSpc>
            </a:pPr>
            <a:r>
              <a:rPr lang="en-US" altLang="en-US" sz="4320" spc="0" dirty="0"/>
              <a:t>Challenges and Opportunities</a:t>
            </a:r>
          </a:p>
          <a:p>
            <a:pPr algn="l">
              <a:lnSpc>
                <a:spcPct val="120000"/>
              </a:lnSpc>
            </a:pPr>
            <a:endParaRPr lang="en-US" altLang="en-US" sz="4320" spc="0" dirty="0"/>
          </a:p>
        </p:txBody>
      </p:sp>
      <p:sp>
        <p:nvSpPr>
          <p:cNvPr id="9" name="任意多边形: 形状 8"/>
          <p:cNvSpPr/>
          <p:nvPr>
            <p:custDataLst>
              <p:tags r:id="rId5"/>
            </p:custDataLst>
          </p:nvPr>
        </p:nvSpPr>
        <p:spPr>
          <a:xfrm flipH="1">
            <a:off x="13741618" y="1"/>
            <a:ext cx="888784" cy="2017254"/>
          </a:xfrm>
          <a:custGeom>
            <a:avLst/>
            <a:gdLst>
              <a:gd name="connsiteX0" fmla="*/ 740653 w 740653"/>
              <a:gd name="connsiteY0" fmla="*/ 0 h 1681045"/>
              <a:gd name="connsiteX1" fmla="*/ 0 w 740653"/>
              <a:gd name="connsiteY1" fmla="*/ 0 h 1681045"/>
              <a:gd name="connsiteX2" fmla="*/ 0 w 740653"/>
              <a:gd name="connsiteY2" fmla="*/ 1681045 h 1681045"/>
              <a:gd name="connsiteX3" fmla="*/ 740653 w 740653"/>
              <a:gd name="connsiteY3" fmla="*/ 0 h 1681045"/>
            </a:gdLst>
            <a:ahLst/>
            <a:cxnLst>
              <a:cxn ang="0">
                <a:pos x="connsiteX0" y="connsiteY0"/>
              </a:cxn>
              <a:cxn ang="0">
                <a:pos x="connsiteX1" y="connsiteY1"/>
              </a:cxn>
              <a:cxn ang="0">
                <a:pos x="connsiteX2" y="connsiteY2"/>
              </a:cxn>
              <a:cxn ang="0">
                <a:pos x="connsiteX3" y="connsiteY3"/>
              </a:cxn>
            </a:cxnLst>
            <a:rect l="l" t="t" r="r" b="b"/>
            <a:pathLst>
              <a:path w="740653" h="1681045">
                <a:moveTo>
                  <a:pt x="740653" y="0"/>
                </a:moveTo>
                <a:lnTo>
                  <a:pt x="0" y="0"/>
                </a:lnTo>
                <a:lnTo>
                  <a:pt x="0" y="1681045"/>
                </a:lnTo>
                <a:lnTo>
                  <a:pt x="740653" y="0"/>
                </a:lnTo>
                <a:close/>
              </a:path>
            </a:pathLst>
          </a:custGeom>
          <a:solidFill>
            <a:schemeClr val="accent1">
              <a:lumMod val="85000"/>
              <a:lumOff val="1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dirty="0">
              <a:latin typeface="Arial" panose="020B0604020202020204" pitchFamily="34" charset="0"/>
              <a:sym typeface="Arial" panose="020B0604020202020204" pitchFamily="34" charset="0"/>
            </a:endParaRPr>
          </a:p>
        </p:txBody>
      </p:sp>
      <p:sp>
        <p:nvSpPr>
          <p:cNvPr id="11" name="任意多边形: 形状 10"/>
          <p:cNvSpPr/>
          <p:nvPr>
            <p:custDataLst>
              <p:tags r:id="rId6"/>
            </p:custDataLst>
          </p:nvPr>
        </p:nvSpPr>
        <p:spPr>
          <a:xfrm>
            <a:off x="-5768" y="5860474"/>
            <a:ext cx="2437930" cy="2369128"/>
          </a:xfrm>
          <a:custGeom>
            <a:avLst/>
            <a:gdLst>
              <a:gd name="connsiteX0" fmla="*/ 0 w 2031608"/>
              <a:gd name="connsiteY0" fmla="*/ 0 h 1974273"/>
              <a:gd name="connsiteX1" fmla="*/ 1133294 w 2031608"/>
              <a:gd name="connsiteY1" fmla="*/ 0 h 1974273"/>
              <a:gd name="connsiteX2" fmla="*/ 2031608 w 2031608"/>
              <a:gd name="connsiteY2" fmla="*/ 1974273 h 1974273"/>
              <a:gd name="connsiteX3" fmla="*/ 407821 w 2031608"/>
              <a:gd name="connsiteY3" fmla="*/ 1974273 h 1974273"/>
              <a:gd name="connsiteX4" fmla="*/ 0 w 2031608"/>
              <a:gd name="connsiteY4" fmla="*/ 1077983 h 1974273"/>
              <a:gd name="connsiteX5" fmla="*/ 0 w 2031608"/>
              <a:gd name="connsiteY5" fmla="*/ 0 h 197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1608" h="1974273">
                <a:moveTo>
                  <a:pt x="0" y="0"/>
                </a:moveTo>
                <a:lnTo>
                  <a:pt x="1133294" y="0"/>
                </a:lnTo>
                <a:lnTo>
                  <a:pt x="2031608" y="1974273"/>
                </a:lnTo>
                <a:lnTo>
                  <a:pt x="407821" y="1974273"/>
                </a:lnTo>
                <a:lnTo>
                  <a:pt x="0" y="1077983"/>
                </a:lnTo>
                <a:lnTo>
                  <a:pt x="0" y="0"/>
                </a:lnTo>
                <a:close/>
              </a:path>
            </a:pathLst>
          </a:custGeom>
          <a:solidFill>
            <a:schemeClr val="accent1">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160">
              <a:latin typeface="Arial" panose="020B0604020202020204" pitchFamily="34" charset="0"/>
              <a:sym typeface="Arial" panose="020B0604020202020204" pitchFamily="34" charset="0"/>
            </a:endParaRPr>
          </a:p>
        </p:txBody>
      </p:sp>
      <p:sp>
        <p:nvSpPr>
          <p:cNvPr id="2" name="矩形 1"/>
          <p:cNvSpPr/>
          <p:nvPr>
            <p:custDataLst>
              <p:tags r:id="rId7"/>
            </p:custDataLst>
          </p:nvPr>
        </p:nvSpPr>
        <p:spPr>
          <a:xfrm>
            <a:off x="8827086" y="3433291"/>
            <a:ext cx="4612992" cy="315676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rmAutofit fontScale="70000"/>
          </a:bodyPr>
          <a:lstStyle/>
          <a:p>
            <a:pPr marL="0" indent="0">
              <a:lnSpc>
                <a:spcPct val="150000"/>
              </a:lnSpc>
              <a:buNone/>
            </a:pPr>
            <a:r>
              <a:rPr lang="en-US" altLang="en-US" sz="2160" kern="0" dirty="0">
                <a:ln>
                  <a:noFill/>
                  <a:prstDash val="sysDot"/>
                </a:ln>
                <a:solidFill>
                  <a:schemeClr val="tx1">
                    <a:lumMod val="85000"/>
                    <a:lumOff val="15000"/>
                  </a:schemeClr>
                </a:solidFill>
                <a:latin typeface="+mn-lt"/>
                <a:sym typeface="+mn-ea"/>
              </a:rPr>
              <a:t>Despite Tesla’s progress, the company faces challenges in maintaining up-to-date training curricula due to the fast pace of technological innovation. Additionally, gender imbalance in technical training programs remains an issue, particularly in engineering and production departments (Tesla, 2024). To overcome these challenges, Tesla could expand its diversity-focused training initiatives and introduce continuous feedback mechanisms to ensure program relevance.</a:t>
            </a:r>
          </a:p>
          <a:p>
            <a:pPr marL="0" indent="0">
              <a:lnSpc>
                <a:spcPct val="150000"/>
              </a:lnSpc>
              <a:buNone/>
            </a:pPr>
            <a:endParaRPr lang="en-US" altLang="en-US" sz="2160" kern="0" dirty="0">
              <a:ln>
                <a:noFill/>
                <a:prstDash val="sysDot"/>
              </a:ln>
              <a:solidFill>
                <a:schemeClr val="tx1">
                  <a:lumMod val="85000"/>
                  <a:lumOff val="15000"/>
                </a:schemeClr>
              </a:solidFill>
              <a:latin typeface="+mn-lt"/>
              <a:sym typeface="+mn-ea"/>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5"/>
          <p:cNvSpPr>
            <a:spLocks noGrp="1"/>
          </p:cNvSpPr>
          <p:nvPr>
            <p:ph type="title"/>
            <p:custDataLst>
              <p:tags r:id="rId2"/>
            </p:custDataLst>
          </p:nvPr>
        </p:nvSpPr>
        <p:spPr/>
        <p:txBody>
          <a:bodyPr wrap="square">
            <a:normAutofit/>
          </a:bodyPr>
          <a:lstStyle/>
          <a:p>
            <a:r>
              <a:rPr lang="en-US" spc="0" dirty="0">
                <a:latin typeface="+mj-lt"/>
              </a:rPr>
              <a:t>Recommendations</a:t>
            </a:r>
          </a:p>
        </p:txBody>
      </p:sp>
      <p:sp>
        <p:nvSpPr>
          <p:cNvPr id="12" name="圆角矩形 11"/>
          <p:cNvSpPr>
            <a:spLocks noChangeAspect="1"/>
          </p:cNvSpPr>
          <p:nvPr>
            <p:custDataLst>
              <p:tags r:id="rId3"/>
            </p:custDataLst>
          </p:nvPr>
        </p:nvSpPr>
        <p:spPr>
          <a:xfrm rot="2700000">
            <a:off x="8164080" y="1742536"/>
            <a:ext cx="993600" cy="993600"/>
          </a:xfrm>
          <a:prstGeom prst="roundRect">
            <a:avLst/>
          </a:prstGeom>
          <a:noFill/>
          <a:ln>
            <a:solidFill>
              <a:schemeClr val="accent1">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sz="2160">
              <a:latin typeface="Arial" panose="020B0604020202020204" pitchFamily="34" charset="0"/>
              <a:sym typeface="Arial" panose="020B0604020202020204" pitchFamily="34" charset="0"/>
            </a:endParaRPr>
          </a:p>
        </p:txBody>
      </p:sp>
      <p:pic>
        <p:nvPicPr>
          <p:cNvPr id="11" name="图片 10"/>
          <p:cNvPicPr>
            <a:picLocks noChangeAspect="1"/>
          </p:cNvPicPr>
          <p:nvPr>
            <p:custDataLst>
              <p:tags r:id="rId4"/>
            </p:custDataLst>
          </p:nvPr>
        </p:nvPicPr>
        <p:blipFill>
          <a:blip r:embed="rId18"/>
          <a:srcRect l="21875" r="21875"/>
          <a:stretch>
            <a:fillRect/>
          </a:stretch>
        </p:blipFill>
        <p:spPr>
          <a:xfrm>
            <a:off x="7889501" y="1640338"/>
            <a:ext cx="5911331" cy="5911331"/>
          </a:xfrm>
          <a:custGeom>
            <a:avLst/>
            <a:gdLst>
              <a:gd name="connsiteX0" fmla="*/ 2463054 w 4926109"/>
              <a:gd name="connsiteY0" fmla="*/ 0 h 4926109"/>
              <a:gd name="connsiteX1" fmla="*/ 2917989 w 4926109"/>
              <a:gd name="connsiteY1" fmla="*/ 188440 h 4926109"/>
              <a:gd name="connsiteX2" fmla="*/ 4737669 w 4926109"/>
              <a:gd name="connsiteY2" fmla="*/ 2008121 h 4926109"/>
              <a:gd name="connsiteX3" fmla="*/ 4737669 w 4926109"/>
              <a:gd name="connsiteY3" fmla="*/ 2917989 h 4926109"/>
              <a:gd name="connsiteX4" fmla="*/ 2917989 w 4926109"/>
              <a:gd name="connsiteY4" fmla="*/ 4737669 h 4926109"/>
              <a:gd name="connsiteX5" fmla="*/ 2008120 w 4926109"/>
              <a:gd name="connsiteY5" fmla="*/ 4737669 h 4926109"/>
              <a:gd name="connsiteX6" fmla="*/ 188440 w 4926109"/>
              <a:gd name="connsiteY6" fmla="*/ 2917989 h 4926109"/>
              <a:gd name="connsiteX7" fmla="*/ 188440 w 4926109"/>
              <a:gd name="connsiteY7" fmla="*/ 2008121 h 4926109"/>
              <a:gd name="connsiteX8" fmla="*/ 2008120 w 4926109"/>
              <a:gd name="connsiteY8" fmla="*/ 188440 h 4926109"/>
              <a:gd name="connsiteX9" fmla="*/ 2463054 w 4926109"/>
              <a:gd name="connsiteY9" fmla="*/ 0 h 4926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26109" h="4926109">
                <a:moveTo>
                  <a:pt x="2463054" y="0"/>
                </a:moveTo>
                <a:cubicBezTo>
                  <a:pt x="2627708" y="0"/>
                  <a:pt x="2792362" y="62813"/>
                  <a:pt x="2917989" y="188440"/>
                </a:cubicBezTo>
                <a:lnTo>
                  <a:pt x="4737669" y="2008121"/>
                </a:lnTo>
                <a:cubicBezTo>
                  <a:pt x="4988923" y="2259374"/>
                  <a:pt x="4988923" y="2666735"/>
                  <a:pt x="4737669" y="2917989"/>
                </a:cubicBezTo>
                <a:lnTo>
                  <a:pt x="2917989" y="4737669"/>
                </a:lnTo>
                <a:cubicBezTo>
                  <a:pt x="2666735" y="4988923"/>
                  <a:pt x="2259374" y="4988923"/>
                  <a:pt x="2008120" y="4737669"/>
                </a:cubicBezTo>
                <a:lnTo>
                  <a:pt x="188440" y="2917989"/>
                </a:lnTo>
                <a:cubicBezTo>
                  <a:pt x="-62813" y="2666735"/>
                  <a:pt x="-62813" y="2259374"/>
                  <a:pt x="188440" y="2008121"/>
                </a:cubicBezTo>
                <a:lnTo>
                  <a:pt x="2008120" y="188440"/>
                </a:lnTo>
                <a:cubicBezTo>
                  <a:pt x="2133747" y="62813"/>
                  <a:pt x="2298401" y="0"/>
                  <a:pt x="2463054" y="0"/>
                </a:cubicBezTo>
                <a:close/>
              </a:path>
            </a:pathLst>
          </a:custGeom>
          <a:ln w="9525" cap="flat" cmpd="sng" algn="ctr">
            <a:solidFill>
              <a:schemeClr val="accent1">
                <a:alpha val="50000"/>
              </a:schemeClr>
            </a:solidFill>
            <a:prstDash val="solid"/>
            <a:round/>
            <a:headEnd type="none" w="med" len="med"/>
            <a:tailEnd type="none" w="med" len="med"/>
          </a:ln>
        </p:spPr>
      </p:pic>
      <p:sp>
        <p:nvSpPr>
          <p:cNvPr id="2" name="矩形 1"/>
          <p:cNvSpPr/>
          <p:nvPr>
            <p:custDataLst>
              <p:tags r:id="rId5"/>
            </p:custDataLst>
          </p:nvPr>
        </p:nvSpPr>
        <p:spPr>
          <a:xfrm>
            <a:off x="1859670" y="4659252"/>
            <a:ext cx="4997196" cy="1152144"/>
          </a:xfrm>
          <a:prstGeom prst="rect">
            <a:avLst/>
          </a:prstGeom>
          <a:noFill/>
        </p:spPr>
        <p:txBody>
          <a:bodyPr wrap="square" lIns="0" tIns="0" rIns="0" bIns="0" rtlCol="0" anchor="ctr" anchorCtr="0">
            <a:normAutofit/>
          </a:bodyPr>
          <a:lstStyle/>
          <a:p>
            <a:pPr>
              <a:lnSpc>
                <a:spcPct val="150000"/>
              </a:lnSpc>
              <a:spcBef>
                <a:spcPct val="0"/>
              </a:spcBef>
              <a:spcAft>
                <a:spcPct val="0"/>
              </a:spcAft>
            </a:pPr>
            <a:r>
              <a:rPr lang="en-US" altLang="en-US" sz="1440">
                <a:solidFill>
                  <a:schemeClr val="tx1">
                    <a:lumMod val="85000"/>
                    <a:lumOff val="15000"/>
                  </a:schemeClr>
                </a:solidFill>
                <a:latin typeface="+mn-lt"/>
              </a:rPr>
              <a:t>3. Increase inclusivity by providing tailored development programs for underrepresented groups, especially women in STEM.</a:t>
            </a:r>
          </a:p>
          <a:p>
            <a:pPr>
              <a:lnSpc>
                <a:spcPct val="150000"/>
              </a:lnSpc>
              <a:spcBef>
                <a:spcPct val="0"/>
              </a:spcBef>
              <a:spcAft>
                <a:spcPct val="0"/>
              </a:spcAft>
            </a:pPr>
            <a:endParaRPr lang="en-US" altLang="en-US" sz="1440">
              <a:solidFill>
                <a:schemeClr val="tx1">
                  <a:lumMod val="85000"/>
                  <a:lumOff val="15000"/>
                </a:schemeClr>
              </a:solidFill>
              <a:latin typeface="+mn-lt"/>
            </a:endParaRPr>
          </a:p>
        </p:txBody>
      </p:sp>
      <p:sp>
        <p:nvSpPr>
          <p:cNvPr id="26" name="圆角矩形 25"/>
          <p:cNvSpPr/>
          <p:nvPr>
            <p:custDataLst>
              <p:tags r:id="rId6"/>
            </p:custDataLst>
          </p:nvPr>
        </p:nvSpPr>
        <p:spPr>
          <a:xfrm>
            <a:off x="844686" y="4887852"/>
            <a:ext cx="694944" cy="694944"/>
          </a:xfrm>
          <a:prstGeom prst="roundRect">
            <a:avLst/>
          </a:prstGeom>
          <a:solidFill>
            <a:schemeClr val="accent1">
              <a:lumMod val="20000"/>
              <a:lumOff val="80000"/>
              <a:alpha val="2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sz="2160">
              <a:solidFill>
                <a:schemeClr val="lt1"/>
              </a:solidFill>
              <a:latin typeface="Arial" panose="020B0604020202020204" pitchFamily="34" charset="0"/>
              <a:sym typeface="Arial" panose="020B0604020202020204" pitchFamily="34" charset="0"/>
            </a:endParaRPr>
          </a:p>
        </p:txBody>
      </p:sp>
      <p:sp>
        <p:nvSpPr>
          <p:cNvPr id="23" name="圆角矩形 22"/>
          <p:cNvSpPr/>
          <p:nvPr>
            <p:custDataLst>
              <p:tags r:id="rId7"/>
            </p:custDataLst>
          </p:nvPr>
        </p:nvSpPr>
        <p:spPr>
          <a:xfrm>
            <a:off x="844686" y="6254880"/>
            <a:ext cx="694944" cy="694944"/>
          </a:xfrm>
          <a:prstGeom prst="roundRect">
            <a:avLst/>
          </a:prstGeom>
          <a:solidFill>
            <a:schemeClr val="accent1">
              <a:lumMod val="20000"/>
              <a:lumOff val="80000"/>
              <a:alpha val="2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sz="2160">
              <a:latin typeface="Arial" panose="020B0604020202020204" pitchFamily="34" charset="0"/>
              <a:sym typeface="+mn-lt"/>
            </a:endParaRPr>
          </a:p>
        </p:txBody>
      </p:sp>
      <p:sp>
        <p:nvSpPr>
          <p:cNvPr id="3" name="矩形 2"/>
          <p:cNvSpPr/>
          <p:nvPr>
            <p:custDataLst>
              <p:tags r:id="rId8"/>
            </p:custDataLst>
          </p:nvPr>
        </p:nvSpPr>
        <p:spPr>
          <a:xfrm>
            <a:off x="1859670" y="6026280"/>
            <a:ext cx="4997196" cy="1152144"/>
          </a:xfrm>
          <a:prstGeom prst="rect">
            <a:avLst/>
          </a:prstGeom>
          <a:noFill/>
        </p:spPr>
        <p:txBody>
          <a:bodyPr wrap="square" lIns="0" tIns="0" rIns="0" bIns="0" rtlCol="0" anchor="ctr" anchorCtr="0">
            <a:normAutofit/>
          </a:bodyPr>
          <a:lstStyle/>
          <a:p>
            <a:pPr>
              <a:lnSpc>
                <a:spcPct val="150000"/>
              </a:lnSpc>
              <a:spcBef>
                <a:spcPct val="0"/>
              </a:spcBef>
              <a:spcAft>
                <a:spcPct val="0"/>
              </a:spcAft>
            </a:pPr>
            <a:r>
              <a:rPr lang="en-US" altLang="en-US" sz="1440">
                <a:solidFill>
                  <a:schemeClr val="tx1">
                    <a:lumMod val="85000"/>
                    <a:lumOff val="15000"/>
                  </a:schemeClr>
                </a:solidFill>
                <a:latin typeface="+mn-lt"/>
              </a:rPr>
              <a:t>4. Adopt AI-based learning analytics to personalise training content and predict skill gaps.</a:t>
            </a:r>
          </a:p>
          <a:p>
            <a:pPr>
              <a:lnSpc>
                <a:spcPct val="150000"/>
              </a:lnSpc>
              <a:spcBef>
                <a:spcPct val="0"/>
              </a:spcBef>
              <a:spcAft>
                <a:spcPct val="0"/>
              </a:spcAft>
            </a:pPr>
            <a:endParaRPr lang="en-US" altLang="en-US" sz="1440">
              <a:solidFill>
                <a:schemeClr val="tx1">
                  <a:lumMod val="85000"/>
                  <a:lumOff val="15000"/>
                </a:schemeClr>
              </a:solidFill>
              <a:latin typeface="+mn-lt"/>
            </a:endParaRPr>
          </a:p>
        </p:txBody>
      </p:sp>
      <p:sp>
        <p:nvSpPr>
          <p:cNvPr id="39" name="圆角矩形 38"/>
          <p:cNvSpPr/>
          <p:nvPr>
            <p:custDataLst>
              <p:tags r:id="rId9"/>
            </p:custDataLst>
          </p:nvPr>
        </p:nvSpPr>
        <p:spPr>
          <a:xfrm>
            <a:off x="844686" y="2153796"/>
            <a:ext cx="694944" cy="694944"/>
          </a:xfrm>
          <a:prstGeom prst="roundRect">
            <a:avLst/>
          </a:prstGeom>
          <a:solidFill>
            <a:schemeClr val="accent1">
              <a:lumMod val="20000"/>
              <a:lumOff val="80000"/>
              <a:alpha val="2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sz="2160">
              <a:solidFill>
                <a:schemeClr val="lt1"/>
              </a:solidFill>
              <a:latin typeface="Arial" panose="020B0604020202020204" pitchFamily="34" charset="0"/>
              <a:sym typeface="Arial" panose="020B0604020202020204" pitchFamily="34" charset="0"/>
            </a:endParaRPr>
          </a:p>
        </p:txBody>
      </p:sp>
      <p:sp>
        <p:nvSpPr>
          <p:cNvPr id="4" name="矩形 3"/>
          <p:cNvSpPr/>
          <p:nvPr>
            <p:custDataLst>
              <p:tags r:id="rId10"/>
            </p:custDataLst>
          </p:nvPr>
        </p:nvSpPr>
        <p:spPr>
          <a:xfrm>
            <a:off x="1859670" y="1924434"/>
            <a:ext cx="4997196" cy="1152906"/>
          </a:xfrm>
          <a:prstGeom prst="rect">
            <a:avLst/>
          </a:prstGeom>
          <a:noFill/>
        </p:spPr>
        <p:txBody>
          <a:bodyPr wrap="square" lIns="0" tIns="0" rIns="0" bIns="0" rtlCol="0" anchor="ctr" anchorCtr="0">
            <a:normAutofit/>
          </a:bodyPr>
          <a:lstStyle/>
          <a:p>
            <a:pPr>
              <a:lnSpc>
                <a:spcPct val="150000"/>
              </a:lnSpc>
              <a:spcBef>
                <a:spcPct val="0"/>
              </a:spcBef>
              <a:spcAft>
                <a:spcPct val="0"/>
              </a:spcAft>
            </a:pPr>
            <a:r>
              <a:rPr lang="en-US" altLang="en-US" sz="1440" dirty="0">
                <a:solidFill>
                  <a:schemeClr val="tx1">
                    <a:lumMod val="85000"/>
                    <a:lumOff val="15000"/>
                  </a:schemeClr>
                </a:solidFill>
                <a:latin typeface="+mn-lt"/>
              </a:rPr>
              <a:t>1. Expand partnerships with global universities and research institutions to access emerging expertise.</a:t>
            </a:r>
          </a:p>
          <a:p>
            <a:pPr>
              <a:lnSpc>
                <a:spcPct val="150000"/>
              </a:lnSpc>
              <a:spcBef>
                <a:spcPct val="0"/>
              </a:spcBef>
              <a:spcAft>
                <a:spcPct val="0"/>
              </a:spcAft>
            </a:pPr>
            <a:endParaRPr lang="en-US" altLang="en-US" sz="1440" dirty="0">
              <a:solidFill>
                <a:schemeClr val="tx1">
                  <a:lumMod val="85000"/>
                  <a:lumOff val="15000"/>
                </a:schemeClr>
              </a:solidFill>
              <a:latin typeface="+mn-lt"/>
            </a:endParaRPr>
          </a:p>
        </p:txBody>
      </p:sp>
      <p:sp>
        <p:nvSpPr>
          <p:cNvPr id="45" name="圆角矩形 44"/>
          <p:cNvSpPr/>
          <p:nvPr>
            <p:custDataLst>
              <p:tags r:id="rId11"/>
            </p:custDataLst>
          </p:nvPr>
        </p:nvSpPr>
        <p:spPr>
          <a:xfrm>
            <a:off x="844686" y="3526158"/>
            <a:ext cx="694944" cy="694944"/>
          </a:xfrm>
          <a:prstGeom prst="roundRect">
            <a:avLst/>
          </a:prstGeom>
          <a:solidFill>
            <a:schemeClr val="accent1">
              <a:lumMod val="20000"/>
              <a:lumOff val="80000"/>
              <a:alpha val="2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sz="2160">
              <a:solidFill>
                <a:schemeClr val="lt1"/>
              </a:solidFill>
              <a:latin typeface="Arial" panose="020B0604020202020204" pitchFamily="34" charset="0"/>
              <a:sym typeface="Arial" panose="020B0604020202020204" pitchFamily="34" charset="0"/>
            </a:endParaRPr>
          </a:p>
        </p:txBody>
      </p:sp>
      <p:sp>
        <p:nvSpPr>
          <p:cNvPr id="5" name="矩形 4"/>
          <p:cNvSpPr/>
          <p:nvPr>
            <p:custDataLst>
              <p:tags r:id="rId12"/>
            </p:custDataLst>
          </p:nvPr>
        </p:nvSpPr>
        <p:spPr>
          <a:xfrm>
            <a:off x="1859670" y="3292224"/>
            <a:ext cx="4997196" cy="1152144"/>
          </a:xfrm>
          <a:prstGeom prst="rect">
            <a:avLst/>
          </a:prstGeom>
          <a:noFill/>
        </p:spPr>
        <p:txBody>
          <a:bodyPr wrap="square" lIns="0" tIns="0" rIns="0" bIns="0" rtlCol="0" anchor="ctr" anchorCtr="0">
            <a:normAutofit/>
          </a:bodyPr>
          <a:lstStyle/>
          <a:p>
            <a:pPr>
              <a:lnSpc>
                <a:spcPct val="150000"/>
              </a:lnSpc>
              <a:spcBef>
                <a:spcPct val="0"/>
              </a:spcBef>
              <a:spcAft>
                <a:spcPct val="0"/>
              </a:spcAft>
            </a:pPr>
            <a:r>
              <a:rPr lang="en-US" altLang="en-US" sz="1440" dirty="0">
                <a:solidFill>
                  <a:schemeClr val="tx1">
                    <a:lumMod val="85000"/>
                    <a:lumOff val="15000"/>
                  </a:schemeClr>
                </a:solidFill>
                <a:latin typeface="+mn-lt"/>
              </a:rPr>
              <a:t>2. Implement ROI measurement systems to assess the impact of training investments.</a:t>
            </a:r>
          </a:p>
          <a:p>
            <a:pPr>
              <a:lnSpc>
                <a:spcPct val="150000"/>
              </a:lnSpc>
              <a:spcBef>
                <a:spcPct val="0"/>
              </a:spcBef>
              <a:spcAft>
                <a:spcPct val="0"/>
              </a:spcAft>
            </a:pPr>
            <a:endParaRPr lang="en-US" altLang="en-US" sz="1440" dirty="0">
              <a:solidFill>
                <a:schemeClr val="tx1">
                  <a:lumMod val="85000"/>
                  <a:lumOff val="15000"/>
                </a:schemeClr>
              </a:solidFill>
              <a:latin typeface="+mn-lt"/>
            </a:endParaRPr>
          </a:p>
        </p:txBody>
      </p:sp>
      <p:sp>
        <p:nvSpPr>
          <p:cNvPr id="6" name="任意多边形: 形状 18"/>
          <p:cNvSpPr/>
          <p:nvPr>
            <p:custDataLst>
              <p:tags r:id="rId13"/>
            </p:custDataLst>
          </p:nvPr>
        </p:nvSpPr>
        <p:spPr>
          <a:xfrm>
            <a:off x="1019945" y="3713761"/>
            <a:ext cx="345947" cy="319736"/>
          </a:xfrm>
          <a:custGeom>
            <a:avLst/>
            <a:gdLst>
              <a:gd name="connsiteX0" fmla="*/ 112460 w 288289"/>
              <a:gd name="connsiteY0" fmla="*/ 166023 h 266447"/>
              <a:gd name="connsiteX1" fmla="*/ 174297 w 288289"/>
              <a:gd name="connsiteY1" fmla="*/ 166023 h 266447"/>
              <a:gd name="connsiteX2" fmla="*/ 186354 w 288289"/>
              <a:gd name="connsiteY2" fmla="*/ 178080 h 266447"/>
              <a:gd name="connsiteX3" fmla="*/ 174297 w 288289"/>
              <a:gd name="connsiteY3" fmla="*/ 190137 h 266447"/>
              <a:gd name="connsiteX4" fmla="*/ 112460 w 288289"/>
              <a:gd name="connsiteY4" fmla="*/ 190137 h 266447"/>
              <a:gd name="connsiteX5" fmla="*/ 100403 w 288289"/>
              <a:gd name="connsiteY5" fmla="*/ 178080 h 266447"/>
              <a:gd name="connsiteX6" fmla="*/ 112460 w 288289"/>
              <a:gd name="connsiteY6" fmla="*/ 166023 h 266447"/>
              <a:gd name="connsiteX7" fmla="*/ 112460 w 288289"/>
              <a:gd name="connsiteY7" fmla="*/ 113043 h 266447"/>
              <a:gd name="connsiteX8" fmla="*/ 174297 w 288289"/>
              <a:gd name="connsiteY8" fmla="*/ 113043 h 266447"/>
              <a:gd name="connsiteX9" fmla="*/ 186354 w 288289"/>
              <a:gd name="connsiteY9" fmla="*/ 125100 h 266447"/>
              <a:gd name="connsiteX10" fmla="*/ 174297 w 288289"/>
              <a:gd name="connsiteY10" fmla="*/ 137157 h 266447"/>
              <a:gd name="connsiteX11" fmla="*/ 112460 w 288289"/>
              <a:gd name="connsiteY11" fmla="*/ 137157 h 266447"/>
              <a:gd name="connsiteX12" fmla="*/ 100403 w 288289"/>
              <a:gd name="connsiteY12" fmla="*/ 125100 h 266447"/>
              <a:gd name="connsiteX13" fmla="*/ 112460 w 288289"/>
              <a:gd name="connsiteY13" fmla="*/ 113043 h 266447"/>
              <a:gd name="connsiteX14" fmla="*/ 24100 w 288289"/>
              <a:gd name="connsiteY14" fmla="*/ 24115 h 266447"/>
              <a:gd name="connsiteX15" fmla="*/ 24100 w 288289"/>
              <a:gd name="connsiteY15" fmla="*/ 242347 h 266447"/>
              <a:gd name="connsiteX16" fmla="*/ 234922 w 288289"/>
              <a:gd name="connsiteY16" fmla="*/ 242347 h 266447"/>
              <a:gd name="connsiteX17" fmla="*/ 264192 w 288289"/>
              <a:gd name="connsiteY17" fmla="*/ 213077 h 266447"/>
              <a:gd name="connsiteX18" fmla="*/ 264192 w 288289"/>
              <a:gd name="connsiteY18" fmla="*/ 68970 h 266447"/>
              <a:gd name="connsiteX19" fmla="*/ 138784 w 288289"/>
              <a:gd name="connsiteY19" fmla="*/ 68970 h 266447"/>
              <a:gd name="connsiteX20" fmla="*/ 122140 w 288289"/>
              <a:gd name="connsiteY20" fmla="*/ 60028 h 266447"/>
              <a:gd name="connsiteX21" fmla="*/ 98346 w 288289"/>
              <a:gd name="connsiteY21" fmla="*/ 24115 h 266447"/>
              <a:gd name="connsiteX22" fmla="*/ 19972 w 288289"/>
              <a:gd name="connsiteY22" fmla="*/ 0 h 266447"/>
              <a:gd name="connsiteX23" fmla="*/ 100555 w 288289"/>
              <a:gd name="connsiteY23" fmla="*/ 0 h 266447"/>
              <a:gd name="connsiteX24" fmla="*/ 117199 w 288289"/>
              <a:gd name="connsiteY24" fmla="*/ 8943 h 266447"/>
              <a:gd name="connsiteX25" fmla="*/ 141007 w 288289"/>
              <a:gd name="connsiteY25" fmla="*/ 44855 h 266447"/>
              <a:gd name="connsiteX26" fmla="*/ 268316 w 288289"/>
              <a:gd name="connsiteY26" fmla="*/ 44855 h 266447"/>
              <a:gd name="connsiteX27" fmla="*/ 288289 w 288289"/>
              <a:gd name="connsiteY27" fmla="*/ 64827 h 266447"/>
              <a:gd name="connsiteX28" fmla="*/ 288289 w 288289"/>
              <a:gd name="connsiteY28" fmla="*/ 213077 h 266447"/>
              <a:gd name="connsiteX29" fmla="*/ 234922 w 288289"/>
              <a:gd name="connsiteY29" fmla="*/ 266447 h 266447"/>
              <a:gd name="connsiteX30" fmla="*/ 19972 w 288289"/>
              <a:gd name="connsiteY30" fmla="*/ 266447 h 266447"/>
              <a:gd name="connsiteX31" fmla="*/ 0 w 288289"/>
              <a:gd name="connsiteY31" fmla="*/ 246474 h 266447"/>
              <a:gd name="connsiteX32" fmla="*/ 0 w 288289"/>
              <a:gd name="connsiteY32" fmla="*/ 19973 h 266447"/>
              <a:gd name="connsiteX33" fmla="*/ 19972 w 288289"/>
              <a:gd name="connsiteY33" fmla="*/ 0 h 266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8289" h="266447">
                <a:moveTo>
                  <a:pt x="112460" y="166023"/>
                </a:moveTo>
                <a:lnTo>
                  <a:pt x="174297" y="166023"/>
                </a:lnTo>
                <a:cubicBezTo>
                  <a:pt x="180955" y="166023"/>
                  <a:pt x="186354" y="171422"/>
                  <a:pt x="186354" y="178080"/>
                </a:cubicBezTo>
                <a:cubicBezTo>
                  <a:pt x="186354" y="184737"/>
                  <a:pt x="180955" y="190137"/>
                  <a:pt x="174297" y="190137"/>
                </a:cubicBezTo>
                <a:lnTo>
                  <a:pt x="112460" y="190137"/>
                </a:lnTo>
                <a:cubicBezTo>
                  <a:pt x="105802" y="190137"/>
                  <a:pt x="100403" y="184738"/>
                  <a:pt x="100403" y="178080"/>
                </a:cubicBezTo>
                <a:cubicBezTo>
                  <a:pt x="100403" y="171422"/>
                  <a:pt x="105802" y="166023"/>
                  <a:pt x="112460" y="166023"/>
                </a:cubicBezTo>
                <a:close/>
                <a:moveTo>
                  <a:pt x="112460" y="113043"/>
                </a:moveTo>
                <a:lnTo>
                  <a:pt x="174297" y="113043"/>
                </a:lnTo>
                <a:cubicBezTo>
                  <a:pt x="180955" y="113043"/>
                  <a:pt x="186354" y="118442"/>
                  <a:pt x="186354" y="125100"/>
                </a:cubicBezTo>
                <a:cubicBezTo>
                  <a:pt x="186354" y="131756"/>
                  <a:pt x="180955" y="137157"/>
                  <a:pt x="174297" y="137157"/>
                </a:cubicBezTo>
                <a:lnTo>
                  <a:pt x="112460" y="137157"/>
                </a:lnTo>
                <a:cubicBezTo>
                  <a:pt x="105802" y="137157"/>
                  <a:pt x="100403" y="131758"/>
                  <a:pt x="100403" y="125100"/>
                </a:cubicBezTo>
                <a:cubicBezTo>
                  <a:pt x="100403" y="118442"/>
                  <a:pt x="105802" y="113043"/>
                  <a:pt x="112460" y="113043"/>
                </a:cubicBezTo>
                <a:close/>
                <a:moveTo>
                  <a:pt x="24100" y="24115"/>
                </a:moveTo>
                <a:lnTo>
                  <a:pt x="24100" y="242347"/>
                </a:lnTo>
                <a:lnTo>
                  <a:pt x="234922" y="242347"/>
                </a:lnTo>
                <a:cubicBezTo>
                  <a:pt x="251061" y="242347"/>
                  <a:pt x="264192" y="229216"/>
                  <a:pt x="264192" y="213077"/>
                </a:cubicBezTo>
                <a:lnTo>
                  <a:pt x="264192" y="68970"/>
                </a:lnTo>
                <a:lnTo>
                  <a:pt x="138784" y="68970"/>
                </a:lnTo>
                <a:cubicBezTo>
                  <a:pt x="132065" y="68970"/>
                  <a:pt x="125853" y="65626"/>
                  <a:pt x="122140" y="60028"/>
                </a:cubicBezTo>
                <a:lnTo>
                  <a:pt x="98346" y="24115"/>
                </a:lnTo>
                <a:close/>
                <a:moveTo>
                  <a:pt x="19972" y="0"/>
                </a:moveTo>
                <a:lnTo>
                  <a:pt x="100555" y="0"/>
                </a:lnTo>
                <a:cubicBezTo>
                  <a:pt x="107273" y="0"/>
                  <a:pt x="113502" y="3344"/>
                  <a:pt x="117199" y="8943"/>
                </a:cubicBezTo>
                <a:lnTo>
                  <a:pt x="141007" y="44855"/>
                </a:lnTo>
                <a:lnTo>
                  <a:pt x="268316" y="44855"/>
                </a:lnTo>
                <a:cubicBezTo>
                  <a:pt x="279330" y="44855"/>
                  <a:pt x="288289" y="53813"/>
                  <a:pt x="288289" y="64827"/>
                </a:cubicBezTo>
                <a:lnTo>
                  <a:pt x="288289" y="213077"/>
                </a:lnTo>
                <a:cubicBezTo>
                  <a:pt x="288292" y="242500"/>
                  <a:pt x="264361" y="266447"/>
                  <a:pt x="234922" y="266447"/>
                </a:cubicBezTo>
                <a:lnTo>
                  <a:pt x="19972" y="266447"/>
                </a:lnTo>
                <a:cubicBezTo>
                  <a:pt x="8958" y="266447"/>
                  <a:pt x="0" y="257488"/>
                  <a:pt x="0" y="246474"/>
                </a:cubicBezTo>
                <a:lnTo>
                  <a:pt x="0" y="19973"/>
                </a:lnTo>
                <a:cubicBezTo>
                  <a:pt x="0" y="8959"/>
                  <a:pt x="8958" y="0"/>
                  <a:pt x="19972" y="0"/>
                </a:cubicBezTo>
                <a:close/>
              </a:path>
            </a:pathLst>
          </a:custGeom>
          <a:solidFill>
            <a:schemeClr val="accent1">
              <a:lumMod val="75000"/>
            </a:schemeClr>
          </a:solidFill>
          <a:ln w="716" cap="flat">
            <a:noFill/>
            <a:prstDash val="solid"/>
            <a:miter/>
          </a:ln>
        </p:spPr>
        <p:txBody>
          <a:bodyPr rtlCol="0" anchor="ctr"/>
          <a:lstStyle/>
          <a:p>
            <a:endParaRPr lang="en-US" sz="2160">
              <a:latin typeface="Arial" panose="020B0604020202020204" pitchFamily="34" charset="0"/>
              <a:sym typeface="Arial" panose="020B0604020202020204" pitchFamily="34" charset="0"/>
            </a:endParaRPr>
          </a:p>
        </p:txBody>
      </p:sp>
      <p:sp>
        <p:nvSpPr>
          <p:cNvPr id="7" name="任意多边形: 形状 10"/>
          <p:cNvSpPr/>
          <p:nvPr>
            <p:custDataLst>
              <p:tags r:id="rId14"/>
            </p:custDataLst>
          </p:nvPr>
        </p:nvSpPr>
        <p:spPr>
          <a:xfrm>
            <a:off x="1035812" y="2329055"/>
            <a:ext cx="314197" cy="345961"/>
          </a:xfrm>
          <a:custGeom>
            <a:avLst/>
            <a:gdLst>
              <a:gd name="connsiteX0" fmla="*/ 71538 w 83206"/>
              <a:gd name="connsiteY0" fmla="*/ 23341 h 23345"/>
              <a:gd name="connsiteX1" fmla="*/ 11677 w 83206"/>
              <a:gd name="connsiteY1" fmla="*/ 23341 h 23345"/>
              <a:gd name="connsiteX2" fmla="*/ 4 w 83206"/>
              <a:gd name="connsiteY2" fmla="*/ 11668 h 23345"/>
              <a:gd name="connsiteX3" fmla="*/ 11677 w 83206"/>
              <a:gd name="connsiteY3" fmla="*/ -4 h 23345"/>
              <a:gd name="connsiteX4" fmla="*/ 71538 w 83206"/>
              <a:gd name="connsiteY4" fmla="*/ -4 h 23345"/>
              <a:gd name="connsiteX5" fmla="*/ 83211 w 83206"/>
              <a:gd name="connsiteY5" fmla="*/ 11668 h 23345"/>
              <a:gd name="connsiteX6" fmla="*/ 71538 w 83206"/>
              <a:gd name="connsiteY6" fmla="*/ 23341 h 23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2" h="454">
                <a:moveTo>
                  <a:pt x="37" y="245"/>
                </a:moveTo>
                <a:lnTo>
                  <a:pt x="37" y="366"/>
                </a:lnTo>
                <a:cubicBezTo>
                  <a:pt x="37" y="388"/>
                  <a:pt x="50" y="406"/>
                  <a:pt x="69" y="414"/>
                </a:cubicBezTo>
                <a:lnTo>
                  <a:pt x="69" y="245"/>
                </a:lnTo>
                <a:lnTo>
                  <a:pt x="37" y="245"/>
                </a:lnTo>
                <a:close/>
                <a:moveTo>
                  <a:pt x="200" y="244"/>
                </a:moveTo>
                <a:lnTo>
                  <a:pt x="295" y="244"/>
                </a:lnTo>
                <a:cubicBezTo>
                  <a:pt x="305" y="244"/>
                  <a:pt x="313" y="252"/>
                  <a:pt x="313" y="262"/>
                </a:cubicBezTo>
                <a:cubicBezTo>
                  <a:pt x="313" y="272"/>
                  <a:pt x="305" y="281"/>
                  <a:pt x="295" y="281"/>
                </a:cubicBezTo>
                <a:lnTo>
                  <a:pt x="200" y="281"/>
                </a:lnTo>
                <a:cubicBezTo>
                  <a:pt x="190" y="281"/>
                  <a:pt x="182" y="272"/>
                  <a:pt x="182" y="262"/>
                </a:cubicBezTo>
                <a:cubicBezTo>
                  <a:pt x="182" y="252"/>
                  <a:pt x="190" y="244"/>
                  <a:pt x="200" y="244"/>
                </a:cubicBezTo>
                <a:close/>
                <a:moveTo>
                  <a:pt x="200" y="167"/>
                </a:moveTo>
                <a:lnTo>
                  <a:pt x="295" y="167"/>
                </a:lnTo>
                <a:cubicBezTo>
                  <a:pt x="305" y="167"/>
                  <a:pt x="313" y="175"/>
                  <a:pt x="313" y="185"/>
                </a:cubicBezTo>
                <a:cubicBezTo>
                  <a:pt x="313" y="195"/>
                  <a:pt x="305" y="203"/>
                  <a:pt x="295" y="203"/>
                </a:cubicBezTo>
                <a:lnTo>
                  <a:pt x="200" y="203"/>
                </a:lnTo>
                <a:cubicBezTo>
                  <a:pt x="190" y="203"/>
                  <a:pt x="182" y="195"/>
                  <a:pt x="182" y="185"/>
                </a:cubicBezTo>
                <a:cubicBezTo>
                  <a:pt x="182" y="175"/>
                  <a:pt x="190" y="167"/>
                  <a:pt x="200" y="167"/>
                </a:cubicBezTo>
                <a:close/>
                <a:moveTo>
                  <a:pt x="106" y="37"/>
                </a:moveTo>
                <a:lnTo>
                  <a:pt x="106" y="417"/>
                </a:lnTo>
                <a:lnTo>
                  <a:pt x="331" y="417"/>
                </a:lnTo>
                <a:cubicBezTo>
                  <a:pt x="356" y="417"/>
                  <a:pt x="376" y="397"/>
                  <a:pt x="376" y="373"/>
                </a:cubicBezTo>
                <a:lnTo>
                  <a:pt x="376" y="37"/>
                </a:lnTo>
                <a:lnTo>
                  <a:pt x="106" y="37"/>
                </a:lnTo>
                <a:close/>
                <a:moveTo>
                  <a:pt x="100" y="0"/>
                </a:moveTo>
                <a:lnTo>
                  <a:pt x="382" y="0"/>
                </a:lnTo>
                <a:cubicBezTo>
                  <a:pt x="399" y="0"/>
                  <a:pt x="412" y="14"/>
                  <a:pt x="412" y="30"/>
                </a:cubicBezTo>
                <a:lnTo>
                  <a:pt x="412" y="373"/>
                </a:lnTo>
                <a:cubicBezTo>
                  <a:pt x="412" y="417"/>
                  <a:pt x="376" y="454"/>
                  <a:pt x="331" y="454"/>
                </a:cubicBezTo>
                <a:lnTo>
                  <a:pt x="106" y="454"/>
                </a:lnTo>
                <a:lnTo>
                  <a:pt x="106" y="454"/>
                </a:lnTo>
                <a:lnTo>
                  <a:pt x="88" y="454"/>
                </a:lnTo>
                <a:cubicBezTo>
                  <a:pt x="39" y="454"/>
                  <a:pt x="0" y="415"/>
                  <a:pt x="0" y="366"/>
                </a:cubicBezTo>
                <a:lnTo>
                  <a:pt x="0" y="239"/>
                </a:lnTo>
                <a:cubicBezTo>
                  <a:pt x="0" y="222"/>
                  <a:pt x="14" y="209"/>
                  <a:pt x="31" y="209"/>
                </a:cubicBezTo>
                <a:lnTo>
                  <a:pt x="69" y="209"/>
                </a:lnTo>
                <a:lnTo>
                  <a:pt x="69" y="30"/>
                </a:lnTo>
                <a:cubicBezTo>
                  <a:pt x="69" y="14"/>
                  <a:pt x="83" y="0"/>
                  <a:pt x="100" y="0"/>
                </a:cubicBezTo>
                <a:close/>
              </a:path>
            </a:pathLst>
          </a:custGeom>
          <a:solidFill>
            <a:schemeClr val="accent1">
              <a:lumMod val="75000"/>
            </a:schemeClr>
          </a:solidFill>
          <a:ln w="687" cap="flat">
            <a:noFill/>
            <a:prstDash val="solid"/>
            <a:miter/>
          </a:ln>
        </p:spPr>
        <p:txBody>
          <a:bodyPr wrap="square" rtlCol="0" anchor="ctr">
            <a:noAutofit/>
          </a:bodyPr>
          <a:lstStyle/>
          <a:p>
            <a:endParaRPr lang="en-US" sz="2160">
              <a:latin typeface="Arial" panose="020B0604020202020204" pitchFamily="34" charset="0"/>
              <a:sym typeface="Arial" panose="020B0604020202020204" pitchFamily="34" charset="0"/>
            </a:endParaRPr>
          </a:p>
        </p:txBody>
      </p:sp>
      <p:sp>
        <p:nvSpPr>
          <p:cNvPr id="8" name="任意多边形: 形状 30"/>
          <p:cNvSpPr/>
          <p:nvPr>
            <p:custDataLst>
              <p:tags r:id="rId15"/>
            </p:custDataLst>
          </p:nvPr>
        </p:nvSpPr>
        <p:spPr>
          <a:xfrm>
            <a:off x="1019184" y="5074411"/>
            <a:ext cx="345948" cy="321821"/>
          </a:xfrm>
          <a:custGeom>
            <a:avLst/>
            <a:gdLst>
              <a:gd name="connsiteX0" fmla="*/ 112768 w 288290"/>
              <a:gd name="connsiteY0" fmla="*/ 122750 h 268184"/>
              <a:gd name="connsiteX1" fmla="*/ 175441 w 288290"/>
              <a:gd name="connsiteY1" fmla="*/ 122750 h 268184"/>
              <a:gd name="connsiteX2" fmla="*/ 187662 w 288290"/>
              <a:gd name="connsiteY2" fmla="*/ 134971 h 268184"/>
              <a:gd name="connsiteX3" fmla="*/ 175442 w 288290"/>
              <a:gd name="connsiteY3" fmla="*/ 147192 h 268184"/>
              <a:gd name="connsiteX4" fmla="*/ 112768 w 288290"/>
              <a:gd name="connsiteY4" fmla="*/ 147192 h 268184"/>
              <a:gd name="connsiteX5" fmla="*/ 100547 w 288290"/>
              <a:gd name="connsiteY5" fmla="*/ 134971 h 268184"/>
              <a:gd name="connsiteX6" fmla="*/ 112768 w 288290"/>
              <a:gd name="connsiteY6" fmla="*/ 122750 h 268184"/>
              <a:gd name="connsiteX7" fmla="*/ 112768 w 288290"/>
              <a:gd name="connsiteY7" fmla="*/ 71431 h 268184"/>
              <a:gd name="connsiteX8" fmla="*/ 175441 w 288290"/>
              <a:gd name="connsiteY8" fmla="*/ 71431 h 268184"/>
              <a:gd name="connsiteX9" fmla="*/ 187662 w 288290"/>
              <a:gd name="connsiteY9" fmla="*/ 83652 h 268184"/>
              <a:gd name="connsiteX10" fmla="*/ 175442 w 288290"/>
              <a:gd name="connsiteY10" fmla="*/ 95873 h 268184"/>
              <a:gd name="connsiteX11" fmla="*/ 112768 w 288290"/>
              <a:gd name="connsiteY11" fmla="*/ 95873 h 268184"/>
              <a:gd name="connsiteX12" fmla="*/ 100547 w 288290"/>
              <a:gd name="connsiteY12" fmla="*/ 83652 h 268184"/>
              <a:gd name="connsiteX13" fmla="*/ 112768 w 288290"/>
              <a:gd name="connsiteY13" fmla="*/ 71431 h 268184"/>
              <a:gd name="connsiteX14" fmla="*/ 24442 w 288290"/>
              <a:gd name="connsiteY14" fmla="*/ 24425 h 268184"/>
              <a:gd name="connsiteX15" fmla="*/ 24442 w 288290"/>
              <a:gd name="connsiteY15" fmla="*/ 189389 h 268184"/>
              <a:gd name="connsiteX16" fmla="*/ 95712 w 288290"/>
              <a:gd name="connsiteY16" fmla="*/ 189389 h 268184"/>
              <a:gd name="connsiteX17" fmla="*/ 115770 w 288290"/>
              <a:gd name="connsiteY17" fmla="*/ 199869 h 268184"/>
              <a:gd name="connsiteX18" fmla="*/ 144223 w 288290"/>
              <a:gd name="connsiteY18" fmla="*/ 240745 h 268184"/>
              <a:gd name="connsiteX19" fmla="*/ 173344 w 288290"/>
              <a:gd name="connsiteY19" fmla="*/ 199403 h 268184"/>
              <a:gd name="connsiteX20" fmla="*/ 192654 w 288290"/>
              <a:gd name="connsiteY20" fmla="*/ 189390 h 268184"/>
              <a:gd name="connsiteX21" fmla="*/ 234213 w 288290"/>
              <a:gd name="connsiteY21" fmla="*/ 189390 h 268184"/>
              <a:gd name="connsiteX22" fmla="*/ 263878 w 288290"/>
              <a:gd name="connsiteY22" fmla="*/ 159725 h 268184"/>
              <a:gd name="connsiteX23" fmla="*/ 263878 w 288290"/>
              <a:gd name="connsiteY23" fmla="*/ 24425 h 268184"/>
              <a:gd name="connsiteX24" fmla="*/ 20243 w 288290"/>
              <a:gd name="connsiteY24" fmla="*/ 0 h 268184"/>
              <a:gd name="connsiteX25" fmla="*/ 268047 w 288290"/>
              <a:gd name="connsiteY25" fmla="*/ 0 h 268184"/>
              <a:gd name="connsiteX26" fmla="*/ 288290 w 288290"/>
              <a:gd name="connsiteY26" fmla="*/ 20243 h 268184"/>
              <a:gd name="connsiteX27" fmla="*/ 288290 w 288290"/>
              <a:gd name="connsiteY27" fmla="*/ 159724 h 268184"/>
              <a:gd name="connsiteX28" fmla="*/ 234199 w 288290"/>
              <a:gd name="connsiteY28" fmla="*/ 213815 h 268184"/>
              <a:gd name="connsiteX29" fmla="*/ 193060 w 288290"/>
              <a:gd name="connsiteY29" fmla="*/ 213815 h 268184"/>
              <a:gd name="connsiteX30" fmla="*/ 160859 w 288290"/>
              <a:gd name="connsiteY30" fmla="*/ 259527 h 268184"/>
              <a:gd name="connsiteX31" fmla="*/ 144191 w 288290"/>
              <a:gd name="connsiteY31" fmla="*/ 268184 h 268184"/>
              <a:gd name="connsiteX32" fmla="*/ 144128 w 288290"/>
              <a:gd name="connsiteY32" fmla="*/ 268184 h 268184"/>
              <a:gd name="connsiteX33" fmla="*/ 127460 w 288290"/>
              <a:gd name="connsiteY33" fmla="*/ 259446 h 268184"/>
              <a:gd name="connsiteX34" fmla="*/ 95714 w 288290"/>
              <a:gd name="connsiteY34" fmla="*/ 213829 h 268184"/>
              <a:gd name="connsiteX35" fmla="*/ 20243 w 288290"/>
              <a:gd name="connsiteY35" fmla="*/ 213829 h 268184"/>
              <a:gd name="connsiteX36" fmla="*/ 0 w 288290"/>
              <a:gd name="connsiteY36" fmla="*/ 193586 h 268184"/>
              <a:gd name="connsiteX37" fmla="*/ 0 w 288290"/>
              <a:gd name="connsiteY37" fmla="*/ 20243 h 268184"/>
              <a:gd name="connsiteX38" fmla="*/ 20243 w 288290"/>
              <a:gd name="connsiteY38" fmla="*/ 0 h 268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288290" h="268184">
                <a:moveTo>
                  <a:pt x="112768" y="122750"/>
                </a:moveTo>
                <a:lnTo>
                  <a:pt x="175441" y="122750"/>
                </a:lnTo>
                <a:cubicBezTo>
                  <a:pt x="182188" y="122750"/>
                  <a:pt x="187662" y="128222"/>
                  <a:pt x="187662" y="134971"/>
                </a:cubicBezTo>
                <a:cubicBezTo>
                  <a:pt x="187647" y="141720"/>
                  <a:pt x="182190" y="147192"/>
                  <a:pt x="175442" y="147192"/>
                </a:cubicBezTo>
                <a:lnTo>
                  <a:pt x="112768" y="147192"/>
                </a:lnTo>
                <a:cubicBezTo>
                  <a:pt x="106021" y="147192"/>
                  <a:pt x="100547" y="141720"/>
                  <a:pt x="100547" y="134971"/>
                </a:cubicBezTo>
                <a:cubicBezTo>
                  <a:pt x="100547" y="128222"/>
                  <a:pt x="106019" y="122750"/>
                  <a:pt x="112768" y="122750"/>
                </a:cubicBezTo>
                <a:close/>
                <a:moveTo>
                  <a:pt x="112768" y="71431"/>
                </a:moveTo>
                <a:lnTo>
                  <a:pt x="175441" y="71431"/>
                </a:lnTo>
                <a:cubicBezTo>
                  <a:pt x="182188" y="71431"/>
                  <a:pt x="187662" y="76903"/>
                  <a:pt x="187662" y="83652"/>
                </a:cubicBezTo>
                <a:cubicBezTo>
                  <a:pt x="187662" y="90401"/>
                  <a:pt x="182190" y="95873"/>
                  <a:pt x="175442" y="95873"/>
                </a:cubicBezTo>
                <a:lnTo>
                  <a:pt x="112768" y="95873"/>
                </a:lnTo>
                <a:cubicBezTo>
                  <a:pt x="106021" y="95873"/>
                  <a:pt x="100547" y="90401"/>
                  <a:pt x="100547" y="83652"/>
                </a:cubicBezTo>
                <a:cubicBezTo>
                  <a:pt x="100547" y="76903"/>
                  <a:pt x="106019" y="71431"/>
                  <a:pt x="112768" y="71431"/>
                </a:cubicBezTo>
                <a:close/>
                <a:moveTo>
                  <a:pt x="24442" y="24425"/>
                </a:moveTo>
                <a:lnTo>
                  <a:pt x="24442" y="189389"/>
                </a:lnTo>
                <a:lnTo>
                  <a:pt x="95712" y="189389"/>
                </a:lnTo>
                <a:cubicBezTo>
                  <a:pt x="103703" y="189389"/>
                  <a:pt x="111198" y="193307"/>
                  <a:pt x="115770" y="199869"/>
                </a:cubicBezTo>
                <a:lnTo>
                  <a:pt x="144223" y="240745"/>
                </a:lnTo>
                <a:lnTo>
                  <a:pt x="173344" y="199403"/>
                </a:lnTo>
                <a:cubicBezTo>
                  <a:pt x="177760" y="193121"/>
                  <a:pt x="184989" y="189390"/>
                  <a:pt x="192654" y="189390"/>
                </a:cubicBezTo>
                <a:lnTo>
                  <a:pt x="234213" y="189390"/>
                </a:lnTo>
                <a:cubicBezTo>
                  <a:pt x="250569" y="189390"/>
                  <a:pt x="263878" y="176082"/>
                  <a:pt x="263878" y="159725"/>
                </a:cubicBezTo>
                <a:lnTo>
                  <a:pt x="263878" y="24425"/>
                </a:lnTo>
                <a:close/>
                <a:moveTo>
                  <a:pt x="20243" y="0"/>
                </a:moveTo>
                <a:lnTo>
                  <a:pt x="268047" y="0"/>
                </a:lnTo>
                <a:cubicBezTo>
                  <a:pt x="279210" y="0"/>
                  <a:pt x="288290" y="9080"/>
                  <a:pt x="288290" y="20243"/>
                </a:cubicBezTo>
                <a:lnTo>
                  <a:pt x="288290" y="159724"/>
                </a:lnTo>
                <a:cubicBezTo>
                  <a:pt x="288290" y="189545"/>
                  <a:pt x="264019" y="213815"/>
                  <a:pt x="234199" y="213815"/>
                </a:cubicBezTo>
                <a:lnTo>
                  <a:pt x="193060" y="213815"/>
                </a:lnTo>
                <a:lnTo>
                  <a:pt x="160859" y="259527"/>
                </a:lnTo>
                <a:cubicBezTo>
                  <a:pt x="157034" y="264951"/>
                  <a:pt x="150814" y="268184"/>
                  <a:pt x="144191" y="268184"/>
                </a:cubicBezTo>
                <a:cubicBezTo>
                  <a:pt x="144176" y="268184"/>
                  <a:pt x="144145" y="268184"/>
                  <a:pt x="144128" y="268184"/>
                </a:cubicBezTo>
                <a:cubicBezTo>
                  <a:pt x="137489" y="268169"/>
                  <a:pt x="131254" y="264905"/>
                  <a:pt x="127460" y="259446"/>
                </a:cubicBezTo>
                <a:lnTo>
                  <a:pt x="95714" y="213829"/>
                </a:lnTo>
                <a:lnTo>
                  <a:pt x="20243" y="213829"/>
                </a:lnTo>
                <a:cubicBezTo>
                  <a:pt x="9080" y="213829"/>
                  <a:pt x="0" y="204749"/>
                  <a:pt x="0" y="193586"/>
                </a:cubicBezTo>
                <a:lnTo>
                  <a:pt x="0" y="20243"/>
                </a:lnTo>
                <a:cubicBezTo>
                  <a:pt x="0" y="9080"/>
                  <a:pt x="9080" y="0"/>
                  <a:pt x="20243" y="0"/>
                </a:cubicBezTo>
                <a:close/>
              </a:path>
            </a:pathLst>
          </a:custGeom>
          <a:solidFill>
            <a:schemeClr val="accent1">
              <a:lumMod val="75000"/>
            </a:schemeClr>
          </a:solidFill>
          <a:ln w="742" cap="flat">
            <a:noFill/>
            <a:prstDash val="solid"/>
            <a:miter/>
          </a:ln>
        </p:spPr>
        <p:txBody>
          <a:bodyPr rtlCol="0" anchor="ctr"/>
          <a:lstStyle/>
          <a:p>
            <a:endParaRPr lang="en-US" sz="2160">
              <a:latin typeface="Arial" panose="020B0604020202020204" pitchFamily="34" charset="0"/>
              <a:sym typeface="Arial" panose="020B0604020202020204" pitchFamily="34" charset="0"/>
            </a:endParaRPr>
          </a:p>
        </p:txBody>
      </p:sp>
      <p:sp>
        <p:nvSpPr>
          <p:cNvPr id="37" name="任意多边形: 形状 36"/>
          <p:cNvSpPr/>
          <p:nvPr>
            <p:custDataLst>
              <p:tags r:id="rId16"/>
            </p:custDataLst>
          </p:nvPr>
        </p:nvSpPr>
        <p:spPr>
          <a:xfrm>
            <a:off x="1052372" y="6429356"/>
            <a:ext cx="281087" cy="345974"/>
          </a:xfrm>
          <a:custGeom>
            <a:avLst/>
            <a:gdLst>
              <a:gd name="connsiteX0" fmla="*/ 86425 w 234239"/>
              <a:gd name="connsiteY0" fmla="*/ 181121 h 288312"/>
              <a:gd name="connsiteX1" fmla="*/ 152513 w 234239"/>
              <a:gd name="connsiteY1" fmla="*/ 181121 h 288312"/>
              <a:gd name="connsiteX2" fmla="*/ 164186 w 234239"/>
              <a:gd name="connsiteY2" fmla="*/ 192794 h 288312"/>
              <a:gd name="connsiteX3" fmla="*/ 152513 w 234239"/>
              <a:gd name="connsiteY3" fmla="*/ 204467 h 288312"/>
              <a:gd name="connsiteX4" fmla="*/ 86425 w 234239"/>
              <a:gd name="connsiteY4" fmla="*/ 204467 h 288312"/>
              <a:gd name="connsiteX5" fmla="*/ 74752 w 234239"/>
              <a:gd name="connsiteY5" fmla="*/ 192794 h 288312"/>
              <a:gd name="connsiteX6" fmla="*/ 86425 w 234239"/>
              <a:gd name="connsiteY6" fmla="*/ 181121 h 288312"/>
              <a:gd name="connsiteX7" fmla="*/ 86425 w 234239"/>
              <a:gd name="connsiteY7" fmla="*/ 130901 h 288312"/>
              <a:gd name="connsiteX8" fmla="*/ 152513 w 234239"/>
              <a:gd name="connsiteY8" fmla="*/ 130901 h 288312"/>
              <a:gd name="connsiteX9" fmla="*/ 164186 w 234239"/>
              <a:gd name="connsiteY9" fmla="*/ 142574 h 288312"/>
              <a:gd name="connsiteX10" fmla="*/ 152513 w 234239"/>
              <a:gd name="connsiteY10" fmla="*/ 154231 h 288312"/>
              <a:gd name="connsiteX11" fmla="*/ 86425 w 234239"/>
              <a:gd name="connsiteY11" fmla="*/ 154231 h 288312"/>
              <a:gd name="connsiteX12" fmla="*/ 74752 w 234239"/>
              <a:gd name="connsiteY12" fmla="*/ 142574 h 288312"/>
              <a:gd name="connsiteX13" fmla="*/ 86425 w 234239"/>
              <a:gd name="connsiteY13" fmla="*/ 130901 h 288312"/>
              <a:gd name="connsiteX14" fmla="*/ 23604 w 234239"/>
              <a:gd name="connsiteY14" fmla="*/ 68221 h 288312"/>
              <a:gd name="connsiteX15" fmla="*/ 23604 w 234239"/>
              <a:gd name="connsiteY15" fmla="*/ 264981 h 288312"/>
              <a:gd name="connsiteX16" fmla="*/ 178413 w 234239"/>
              <a:gd name="connsiteY16" fmla="*/ 264981 h 288312"/>
              <a:gd name="connsiteX17" fmla="*/ 210908 w 234239"/>
              <a:gd name="connsiteY17" fmla="*/ 235665 h 288312"/>
              <a:gd name="connsiteX18" fmla="*/ 210908 w 234239"/>
              <a:gd name="connsiteY18" fmla="*/ 73742 h 288312"/>
              <a:gd name="connsiteX19" fmla="*/ 111924 w 234239"/>
              <a:gd name="connsiteY19" fmla="*/ 73742 h 288312"/>
              <a:gd name="connsiteX20" fmla="*/ 111924 w 234239"/>
              <a:gd name="connsiteY20" fmla="*/ 73721 h 288312"/>
              <a:gd name="connsiteX21" fmla="*/ 36861 w 234239"/>
              <a:gd name="connsiteY21" fmla="*/ 73721 h 288312"/>
              <a:gd name="connsiteX22" fmla="*/ 36861 w 234239"/>
              <a:gd name="connsiteY22" fmla="*/ 23331 h 288312"/>
              <a:gd name="connsiteX23" fmla="*/ 23331 w 234239"/>
              <a:gd name="connsiteY23" fmla="*/ 36861 h 288312"/>
              <a:gd name="connsiteX24" fmla="*/ 23585 w 234239"/>
              <a:gd name="connsiteY24" fmla="*/ 37475 h 288312"/>
              <a:gd name="connsiteX25" fmla="*/ 23604 w 234239"/>
              <a:gd name="connsiteY25" fmla="*/ 37475 h 288312"/>
              <a:gd name="connsiteX26" fmla="*/ 23604 w 234239"/>
              <a:gd name="connsiteY26" fmla="*/ 37520 h 288312"/>
              <a:gd name="connsiteX27" fmla="*/ 27294 w 234239"/>
              <a:gd name="connsiteY27" fmla="*/ 46427 h 288312"/>
              <a:gd name="connsiteX28" fmla="*/ 36861 w 234239"/>
              <a:gd name="connsiteY28" fmla="*/ 50391 h 288312"/>
              <a:gd name="connsiteX29" fmla="*/ 149700 w 234239"/>
              <a:gd name="connsiteY29" fmla="*/ 50391 h 288312"/>
              <a:gd name="connsiteX30" fmla="*/ 149700 w 234239"/>
              <a:gd name="connsiteY30" fmla="*/ 23331 h 288312"/>
              <a:gd name="connsiteX31" fmla="*/ 36861 w 234239"/>
              <a:gd name="connsiteY31" fmla="*/ 0 h 288312"/>
              <a:gd name="connsiteX32" fmla="*/ 153517 w 234239"/>
              <a:gd name="connsiteY32" fmla="*/ 0 h 288312"/>
              <a:gd name="connsiteX33" fmla="*/ 173046 w 234239"/>
              <a:gd name="connsiteY33" fmla="*/ 19530 h 288312"/>
              <a:gd name="connsiteX34" fmla="*/ 173046 w 234239"/>
              <a:gd name="connsiteY34" fmla="*/ 50396 h 288312"/>
              <a:gd name="connsiteX35" fmla="*/ 214101 w 234239"/>
              <a:gd name="connsiteY35" fmla="*/ 50396 h 288312"/>
              <a:gd name="connsiteX36" fmla="*/ 234239 w 234239"/>
              <a:gd name="connsiteY36" fmla="*/ 69926 h 288312"/>
              <a:gd name="connsiteX37" fmla="*/ 234239 w 234239"/>
              <a:gd name="connsiteY37" fmla="*/ 235665 h 288312"/>
              <a:gd name="connsiteX38" fmla="*/ 178413 w 234239"/>
              <a:gd name="connsiteY38" fmla="*/ 288312 h 288312"/>
              <a:gd name="connsiteX39" fmla="*/ 20411 w 234239"/>
              <a:gd name="connsiteY39" fmla="*/ 288312 h 288312"/>
              <a:gd name="connsiteX40" fmla="*/ 273 w 234239"/>
              <a:gd name="connsiteY40" fmla="*/ 268782 h 288312"/>
              <a:gd name="connsiteX41" fmla="*/ 273 w 234239"/>
              <a:gd name="connsiteY41" fmla="*/ 37519 h 288312"/>
              <a:gd name="connsiteX42" fmla="*/ 0 w 234239"/>
              <a:gd name="connsiteY42" fmla="*/ 36861 h 288312"/>
              <a:gd name="connsiteX43" fmla="*/ 36861 w 234239"/>
              <a:gd name="connsiteY43" fmla="*/ 0 h 288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234239" h="288312">
                <a:moveTo>
                  <a:pt x="86425" y="181121"/>
                </a:moveTo>
                <a:lnTo>
                  <a:pt x="152513" y="181121"/>
                </a:lnTo>
                <a:cubicBezTo>
                  <a:pt x="158959" y="181121"/>
                  <a:pt x="164186" y="186348"/>
                  <a:pt x="164186" y="192794"/>
                </a:cubicBezTo>
                <a:cubicBezTo>
                  <a:pt x="164186" y="199240"/>
                  <a:pt x="158957" y="204467"/>
                  <a:pt x="152513" y="204467"/>
                </a:cubicBezTo>
                <a:lnTo>
                  <a:pt x="86425" y="204467"/>
                </a:lnTo>
                <a:cubicBezTo>
                  <a:pt x="79979" y="204467"/>
                  <a:pt x="74752" y="199240"/>
                  <a:pt x="74752" y="192794"/>
                </a:cubicBezTo>
                <a:cubicBezTo>
                  <a:pt x="74752" y="186348"/>
                  <a:pt x="79979" y="181121"/>
                  <a:pt x="86425" y="181121"/>
                </a:cubicBezTo>
                <a:close/>
                <a:moveTo>
                  <a:pt x="86425" y="130901"/>
                </a:moveTo>
                <a:lnTo>
                  <a:pt x="152513" y="130901"/>
                </a:lnTo>
                <a:cubicBezTo>
                  <a:pt x="158959" y="130901"/>
                  <a:pt x="164186" y="136128"/>
                  <a:pt x="164186" y="142574"/>
                </a:cubicBezTo>
                <a:cubicBezTo>
                  <a:pt x="164186" y="149018"/>
                  <a:pt x="158957" y="154231"/>
                  <a:pt x="152513" y="154231"/>
                </a:cubicBezTo>
                <a:lnTo>
                  <a:pt x="86425" y="154231"/>
                </a:lnTo>
                <a:cubicBezTo>
                  <a:pt x="79979" y="154231"/>
                  <a:pt x="74752" y="149005"/>
                  <a:pt x="74752" y="142574"/>
                </a:cubicBezTo>
                <a:cubicBezTo>
                  <a:pt x="74752" y="136143"/>
                  <a:pt x="79979" y="130901"/>
                  <a:pt x="86425" y="130901"/>
                </a:cubicBezTo>
                <a:close/>
                <a:moveTo>
                  <a:pt x="23604" y="68221"/>
                </a:moveTo>
                <a:lnTo>
                  <a:pt x="23604" y="264981"/>
                </a:lnTo>
                <a:lnTo>
                  <a:pt x="178413" y="264981"/>
                </a:lnTo>
                <a:cubicBezTo>
                  <a:pt x="196338" y="264981"/>
                  <a:pt x="210908" y="251823"/>
                  <a:pt x="210908" y="235665"/>
                </a:cubicBezTo>
                <a:lnTo>
                  <a:pt x="210908" y="73742"/>
                </a:lnTo>
                <a:lnTo>
                  <a:pt x="111924" y="73742"/>
                </a:lnTo>
                <a:lnTo>
                  <a:pt x="111924" y="73721"/>
                </a:lnTo>
                <a:lnTo>
                  <a:pt x="36861" y="73721"/>
                </a:lnTo>
                <a:close/>
                <a:moveTo>
                  <a:pt x="36861" y="23331"/>
                </a:moveTo>
                <a:cubicBezTo>
                  <a:pt x="29405" y="23331"/>
                  <a:pt x="23331" y="29390"/>
                  <a:pt x="23331" y="36861"/>
                </a:cubicBezTo>
                <a:lnTo>
                  <a:pt x="23585" y="37475"/>
                </a:lnTo>
                <a:lnTo>
                  <a:pt x="23604" y="37475"/>
                </a:lnTo>
                <a:lnTo>
                  <a:pt x="23604" y="37520"/>
                </a:lnTo>
                <a:lnTo>
                  <a:pt x="27294" y="46427"/>
                </a:lnTo>
                <a:cubicBezTo>
                  <a:pt x="29743" y="48876"/>
                  <a:pt x="33125" y="50391"/>
                  <a:pt x="36861" y="50391"/>
                </a:cubicBezTo>
                <a:lnTo>
                  <a:pt x="149700" y="50391"/>
                </a:lnTo>
                <a:lnTo>
                  <a:pt x="149700" y="23331"/>
                </a:lnTo>
                <a:close/>
                <a:moveTo>
                  <a:pt x="36861" y="0"/>
                </a:moveTo>
                <a:lnTo>
                  <a:pt x="153517" y="0"/>
                </a:lnTo>
                <a:cubicBezTo>
                  <a:pt x="164284" y="0"/>
                  <a:pt x="173046" y="8762"/>
                  <a:pt x="173046" y="19530"/>
                </a:cubicBezTo>
                <a:lnTo>
                  <a:pt x="173046" y="50396"/>
                </a:lnTo>
                <a:lnTo>
                  <a:pt x="214101" y="50396"/>
                </a:lnTo>
                <a:cubicBezTo>
                  <a:pt x="225194" y="50396"/>
                  <a:pt x="234239" y="59158"/>
                  <a:pt x="234239" y="69926"/>
                </a:cubicBezTo>
                <a:lnTo>
                  <a:pt x="234239" y="235665"/>
                </a:lnTo>
                <a:cubicBezTo>
                  <a:pt x="234239" y="264698"/>
                  <a:pt x="209184" y="288312"/>
                  <a:pt x="178413" y="288312"/>
                </a:cubicBezTo>
                <a:lnTo>
                  <a:pt x="20411" y="288312"/>
                </a:lnTo>
                <a:cubicBezTo>
                  <a:pt x="9318" y="288312"/>
                  <a:pt x="273" y="279550"/>
                  <a:pt x="273" y="268782"/>
                </a:cubicBezTo>
                <a:lnTo>
                  <a:pt x="273" y="37519"/>
                </a:lnTo>
                <a:lnTo>
                  <a:pt x="0" y="36861"/>
                </a:lnTo>
                <a:cubicBezTo>
                  <a:pt x="0" y="16530"/>
                  <a:pt x="16544" y="0"/>
                  <a:pt x="36861" y="0"/>
                </a:cubicBezTo>
                <a:close/>
              </a:path>
            </a:pathLst>
          </a:custGeom>
          <a:solidFill>
            <a:schemeClr val="accent1">
              <a:lumMod val="75000"/>
            </a:schemeClr>
          </a:solidFill>
          <a:ln w="687" cap="flat">
            <a:noFill/>
            <a:prstDash val="solid"/>
            <a:miter/>
          </a:ln>
        </p:spPr>
        <p:txBody>
          <a:bodyPr rtlCol="0" anchor="ctr"/>
          <a:lstStyle/>
          <a:p>
            <a:endParaRPr lang="en-US" sz="2160">
              <a:latin typeface="Arial" panose="020B0604020202020204" pitchFamily="34" charset="0"/>
              <a:sym typeface="Arial" panose="020B0604020202020204" pitchFamily="34" charset="0"/>
            </a:endParaRP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7" name="任意多边形 26"/>
          <p:cNvSpPr/>
          <p:nvPr>
            <p:custDataLst>
              <p:tags r:id="rId2"/>
            </p:custDataLst>
          </p:nvPr>
        </p:nvSpPr>
        <p:spPr>
          <a:xfrm>
            <a:off x="9486138" y="-16764"/>
            <a:ext cx="5151120" cy="8248650"/>
          </a:xfrm>
          <a:custGeom>
            <a:avLst/>
            <a:gdLst/>
            <a:ahLst/>
            <a:cxnLst>
              <a:cxn ang="3">
                <a:pos x="hc" y="t"/>
              </a:cxn>
              <a:cxn ang="cd2">
                <a:pos x="l" y="vc"/>
              </a:cxn>
              <a:cxn ang="cd4">
                <a:pos x="hc" y="b"/>
              </a:cxn>
              <a:cxn ang="0">
                <a:pos x="r" y="vc"/>
              </a:cxn>
            </a:cxnLst>
            <a:rect l="l" t="t" r="r" b="b"/>
            <a:pathLst>
              <a:path w="6760" h="10825">
                <a:moveTo>
                  <a:pt x="1604" y="0"/>
                </a:moveTo>
                <a:lnTo>
                  <a:pt x="6760" y="0"/>
                </a:lnTo>
                <a:lnTo>
                  <a:pt x="6760" y="10825"/>
                </a:lnTo>
                <a:lnTo>
                  <a:pt x="2785" y="10825"/>
                </a:lnTo>
                <a:lnTo>
                  <a:pt x="2728" y="10776"/>
                </a:lnTo>
                <a:cubicBezTo>
                  <a:pt x="1057" y="9320"/>
                  <a:pt x="0" y="7177"/>
                  <a:pt x="0" y="4786"/>
                </a:cubicBezTo>
                <a:cubicBezTo>
                  <a:pt x="0" y="3005"/>
                  <a:pt x="587" y="1360"/>
                  <a:pt x="1577" y="35"/>
                </a:cubicBezTo>
                <a:lnTo>
                  <a:pt x="1604" y="0"/>
                </a:lnTo>
                <a:close/>
              </a:path>
            </a:pathLst>
          </a:custGeom>
          <a:gradFill flip="none" rotWithShape="1">
            <a:gsLst>
              <a:gs pos="30000">
                <a:schemeClr val="accent1"/>
              </a:gs>
              <a:gs pos="88000">
                <a:schemeClr val="accent1">
                  <a:lumMod val="20000"/>
                  <a:lumOff val="80000"/>
                </a:schemeClr>
              </a:gs>
            </a:gsLst>
            <a:lin ang="5400000" scaled="1"/>
          </a:gradFill>
          <a:ln>
            <a:noFill/>
          </a:ln>
          <a:effectLst>
            <a:outerShdw blurRad="190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sz="2160">
              <a:latin typeface="Arial" panose="020B0604020202020204" pitchFamily="34" charset="0"/>
              <a:sym typeface="+mn-lt"/>
            </a:endParaRPr>
          </a:p>
        </p:txBody>
      </p:sp>
      <p:sp>
        <p:nvSpPr>
          <p:cNvPr id="3" name="标题 2"/>
          <p:cNvSpPr>
            <a:spLocks noGrp="1"/>
          </p:cNvSpPr>
          <p:nvPr>
            <p:ph type="title"/>
            <p:custDataLst>
              <p:tags r:id="rId3"/>
            </p:custDataLst>
          </p:nvPr>
        </p:nvSpPr>
        <p:spPr>
          <a:xfrm>
            <a:off x="835152" y="473202"/>
            <a:ext cx="8650654" cy="950214"/>
          </a:xfrm>
        </p:spPr>
        <p:txBody>
          <a:bodyPr wrap="square">
            <a:normAutofit fontScale="90000"/>
          </a:bodyPr>
          <a:lstStyle/>
          <a:p>
            <a:r>
              <a:rPr lang="en-US" spc="0" dirty="0">
                <a:latin typeface="+mj-lt"/>
              </a:rPr>
              <a:t>Team and Assignment Management at Tesla, Inc.</a:t>
            </a:r>
          </a:p>
        </p:txBody>
      </p:sp>
      <p:pic>
        <p:nvPicPr>
          <p:cNvPr id="36" name="图片 35"/>
          <p:cNvPicPr>
            <a:picLocks noChangeAspect="1"/>
          </p:cNvPicPr>
          <p:nvPr>
            <p:custDataLst>
              <p:tags r:id="rId4"/>
            </p:custDataLst>
          </p:nvPr>
        </p:nvPicPr>
        <p:blipFill>
          <a:blip r:embed="rId9"/>
          <a:srcRect l="12630" r="10924"/>
          <a:stretch>
            <a:fillRect/>
          </a:stretch>
        </p:blipFill>
        <p:spPr>
          <a:xfrm>
            <a:off x="9999078" y="-16765"/>
            <a:ext cx="4638512" cy="8229600"/>
          </a:xfrm>
          <a:custGeom>
            <a:avLst/>
            <a:gdLst>
              <a:gd name="connsiteX0" fmla="*/ 842291 w 3865427"/>
              <a:gd name="connsiteY0" fmla="*/ 0 h 6858000"/>
              <a:gd name="connsiteX1" fmla="*/ 3865427 w 3865427"/>
              <a:gd name="connsiteY1" fmla="*/ 0 h 6858000"/>
              <a:gd name="connsiteX2" fmla="*/ 3865427 w 3865427"/>
              <a:gd name="connsiteY2" fmla="*/ 6858000 h 6858000"/>
              <a:gd name="connsiteX3" fmla="*/ 3468900 w 3865427"/>
              <a:gd name="connsiteY3" fmla="*/ 6858000 h 6858000"/>
              <a:gd name="connsiteX4" fmla="*/ 3142970 w 3865427"/>
              <a:gd name="connsiteY4" fmla="*/ 6777914 h 6858000"/>
              <a:gd name="connsiteX5" fmla="*/ 0 w 3865427"/>
              <a:gd name="connsiteY5" fmla="*/ 2579532 h 6858000"/>
              <a:gd name="connsiteX6" fmla="*/ 747011 w 3865427"/>
              <a:gd name="connsiteY6" fmla="*/ 13398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65427" h="6858000">
                <a:moveTo>
                  <a:pt x="842291" y="0"/>
                </a:moveTo>
                <a:lnTo>
                  <a:pt x="3865427" y="0"/>
                </a:lnTo>
                <a:lnTo>
                  <a:pt x="3865427" y="6858000"/>
                </a:lnTo>
                <a:lnTo>
                  <a:pt x="3468900" y="6858000"/>
                </a:lnTo>
                <a:lnTo>
                  <a:pt x="3142970" y="6777914"/>
                </a:lnTo>
                <a:cubicBezTo>
                  <a:pt x="1326609" y="6246203"/>
                  <a:pt x="0" y="4567791"/>
                  <a:pt x="0" y="2579532"/>
                </a:cubicBezTo>
                <a:cubicBezTo>
                  <a:pt x="0" y="1673647"/>
                  <a:pt x="275387" y="832082"/>
                  <a:pt x="747011" y="133987"/>
                </a:cubicBezTo>
                <a:close/>
              </a:path>
            </a:pathLst>
          </a:custGeom>
          <a:ln w="9525" cap="flat" cmpd="sng" algn="ctr">
            <a:solidFill>
              <a:schemeClr val="dk1">
                <a:lumMod val="40000"/>
                <a:lumOff val="60000"/>
                <a:alpha val="50000"/>
              </a:schemeClr>
            </a:solidFill>
            <a:prstDash val="solid"/>
            <a:round/>
            <a:headEnd type="none" w="med" len="med"/>
            <a:tailEnd type="none" w="med" len="med"/>
          </a:ln>
        </p:spPr>
      </p:pic>
      <p:sp>
        <p:nvSpPr>
          <p:cNvPr id="7" name="矩形 6"/>
          <p:cNvSpPr/>
          <p:nvPr>
            <p:custDataLst>
              <p:tags r:id="rId5"/>
            </p:custDataLst>
          </p:nvPr>
        </p:nvSpPr>
        <p:spPr>
          <a:xfrm>
            <a:off x="838777" y="2757395"/>
            <a:ext cx="7735824" cy="4792726"/>
          </a:xfrm>
          <a:prstGeom prst="rect">
            <a:avLst/>
          </a:prstGeom>
          <a:noFill/>
        </p:spPr>
        <p:txBody>
          <a:bodyPr wrap="square" lIns="0" tIns="0" rIns="0" bIns="0" rtlCol="0" anchor="t" anchorCtr="0">
            <a:normAutofit/>
          </a:bodyPr>
          <a:lstStyle/>
          <a:p>
            <a:pPr>
              <a:lnSpc>
                <a:spcPct val="150000"/>
              </a:lnSpc>
              <a:spcBef>
                <a:spcPct val="0"/>
              </a:spcBef>
              <a:spcAft>
                <a:spcPct val="0"/>
              </a:spcAft>
            </a:pPr>
            <a:r>
              <a:rPr lang="en-US" sz="1920" dirty="0">
                <a:solidFill>
                  <a:schemeClr val="tx1">
                    <a:lumMod val="85000"/>
                    <a:lumOff val="15000"/>
                  </a:schemeClr>
                </a:solidFill>
                <a:latin typeface="+mn-lt"/>
                <a:sym typeface="+mn-ea"/>
              </a:rPr>
              <a:t>As a global technology innovator, Tesla relies heavily on international teams to design, manufacture, and deliver advanced electric vehicles and energy products. Managing teams and assignments across different countries requires strategic coordination, cultural awareness, and effective communication systems. Strong team and assignment management practices enable Tesla to sustain innovation, improve cross-border collaboration, and maintain its competitive advantage in the electric vehicle industry (Dowling, Festing and Engle, 2017; Hofstede, 2011).</a:t>
            </a:r>
          </a:p>
        </p:txBody>
      </p:sp>
      <p:sp>
        <p:nvSpPr>
          <p:cNvPr id="8" name="矩形 7"/>
          <p:cNvSpPr/>
          <p:nvPr>
            <p:custDataLst>
              <p:tags r:id="rId6"/>
            </p:custDataLst>
          </p:nvPr>
        </p:nvSpPr>
        <p:spPr>
          <a:xfrm>
            <a:off x="839539" y="2007587"/>
            <a:ext cx="7735824" cy="598170"/>
          </a:xfrm>
          <a:prstGeom prst="rect">
            <a:avLst/>
          </a:prstGeom>
          <a:noFill/>
        </p:spPr>
        <p:txBody>
          <a:bodyPr wrap="square" lIns="0" tIns="0" rIns="0" bIns="0" rtlCol="0" anchor="b">
            <a:normAutofit/>
          </a:bodyPr>
          <a:lstStyle/>
          <a:p>
            <a:pPr>
              <a:spcBef>
                <a:spcPct val="0"/>
              </a:spcBef>
              <a:spcAft>
                <a:spcPct val="0"/>
              </a:spcAft>
            </a:pPr>
            <a:r>
              <a:rPr lang="en-US" sz="2880" b="1" dirty="0">
                <a:solidFill>
                  <a:schemeClr val="accent1"/>
                </a:solidFill>
                <a:latin typeface="+mj-lt"/>
                <a:sym typeface="+mn-ea"/>
              </a:rPr>
              <a:t>Introduction</a:t>
            </a:r>
          </a:p>
        </p:txBody>
      </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12" name="椭圆 11"/>
          <p:cNvSpPr/>
          <p:nvPr>
            <p:custDataLst>
              <p:tags r:id="rId2"/>
            </p:custDataLst>
          </p:nvPr>
        </p:nvSpPr>
        <p:spPr>
          <a:xfrm>
            <a:off x="11270694" y="4630295"/>
            <a:ext cx="2997330" cy="2997330"/>
          </a:xfrm>
          <a:prstGeom prst="ellipse">
            <a:avLst/>
          </a:prstGeom>
          <a:solidFill>
            <a:schemeClr val="accent1">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3" name="椭圆 2"/>
          <p:cNvSpPr/>
          <p:nvPr>
            <p:custDataLst>
              <p:tags r:id="rId3"/>
            </p:custDataLst>
          </p:nvPr>
        </p:nvSpPr>
        <p:spPr>
          <a:xfrm>
            <a:off x="8145395" y="1287790"/>
            <a:ext cx="5753089" cy="5753089"/>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6" name="标题 5"/>
          <p:cNvSpPr>
            <a:spLocks noGrp="1"/>
          </p:cNvSpPr>
          <p:nvPr>
            <p:ph type="title"/>
            <p:custDataLst>
              <p:tags r:id="rId4"/>
            </p:custDataLst>
          </p:nvPr>
        </p:nvSpPr>
        <p:spPr>
          <a:xfrm>
            <a:off x="910589" y="498476"/>
            <a:ext cx="6192791" cy="1579244"/>
          </a:xfrm>
        </p:spPr>
        <p:txBody>
          <a:bodyPr wrap="square" lIns="0" tIns="0" rIns="0" bIns="0" anchor="b">
            <a:normAutofit/>
          </a:bodyPr>
          <a:lstStyle/>
          <a:p>
            <a:pPr algn="l"/>
            <a:r>
              <a:rPr lang="en-US" altLang="en-US" spc="0" dirty="0"/>
              <a:t>International Team Structure</a:t>
            </a:r>
            <a:br>
              <a:rPr lang="en-US" altLang="en-US" spc="0" dirty="0"/>
            </a:br>
            <a:endParaRPr lang="en-US" altLang="en-US" spc="0" dirty="0"/>
          </a:p>
        </p:txBody>
      </p:sp>
      <p:pic>
        <p:nvPicPr>
          <p:cNvPr id="17" name="图片 16"/>
          <p:cNvPicPr>
            <a:picLocks noChangeAspect="1"/>
          </p:cNvPicPr>
          <p:nvPr>
            <p:custDataLst>
              <p:tags r:id="rId5"/>
            </p:custDataLst>
          </p:nvPr>
        </p:nvPicPr>
        <p:blipFill rotWithShape="1">
          <a:blip r:embed="rId9" cstate="print">
            <a:extLst>
              <a:ext uri="{28A0092B-C50C-407E-A947-70E740481C1C}">
                <a14:useLocalDpi xmlns:a14="http://schemas.microsoft.com/office/drawing/2010/main" val="0"/>
              </a:ext>
            </a:extLst>
          </a:blip>
          <a:srcRect l="21377" r="11859"/>
          <a:stretch>
            <a:fillRect/>
          </a:stretch>
        </p:blipFill>
        <p:spPr>
          <a:xfrm>
            <a:off x="8400644" y="1242070"/>
            <a:ext cx="5612131" cy="5612131"/>
          </a:xfrm>
          <a:custGeom>
            <a:avLst/>
            <a:gdLst>
              <a:gd name="connsiteX0" fmla="*/ 2338388 w 4676776"/>
              <a:gd name="connsiteY0" fmla="*/ 0 h 4676776"/>
              <a:gd name="connsiteX1" fmla="*/ 4676776 w 4676776"/>
              <a:gd name="connsiteY1" fmla="*/ 2338388 h 4676776"/>
              <a:gd name="connsiteX2" fmla="*/ 2338388 w 4676776"/>
              <a:gd name="connsiteY2" fmla="*/ 4676776 h 4676776"/>
              <a:gd name="connsiteX3" fmla="*/ 0 w 4676776"/>
              <a:gd name="connsiteY3" fmla="*/ 2338388 h 4676776"/>
              <a:gd name="connsiteX4" fmla="*/ 2338388 w 4676776"/>
              <a:gd name="connsiteY4" fmla="*/ 0 h 4676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6776" h="4676776">
                <a:moveTo>
                  <a:pt x="2338388" y="0"/>
                </a:moveTo>
                <a:cubicBezTo>
                  <a:pt x="3629844" y="0"/>
                  <a:pt x="4676776" y="1046932"/>
                  <a:pt x="4676776" y="2338388"/>
                </a:cubicBezTo>
                <a:cubicBezTo>
                  <a:pt x="4676776" y="3629844"/>
                  <a:pt x="3629844" y="4676776"/>
                  <a:pt x="2338388" y="4676776"/>
                </a:cubicBezTo>
                <a:cubicBezTo>
                  <a:pt x="1046932" y="4676776"/>
                  <a:pt x="0" y="3629844"/>
                  <a:pt x="0" y="2338388"/>
                </a:cubicBezTo>
                <a:cubicBezTo>
                  <a:pt x="0" y="1046932"/>
                  <a:pt x="1046932" y="0"/>
                  <a:pt x="2338388" y="0"/>
                </a:cubicBezTo>
                <a:close/>
              </a:path>
            </a:pathLst>
          </a:custGeom>
          <a:ln w="9525" cap="flat" cmpd="sng" algn="ctr">
            <a:solidFill>
              <a:schemeClr val="accent1">
                <a:alpha val="50000"/>
              </a:schemeClr>
            </a:solidFill>
            <a:prstDash val="solid"/>
            <a:round/>
            <a:headEnd type="none" w="med" len="med"/>
            <a:tailEnd type="none" w="med" len="med"/>
          </a:ln>
        </p:spPr>
      </p:pic>
      <p:sp>
        <p:nvSpPr>
          <p:cNvPr id="4" name="矩形 3"/>
          <p:cNvSpPr/>
          <p:nvPr>
            <p:custDataLst>
              <p:tags r:id="rId6"/>
            </p:custDataLst>
          </p:nvPr>
        </p:nvSpPr>
        <p:spPr>
          <a:xfrm>
            <a:off x="812165" y="1826895"/>
            <a:ext cx="6290945" cy="5207635"/>
          </a:xfrm>
          <a:prstGeom prst="rect">
            <a:avLst/>
          </a:prstGeom>
          <a:noFill/>
        </p:spPr>
        <p:txBody>
          <a:bodyPr wrap="square" lIns="0" tIns="0" rIns="0" bIns="0" rtlCol="0" anchor="t">
            <a:normAutofit/>
          </a:bodyPr>
          <a:lstStyle/>
          <a:p>
            <a:pPr algn="just">
              <a:lnSpc>
                <a:spcPct val="150000"/>
              </a:lnSpc>
              <a:spcBef>
                <a:spcPct val="0"/>
              </a:spcBef>
              <a:spcAft>
                <a:spcPct val="0"/>
              </a:spcAft>
            </a:pPr>
            <a:r>
              <a:rPr lang="en-US" altLang="en-US" dirty="0">
                <a:ln>
                  <a:noFill/>
                  <a:prstDash val="sysDot"/>
                </a:ln>
                <a:solidFill>
                  <a:schemeClr val="tx1">
                    <a:lumMod val="85000"/>
                    <a:lumOff val="15000"/>
                  </a:schemeClr>
                </a:solidFill>
                <a:latin typeface="+mn-lt"/>
              </a:rPr>
              <a:t>Tesla operates in multiple regions — including the United States, China, Germany, and the United Kingdom — and employs a matrix structure that integrates engineering, manufacturing, and design teams globally. This structure supports decentralised decision-making and allows teams to collaborate across functions and geographies (Torrington et al., 2023).</a:t>
            </a:r>
          </a:p>
          <a:p>
            <a:pPr algn="just">
              <a:lnSpc>
                <a:spcPct val="150000"/>
              </a:lnSpc>
              <a:spcBef>
                <a:spcPct val="0"/>
              </a:spcBef>
              <a:spcAft>
                <a:spcPct val="0"/>
              </a:spcAft>
            </a:pPr>
            <a:r>
              <a:rPr lang="en-US" altLang="en-US" dirty="0">
                <a:ln>
                  <a:noFill/>
                  <a:prstDash val="sysDot"/>
                </a:ln>
                <a:solidFill>
                  <a:schemeClr val="tx1">
                    <a:lumMod val="85000"/>
                    <a:lumOff val="15000"/>
                  </a:schemeClr>
                </a:solidFill>
                <a:latin typeface="+mn-lt"/>
              </a:rPr>
              <a:t>International assignments are common for engineers, production managers, and IT specialists who relocate temporarily to share expertise and standardise best practices across facilities (Scullion and Collings, 2011). This approach enhances global knowledge transfer and fosters organisational learning.</a:t>
            </a:r>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12" name="椭圆 11"/>
          <p:cNvSpPr/>
          <p:nvPr>
            <p:custDataLst>
              <p:tags r:id="rId2"/>
            </p:custDataLst>
          </p:nvPr>
        </p:nvSpPr>
        <p:spPr>
          <a:xfrm>
            <a:off x="11270694" y="4630295"/>
            <a:ext cx="2997330" cy="2997330"/>
          </a:xfrm>
          <a:prstGeom prst="ellipse">
            <a:avLst/>
          </a:prstGeom>
          <a:solidFill>
            <a:schemeClr val="accent1">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3" name="椭圆 2"/>
          <p:cNvSpPr/>
          <p:nvPr>
            <p:custDataLst>
              <p:tags r:id="rId3"/>
            </p:custDataLst>
          </p:nvPr>
        </p:nvSpPr>
        <p:spPr>
          <a:xfrm>
            <a:off x="8145395" y="1287790"/>
            <a:ext cx="5753089" cy="5753089"/>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6" name="标题 5"/>
          <p:cNvSpPr>
            <a:spLocks noGrp="1"/>
          </p:cNvSpPr>
          <p:nvPr>
            <p:ph type="title"/>
            <p:custDataLst>
              <p:tags r:id="rId4"/>
            </p:custDataLst>
          </p:nvPr>
        </p:nvSpPr>
        <p:spPr>
          <a:xfrm>
            <a:off x="530225" y="210185"/>
            <a:ext cx="5102860" cy="1059815"/>
          </a:xfrm>
        </p:spPr>
        <p:txBody>
          <a:bodyPr wrap="square" lIns="0" tIns="0" rIns="0" bIns="0" anchor="b">
            <a:normAutofit fontScale="90000"/>
          </a:bodyPr>
          <a:lstStyle/>
          <a:p>
            <a:pPr algn="l"/>
            <a:br>
              <a:rPr lang="en-US" altLang="en-US" spc="0" dirty="0"/>
            </a:br>
            <a:r>
              <a:rPr lang="en-US" altLang="en-US" spc="0" dirty="0"/>
              <a:t>Assignment Planning and Support</a:t>
            </a:r>
          </a:p>
        </p:txBody>
      </p:sp>
      <p:pic>
        <p:nvPicPr>
          <p:cNvPr id="17" name="图片 16"/>
          <p:cNvPicPr>
            <a:picLocks noChangeAspect="1"/>
          </p:cNvPicPr>
          <p:nvPr>
            <p:custDataLst>
              <p:tags r:id="rId5"/>
            </p:custDataLst>
          </p:nvPr>
        </p:nvPicPr>
        <p:blipFill rotWithShape="1">
          <a:blip r:embed="rId9"/>
          <a:srcRect l="21377" r="11859"/>
          <a:stretch>
            <a:fillRect/>
          </a:stretch>
        </p:blipFill>
        <p:spPr>
          <a:xfrm>
            <a:off x="8400644" y="1242070"/>
            <a:ext cx="5612131" cy="5612131"/>
          </a:xfrm>
          <a:custGeom>
            <a:avLst/>
            <a:gdLst>
              <a:gd name="connsiteX0" fmla="*/ 2338388 w 4676776"/>
              <a:gd name="connsiteY0" fmla="*/ 0 h 4676776"/>
              <a:gd name="connsiteX1" fmla="*/ 4676776 w 4676776"/>
              <a:gd name="connsiteY1" fmla="*/ 2338388 h 4676776"/>
              <a:gd name="connsiteX2" fmla="*/ 2338388 w 4676776"/>
              <a:gd name="connsiteY2" fmla="*/ 4676776 h 4676776"/>
              <a:gd name="connsiteX3" fmla="*/ 0 w 4676776"/>
              <a:gd name="connsiteY3" fmla="*/ 2338388 h 4676776"/>
              <a:gd name="connsiteX4" fmla="*/ 2338388 w 4676776"/>
              <a:gd name="connsiteY4" fmla="*/ 0 h 4676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6776" h="4676776">
                <a:moveTo>
                  <a:pt x="2338388" y="0"/>
                </a:moveTo>
                <a:cubicBezTo>
                  <a:pt x="3629844" y="0"/>
                  <a:pt x="4676776" y="1046932"/>
                  <a:pt x="4676776" y="2338388"/>
                </a:cubicBezTo>
                <a:cubicBezTo>
                  <a:pt x="4676776" y="3629844"/>
                  <a:pt x="3629844" y="4676776"/>
                  <a:pt x="2338388" y="4676776"/>
                </a:cubicBezTo>
                <a:cubicBezTo>
                  <a:pt x="1046932" y="4676776"/>
                  <a:pt x="0" y="3629844"/>
                  <a:pt x="0" y="2338388"/>
                </a:cubicBezTo>
                <a:cubicBezTo>
                  <a:pt x="0" y="1046932"/>
                  <a:pt x="1046932" y="0"/>
                  <a:pt x="2338388" y="0"/>
                </a:cubicBezTo>
                <a:close/>
              </a:path>
            </a:pathLst>
          </a:custGeom>
          <a:ln w="9525" cap="flat" cmpd="sng" algn="ctr">
            <a:solidFill>
              <a:schemeClr val="accent1">
                <a:alpha val="50000"/>
              </a:schemeClr>
            </a:solidFill>
            <a:prstDash val="solid"/>
            <a:round/>
            <a:headEnd type="none" w="med" len="med"/>
            <a:tailEnd type="none" w="med" len="med"/>
          </a:ln>
        </p:spPr>
      </p:pic>
      <p:sp>
        <p:nvSpPr>
          <p:cNvPr id="2" name="矩形 1"/>
          <p:cNvSpPr/>
          <p:nvPr>
            <p:custDataLst>
              <p:tags r:id="rId6"/>
            </p:custDataLst>
          </p:nvPr>
        </p:nvSpPr>
        <p:spPr>
          <a:xfrm>
            <a:off x="200660" y="1311275"/>
            <a:ext cx="7421880" cy="6289040"/>
          </a:xfrm>
          <a:prstGeom prst="rect">
            <a:avLst/>
          </a:prstGeom>
          <a:noFill/>
        </p:spPr>
        <p:txBody>
          <a:bodyPr wrap="square" lIns="0" tIns="0" rIns="0" bIns="0" rtlCol="0" anchor="t">
            <a:normAutofit/>
          </a:bodyPr>
          <a:lstStyle/>
          <a:p>
            <a:pPr algn="just">
              <a:lnSpc>
                <a:spcPct val="150000"/>
              </a:lnSpc>
              <a:spcBef>
                <a:spcPct val="0"/>
              </a:spcBef>
              <a:spcAft>
                <a:spcPct val="0"/>
              </a:spcAft>
            </a:pPr>
            <a:endParaRPr lang="en-US" altLang="en-US" sz="2000" dirty="0">
              <a:ln>
                <a:noFill/>
                <a:prstDash val="sysDot"/>
              </a:ln>
              <a:solidFill>
                <a:schemeClr val="tx1">
                  <a:lumMod val="85000"/>
                  <a:lumOff val="15000"/>
                </a:schemeClr>
              </a:solidFill>
              <a:latin typeface="+mn-lt"/>
            </a:endParaRPr>
          </a:p>
          <a:p>
            <a:pPr algn="just">
              <a:lnSpc>
                <a:spcPct val="150000"/>
              </a:lnSpc>
              <a:spcBef>
                <a:spcPct val="0"/>
              </a:spcBef>
              <a:spcAft>
                <a:spcPct val="0"/>
              </a:spcAft>
            </a:pPr>
            <a:r>
              <a:rPr lang="en-US" altLang="en-US" sz="2000" dirty="0">
                <a:ln>
                  <a:noFill/>
                  <a:prstDash val="sysDot"/>
                </a:ln>
                <a:solidFill>
                  <a:schemeClr val="tx1">
                    <a:lumMod val="85000"/>
                    <a:lumOff val="15000"/>
                  </a:schemeClr>
                </a:solidFill>
                <a:latin typeface="+mn-lt"/>
              </a:rPr>
              <a:t>Tesla’s international assignment management process focuses on selecting the right employees, preparing them through pre-departure orientation, and supporting them during their overseas placement. Assignments are used strategically to develop leadership and technical expertise within a global context (Dowling, Festing and Engle, 2017).</a:t>
            </a:r>
          </a:p>
          <a:p>
            <a:pPr algn="just">
              <a:lnSpc>
                <a:spcPct val="150000"/>
              </a:lnSpc>
              <a:spcBef>
                <a:spcPct val="0"/>
              </a:spcBef>
              <a:spcAft>
                <a:spcPct val="0"/>
              </a:spcAft>
            </a:pPr>
            <a:r>
              <a:rPr lang="en-US" altLang="en-US" sz="2000" dirty="0">
                <a:ln>
                  <a:noFill/>
                  <a:prstDash val="sysDot"/>
                </a:ln>
                <a:solidFill>
                  <a:schemeClr val="tx1">
                    <a:lumMod val="85000"/>
                    <a:lumOff val="15000"/>
                  </a:schemeClr>
                </a:solidFill>
                <a:latin typeface="+mn-lt"/>
              </a:rPr>
              <a:t>The company provides logistical, financial, and cultural support to expatriates and their families to ensure smooth relocation and adjustment. Repatriation programs are also implemented to reintegrate returning employees and retain their acquired knowledge for organisational benefit (Scullion and Collings, 2011).</a:t>
            </a:r>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12" name="椭圆 11"/>
          <p:cNvSpPr/>
          <p:nvPr>
            <p:custDataLst>
              <p:tags r:id="rId2"/>
            </p:custDataLst>
          </p:nvPr>
        </p:nvSpPr>
        <p:spPr>
          <a:xfrm>
            <a:off x="11270694" y="4630295"/>
            <a:ext cx="2997330" cy="2997330"/>
          </a:xfrm>
          <a:prstGeom prst="ellipse">
            <a:avLst/>
          </a:prstGeom>
          <a:solidFill>
            <a:schemeClr val="accent1">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3" name="椭圆 2"/>
          <p:cNvSpPr/>
          <p:nvPr>
            <p:custDataLst>
              <p:tags r:id="rId3"/>
            </p:custDataLst>
          </p:nvPr>
        </p:nvSpPr>
        <p:spPr>
          <a:xfrm>
            <a:off x="8145395" y="1287790"/>
            <a:ext cx="5753089" cy="5753089"/>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6" name="标题 5"/>
          <p:cNvSpPr>
            <a:spLocks noGrp="1"/>
          </p:cNvSpPr>
          <p:nvPr>
            <p:ph type="title"/>
            <p:custDataLst>
              <p:tags r:id="rId4"/>
            </p:custDataLst>
          </p:nvPr>
        </p:nvSpPr>
        <p:spPr>
          <a:xfrm>
            <a:off x="544194" y="539751"/>
            <a:ext cx="6192791" cy="1579244"/>
          </a:xfrm>
        </p:spPr>
        <p:txBody>
          <a:bodyPr wrap="square" lIns="0" tIns="0" rIns="0" bIns="0" anchor="b">
            <a:normAutofit/>
          </a:bodyPr>
          <a:lstStyle/>
          <a:p>
            <a:pPr algn="l"/>
            <a:r>
              <a:rPr lang="en-US" altLang="en-US" spc="0" dirty="0"/>
              <a:t>Cross-Cultural Management</a:t>
            </a:r>
          </a:p>
        </p:txBody>
      </p:sp>
      <p:pic>
        <p:nvPicPr>
          <p:cNvPr id="17" name="图片 16"/>
          <p:cNvPicPr>
            <a:picLocks noChangeAspect="1"/>
          </p:cNvPicPr>
          <p:nvPr>
            <p:custDataLst>
              <p:tags r:id="rId5"/>
            </p:custDataLst>
          </p:nvPr>
        </p:nvPicPr>
        <p:blipFill rotWithShape="1">
          <a:blip r:embed="rId9"/>
          <a:srcRect l="21377" r="11859"/>
          <a:stretch>
            <a:fillRect/>
          </a:stretch>
        </p:blipFill>
        <p:spPr>
          <a:xfrm>
            <a:off x="8400644" y="1242070"/>
            <a:ext cx="5612131" cy="5612131"/>
          </a:xfrm>
          <a:custGeom>
            <a:avLst/>
            <a:gdLst>
              <a:gd name="connsiteX0" fmla="*/ 2338388 w 4676776"/>
              <a:gd name="connsiteY0" fmla="*/ 0 h 4676776"/>
              <a:gd name="connsiteX1" fmla="*/ 4676776 w 4676776"/>
              <a:gd name="connsiteY1" fmla="*/ 2338388 h 4676776"/>
              <a:gd name="connsiteX2" fmla="*/ 2338388 w 4676776"/>
              <a:gd name="connsiteY2" fmla="*/ 4676776 h 4676776"/>
              <a:gd name="connsiteX3" fmla="*/ 0 w 4676776"/>
              <a:gd name="connsiteY3" fmla="*/ 2338388 h 4676776"/>
              <a:gd name="connsiteX4" fmla="*/ 2338388 w 4676776"/>
              <a:gd name="connsiteY4" fmla="*/ 0 h 4676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6776" h="4676776">
                <a:moveTo>
                  <a:pt x="2338388" y="0"/>
                </a:moveTo>
                <a:cubicBezTo>
                  <a:pt x="3629844" y="0"/>
                  <a:pt x="4676776" y="1046932"/>
                  <a:pt x="4676776" y="2338388"/>
                </a:cubicBezTo>
                <a:cubicBezTo>
                  <a:pt x="4676776" y="3629844"/>
                  <a:pt x="3629844" y="4676776"/>
                  <a:pt x="2338388" y="4676776"/>
                </a:cubicBezTo>
                <a:cubicBezTo>
                  <a:pt x="1046932" y="4676776"/>
                  <a:pt x="0" y="3629844"/>
                  <a:pt x="0" y="2338388"/>
                </a:cubicBezTo>
                <a:cubicBezTo>
                  <a:pt x="0" y="1046932"/>
                  <a:pt x="1046932" y="0"/>
                  <a:pt x="2338388" y="0"/>
                </a:cubicBezTo>
                <a:close/>
              </a:path>
            </a:pathLst>
          </a:custGeom>
          <a:ln w="9525" cap="flat" cmpd="sng" algn="ctr">
            <a:solidFill>
              <a:schemeClr val="accent1">
                <a:alpha val="50000"/>
              </a:schemeClr>
            </a:solidFill>
            <a:prstDash val="solid"/>
            <a:round/>
            <a:headEnd type="none" w="med" len="med"/>
            <a:tailEnd type="none" w="med" len="med"/>
          </a:ln>
        </p:spPr>
      </p:pic>
      <p:sp>
        <p:nvSpPr>
          <p:cNvPr id="2" name="矩形 1"/>
          <p:cNvSpPr/>
          <p:nvPr>
            <p:custDataLst>
              <p:tags r:id="rId6"/>
            </p:custDataLst>
          </p:nvPr>
        </p:nvSpPr>
        <p:spPr>
          <a:xfrm>
            <a:off x="514350" y="2374265"/>
            <a:ext cx="6800850" cy="5154930"/>
          </a:xfrm>
          <a:prstGeom prst="rect">
            <a:avLst/>
          </a:prstGeom>
          <a:noFill/>
        </p:spPr>
        <p:txBody>
          <a:bodyPr wrap="square" lIns="0" tIns="0" rIns="0" bIns="0" rtlCol="0" anchor="t">
            <a:normAutofit/>
          </a:bodyPr>
          <a:lstStyle/>
          <a:p>
            <a:pPr>
              <a:lnSpc>
                <a:spcPct val="150000"/>
              </a:lnSpc>
              <a:spcBef>
                <a:spcPct val="0"/>
              </a:spcBef>
              <a:spcAft>
                <a:spcPct val="0"/>
              </a:spcAft>
            </a:pPr>
            <a:endParaRPr lang="en-US" altLang="en-US" sz="1680" dirty="0">
              <a:ln>
                <a:noFill/>
                <a:prstDash val="sysDot"/>
              </a:ln>
              <a:solidFill>
                <a:schemeClr val="tx1">
                  <a:lumMod val="85000"/>
                  <a:lumOff val="15000"/>
                </a:schemeClr>
              </a:solidFill>
              <a:latin typeface="+mn-lt"/>
            </a:endParaRPr>
          </a:p>
          <a:p>
            <a:pPr>
              <a:lnSpc>
                <a:spcPct val="150000"/>
              </a:lnSpc>
              <a:spcBef>
                <a:spcPct val="0"/>
              </a:spcBef>
              <a:spcAft>
                <a:spcPct val="0"/>
              </a:spcAft>
            </a:pPr>
            <a:r>
              <a:rPr lang="en-US" altLang="en-US" sz="1680" dirty="0">
                <a:ln>
                  <a:noFill/>
                  <a:prstDash val="sysDot"/>
                </a:ln>
                <a:solidFill>
                  <a:schemeClr val="tx1">
                    <a:lumMod val="85000"/>
                    <a:lumOff val="15000"/>
                  </a:schemeClr>
                </a:solidFill>
                <a:latin typeface="+mn-lt"/>
              </a:rPr>
              <a:t>Effective international teamwork at Tesla depends on managing cultural differences. According to Hofstede’s cultural dimensions model, variations in communication styles, power distance, and individualism can affect team performance and cohesion (Hofstede, 2011). Tesla promotes open communication, inclusion, and shared purpose to overcome these barriers. Managers encourage participative leadership, where team members contribute to problem-solving regardless of hierarchy.</a:t>
            </a:r>
          </a:p>
          <a:p>
            <a:pPr>
              <a:lnSpc>
                <a:spcPct val="150000"/>
              </a:lnSpc>
              <a:spcBef>
                <a:spcPct val="0"/>
              </a:spcBef>
              <a:spcAft>
                <a:spcPct val="0"/>
              </a:spcAft>
            </a:pPr>
            <a:r>
              <a:rPr lang="en-US" altLang="en-US" sz="1680" dirty="0">
                <a:ln>
                  <a:noFill/>
                  <a:prstDash val="sysDot"/>
                </a:ln>
                <a:solidFill>
                  <a:schemeClr val="tx1">
                    <a:lumMod val="85000"/>
                    <a:lumOff val="15000"/>
                  </a:schemeClr>
                </a:solidFill>
                <a:latin typeface="+mn-lt"/>
              </a:rPr>
              <a:t>Cross-cultural awareness training and mentoring further help employees adapt to new environments and work efficiently in multinational teams (CIPD, 2023).</a:t>
            </a:r>
          </a:p>
        </p:txBody>
      </p: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12" name="椭圆 11"/>
          <p:cNvSpPr/>
          <p:nvPr>
            <p:custDataLst>
              <p:tags r:id="rId2"/>
            </p:custDataLst>
          </p:nvPr>
        </p:nvSpPr>
        <p:spPr>
          <a:xfrm>
            <a:off x="11270694" y="4630295"/>
            <a:ext cx="2997330" cy="2997330"/>
          </a:xfrm>
          <a:prstGeom prst="ellipse">
            <a:avLst/>
          </a:prstGeom>
          <a:solidFill>
            <a:schemeClr val="accent1">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3" name="椭圆 2"/>
          <p:cNvSpPr/>
          <p:nvPr>
            <p:custDataLst>
              <p:tags r:id="rId3"/>
            </p:custDataLst>
          </p:nvPr>
        </p:nvSpPr>
        <p:spPr>
          <a:xfrm>
            <a:off x="8145395" y="1287790"/>
            <a:ext cx="5753089" cy="5753089"/>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160"/>
          </a:p>
        </p:txBody>
      </p:sp>
      <p:sp>
        <p:nvSpPr>
          <p:cNvPr id="6" name="标题 5"/>
          <p:cNvSpPr>
            <a:spLocks noGrp="1"/>
          </p:cNvSpPr>
          <p:nvPr>
            <p:ph type="title"/>
            <p:custDataLst>
              <p:tags r:id="rId4"/>
            </p:custDataLst>
          </p:nvPr>
        </p:nvSpPr>
        <p:spPr>
          <a:xfrm>
            <a:off x="297814" y="231141"/>
            <a:ext cx="6192791" cy="1579244"/>
          </a:xfrm>
        </p:spPr>
        <p:txBody>
          <a:bodyPr wrap="square" lIns="0" tIns="0" rIns="0" bIns="0" anchor="b">
            <a:normAutofit fontScale="90000"/>
          </a:bodyPr>
          <a:lstStyle/>
          <a:p>
            <a:pPr algn="l"/>
            <a:r>
              <a:rPr lang="en-US" altLang="en-US" spc="0" dirty="0"/>
              <a:t>Technology and Virtual Collaboration</a:t>
            </a:r>
            <a:br>
              <a:rPr lang="en-US" altLang="en-US" spc="0" dirty="0"/>
            </a:br>
            <a:endParaRPr lang="en-US" altLang="en-US" spc="0" dirty="0"/>
          </a:p>
        </p:txBody>
      </p:sp>
      <p:pic>
        <p:nvPicPr>
          <p:cNvPr id="17" name="图片 16"/>
          <p:cNvPicPr>
            <a:picLocks noChangeAspect="1"/>
          </p:cNvPicPr>
          <p:nvPr>
            <p:custDataLst>
              <p:tags r:id="rId5"/>
            </p:custDataLst>
          </p:nvPr>
        </p:nvPicPr>
        <p:blipFill rotWithShape="1">
          <a:blip r:embed="rId9"/>
          <a:srcRect l="21377" r="11859"/>
          <a:stretch>
            <a:fillRect/>
          </a:stretch>
        </p:blipFill>
        <p:spPr>
          <a:xfrm>
            <a:off x="8400644" y="1242070"/>
            <a:ext cx="5612131" cy="5612131"/>
          </a:xfrm>
          <a:custGeom>
            <a:avLst/>
            <a:gdLst>
              <a:gd name="connsiteX0" fmla="*/ 2338388 w 4676776"/>
              <a:gd name="connsiteY0" fmla="*/ 0 h 4676776"/>
              <a:gd name="connsiteX1" fmla="*/ 4676776 w 4676776"/>
              <a:gd name="connsiteY1" fmla="*/ 2338388 h 4676776"/>
              <a:gd name="connsiteX2" fmla="*/ 2338388 w 4676776"/>
              <a:gd name="connsiteY2" fmla="*/ 4676776 h 4676776"/>
              <a:gd name="connsiteX3" fmla="*/ 0 w 4676776"/>
              <a:gd name="connsiteY3" fmla="*/ 2338388 h 4676776"/>
              <a:gd name="connsiteX4" fmla="*/ 2338388 w 4676776"/>
              <a:gd name="connsiteY4" fmla="*/ 0 h 4676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6776" h="4676776">
                <a:moveTo>
                  <a:pt x="2338388" y="0"/>
                </a:moveTo>
                <a:cubicBezTo>
                  <a:pt x="3629844" y="0"/>
                  <a:pt x="4676776" y="1046932"/>
                  <a:pt x="4676776" y="2338388"/>
                </a:cubicBezTo>
                <a:cubicBezTo>
                  <a:pt x="4676776" y="3629844"/>
                  <a:pt x="3629844" y="4676776"/>
                  <a:pt x="2338388" y="4676776"/>
                </a:cubicBezTo>
                <a:cubicBezTo>
                  <a:pt x="1046932" y="4676776"/>
                  <a:pt x="0" y="3629844"/>
                  <a:pt x="0" y="2338388"/>
                </a:cubicBezTo>
                <a:cubicBezTo>
                  <a:pt x="0" y="1046932"/>
                  <a:pt x="1046932" y="0"/>
                  <a:pt x="2338388" y="0"/>
                </a:cubicBezTo>
                <a:close/>
              </a:path>
            </a:pathLst>
          </a:custGeom>
          <a:ln w="9525" cap="flat" cmpd="sng" algn="ctr">
            <a:solidFill>
              <a:schemeClr val="accent1">
                <a:alpha val="50000"/>
              </a:schemeClr>
            </a:solidFill>
            <a:prstDash val="solid"/>
            <a:round/>
            <a:headEnd type="none" w="med" len="med"/>
            <a:tailEnd type="none" w="med" len="med"/>
          </a:ln>
        </p:spPr>
      </p:pic>
      <p:sp>
        <p:nvSpPr>
          <p:cNvPr id="2" name="矩形 1"/>
          <p:cNvSpPr/>
          <p:nvPr>
            <p:custDataLst>
              <p:tags r:id="rId6"/>
            </p:custDataLst>
          </p:nvPr>
        </p:nvSpPr>
        <p:spPr>
          <a:xfrm>
            <a:off x="544830" y="1784985"/>
            <a:ext cx="6372860" cy="5851525"/>
          </a:xfrm>
          <a:prstGeom prst="rect">
            <a:avLst/>
          </a:prstGeom>
          <a:noFill/>
        </p:spPr>
        <p:txBody>
          <a:bodyPr wrap="square" lIns="0" tIns="0" rIns="0" bIns="0" rtlCol="0" anchor="t">
            <a:normAutofit/>
          </a:bodyPr>
          <a:lstStyle/>
          <a:p>
            <a:pPr algn="just">
              <a:lnSpc>
                <a:spcPct val="150000"/>
              </a:lnSpc>
              <a:spcBef>
                <a:spcPct val="0"/>
              </a:spcBef>
              <a:spcAft>
                <a:spcPct val="0"/>
              </a:spcAft>
            </a:pPr>
            <a:r>
              <a:rPr lang="en-US" altLang="en-US" sz="2000" dirty="0">
                <a:ln>
                  <a:noFill/>
                  <a:prstDash val="sysDot"/>
                </a:ln>
                <a:solidFill>
                  <a:schemeClr val="tx1">
                    <a:lumMod val="85000"/>
                    <a:lumOff val="15000"/>
                  </a:schemeClr>
                </a:solidFill>
                <a:latin typeface="+mn-lt"/>
              </a:rPr>
              <a:t>Tesla integrates digital collaboration tools such as Slack, Zoom, and proprietary project management systems to coordinate dispersed teams. These platforms facilitate real-time communication, project tracking, and innovation sharing across time zones. The use of digital dashboards enables managers to monitor progress, allocate resources effectively, and sustain productivity in hybrid or remote environments (Ulrich, 2020).</a:t>
            </a:r>
          </a:p>
          <a:p>
            <a:pPr algn="just">
              <a:lnSpc>
                <a:spcPct val="150000"/>
              </a:lnSpc>
              <a:spcBef>
                <a:spcPct val="0"/>
              </a:spcBef>
              <a:spcAft>
                <a:spcPct val="0"/>
              </a:spcAft>
            </a:pPr>
            <a:r>
              <a:rPr lang="en-US" altLang="en-US" sz="2000" dirty="0">
                <a:ln>
                  <a:noFill/>
                  <a:prstDash val="sysDot"/>
                </a:ln>
                <a:solidFill>
                  <a:schemeClr val="tx1">
                    <a:lumMod val="85000"/>
                    <a:lumOff val="15000"/>
                  </a:schemeClr>
                </a:solidFill>
                <a:latin typeface="+mn-lt"/>
              </a:rPr>
              <a:t>Virtual teamwork has become essential in maintaining global connectivity, particularly after the COVID-19 pandemic, where flexible work arrangements became a necessity (Torrington et al., 2023).</a:t>
            </a:r>
          </a:p>
        </p:txBody>
      </p:sp>
    </p:spTree>
    <p:custDataLst>
      <p:tags r:id="rId1"/>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38983" y="344924"/>
            <a:ext cx="3135868" cy="391954"/>
          </a:xfrm>
          <a:prstGeom prst="rect">
            <a:avLst/>
          </a:prstGeom>
          <a:noFill/>
        </p:spPr>
        <p:txBody>
          <a:bodyPr wrap="none" lIns="0" tIns="0" rIns="0" bIns="0" rtlCol="0" anchor="t"/>
          <a:lstStyle/>
          <a:p>
            <a:pPr marL="0" indent="0" algn="l">
              <a:lnSpc>
                <a:spcPts val="3050"/>
              </a:lnSpc>
              <a:buNone/>
            </a:pPr>
            <a:r>
              <a:rPr lang="en-US" sz="2450" dirty="0">
                <a:solidFill>
                  <a:srgbClr val="152D47"/>
                </a:solidFill>
                <a:latin typeface="Crimson Pro Semi Bold" pitchFamily="34" charset="0"/>
                <a:ea typeface="Crimson Pro Semi Bold" pitchFamily="34" charset="-122"/>
                <a:cs typeface="Crimson Pro Semi Bold" pitchFamily="34" charset="-120"/>
              </a:rPr>
              <a:t>References </a:t>
            </a:r>
            <a:endParaRPr lang="en-US" sz="2450" dirty="0"/>
          </a:p>
        </p:txBody>
      </p:sp>
      <p:sp>
        <p:nvSpPr>
          <p:cNvPr id="36" name="TextBox 35"/>
          <p:cNvSpPr txBox="1"/>
          <p:nvPr/>
        </p:nvSpPr>
        <p:spPr>
          <a:xfrm>
            <a:off x="438983" y="863138"/>
            <a:ext cx="7315200" cy="6415602"/>
          </a:xfrm>
          <a:prstGeom prst="rect">
            <a:avLst/>
          </a:prstGeom>
          <a:noFill/>
        </p:spPr>
        <p:txBody>
          <a:bodyPr wrap="square">
            <a:spAutoFit/>
          </a:bodyPr>
          <a:lstStyle/>
          <a:p>
            <a:pPr marL="342900" marR="0" lvl="0" indent="-342900">
              <a:lnSpc>
                <a:spcPct val="107000"/>
              </a:lnSpc>
              <a:buFont typeface="+mj-lt"/>
              <a:buAutoNum type="arabicPeriod"/>
            </a:pPr>
            <a:r>
              <a:rPr lang="en-US" sz="1600" kern="100" dirty="0">
                <a:effectLst/>
                <a:latin typeface="Heebo" pitchFamily="2" charset="-79"/>
                <a:ea typeface="Aptos" panose="020B0004020202020204" pitchFamily="34" charset="0"/>
                <a:cs typeface="Heebo" pitchFamily="2" charset="-79"/>
              </a:rPr>
              <a:t>Barney, J., 1991. Firm resources and sustained competitive advantage. </a:t>
            </a:r>
            <a:r>
              <a:rPr lang="en-US" sz="1600" i="1" kern="100" dirty="0">
                <a:effectLst/>
                <a:latin typeface="Heebo" pitchFamily="2" charset="-79"/>
                <a:ea typeface="Aptos" panose="020B0004020202020204" pitchFamily="34" charset="0"/>
                <a:cs typeface="Heebo" pitchFamily="2" charset="-79"/>
              </a:rPr>
              <a:t>Journal of management</a:t>
            </a:r>
            <a:r>
              <a:rPr lang="en-US" sz="1600" kern="100" dirty="0">
                <a:effectLst/>
                <a:latin typeface="Heebo" pitchFamily="2" charset="-79"/>
                <a:ea typeface="Aptos" panose="020B0004020202020204" pitchFamily="34" charset="0"/>
                <a:cs typeface="Heebo" pitchFamily="2" charset="-79"/>
              </a:rPr>
              <a:t>, </a:t>
            </a:r>
            <a:r>
              <a:rPr lang="en-US" sz="1600" i="1" kern="100" dirty="0">
                <a:effectLst/>
                <a:latin typeface="Heebo" pitchFamily="2" charset="-79"/>
                <a:ea typeface="Aptos" panose="020B0004020202020204" pitchFamily="34" charset="0"/>
                <a:cs typeface="Heebo" pitchFamily="2" charset="-79"/>
              </a:rPr>
              <a:t>17</a:t>
            </a:r>
            <a:r>
              <a:rPr lang="en-US" sz="1600" kern="100" dirty="0">
                <a:effectLst/>
                <a:latin typeface="Heebo" pitchFamily="2" charset="-79"/>
                <a:ea typeface="Aptos" panose="020B0004020202020204" pitchFamily="34" charset="0"/>
                <a:cs typeface="Heebo" pitchFamily="2" charset="-79"/>
              </a:rPr>
              <a:t>(1), pp.99-120.</a:t>
            </a:r>
            <a:br>
              <a:rPr lang="en-US" sz="1600" kern="100" dirty="0">
                <a:effectLst/>
                <a:latin typeface="Heebo" pitchFamily="2" charset="-79"/>
                <a:ea typeface="Aptos" panose="020B0004020202020204" pitchFamily="34" charset="0"/>
                <a:cs typeface="Heebo" pitchFamily="2" charset="-79"/>
              </a:rPr>
            </a:br>
            <a:endParaRPr lang="en-US" sz="1600" kern="100" dirty="0">
              <a:effectLst/>
              <a:latin typeface="Heebo" pitchFamily="2" charset="-79"/>
              <a:ea typeface="Aptos" panose="020B0004020202020204" pitchFamily="34" charset="0"/>
              <a:cs typeface="Heebo" pitchFamily="2" charset="-79"/>
            </a:endParaRPr>
          </a:p>
          <a:p>
            <a:pPr marL="342900" marR="0" lvl="0" indent="-342900">
              <a:lnSpc>
                <a:spcPct val="107000"/>
              </a:lnSpc>
              <a:buFont typeface="+mj-lt"/>
              <a:buAutoNum type="arabicPeriod"/>
            </a:pPr>
            <a:r>
              <a:rPr lang="en-US" sz="1600" kern="100" dirty="0">
                <a:effectLst/>
                <a:latin typeface="Heebo" pitchFamily="2" charset="-79"/>
                <a:ea typeface="Aptos" panose="020B0004020202020204" pitchFamily="34" charset="0"/>
                <a:cs typeface="Heebo" pitchFamily="2" charset="-79"/>
              </a:rPr>
              <a:t>Becker, G.S., 1975. </a:t>
            </a:r>
            <a:r>
              <a:rPr lang="en-US" sz="1600" i="1" kern="100" dirty="0">
                <a:effectLst/>
                <a:latin typeface="Heebo" pitchFamily="2" charset="-79"/>
                <a:ea typeface="Aptos" panose="020B0004020202020204" pitchFamily="34" charset="0"/>
                <a:cs typeface="Heebo" pitchFamily="2" charset="-79"/>
              </a:rPr>
              <a:t>Human capital: A theoretical and empirical analysis</a:t>
            </a:r>
            <a:r>
              <a:rPr lang="en-US" sz="1600" kern="100" dirty="0">
                <a:effectLst/>
                <a:latin typeface="Heebo" pitchFamily="2" charset="-79"/>
                <a:ea typeface="Aptos" panose="020B0004020202020204" pitchFamily="34" charset="0"/>
                <a:cs typeface="Heebo" pitchFamily="2" charset="-79"/>
              </a:rPr>
              <a:t>. National Bureau of Economic Research.</a:t>
            </a:r>
            <a:br>
              <a:rPr lang="en-US" sz="1600" kern="100" dirty="0">
                <a:effectLst/>
                <a:latin typeface="Heebo" pitchFamily="2" charset="-79"/>
                <a:ea typeface="Aptos" panose="020B0004020202020204" pitchFamily="34" charset="0"/>
                <a:cs typeface="Heebo" pitchFamily="2" charset="-79"/>
              </a:rPr>
            </a:br>
            <a:endParaRPr lang="en-US" sz="1600" kern="100" dirty="0">
              <a:effectLst/>
              <a:latin typeface="Heebo" pitchFamily="2" charset="-79"/>
              <a:ea typeface="Aptos" panose="020B0004020202020204" pitchFamily="34" charset="0"/>
              <a:cs typeface="Heebo" pitchFamily="2" charset="-79"/>
            </a:endParaRPr>
          </a:p>
          <a:p>
            <a:pPr marL="342900" marR="0" lvl="0" indent="-342900">
              <a:lnSpc>
                <a:spcPct val="107000"/>
              </a:lnSpc>
              <a:buFont typeface="+mj-lt"/>
              <a:buAutoNum type="arabicPeriod"/>
            </a:pPr>
            <a:r>
              <a:rPr lang="en-US" sz="1600" kern="100" dirty="0">
                <a:effectLst/>
                <a:latin typeface="Heebo" pitchFamily="2" charset="-79"/>
                <a:ea typeface="Aptos" panose="020B0004020202020204" pitchFamily="34" charset="0"/>
                <a:cs typeface="Heebo" pitchFamily="2" charset="-79"/>
              </a:rPr>
              <a:t>CIPD (2022) Learning and Skills at Work Survey. Chartered Institute of Personnel and Development.</a:t>
            </a:r>
            <a:br>
              <a:rPr lang="en-US" sz="1600" kern="100" dirty="0">
                <a:effectLst/>
                <a:latin typeface="Heebo" pitchFamily="2" charset="-79"/>
                <a:ea typeface="Aptos" panose="020B0004020202020204" pitchFamily="34" charset="0"/>
                <a:cs typeface="Heebo" pitchFamily="2" charset="-79"/>
              </a:rPr>
            </a:br>
            <a:endParaRPr lang="en-US" sz="1600" kern="100" dirty="0">
              <a:effectLst/>
              <a:latin typeface="Heebo" pitchFamily="2" charset="-79"/>
              <a:ea typeface="Aptos" panose="020B0004020202020204" pitchFamily="34" charset="0"/>
              <a:cs typeface="Heebo" pitchFamily="2" charset="-79"/>
            </a:endParaRPr>
          </a:p>
          <a:p>
            <a:pPr marL="342900" marR="0" lvl="0" indent="-342900">
              <a:lnSpc>
                <a:spcPct val="107000"/>
              </a:lnSpc>
              <a:buFont typeface="+mj-lt"/>
              <a:buAutoNum type="arabicPeriod"/>
            </a:pPr>
            <a:r>
              <a:rPr lang="en-US" sz="1600" kern="100" dirty="0">
                <a:effectLst/>
                <a:latin typeface="Heebo" pitchFamily="2" charset="-79"/>
                <a:ea typeface="Aptos" panose="020B0004020202020204" pitchFamily="34" charset="0"/>
                <a:cs typeface="Heebo" pitchFamily="2" charset="-79"/>
              </a:rPr>
              <a:t>Hopkins, M. and </a:t>
            </a:r>
            <a:r>
              <a:rPr lang="en-US" sz="1600" kern="100" dirty="0" err="1">
                <a:effectLst/>
                <a:latin typeface="Heebo" pitchFamily="2" charset="-79"/>
                <a:ea typeface="Aptos" panose="020B0004020202020204" pitchFamily="34" charset="0"/>
                <a:cs typeface="Heebo" pitchFamily="2" charset="-79"/>
              </a:rPr>
              <a:t>Lazonick</a:t>
            </a:r>
            <a:r>
              <a:rPr lang="en-US" sz="1600" kern="100" dirty="0">
                <a:effectLst/>
                <a:latin typeface="Heebo" pitchFamily="2" charset="-79"/>
                <a:ea typeface="Aptos" panose="020B0004020202020204" pitchFamily="34" charset="0"/>
                <a:cs typeface="Heebo" pitchFamily="2" charset="-79"/>
              </a:rPr>
              <a:t>, W., 2024. Tesla as a Global Competitor: Strategic Control in the EV Transition. </a:t>
            </a:r>
            <a:r>
              <a:rPr lang="en-US" sz="1600" i="1" kern="100" dirty="0">
                <a:effectLst/>
                <a:latin typeface="Heebo" pitchFamily="2" charset="-79"/>
                <a:ea typeface="Aptos" panose="020B0004020202020204" pitchFamily="34" charset="0"/>
                <a:cs typeface="Heebo" pitchFamily="2" charset="-79"/>
              </a:rPr>
              <a:t>Institute for New Economic Thinking Working Paper Series</a:t>
            </a:r>
            <a:r>
              <a:rPr lang="en-US" sz="1600" kern="100" dirty="0">
                <a:effectLst/>
                <a:latin typeface="Heebo" pitchFamily="2" charset="-79"/>
                <a:ea typeface="Aptos" panose="020B0004020202020204" pitchFamily="34" charset="0"/>
                <a:cs typeface="Heebo" pitchFamily="2" charset="-79"/>
              </a:rPr>
              <a:t>, (225).</a:t>
            </a:r>
            <a:br>
              <a:rPr lang="en-US" sz="1600" kern="100" dirty="0">
                <a:effectLst/>
                <a:latin typeface="Heebo" pitchFamily="2" charset="-79"/>
                <a:ea typeface="Aptos" panose="020B0004020202020204" pitchFamily="34" charset="0"/>
                <a:cs typeface="Heebo" pitchFamily="2" charset="-79"/>
              </a:rPr>
            </a:br>
            <a:endParaRPr lang="en-US" sz="1600" kern="100" dirty="0">
              <a:effectLst/>
              <a:latin typeface="Heebo" pitchFamily="2" charset="-79"/>
              <a:ea typeface="Aptos" panose="020B0004020202020204" pitchFamily="34" charset="0"/>
              <a:cs typeface="Heebo" pitchFamily="2" charset="-79"/>
            </a:endParaRPr>
          </a:p>
          <a:p>
            <a:pPr marL="342900" marR="0" lvl="0" indent="-342900">
              <a:lnSpc>
                <a:spcPct val="107000"/>
              </a:lnSpc>
              <a:buFont typeface="+mj-lt"/>
              <a:buAutoNum type="arabicPeriod"/>
            </a:pPr>
            <a:r>
              <a:rPr lang="en-US" sz="1600" kern="100" dirty="0">
                <a:effectLst/>
                <a:latin typeface="Heebo" pitchFamily="2" charset="-79"/>
                <a:ea typeface="Aptos" panose="020B0004020202020204" pitchFamily="34" charset="0"/>
                <a:cs typeface="Heebo" pitchFamily="2" charset="-79"/>
              </a:rPr>
              <a:t>Kolb, D.A., 2014. </a:t>
            </a:r>
            <a:r>
              <a:rPr lang="en-US" sz="1600" i="1" kern="100" dirty="0">
                <a:effectLst/>
                <a:latin typeface="Heebo" pitchFamily="2" charset="-79"/>
                <a:ea typeface="Aptos" panose="020B0004020202020204" pitchFamily="34" charset="0"/>
                <a:cs typeface="Heebo" pitchFamily="2" charset="-79"/>
              </a:rPr>
              <a:t>Experiential learning: Experience as the source of learning and development</a:t>
            </a:r>
            <a:r>
              <a:rPr lang="en-US" sz="1600" kern="100" dirty="0">
                <a:effectLst/>
                <a:latin typeface="Heebo" pitchFamily="2" charset="-79"/>
                <a:ea typeface="Aptos" panose="020B0004020202020204" pitchFamily="34" charset="0"/>
                <a:cs typeface="Heebo" pitchFamily="2" charset="-79"/>
              </a:rPr>
              <a:t>. FT press.</a:t>
            </a:r>
            <a:br>
              <a:rPr lang="en-US" sz="1600" kern="100" dirty="0">
                <a:effectLst/>
                <a:latin typeface="Heebo" pitchFamily="2" charset="-79"/>
                <a:ea typeface="Aptos" panose="020B0004020202020204" pitchFamily="34" charset="0"/>
                <a:cs typeface="Heebo" pitchFamily="2" charset="-79"/>
              </a:rPr>
            </a:br>
            <a:endParaRPr lang="en-US" sz="1600" kern="100" dirty="0">
              <a:effectLst/>
              <a:latin typeface="Heebo" pitchFamily="2" charset="-79"/>
              <a:ea typeface="Aptos" panose="020B0004020202020204" pitchFamily="34" charset="0"/>
              <a:cs typeface="Heebo" pitchFamily="2" charset="-79"/>
            </a:endParaRPr>
          </a:p>
          <a:p>
            <a:pPr marL="342900" marR="0" lvl="0" indent="-342900">
              <a:lnSpc>
                <a:spcPct val="107000"/>
              </a:lnSpc>
              <a:buFont typeface="+mj-lt"/>
              <a:buAutoNum type="arabicPeriod"/>
            </a:pPr>
            <a:r>
              <a:rPr lang="en-US" sz="1600" kern="100" dirty="0">
                <a:effectLst/>
                <a:latin typeface="Heebo" pitchFamily="2" charset="-79"/>
                <a:ea typeface="Aptos" panose="020B0004020202020204" pitchFamily="34" charset="0"/>
                <a:cs typeface="Heebo" pitchFamily="2" charset="-79"/>
              </a:rPr>
              <a:t>Locke, E.A. and Latham, G.P., 2002. Building a practically useful theory of goal setting and task motivation: A 35-year odyssey. </a:t>
            </a:r>
            <a:r>
              <a:rPr lang="en-US" sz="1600" i="1" kern="100" dirty="0">
                <a:effectLst/>
                <a:latin typeface="Heebo" pitchFamily="2" charset="-79"/>
                <a:ea typeface="Aptos" panose="020B0004020202020204" pitchFamily="34" charset="0"/>
                <a:cs typeface="Heebo" pitchFamily="2" charset="-79"/>
              </a:rPr>
              <a:t>American psychologist</a:t>
            </a:r>
            <a:r>
              <a:rPr lang="en-US" sz="1600" kern="100" dirty="0">
                <a:effectLst/>
                <a:latin typeface="Heebo" pitchFamily="2" charset="-79"/>
                <a:ea typeface="Aptos" panose="020B0004020202020204" pitchFamily="34" charset="0"/>
                <a:cs typeface="Heebo" pitchFamily="2" charset="-79"/>
              </a:rPr>
              <a:t>, </a:t>
            </a:r>
            <a:r>
              <a:rPr lang="en-US" sz="1600" i="1" kern="100" dirty="0">
                <a:effectLst/>
                <a:latin typeface="Heebo" pitchFamily="2" charset="-79"/>
                <a:ea typeface="Aptos" panose="020B0004020202020204" pitchFamily="34" charset="0"/>
                <a:cs typeface="Heebo" pitchFamily="2" charset="-79"/>
              </a:rPr>
              <a:t>57</a:t>
            </a:r>
            <a:r>
              <a:rPr lang="en-US" sz="1600" kern="100" dirty="0">
                <a:effectLst/>
                <a:latin typeface="Heebo" pitchFamily="2" charset="-79"/>
                <a:ea typeface="Aptos" panose="020B0004020202020204" pitchFamily="34" charset="0"/>
                <a:cs typeface="Heebo" pitchFamily="2" charset="-79"/>
              </a:rPr>
              <a:t>(9), p.705.</a:t>
            </a:r>
            <a:endParaRPr lang="en-US" sz="1600" kern="100" dirty="0">
              <a:latin typeface="Heebo" pitchFamily="2" charset="-79"/>
              <a:ea typeface="Aptos" panose="020B0004020202020204" pitchFamily="34" charset="0"/>
              <a:cs typeface="Heebo" pitchFamily="2" charset="-79"/>
            </a:endParaRPr>
          </a:p>
          <a:p>
            <a:pPr marL="342900" marR="0" lvl="0" indent="-342900">
              <a:lnSpc>
                <a:spcPct val="107000"/>
              </a:lnSpc>
              <a:buFont typeface="+mj-lt"/>
              <a:buAutoNum type="arabicPeriod"/>
            </a:pPr>
            <a:endParaRPr lang="en-US" sz="1600" kern="100" dirty="0">
              <a:effectLst/>
              <a:latin typeface="Heebo" pitchFamily="2" charset="-79"/>
              <a:ea typeface="Aptos" panose="020B0004020202020204" pitchFamily="34" charset="0"/>
              <a:cs typeface="Heebo" pitchFamily="2" charset="-79"/>
            </a:endParaRPr>
          </a:p>
          <a:p>
            <a:pPr marL="342900" indent="-342900">
              <a:lnSpc>
                <a:spcPct val="107000"/>
              </a:lnSpc>
              <a:buFont typeface="+mj-lt"/>
              <a:buAutoNum type="arabicPeriod"/>
            </a:pPr>
            <a:r>
              <a:rPr lang="en-US" sz="1600" dirty="0">
                <a:latin typeface="Heebo" pitchFamily="2" charset="-79"/>
                <a:cs typeface="Heebo" pitchFamily="2" charset="-79"/>
              </a:rPr>
              <a:t>Poór, J., Szabó-</a:t>
            </a:r>
            <a:r>
              <a:rPr lang="en-US" sz="1600" dirty="0" err="1">
                <a:latin typeface="Heebo" pitchFamily="2" charset="-79"/>
                <a:cs typeface="Heebo" pitchFamily="2" charset="-79"/>
              </a:rPr>
              <a:t>Szentgróti</a:t>
            </a:r>
            <a:r>
              <a:rPr lang="en-US" sz="1600" dirty="0">
                <a:latin typeface="Heebo" pitchFamily="2" charset="-79"/>
                <a:cs typeface="Heebo" pitchFamily="2" charset="-79"/>
              </a:rPr>
              <a:t>, G., </a:t>
            </a:r>
            <a:r>
              <a:rPr lang="en-US" sz="1600" dirty="0" err="1">
                <a:latin typeface="Heebo" pitchFamily="2" charset="-79"/>
                <a:cs typeface="Heebo" pitchFamily="2" charset="-79"/>
              </a:rPr>
              <a:t>Veresné</a:t>
            </a:r>
            <a:r>
              <a:rPr lang="en-US" sz="1600" dirty="0">
                <a:latin typeface="Heebo" pitchFamily="2" charset="-79"/>
                <a:cs typeface="Heebo" pitchFamily="2" charset="-79"/>
              </a:rPr>
              <a:t> Valentinyi, K., Varga, E., Hollósy-Vadász, G. and </a:t>
            </a:r>
            <a:r>
              <a:rPr lang="en-US" sz="1600" dirty="0" err="1">
                <a:latin typeface="Heebo" pitchFamily="2" charset="-79"/>
                <a:cs typeface="Heebo" pitchFamily="2" charset="-79"/>
              </a:rPr>
              <a:t>Kőmüves</a:t>
            </a:r>
            <a:r>
              <a:rPr lang="en-US" sz="1600" dirty="0">
                <a:latin typeface="Heebo" pitchFamily="2" charset="-79"/>
                <a:cs typeface="Heebo" pitchFamily="2" charset="-79"/>
              </a:rPr>
              <a:t>, Z., 2023. </a:t>
            </a:r>
            <a:r>
              <a:rPr lang="en-US" sz="1600" dirty="0" err="1">
                <a:latin typeface="Heebo" pitchFamily="2" charset="-79"/>
                <a:cs typeface="Heebo" pitchFamily="2" charset="-79"/>
              </a:rPr>
              <a:t>Labour</a:t>
            </a:r>
            <a:r>
              <a:rPr lang="en-US" sz="1600" dirty="0">
                <a:latin typeface="Heebo" pitchFamily="2" charset="-79"/>
                <a:cs typeface="Heebo" pitchFamily="2" charset="-79"/>
              </a:rPr>
              <a:t> Shortage, </a:t>
            </a:r>
            <a:r>
              <a:rPr lang="en-US" sz="1600" dirty="0" err="1">
                <a:latin typeface="Heebo" pitchFamily="2" charset="-79"/>
                <a:cs typeface="Heebo" pitchFamily="2" charset="-79"/>
              </a:rPr>
              <a:t>Labour</a:t>
            </a:r>
            <a:r>
              <a:rPr lang="en-US" sz="1600" dirty="0">
                <a:latin typeface="Heebo" pitchFamily="2" charset="-79"/>
                <a:cs typeface="Heebo" pitchFamily="2" charset="-79"/>
              </a:rPr>
              <a:t> Retention and </a:t>
            </a:r>
            <a:r>
              <a:rPr lang="en-US" sz="1600" dirty="0" err="1">
                <a:latin typeface="Heebo" pitchFamily="2" charset="-79"/>
                <a:cs typeface="Heebo" pitchFamily="2" charset="-79"/>
              </a:rPr>
              <a:t>Robotisation</a:t>
            </a:r>
            <a:r>
              <a:rPr lang="en-US" sz="1600" dirty="0">
                <a:latin typeface="Heebo" pitchFamily="2" charset="-79"/>
                <a:cs typeface="Heebo" pitchFamily="2" charset="-79"/>
              </a:rPr>
              <a:t>: Problems and Solutions–Agricultural </a:t>
            </a:r>
            <a:r>
              <a:rPr lang="en-US" sz="1600" dirty="0" err="1">
                <a:latin typeface="Heebo" pitchFamily="2" charset="-79"/>
                <a:cs typeface="Heebo" pitchFamily="2" charset="-79"/>
              </a:rPr>
              <a:t>Organisations</a:t>
            </a:r>
            <a:r>
              <a:rPr lang="en-US" sz="1600" dirty="0">
                <a:latin typeface="Heebo" pitchFamily="2" charset="-79"/>
                <a:cs typeface="Heebo" pitchFamily="2" charset="-79"/>
              </a:rPr>
              <a:t>.</a:t>
            </a:r>
          </a:p>
          <a:p>
            <a:pPr marL="342900" marR="0" lvl="0" indent="-342900">
              <a:lnSpc>
                <a:spcPct val="107000"/>
              </a:lnSpc>
              <a:buFont typeface="+mj-lt"/>
              <a:buAutoNum type="arabicPeriod"/>
            </a:pPr>
            <a:endParaRPr lang="en-US" sz="1600" kern="100" dirty="0">
              <a:effectLst/>
              <a:latin typeface="Heebo" pitchFamily="2" charset="-79"/>
              <a:ea typeface="Aptos" panose="020B0004020202020204" pitchFamily="34" charset="0"/>
              <a:cs typeface="Heebo" pitchFamily="2" charset="-79"/>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30306" y="318348"/>
            <a:ext cx="7315200" cy="7477760"/>
          </a:xfrm>
          <a:prstGeom prst="rect">
            <a:avLst/>
          </a:prstGeom>
          <a:noFill/>
        </p:spPr>
        <p:txBody>
          <a:bodyPr wrap="square">
            <a:spAutoFit/>
          </a:bodyPr>
          <a:lstStyle/>
          <a:p>
            <a:r>
              <a:rPr lang="en-US" sz="1600" dirty="0"/>
              <a:t>8.</a:t>
            </a:r>
            <a:r>
              <a:rPr lang="en-US" sz="1600" dirty="0">
                <a:latin typeface="Heebo" pitchFamily="2" charset="-79"/>
                <a:cs typeface="Heebo" pitchFamily="2" charset="-79"/>
              </a:rPr>
              <a:t>	Senge, P.M., 2006. The fifth discipline: The art and practice of the learning organization. Broadway Business.</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9.	Sims, R.R., 2023. Human resource (talent) development. IAP.</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10.	Song, H., Gao, R., Zhang, Q. and Li, Y., 2023. The nonlinear effect of time pressure on innovation performance: new insights from a meta-analysis and an empirical study. Frontiers in Psychology, 13, p.1049174.</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11.	Stewart, G.L. and Brown, K.G., 2019. Human resource management. John Wiley &amp; Sons.</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12.	Stone, R.J., Cox, A., Gavin, M. and </a:t>
            </a:r>
            <a:r>
              <a:rPr lang="en-US" sz="1600" dirty="0" err="1">
                <a:latin typeface="Heebo" pitchFamily="2" charset="-79"/>
                <a:cs typeface="Heebo" pitchFamily="2" charset="-79"/>
              </a:rPr>
              <a:t>Carpini</a:t>
            </a:r>
            <a:r>
              <a:rPr lang="en-US" sz="1600" dirty="0">
                <a:latin typeface="Heebo" pitchFamily="2" charset="-79"/>
                <a:cs typeface="Heebo" pitchFamily="2" charset="-79"/>
              </a:rPr>
              <a:t>, J., 2024. Human resource management. John Wiley &amp; Sons.</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13.	Taylor, M.A.S., 2014. Armstrongs handbook of human resource management practice. Kogan Page Limited.</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14.	Tesla (2023) Tesla Impact Report 2023. Palo Alto: Tesla Inc.</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15.	Tesla (2024) Tesla Diversity and Inclusion Report 2024. Available at: https://www.tesla.com/diversity </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16.	Tesla (2024) Tesla Learning Academy Overview. Available at: </a:t>
            </a:r>
            <a:r>
              <a:rPr lang="en-US" sz="1600" dirty="0">
                <a:latin typeface="Heebo" pitchFamily="2" charset="-79"/>
                <a:cs typeface="Heebo" pitchFamily="2" charset="-79"/>
                <a:hlinkClick r:id="rId2"/>
              </a:rPr>
              <a:t>https://www.tesla.com/careers/training</a:t>
            </a:r>
            <a:br>
              <a:rPr lang="en-US" sz="1600" dirty="0">
                <a:latin typeface="Heebo" pitchFamily="2" charset="-79"/>
                <a:cs typeface="Heebo" pitchFamily="2" charset="-79"/>
              </a:rPr>
            </a:br>
            <a:endParaRPr lang="en-US" sz="1600" dirty="0">
              <a:latin typeface="Heebo" pitchFamily="2" charset="-79"/>
              <a:cs typeface="Heebo" pitchFamily="2" charset="-79"/>
            </a:endParaRPr>
          </a:p>
          <a:p>
            <a:r>
              <a:rPr lang="en-US" sz="1600" dirty="0">
                <a:latin typeface="Heebo" pitchFamily="2" charset="-79"/>
                <a:cs typeface="Heebo" pitchFamily="2" charset="-79"/>
              </a:rPr>
              <a:t>17.	Ulrich, D., 2020. HR’s ever-emerging contribution. Strategic HR Review, 19(6), pp.251-257.</a:t>
            </a:r>
          </a:p>
          <a:p>
            <a:endParaRPr lang="en-US" altLang="en-US" sz="1600" dirty="0">
              <a:latin typeface="Heebo" pitchFamily="2" charset="-79"/>
              <a:cs typeface="Heebo" pitchFamily="2" charset="-79"/>
            </a:endParaRPr>
          </a:p>
          <a:p>
            <a:endParaRPr lang="en-US" altLang="en-US" sz="1600" dirty="0">
              <a:latin typeface="Heebo" pitchFamily="2" charset="-79"/>
              <a:cs typeface="Heebo" pitchFamily="2" charset="-79"/>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p:cNvSpPr txBox="1"/>
          <p:nvPr/>
        </p:nvSpPr>
        <p:spPr>
          <a:xfrm>
            <a:off x="1028065" y="430530"/>
            <a:ext cx="7118985" cy="7461250"/>
          </a:xfrm>
          <a:prstGeom prst="rect">
            <a:avLst/>
          </a:prstGeom>
          <a:noFill/>
        </p:spPr>
        <p:txBody>
          <a:bodyPr wrap="square" rtlCol="0">
            <a:noAutofit/>
          </a:bodyPr>
          <a:lstStyle/>
          <a:p>
            <a:endParaRPr lang="en-US" altLang="en-US"/>
          </a:p>
          <a:p>
            <a:pPr algn="just">
              <a:lnSpc>
                <a:spcPct val="150000"/>
              </a:lnSpc>
            </a:pPr>
            <a:r>
              <a:rPr lang="en-US" altLang="en-US" sz="2400">
                <a:latin typeface="Arial" panose="020B0604020202020204" pitchFamily="34" charset="0"/>
                <a:cs typeface="Arial" panose="020B0604020202020204" pitchFamily="34" charset="0"/>
              </a:rPr>
              <a:t>A</a:t>
            </a:r>
            <a:r>
              <a:rPr lang="en-US" altLang="en-US" sz="1600">
                <a:latin typeface="Arial" panose="020B0604020202020204" pitchFamily="34" charset="0"/>
                <a:cs typeface="Arial" panose="020B0604020202020204" pitchFamily="34" charset="0"/>
              </a:rPr>
              <a:t>rmstrong, M. and Taylor, S., 2023. Armstrong’s handbook of human resource management practice. 16th ed. London: Kogan Page.</a:t>
            </a:r>
          </a:p>
          <a:p>
            <a:pPr algn="just">
              <a:lnSpc>
                <a:spcPct val="150000"/>
              </a:lnSpc>
            </a:pPr>
            <a:r>
              <a:rPr lang="en-US" altLang="en-US" sz="1600">
                <a:latin typeface="Arial" panose="020B0604020202020204" pitchFamily="34" charset="0"/>
                <a:cs typeface="Arial" panose="020B0604020202020204" pitchFamily="34" charset="0"/>
              </a:rPr>
              <a:t>Becker, G.S., 1975. Human capital: A theoretical and empirical analysis. Chicago: University of Chicago Press.</a:t>
            </a:r>
          </a:p>
          <a:p>
            <a:pPr algn="just">
              <a:lnSpc>
                <a:spcPct val="150000"/>
              </a:lnSpc>
            </a:pPr>
            <a:r>
              <a:rPr lang="en-US" altLang="en-US" sz="1600">
                <a:latin typeface="Arial" panose="020B0604020202020204" pitchFamily="34" charset="0"/>
                <a:cs typeface="Arial" panose="020B0604020202020204" pitchFamily="34" charset="0"/>
              </a:rPr>
              <a:t>CIPD, 2022. Learning and Skills at Work Survey 2022. London: Chartered Institute of Personnel and Development.</a:t>
            </a:r>
          </a:p>
          <a:p>
            <a:pPr algn="just">
              <a:lnSpc>
                <a:spcPct val="150000"/>
              </a:lnSpc>
            </a:pPr>
            <a:r>
              <a:rPr lang="en-US" altLang="en-US" sz="1600">
                <a:latin typeface="Arial" panose="020B0604020202020204" pitchFamily="34" charset="0"/>
                <a:cs typeface="Arial" panose="020B0604020202020204" pitchFamily="34" charset="0"/>
              </a:rPr>
              <a:t>Kolb, D.A., 2014. Experiential learning: Experience as the source of learning and development. FT Press.</a:t>
            </a:r>
          </a:p>
          <a:p>
            <a:pPr algn="just">
              <a:lnSpc>
                <a:spcPct val="150000"/>
              </a:lnSpc>
            </a:pPr>
            <a:r>
              <a:rPr lang="en-US" altLang="en-US" sz="1600">
                <a:latin typeface="Arial" panose="020B0604020202020204" pitchFamily="34" charset="0"/>
                <a:cs typeface="Arial" panose="020B0604020202020204" pitchFamily="34" charset="0"/>
              </a:rPr>
              <a:t>Sims, R.R., 2023. Human resource (talent) development. Charlotte, NC: Information Age Publishing.</a:t>
            </a:r>
          </a:p>
          <a:p>
            <a:pPr algn="just">
              <a:lnSpc>
                <a:spcPct val="150000"/>
              </a:lnSpc>
            </a:pPr>
            <a:r>
              <a:rPr lang="en-US" altLang="en-US" sz="1600">
                <a:latin typeface="Arial" panose="020B0604020202020204" pitchFamily="34" charset="0"/>
                <a:cs typeface="Arial" panose="020B0604020202020204" pitchFamily="34" charset="0"/>
              </a:rPr>
              <a:t>Stone, R.J., Cox, A., Gavin, M. and Carpini, J., 2024. Human resource management. 10th ed. Wiley.</a:t>
            </a:r>
          </a:p>
          <a:p>
            <a:pPr algn="just">
              <a:lnSpc>
                <a:spcPct val="150000"/>
              </a:lnSpc>
            </a:pPr>
            <a:r>
              <a:rPr lang="en-US" altLang="en-US" sz="1600">
                <a:latin typeface="Arial" panose="020B0604020202020204" pitchFamily="34" charset="0"/>
                <a:cs typeface="Arial" panose="020B0604020202020204" pitchFamily="34" charset="0"/>
              </a:rPr>
              <a:t>Tesla, 2024. Tesla Learning Academy Overview. Available at: https://www.tesla.com/careers/training.</a:t>
            </a:r>
          </a:p>
          <a:p>
            <a:endParaRPr lang="en-US" altLang="en-US" sz="1600">
              <a:latin typeface="Arial" panose="020B0604020202020204" pitchFamily="34" charset="0"/>
              <a:cs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tile tx="0" ty="0" sx="100000" sy="100000" flip="none" algn="tl"/>
        </a:blipFill>
        <a:effectLst/>
      </p:bgPr>
    </p:bg>
    <p:spTree>
      <p:nvGrpSpPr>
        <p:cNvPr id="1" name=""/>
        <p:cNvGrpSpPr/>
        <p:nvPr/>
      </p:nvGrpSpPr>
      <p:grpSpPr>
        <a:xfrm>
          <a:off x="0" y="0"/>
          <a:ext cx="0" cy="0"/>
          <a:chOff x="0" y="0"/>
          <a:chExt cx="0" cy="0"/>
        </a:xfrm>
      </p:grpSpPr>
      <p:sp>
        <p:nvSpPr>
          <p:cNvPr id="2" name="Text Box 1"/>
          <p:cNvSpPr txBox="1"/>
          <p:nvPr/>
        </p:nvSpPr>
        <p:spPr>
          <a:xfrm>
            <a:off x="864235" y="431165"/>
            <a:ext cx="7036435" cy="6918960"/>
          </a:xfrm>
          <a:prstGeom prst="rect">
            <a:avLst/>
          </a:prstGeom>
          <a:noFill/>
        </p:spPr>
        <p:txBody>
          <a:bodyPr wrap="square" rtlCol="0">
            <a:noAutofit/>
          </a:bodyPr>
          <a:lstStyle/>
          <a:p>
            <a:pPr algn="just">
              <a:lnSpc>
                <a:spcPct val="150000"/>
              </a:lnSpc>
            </a:pPr>
            <a:r>
              <a:rPr lang="en-US" altLang="en-US" sz="2000"/>
              <a:t>CIPD, 2023. International HRM: Managing Global Workforces. London: Chartered Institute of Personnel and Development.</a:t>
            </a:r>
          </a:p>
          <a:p>
            <a:pPr algn="just">
              <a:lnSpc>
                <a:spcPct val="150000"/>
              </a:lnSpc>
            </a:pPr>
            <a:r>
              <a:rPr lang="en-US" altLang="en-US" sz="2000"/>
              <a:t>Dowling, P.J., Festing, M. and Engle, A.D., 2017. International human resource management. 7th ed. London: Cengage Learning.</a:t>
            </a:r>
          </a:p>
          <a:p>
            <a:pPr algn="just">
              <a:lnSpc>
                <a:spcPct val="150000"/>
              </a:lnSpc>
            </a:pPr>
            <a:r>
              <a:rPr lang="en-US" altLang="en-US" sz="2000"/>
              <a:t>Hofstede, G., 2011. Dimensionalizing cultures: The Hofstede model in context. Online Readings in Psychology and Culture, 2(1), pp.1–26.</a:t>
            </a:r>
          </a:p>
          <a:p>
            <a:pPr algn="just">
              <a:lnSpc>
                <a:spcPct val="150000"/>
              </a:lnSpc>
            </a:pPr>
            <a:r>
              <a:rPr lang="en-US" altLang="en-US" sz="2000"/>
              <a:t>Scullion, H. and Collings, D.G., 2011. Global talent management. London: Routledge.</a:t>
            </a:r>
          </a:p>
          <a:p>
            <a:pPr algn="just">
              <a:lnSpc>
                <a:spcPct val="150000"/>
              </a:lnSpc>
            </a:pPr>
            <a:r>
              <a:rPr lang="en-US" altLang="en-US" sz="2000"/>
              <a:t>Torrington, D., Hall, L., Taylor, S. and Atkinson, C., 2023. Human resource management. 13th ed. Harlow: Pearson Education.</a:t>
            </a:r>
          </a:p>
          <a:p>
            <a:pPr algn="just">
              <a:lnSpc>
                <a:spcPct val="150000"/>
              </a:lnSpc>
            </a:pPr>
            <a:r>
              <a:rPr lang="en-US" altLang="en-US" sz="2000"/>
              <a:t>Ulrich, D., 2020. HR’s ever-emerging contribution. Strategic HR Review, 19(6), pp.251–257.</a:t>
            </a:r>
          </a:p>
          <a:p>
            <a:pPr algn="just"/>
            <a:endParaRPr lang="en-US" altLang="en-US" sz="200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6.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7.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8.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9.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10.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11.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12.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13.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14.xml><?xml version="1.0" encoding="utf-8"?>
<p:tagLst xmlns:a="http://schemas.openxmlformats.org/drawingml/2006/main" xmlns:r="http://schemas.openxmlformats.org/officeDocument/2006/relationships" xmlns:p="http://schemas.openxmlformats.org/presentationml/2006/main">
  <p:tag name="KSO_WM_DIAGRAM_VIRTUALLY_FRAME" val="{&quot;height&quot;:442.4156692913386,&quot;left&quot;:102.54377952755905,&quot;top&quot;:163.8655905511811,&quot;width&quot;:996.2812598425196}"/>
</p:tagLst>
</file>

<file path=ppt/tags/tag15.xml><?xml version="1.0" encoding="utf-8"?>
<p:tagLst xmlns:a="http://schemas.openxmlformats.org/drawingml/2006/main" xmlns:r="http://schemas.openxmlformats.org/officeDocument/2006/relationships" xmlns:p="http://schemas.openxmlformats.org/presentationml/2006/main">
  <p:tag name="KSO_WM_SLIDE_ID" val="custom20238245_1"/>
  <p:tag name="KSO_WM_TEMPLATE_SUBCATEGORY" val="0"/>
  <p:tag name="KSO_WM_TEMPLATE_MASTER_TYPE" val="0"/>
  <p:tag name="KSO_WM_TEMPLATE_COLOR_TYPE" val="0"/>
  <p:tag name="KSO_WM_SLIDE_ITEM_CNT" val="3"/>
  <p:tag name="KSO_WM_SLIDE_INDEX" val="1"/>
  <p:tag name="KSO_WM_TAG_VERSION" val="3.0"/>
  <p:tag name="KSO_WM_BEAUTIFY_FLAG" val="#wm#"/>
  <p:tag name="KSO_WM_TEMPLATE_CATEGORY" val="custom"/>
  <p:tag name="KSO_WM_TEMPLATE_INDEX" val="20238245"/>
  <p:tag name="KSO_WM_SLIDE_TYPE" val="text"/>
  <p:tag name="KSO_WM_SLIDE_SUBTYPE" val="picTxt"/>
  <p:tag name="KSO_WM_SLIDE_SIZE" val="850.448*382.064"/>
  <p:tag name="KSO_WM_SLIDE_POSITION" val="54.7493*107.097"/>
  <p:tag name="KSO_WM_SLIDE_LAYOUT" val="a_l"/>
  <p:tag name="KSO_WM_SLIDE_LAYOUT_CNT" val="1_1"/>
  <p:tag name="KSO_WM_SPECIAL_SOURCE" val="bdnull"/>
  <p:tag name="KSO_WM_DIAGRAM_GROUP_CODE" val="l1-1"/>
  <p:tag name="KSO_WM_SLIDE_DIAGTYPE" val="l"/>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custom20238245_1*a*1"/>
  <p:tag name="KSO_WM_TEMPLATE_CATEGORY" val="custom"/>
  <p:tag name="KSO_WM_TEMPLATE_INDEX" val="20238245"/>
  <p:tag name="KSO_WM_UNIT_LAYERLEVEL" val="1"/>
  <p:tag name="KSO_WM_TAG_VERSION" val="3.0"/>
  <p:tag name="KSO_WM_BEAUTIFY_FLAG" val="#wm#"/>
  <p:tag name="KSO_WM_UNIT_ISCONTENTSTITLE" val="0"/>
  <p:tag name="KSO_WM_UNIT_ISNUMDGMTITLE" val="0"/>
  <p:tag name="KSO_WM_UNIT_NOCLEAR" val="0"/>
  <p:tag name="KSO_WM_UNIT_TYPE" val="a"/>
  <p:tag name="KSO_WM_UNIT_INDEX" val="1"/>
  <p:tag name="KSO_WM_UNIT_PRESET_TEXT" val="Your title here"/>
  <p:tag name="KSO_WM_UNIT_TEXT_FILL_FORE_SCHEMECOLOR_INDEX" val="13"/>
  <p:tag name="KSO_WM_UNIT_TEXT_FILL_TYPE" val="1"/>
  <p:tag name="KSO_WM_UNIT_USESOURCEFORMAT_APPLY" val="1"/>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251_2*l_h_d*1_3_1"/>
  <p:tag name="KSO_WM_TEMPLATE_CATEGORY" val="diagram"/>
  <p:tag name="KSO_WM_TEMPLATE_INDEX" val="20238251"/>
  <p:tag name="KSO_WM_UNIT_LAYERLEVEL" val="1_1_1"/>
  <p:tag name="KSO_WM_TAG_VERSION" val="3.0"/>
  <p:tag name="KSO_WM_BEAUTIFY_FLAG" val="#wm#"/>
  <p:tag name="KSO_WM_DIAGRAM_VERSION" val="3"/>
  <p:tag name="KSO_WM_DIAGRAM_COLOR_TRICK" val="1"/>
  <p:tag name="KSO_WM_DIAGRAM_COLOR_TEXT_CAN_REMOVE" val="n"/>
  <p:tag name="KSO_WM_UNIT_VALUE" val="547*936"/>
  <p:tag name="KSO_WM_UNIT_TYPE" val="l_h_d"/>
  <p:tag name="KSO_WM_UNIT_INDEX" val="1_3_1"/>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UNIT_LINE_FILL_TYPE" val="2"/>
  <p:tag name="KSO_WM_UNIT_USESOURCEFORMAT_APPLY" val="1"/>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251_2*l_h_d*1_1_1"/>
  <p:tag name="KSO_WM_TEMPLATE_CATEGORY" val="diagram"/>
  <p:tag name="KSO_WM_TEMPLATE_INDEX" val="20238251"/>
  <p:tag name="KSO_WM_UNIT_LAYERLEVEL" val="1_1_1"/>
  <p:tag name="KSO_WM_TAG_VERSION" val="3.0"/>
  <p:tag name="KSO_WM_BEAUTIFY_FLAG" val="#wm#"/>
  <p:tag name="KSO_WM_DIAGRAM_VERSION" val="3"/>
  <p:tag name="KSO_WM_DIAGRAM_COLOR_TRICK" val="1"/>
  <p:tag name="KSO_WM_DIAGRAM_COLOR_TEXT_CAN_REMOVE" val="n"/>
  <p:tag name="KSO_WM_UNIT_VALUE" val="547*936"/>
  <p:tag name="KSO_WM_UNIT_TYPE" val="l_h_d"/>
  <p:tag name="KSO_WM_UNIT_INDEX" val="1_1_1"/>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UNIT_LINE_FILL_TYPE" val="2"/>
  <p:tag name="KSO_WM_UNIT_USESOURCEFORMAT_APPLY" val="1"/>
</p:tagLst>
</file>

<file path=ppt/tags/tag1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8251_2*l_h_i*1_1_1"/>
  <p:tag name="KSO_WM_TEMPLATE_CATEGORY" val="diagram"/>
  <p:tag name="KSO_WM_TEMPLATE_INDEX" val="20238251"/>
  <p:tag name="KSO_WM_UNIT_LAYERLEVEL" val="1_1_1"/>
  <p:tag name="KSO_WM_TAG_VERSION" val="3.0"/>
  <p:tag name="KSO_WM_BEAUTIFY_FLAG" val="#wm#"/>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gradient&quot;:[{&quot;brightness&quot;:1,&quot;colorType&quot;:1,&quot;foreColorIndex&quot;:5,&quot;pos&quot;:0,&quot;transparency&quot;:1},{&quot;brightness&quot;:0.6000000238418579,&quot;colorType&quot;:1,&quot;foreColorIndex&quot;:5,&quot;pos&quot;:0.6899999976158142,&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
  <p:tag name="KSO_WM_UNIT_LINE_FORE_SCHEMECOLOR_INDEX" val="5"/>
  <p:tag name="KSO_WM_UNIT_USESOURCEFORMAT_APPLY" val="1"/>
</p:tagLst>
</file>

<file path=ppt/tags/tag2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8251_2*l_h_a*1_1_1"/>
  <p:tag name="KSO_WM_TEMPLATE_CATEGORY" val="diagram"/>
  <p:tag name="KSO_WM_TEMPLATE_INDEX" val="20238251"/>
  <p:tag name="KSO_WM_UNIT_LAYERLEVEL" val="1_1_1"/>
  <p:tag name="KSO_WM_TAG_VERSION" val="3.0"/>
  <p:tag name="KSO_WM_BEAUTIFY_FLAG" val="#wm#"/>
  <p:tag name="KSO_WM_UNIT_TEXT_FILL_FORE_SCHEMECOLOR_INDEX_BRIGHTNESS" val="0.15"/>
  <p:tag name="KSO_WM_DIAGRAM_GROUP_CODE" val="l1-1"/>
  <p:tag name="KSO_WM_DIAGRAM_VERSION" val="3"/>
  <p:tag name="KSO_WM_DIAGRAM_COLOR_TRICK" val="1"/>
  <p:tag name="KSO_WM_DIAGRAM_COLOR_TEXT_CAN_REMOVE" val="n"/>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Your title here"/>
  <p:tag name="KSO_WM_UNIT_USESOURCEFORMAT_APPLY" val="1"/>
</p:tagLst>
</file>

<file path=ppt/tags/tag21.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8251_2*l_h_i*1_2_1"/>
  <p:tag name="KSO_WM_TEMPLATE_CATEGORY" val="diagram"/>
  <p:tag name="KSO_WM_TEMPLATE_INDEX" val="20238251"/>
  <p:tag name="KSO_WM_UNIT_LAYERLEVEL" val="1_1_1"/>
  <p:tag name="KSO_WM_TAG_VERSION" val="3.0"/>
  <p:tag name="KSO_WM_BEAUTIFY_FLAG" val="#wm#"/>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gradient&quot;:[{&quot;brightness&quot;:1,&quot;colorType&quot;:1,&quot;foreColorIndex&quot;:5,&quot;pos&quot;:0,&quot;transparency&quot;:1},{&quot;brightness&quot;:0.6000000238418579,&quot;colorType&quot;:1,&quot;foreColorIndex&quot;:5,&quot;pos&quot;:0.6899999976158142,&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
  <p:tag name="KSO_WM_UNIT_LINE_FORE_SCHEMECOLOR_INDEX" val="5"/>
  <p:tag name="KSO_WM_UNIT_USESOURCEFORMAT_APPLY" val="1"/>
</p:tagLst>
</file>

<file path=ppt/tags/tag2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8251_2*l_h_a*1_2_1"/>
  <p:tag name="KSO_WM_TEMPLATE_CATEGORY" val="diagram"/>
  <p:tag name="KSO_WM_TEMPLATE_INDEX" val="20238251"/>
  <p:tag name="KSO_WM_UNIT_LAYERLEVEL" val="1_1_1"/>
  <p:tag name="KSO_WM_TAG_VERSION" val="3.0"/>
  <p:tag name="KSO_WM_BEAUTIFY_FLAG" val="#wm#"/>
  <p:tag name="KSO_WM_UNIT_TEXT_FILL_FORE_SCHEMECOLOR_INDEX_BRIGHTNESS" val="0.15"/>
  <p:tag name="KSO_WM_DIAGRAM_GROUP_CODE" val="l1-1"/>
  <p:tag name="KSO_WM_DIAGRAM_VERSION" val="3"/>
  <p:tag name="KSO_WM_DIAGRAM_COLOR_TRICK" val="1"/>
  <p:tag name="KSO_WM_DIAGRAM_COLOR_TEXT_CAN_REMOVE" val="n"/>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Your title here"/>
  <p:tag name="KSO_WM_UNIT_USESOURCEFORMAT_APPLY" val="1"/>
</p:tagLst>
</file>

<file path=ppt/tags/tag23.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8251_2*l_h_i*1_3_1"/>
  <p:tag name="KSO_WM_TEMPLATE_CATEGORY" val="diagram"/>
  <p:tag name="KSO_WM_TEMPLATE_INDEX" val="20238251"/>
  <p:tag name="KSO_WM_UNIT_LAYERLEVEL" val="1_1_1"/>
  <p:tag name="KSO_WM_TAG_VERSION" val="3.0"/>
  <p:tag name="KSO_WM_BEAUTIFY_FLAG" val="#wm#"/>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gradient&quot;:[{&quot;brightness&quot;:1,&quot;colorType&quot;:1,&quot;foreColorIndex&quot;:5,&quot;pos&quot;:0,&quot;transparency&quot;:1},{&quot;brightness&quot;:0.6000000238418579,&quot;colorType&quot;:1,&quot;foreColorIndex&quot;:5,&quot;pos&quot;:0.6899999976158142,&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
  <p:tag name="KSO_WM_UNIT_LINE_FORE_SCHEMECOLOR_INDEX" val="5"/>
  <p:tag name="KSO_WM_UNIT_USESOURCEFORMAT_APPLY" val="1"/>
</p:tagLst>
</file>

<file path=ppt/tags/tag2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8251_2*l_h_a*1_3_1"/>
  <p:tag name="KSO_WM_TEMPLATE_CATEGORY" val="diagram"/>
  <p:tag name="KSO_WM_TEMPLATE_INDEX" val="20238251"/>
  <p:tag name="KSO_WM_UNIT_LAYERLEVEL" val="1_1_1"/>
  <p:tag name="KSO_WM_TAG_VERSION" val="3.0"/>
  <p:tag name="KSO_WM_BEAUTIFY_FLAG" val="#wm#"/>
  <p:tag name="KSO_WM_UNIT_TEXT_FILL_FORE_SCHEMECOLOR_INDEX_BRIGHTNESS" val="0.15"/>
  <p:tag name="KSO_WM_DIAGRAM_GROUP_CODE" val="l1-1"/>
  <p:tag name="KSO_WM_DIAGRAM_VERSION" val="3"/>
  <p:tag name="KSO_WM_DIAGRAM_COLOR_TRICK" val="1"/>
  <p:tag name="KSO_WM_DIAGRAM_COLOR_TEXT_CAN_REMOVE" val="n"/>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Your title here"/>
  <p:tag name="KSO_WM_UNIT_USESOURCEFORMAT_APPLY" val="1"/>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251_2*l_h_d*1_2_1"/>
  <p:tag name="KSO_WM_TEMPLATE_CATEGORY" val="diagram"/>
  <p:tag name="KSO_WM_TEMPLATE_INDEX" val="20238251"/>
  <p:tag name="KSO_WM_UNIT_LAYERLEVEL" val="1_1_1"/>
  <p:tag name="KSO_WM_TAG_VERSION" val="3.0"/>
  <p:tag name="KSO_WM_BEAUTIFY_FLAG" val="#wm#"/>
  <p:tag name="KSO_WM_DIAGRAM_VERSION" val="3"/>
  <p:tag name="KSO_WM_DIAGRAM_COLOR_TRICK" val="1"/>
  <p:tag name="KSO_WM_DIAGRAM_COLOR_TEXT_CAN_REMOVE" val="n"/>
  <p:tag name="KSO_WM_UNIT_VALUE" val="547*936"/>
  <p:tag name="KSO_WM_UNIT_TYPE" val="l_h_d"/>
  <p:tag name="KSO_WM_UNIT_INDEX" val="1_2_1"/>
  <p:tag name="KSO_WM_DIAGRAM_MAX_ITEMCNT" val="4"/>
  <p:tag name="KSO_WM_DIAGRAM_MIN_ITEMCNT" val="2"/>
  <p:tag name="KSO_WM_DIAGRAM_VIRTUALLY_FRAME" val="{&quot;height&quot;:458.4764566929134,&quot;left&quot;:65.69913385826771,&quot;top&quot;:128.51669291338584,&quot;width&quot;:1020.5370866141733}"/>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UNIT_LINE_FILL_TYPE" val="2"/>
  <p:tag name="KSO_WM_UNIT_USESOURCEFORMAT_APPLY" val="1"/>
</p:tagLst>
</file>

<file path=ppt/tags/tag26.xml><?xml version="1.0" encoding="utf-8"?>
<p:tagLst xmlns:a="http://schemas.openxmlformats.org/drawingml/2006/main" xmlns:r="http://schemas.openxmlformats.org/officeDocument/2006/relationships" xmlns:p="http://schemas.openxmlformats.org/presentationml/2006/main">
  <p:tag name="KSO_WM_TEMPLATE_MASTER_TYPE" val="0"/>
  <p:tag name="KSO_WM_TEMPLATE_COLOR_TYPE" val="0"/>
  <p:tag name="KSO_WM_BEAUTIFY_FLAG" val="#wm#"/>
  <p:tag name="KSO_WM_TEMPLATE_CATEGORY" val="custom"/>
  <p:tag name="KSO_WM_SLIDE_TYPE" val="text"/>
  <p:tag name="KSO_WM_SLIDE_SUBTYPE" val="picTxt"/>
  <p:tag name="KSO_WM_SLIDE_SIZE" val="267.15*319.65"/>
  <p:tag name="KSO_WM_SLIDE_POSITION" val="639*125.478"/>
  <p:tag name="KSO_WM_SLIDE_LAYOUT" val="a_d_l"/>
  <p:tag name="KSO_WM_SLIDE_LAYOUT_CNT" val="1_1_1"/>
  <p:tag name="KSO_WM_SPECIAL_SOURCE" val="bdnull"/>
  <p:tag name="KSO_WM_DIAGRAM_GROUP_CODE" val="l1-1"/>
  <p:tag name="KSO_WM_SLIDE_DIAGTYPE" val="l"/>
  <p:tag name="KSO_WM_TEMPLATE_INDEX" val="20238261"/>
  <p:tag name="KSO_WM_TEMPLATE_SUBCATEGORY" val="0"/>
  <p:tag name="KSO_WM_SLIDE_INDEX" val="1"/>
  <p:tag name="KSO_WM_TAG_VERSION" val="3.0"/>
  <p:tag name="KSO_WM_SLIDE_ID" val="custom20238261_1"/>
  <p:tag name="KSO_WM_SLIDE_ITEM_CNT" val="1"/>
</p:tagLst>
</file>

<file path=ppt/tags/tag2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DIAGRAM_VERSION" val="3"/>
  <p:tag name="KSO_WM_DIAGRAM_COLOR_TRICK" val="1"/>
  <p:tag name="KSO_WM_DIAGRAM_COLOR_TEXT_CAN_REMOVE" val="n"/>
  <p:tag name="KSO_WM_UNIT_VALUE" val="18"/>
  <p:tag name="KSO_WM_TEMPLATE_INDEX" val="20238261"/>
  <p:tag name="KSO_WM_UNIT_ID" val="custom20238261_1*a*1"/>
  <p:tag name="KSO_WM_UNIT_PRESET_TEXT" val="Your title here"/>
  <p:tag name="KSO_WM_UNIT_TEXT_FILL_FORE_SCHEMECOLOR_INDEX" val="13"/>
  <p:tag name="KSO_WM_UNIT_TEXT_FILL_TYPE" val="1"/>
  <p:tag name="KSO_WM_UNIT_USESOURCEFORMAT_APPLY" val="1"/>
</p:tagLst>
</file>

<file path=ppt/tags/tag28.xml><?xml version="1.0" encoding="utf-8"?>
<p:tagLst xmlns:a="http://schemas.openxmlformats.org/drawingml/2006/main" xmlns:r="http://schemas.openxmlformats.org/officeDocument/2006/relationships" xmlns:p="http://schemas.openxmlformats.org/presentationml/2006/main">
  <p:tag name="KSO_WM_UNIT_VALUE" val="1904*1996"/>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261_1*d*1"/>
  <p:tag name="KSO_WM_TEMPLATE_CATEGORY" val="custom"/>
  <p:tag name="KSO_WM_TEMPLATE_INDEX" val="20238261"/>
  <p:tag name="KSO_WM_UNIT_LAYERLEVEL" val="1"/>
  <p:tag name="KSO_WM_TAG_VERSION" val="3.0"/>
  <p:tag name="KSO_WM_BEAUTIFY_FLAG" val="#wm#"/>
  <p:tag name="KSO_WM_UNIT_LINE_FORE_SCHEMECOLOR_INDEX" val="13"/>
  <p:tag name="KSO_WM_UNIT_LINE_FILL_TYPE" val="2"/>
  <p:tag name="KSO_WM_UNIT_USESOURCEFORMAT_APPLY" val="1"/>
</p:tagLst>
</file>

<file path=ppt/tags/tag29.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3"/>
  <p:tag name="KSO_WM_DIAGRAM_MIN_ITEMCNT" val="1"/>
  <p:tag name="KSO_WM_DIAGRAM_VIRTUALLY_FRAME" val="{&quot;height&quot;:383.58000000000004,&quot;left&quot;:766.8,&quot;top&quot;:150.57307086614173,&quot;width&quot;:320.579999999999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42_1*l_h_f*1_1_1"/>
  <p:tag name="KSO_WM_TEMPLATE_CATEGORY" val="diagram"/>
  <p:tag name="KSO_WM_TEMPLATE_INDEX" val="20237942"/>
  <p:tag name="KSO_WM_UNIT_LAYERLEVEL" val="1_1_1"/>
  <p:tag name="KSO_WM_TAG_VERSION" val="3.0"/>
  <p:tag name="KSO_WM_BEAUTIFY_FLAG" val="#wm#"/>
  <p:tag name="KSO_WM_UNIT_TEXT_FILL_FORE_SCHEMECOLOR_INDEX" val="1"/>
  <p:tag name="KSO_WM_UNIT_TEXT_FILL_TYPE" val="1"/>
  <p:tag name="KSO_WM_UNIT_PRESET_TEXT" val="Presentations are communication tools that can be used as demonstrations, lectures, speeches, reports, and more. It serves a variety of purposes, making presentations powerful tools for convincing and teaching."/>
  <p:tag name="KSO_WM_UNIT_USESOURCEFORMAT_APPLY" val="1"/>
</p:tagLst>
</file>

<file path=ppt/tags/tag30.xml><?xml version="1.0" encoding="utf-8"?>
<p:tagLst xmlns:a="http://schemas.openxmlformats.org/drawingml/2006/main" xmlns:r="http://schemas.openxmlformats.org/officeDocument/2006/relationships" xmlns:p="http://schemas.openxmlformats.org/presentationml/2006/main">
  <p:tag name="KSO_WM_TEMPLATE_MASTER_TYPE" val="0"/>
  <p:tag name="KSO_WM_TEMPLATE_COLOR_TYPE" val="0"/>
  <p:tag name="KSO_WM_BEAUTIFY_FLAG" val="#wm#"/>
  <p:tag name="KSO_WM_TEMPLATE_CATEGORY" val="custom"/>
  <p:tag name="KSO_WM_SLIDE_TYPE" val="text"/>
  <p:tag name="KSO_WM_SLIDE_SUBTYPE" val="picTxt"/>
  <p:tag name="KSO_WM_SLIDE_SIZE" val="267.15*319.65"/>
  <p:tag name="KSO_WM_SLIDE_POSITION" val="639*125.478"/>
  <p:tag name="KSO_WM_SLIDE_LAYOUT" val="a_d_l"/>
  <p:tag name="KSO_WM_SLIDE_LAYOUT_CNT" val="1_1_1"/>
  <p:tag name="KSO_WM_SPECIAL_SOURCE" val="bdnull"/>
  <p:tag name="KSO_WM_DIAGRAM_GROUP_CODE" val="l1-1"/>
  <p:tag name="KSO_WM_SLIDE_DIAGTYPE" val="l"/>
  <p:tag name="KSO_WM_TEMPLATE_INDEX" val="20238261"/>
  <p:tag name="KSO_WM_TEMPLATE_SUBCATEGORY" val="0"/>
  <p:tag name="KSO_WM_SLIDE_INDEX" val="1"/>
  <p:tag name="KSO_WM_TAG_VERSION" val="3.0"/>
  <p:tag name="KSO_WM_SLIDE_ID" val="custom20238261_1"/>
  <p:tag name="KSO_WM_SLIDE_ITEM_CNT" val="1"/>
</p:tagLst>
</file>

<file path=ppt/tags/tag3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DIAGRAM_VERSION" val="3"/>
  <p:tag name="KSO_WM_DIAGRAM_COLOR_TRICK" val="1"/>
  <p:tag name="KSO_WM_DIAGRAM_COLOR_TEXT_CAN_REMOVE" val="n"/>
  <p:tag name="KSO_WM_UNIT_VALUE" val="18"/>
  <p:tag name="KSO_WM_TEMPLATE_INDEX" val="20238261"/>
  <p:tag name="KSO_WM_UNIT_ID" val="custom20238261_1*a*1"/>
  <p:tag name="KSO_WM_UNIT_PRESET_TEXT" val="Your title here"/>
  <p:tag name="KSO_WM_UNIT_TEXT_FILL_FORE_SCHEMECOLOR_INDEX" val="13"/>
  <p:tag name="KSO_WM_UNIT_TEXT_FILL_TYPE" val="1"/>
  <p:tag name="KSO_WM_UNIT_USESOURCEFORMAT_APPLY" val="1"/>
</p:tagLst>
</file>

<file path=ppt/tags/tag32.xml><?xml version="1.0" encoding="utf-8"?>
<p:tagLst xmlns:a="http://schemas.openxmlformats.org/drawingml/2006/main" xmlns:r="http://schemas.openxmlformats.org/officeDocument/2006/relationships" xmlns:p="http://schemas.openxmlformats.org/presentationml/2006/main">
  <p:tag name="KSO_WM_UNIT_VALUE" val="1904*1996"/>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261_1*d*1"/>
  <p:tag name="KSO_WM_TEMPLATE_CATEGORY" val="custom"/>
  <p:tag name="KSO_WM_TEMPLATE_INDEX" val="20238261"/>
  <p:tag name="KSO_WM_UNIT_LAYERLEVEL" val="1"/>
  <p:tag name="KSO_WM_TAG_VERSION" val="3.0"/>
  <p:tag name="KSO_WM_BEAUTIFY_FLAG" val="#wm#"/>
  <p:tag name="KSO_WM_UNIT_LINE_FORE_SCHEMECOLOR_INDEX" val="13"/>
  <p:tag name="KSO_WM_UNIT_LINE_FILL_TYPE" val="2"/>
  <p:tag name="KSO_WM_UNIT_USESOURCEFORMAT_APPLY" val="1"/>
</p:tagLst>
</file>

<file path=ppt/tags/tag33.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3"/>
  <p:tag name="KSO_WM_DIAGRAM_MIN_ITEMCNT" val="1"/>
  <p:tag name="KSO_WM_DIAGRAM_VIRTUALLY_FRAME" val="{&quot;height&quot;:485.60307086614176,&quot;left&quot;:731.2,&quot;top&quot;:108.5,&quot;width&quot;:378.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42_1*l_h_f*1_1_1"/>
  <p:tag name="KSO_WM_TEMPLATE_CATEGORY" val="diagram"/>
  <p:tag name="KSO_WM_TEMPLATE_INDEX" val="20237942"/>
  <p:tag name="KSO_WM_UNIT_LAYERLEVEL" val="1_1_1"/>
  <p:tag name="KSO_WM_TAG_VERSION" val="3.0"/>
  <p:tag name="KSO_WM_BEAUTIFY_FLAG" val="#wm#"/>
  <p:tag name="KSO_WM_UNIT_TEXT_FILL_FORE_SCHEMECOLOR_INDEX" val="1"/>
  <p:tag name="KSO_WM_UNIT_TEXT_FILL_TYPE" val="1"/>
  <p:tag name="KSO_WM_UNIT_PRESET_TEXT" val="Presentations are communication tools that can be used as demonstrations, lectures, speeches, reports, and more. It serves a variety of purposes, making presentations powerful tools for convincing and teaching."/>
  <p:tag name="KSO_WM_UNIT_USESOURCEFORMAT_APPLY" val="1"/>
</p:tagLst>
</file>

<file path=ppt/tags/tag34.xml><?xml version="1.0" encoding="utf-8"?>
<p:tagLst xmlns:a="http://schemas.openxmlformats.org/drawingml/2006/main" xmlns:r="http://schemas.openxmlformats.org/officeDocument/2006/relationships" xmlns:p="http://schemas.openxmlformats.org/presentationml/2006/main">
  <p:tag name="KSO_WM_SLIDE_ID" val="custom20238409_1"/>
  <p:tag name="KSO_WM_TEMPLATE_SUBCATEGORY" val="0"/>
  <p:tag name="KSO_WM_TEMPLATE_MASTER_TYPE" val="0"/>
  <p:tag name="KSO_WM_TEMPLATE_COLOR_TYPE" val="0"/>
  <p:tag name="KSO_WM_SLIDE_ITEM_CNT" val="1"/>
  <p:tag name="KSO_WM_SLIDE_INDEX" val="1"/>
  <p:tag name="KSO_WM_TAG_VERSION" val="3.0"/>
  <p:tag name="KSO_WM_BEAUTIFY_FLAG" val="#wm#"/>
  <p:tag name="KSO_WM_TEMPLATE_CATEGORY" val="custom"/>
  <p:tag name="KSO_WM_TEMPLATE_INDEX" val="20238409"/>
  <p:tag name="KSO_WM_SLIDE_TYPE" val="text"/>
  <p:tag name="KSO_WM_SLIDE_SUBTYPE" val="picTxt"/>
  <p:tag name="KSO_WM_SLIDE_SIZE" val="302.69*207.137"/>
  <p:tag name="KSO_WM_SLIDE_POSITION" val="579.205*225.282"/>
  <p:tag name="KSO_WM_SLIDE_LAYOUT" val="a_d_l"/>
  <p:tag name="KSO_WM_SLIDE_LAYOUT_CNT" val="1_1_1"/>
  <p:tag name="KSO_WM_SPECIAL_SOURCE" val="bdnull"/>
  <p:tag name="KSO_WM_DIAGRAM_GROUP_CODE" val="l1-1"/>
  <p:tag name="KSO_WM_SLIDE_DIAGTYPE" val="l"/>
</p:tagLst>
</file>

<file path=ppt/tags/tag35.xml><?xml version="1.0" encoding="utf-8"?>
<p:tagLst xmlns:a="http://schemas.openxmlformats.org/drawingml/2006/main" xmlns:r="http://schemas.openxmlformats.org/officeDocument/2006/relationships" xmlns:p="http://schemas.openxmlformats.org/presentationml/2006/main">
  <p:tag name="KSO_WM_UNIT_VALUE" val="1900*2030"/>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409_1*d*1"/>
  <p:tag name="KSO_WM_TEMPLATE_CATEGORY" val="custom"/>
  <p:tag name="KSO_WM_TEMPLATE_INDEX" val="20238409"/>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409_1*i*1"/>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3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38409_1*a*1"/>
  <p:tag name="KSO_WM_TEMPLATE_CATEGORY" val="custom"/>
  <p:tag name="KSO_WM_TEMPLATE_INDEX" val="20238409"/>
  <p:tag name="KSO_WM_UNIT_LAYERLEVEL" val="1"/>
  <p:tag name="KSO_WM_TAG_VERSION" val="3.0"/>
  <p:tag name="KSO_WM_BEAUTIFY_FLAG" val="#wm#"/>
  <p:tag name="KSO_WM_UNIT_PRESET_TEXT" val="The title goes here"/>
  <p:tag name="KSO_WM_UNIT_TEXT_FILL_FORE_SCHEMECOLOR_INDEX" val="13"/>
  <p:tag name="KSO_WM_UNIT_TEXT_FILL_TYPE" val="1"/>
  <p:tag name="KSO_WM_UNIT_USESOURCEFORMAT_APPLY" val="1"/>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409_1*i*2"/>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38409_1*i*3"/>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40.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25"/>
  <p:tag name="KSO_WM_DIAGRAM_MAX_ITEMCNT" val="1"/>
  <p:tag name="KSO_WM_DIAGRAM_MIN_ITEMCNT" val="1"/>
  <p:tag name="KSO_WM_DIAGRAM_VIRTUALLY_FRAME" val="{&quot;height&quot;:328.90212598425205,&quot;left&quot;:684.8,&quot;top&quot;:190,&quot;width&quot;:37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74_1*l_h_f*1_1_1"/>
  <p:tag name="KSO_WM_TEMPLATE_CATEGORY" val="diagram"/>
  <p:tag name="KSO_WM_TEMPLATE_INDEX" val="20237974"/>
  <p:tag name="KSO_WM_UNIT_LAYERLEVEL" val="1_1_1"/>
  <p:tag name="KSO_WM_TAG_VERSION" val="3.0"/>
  <p:tag name="KSO_WM_BEAUTIFY_FLAG" val="#wm#"/>
  <p:tag name="KSO_WM_UNIT_TEXT_FILL_FORE_SCHEMECOLOR_INDEX" val="1"/>
  <p:tag name="KSO_WM_UNIT_TEXT_FILL_TYPE" val="1"/>
  <p:tag name="KSO_WM_UNIT_PRESET_TEXT" val="Presentations are communication tools that can be used as demonstrations, lectures, speeches, reports, and more."/>
  <p:tag name="KSO_WM_UNIT_USESOURCEFORMAT_APPLY" val="1"/>
</p:tagLst>
</file>

<file path=ppt/tags/tag41.xml><?xml version="1.0" encoding="utf-8"?>
<p:tagLst xmlns:a="http://schemas.openxmlformats.org/drawingml/2006/main" xmlns:r="http://schemas.openxmlformats.org/officeDocument/2006/relationships" xmlns:p="http://schemas.openxmlformats.org/presentationml/2006/main">
  <p:tag name="KSO_WM_SLIDE_ID" val="custom20238409_1"/>
  <p:tag name="KSO_WM_TEMPLATE_SUBCATEGORY" val="0"/>
  <p:tag name="KSO_WM_TEMPLATE_MASTER_TYPE" val="0"/>
  <p:tag name="KSO_WM_TEMPLATE_COLOR_TYPE" val="0"/>
  <p:tag name="KSO_WM_SLIDE_ITEM_CNT" val="1"/>
  <p:tag name="KSO_WM_SLIDE_INDEX" val="1"/>
  <p:tag name="KSO_WM_TAG_VERSION" val="3.0"/>
  <p:tag name="KSO_WM_BEAUTIFY_FLAG" val="#wm#"/>
  <p:tag name="KSO_WM_TEMPLATE_CATEGORY" val="custom"/>
  <p:tag name="KSO_WM_TEMPLATE_INDEX" val="20238409"/>
  <p:tag name="KSO_WM_SLIDE_TYPE" val="text"/>
  <p:tag name="KSO_WM_SLIDE_SUBTYPE" val="picTxt"/>
  <p:tag name="KSO_WM_SLIDE_SIZE" val="302.69*207.137"/>
  <p:tag name="KSO_WM_SLIDE_POSITION" val="579.205*225.282"/>
  <p:tag name="KSO_WM_SLIDE_LAYOUT" val="a_d_l"/>
  <p:tag name="KSO_WM_SLIDE_LAYOUT_CNT" val="1_1_1"/>
  <p:tag name="KSO_WM_SPECIAL_SOURCE" val="bdnull"/>
  <p:tag name="KSO_WM_DIAGRAM_GROUP_CODE" val="l1-1"/>
  <p:tag name="KSO_WM_SLIDE_DIAGTYPE" val="l"/>
</p:tagLst>
</file>

<file path=ppt/tags/tag42.xml><?xml version="1.0" encoding="utf-8"?>
<p:tagLst xmlns:a="http://schemas.openxmlformats.org/drawingml/2006/main" xmlns:r="http://schemas.openxmlformats.org/officeDocument/2006/relationships" xmlns:p="http://schemas.openxmlformats.org/presentationml/2006/main">
  <p:tag name="KSO_WM_UNIT_VALUE" val="1900*2030"/>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409_1*d*1"/>
  <p:tag name="KSO_WM_TEMPLATE_CATEGORY" val="custom"/>
  <p:tag name="KSO_WM_TEMPLATE_INDEX" val="20238409"/>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409_1*i*1"/>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4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38409_1*a*1"/>
  <p:tag name="KSO_WM_TEMPLATE_CATEGORY" val="custom"/>
  <p:tag name="KSO_WM_TEMPLATE_INDEX" val="20238409"/>
  <p:tag name="KSO_WM_UNIT_LAYERLEVEL" val="1"/>
  <p:tag name="KSO_WM_TAG_VERSION" val="3.0"/>
  <p:tag name="KSO_WM_BEAUTIFY_FLAG" val="#wm#"/>
  <p:tag name="KSO_WM_UNIT_PRESET_TEXT" val="The title goes here"/>
  <p:tag name="KSO_WM_UNIT_TEXT_FILL_FORE_SCHEMECOLOR_INDEX" val="13"/>
  <p:tag name="KSO_WM_UNIT_TEXT_FILL_TYPE" val="1"/>
  <p:tag name="KSO_WM_UNIT_USESOURCEFORMAT_APPLY" val="1"/>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409_1*i*2"/>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38409_1*i*3"/>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47.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25"/>
  <p:tag name="KSO_WM_DIAGRAM_MAX_ITEMCNT" val="1"/>
  <p:tag name="KSO_WM_DIAGRAM_MIN_ITEMCNT" val="1"/>
  <p:tag name="KSO_WM_DIAGRAM_VIRTUALLY_FRAME" val="{&quot;height&quot;:424.10212598425204,&quot;left&quot;:644.85,&quot;top&quot;:188.75,&quot;width&quot;:47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74_1*l_h_f*1_1_1"/>
  <p:tag name="KSO_WM_TEMPLATE_CATEGORY" val="diagram"/>
  <p:tag name="KSO_WM_TEMPLATE_INDEX" val="20237974"/>
  <p:tag name="KSO_WM_UNIT_LAYERLEVEL" val="1_1_1"/>
  <p:tag name="KSO_WM_TAG_VERSION" val="3.0"/>
  <p:tag name="KSO_WM_BEAUTIFY_FLAG" val="#wm#"/>
  <p:tag name="KSO_WM_UNIT_TEXT_FILL_FORE_SCHEMECOLOR_INDEX" val="1"/>
  <p:tag name="KSO_WM_UNIT_TEXT_FILL_TYPE" val="1"/>
  <p:tag name="KSO_WM_UNIT_PRESET_TEXT" val="Presentations are communication tools that can be used as demonstrations, lectures, speeches, reports, and more."/>
  <p:tag name="KSO_WM_UNIT_USESOURCEFORMAT_APPLY" val="1"/>
</p:tagLst>
</file>

<file path=ppt/tags/tag48.xml><?xml version="1.0" encoding="utf-8"?>
<p:tagLst xmlns:a="http://schemas.openxmlformats.org/drawingml/2006/main" xmlns:r="http://schemas.openxmlformats.org/officeDocument/2006/relationships" xmlns:p="http://schemas.openxmlformats.org/presentationml/2006/main">
  <p:tag name="KSO_WM_SLIDE_ID" val="custom20238409_1"/>
  <p:tag name="KSO_WM_TEMPLATE_SUBCATEGORY" val="0"/>
  <p:tag name="KSO_WM_TEMPLATE_MASTER_TYPE" val="0"/>
  <p:tag name="KSO_WM_TEMPLATE_COLOR_TYPE" val="0"/>
  <p:tag name="KSO_WM_SLIDE_ITEM_CNT" val="1"/>
  <p:tag name="KSO_WM_SLIDE_INDEX" val="1"/>
  <p:tag name="KSO_WM_TAG_VERSION" val="3.0"/>
  <p:tag name="KSO_WM_BEAUTIFY_FLAG" val="#wm#"/>
  <p:tag name="KSO_WM_TEMPLATE_CATEGORY" val="custom"/>
  <p:tag name="KSO_WM_TEMPLATE_INDEX" val="20238409"/>
  <p:tag name="KSO_WM_SLIDE_TYPE" val="text"/>
  <p:tag name="KSO_WM_SLIDE_SUBTYPE" val="picTxt"/>
  <p:tag name="KSO_WM_SLIDE_SIZE" val="302.69*207.137"/>
  <p:tag name="KSO_WM_SLIDE_POSITION" val="579.205*225.282"/>
  <p:tag name="KSO_WM_SLIDE_LAYOUT" val="a_d_l"/>
  <p:tag name="KSO_WM_SLIDE_LAYOUT_CNT" val="1_1_1"/>
  <p:tag name="KSO_WM_SPECIAL_SOURCE" val="bdnull"/>
  <p:tag name="KSO_WM_DIAGRAM_GROUP_CODE" val="l1-1"/>
  <p:tag name="KSO_WM_SLIDE_DIAGTYPE" val="l"/>
</p:tagLst>
</file>

<file path=ppt/tags/tag49.xml><?xml version="1.0" encoding="utf-8"?>
<p:tagLst xmlns:a="http://schemas.openxmlformats.org/drawingml/2006/main" xmlns:r="http://schemas.openxmlformats.org/officeDocument/2006/relationships" xmlns:p="http://schemas.openxmlformats.org/presentationml/2006/main">
  <p:tag name="KSO_WM_UNIT_VALUE" val="1900*2030"/>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409_1*d*1"/>
  <p:tag name="KSO_WM_TEMPLATE_CATEGORY" val="custom"/>
  <p:tag name="KSO_WM_TEMPLATE_INDEX" val="20238409"/>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409_1*i*1"/>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5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38409_1*a*1"/>
  <p:tag name="KSO_WM_TEMPLATE_CATEGORY" val="custom"/>
  <p:tag name="KSO_WM_TEMPLATE_INDEX" val="20238409"/>
  <p:tag name="KSO_WM_UNIT_LAYERLEVEL" val="1"/>
  <p:tag name="KSO_WM_TAG_VERSION" val="3.0"/>
  <p:tag name="KSO_WM_BEAUTIFY_FLAG" val="#wm#"/>
  <p:tag name="KSO_WM_UNIT_PRESET_TEXT" val="The title goes here"/>
  <p:tag name="KSO_WM_UNIT_TEXT_FILL_FORE_SCHEMECOLOR_INDEX" val="13"/>
  <p:tag name="KSO_WM_UNIT_TEXT_FILL_TYPE" val="1"/>
  <p:tag name="KSO_WM_UNIT_USESOURCEFORMAT_APPLY" val="1"/>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409_1*i*2"/>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38409_1*i*3"/>
  <p:tag name="KSO_WM_TEMPLATE_CATEGORY" val="custom"/>
  <p:tag name="KSO_WM_TEMPLATE_INDEX" val="20238409"/>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54.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25"/>
  <p:tag name="KSO_WM_DIAGRAM_MAX_ITEMCNT" val="1"/>
  <p:tag name="KSO_WM_DIAGRAM_MIN_ITEMCNT" val="1"/>
  <p:tag name="KSO_WM_DIAGRAM_VIRTUALLY_FRAME" val="{&quot;height&quot;:248.56425196850392,&quot;left&quot;:695.0461417322834,&quot;top&quot;:270.33787401574807,&quot;width&quot;:363.2277165354329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74_1*l_h_f*1_1_1"/>
  <p:tag name="KSO_WM_TEMPLATE_CATEGORY" val="diagram"/>
  <p:tag name="KSO_WM_TEMPLATE_INDEX" val="20237974"/>
  <p:tag name="KSO_WM_UNIT_LAYERLEVEL" val="1_1_1"/>
  <p:tag name="KSO_WM_TAG_VERSION" val="3.0"/>
  <p:tag name="KSO_WM_BEAUTIFY_FLAG" val="#wm#"/>
  <p:tag name="KSO_WM_UNIT_TEXT_FILL_FORE_SCHEMECOLOR_INDEX" val="1"/>
  <p:tag name="KSO_WM_UNIT_TEXT_FILL_TYPE" val="1"/>
  <p:tag name="KSO_WM_UNIT_PRESET_TEXT" val="Presentations are communication tools that can be used as demonstrations, lectures, speeches, reports, and more."/>
  <p:tag name="KSO_WM_UNIT_USESOURCEFORMAT_APPLY" val="1"/>
</p:tagLst>
</file>

<file path=ppt/tags/tag55.xml><?xml version="1.0" encoding="utf-8"?>
<p:tagLst xmlns:a="http://schemas.openxmlformats.org/drawingml/2006/main" xmlns:r="http://schemas.openxmlformats.org/officeDocument/2006/relationships" xmlns:p="http://schemas.openxmlformats.org/presentationml/2006/main">
  <p:tag name="KSO_WM_TEMPLATE_MASTER_TYPE" val="0"/>
  <p:tag name="KSO_WM_TEMPLATE_COLOR_TYPE" val="0"/>
  <p:tag name="KSO_WM_BEAUTIFY_FLAG" val="#wm#"/>
  <p:tag name="KSO_WM_TEMPLATE_CATEGORY" val="custom"/>
  <p:tag name="KSO_WM_SLIDE_TYPE" val="text"/>
  <p:tag name="KSO_WM_SLIDE_SUBTYPE" val="picTxt"/>
  <p:tag name="KSO_WM_SLIDE_SIZE" val="394.5*344.75"/>
  <p:tag name="KSO_WM_SLIDE_POSITION" val="55.4256*126.275"/>
  <p:tag name="KSO_WM_SLIDE_LAYOUT" val="a_d_l"/>
  <p:tag name="KSO_WM_SLIDE_LAYOUT_CNT" val="1_1_1"/>
  <p:tag name="KSO_WM_SPECIAL_SOURCE" val="bdnull"/>
  <p:tag name="KSO_WM_DIAGRAM_GROUP_CODE" val="l1-1"/>
  <p:tag name="KSO_WM_SLIDE_DIAGTYPE" val="l"/>
  <p:tag name="KSO_WM_TEMPLATE_INDEX" val="20238338"/>
  <p:tag name="KSO_WM_TEMPLATE_SUBCATEGORY" val="0"/>
  <p:tag name="KSO_WM_SLIDE_INDEX" val="1"/>
  <p:tag name="KSO_WM_TAG_VERSION" val="3.0"/>
  <p:tag name="KSO_WM_SLIDE_ID" val="custom20238338_1"/>
  <p:tag name="KSO_WM_SLIDE_ITEM_CNT" val="4"/>
</p:tagLst>
</file>

<file path=ppt/tags/tag56.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UNIT_TEXT_FILL_FORE_SCHEMECOLOR_INDEX" val="13"/>
  <p:tag name="KSO_WM_UNIT_TEXT_FILL_TYPE" val="1"/>
  <p:tag name="KSO_WM_UNIT_USESOURCEFORMAT_APPLY" val="1"/>
  <p:tag name="KSO_WM_TEMPLATE_INDEX" val="20238338"/>
  <p:tag name="KSO_WM_UNIT_ID" val="custom20238338_1*a*1"/>
  <p:tag name="KSO_WM_UNIT_PRESET_TEXT" val="Your title here"/>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l1-1"/>
  <p:tag name="KSO_WM_UNIT_ID" val="custom20238338_1*i*1"/>
  <p:tag name="KSO_WM_TEMPLATE_CATEGORY" val="custom"/>
  <p:tag name="KSO_WM_TEMPLATE_INDEX" val="20238338"/>
  <p:tag name="KSO_WM_UNIT_LAYERLEVEL" val="1"/>
  <p:tag name="KSO_WM_TAG_VERSION" val="3.0"/>
  <p:tag name="KSO_WM_UNIT_TYPE" val="i"/>
  <p:tag name="KSO_WM_UNIT_INDEX" val="1"/>
  <p:tag name="KSO_WM_UNIT_LINE_FORE_SCHEMECOLOR_INDEX" val="5"/>
  <p:tag name="KSO_WM_UNIT_LINE_FILL_TYPE" val="2"/>
  <p:tag name="KSO_WM_UNIT_TEXT_FILL_FORE_SCHEMECOLOR_INDEX" val="2"/>
  <p:tag name="KSO_WM_UNIT_TEXT_FILL_TYPE" val="1"/>
  <p:tag name="KSO_WM_UNIT_USESOURCEFORMAT_APPLY" val="1"/>
</p:tagLst>
</file>

<file path=ppt/tags/tag5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l1-1"/>
  <p:tag name="KSO_WM_UNIT_ID" val="custom20238338_1*d*1"/>
  <p:tag name="KSO_WM_TEMPLATE_CATEGORY" val="custom"/>
  <p:tag name="KSO_WM_TEMPLATE_INDEX" val="20238338"/>
  <p:tag name="KSO_WM_UNIT_LAYERLEVEL" val="1"/>
  <p:tag name="KSO_WM_TAG_VERSION" val="3.0"/>
  <p:tag name="KSO_WM_UNIT_VALUE" val="1367*1367"/>
  <p:tag name="KSO_WM_UNIT_TYPE" val="d"/>
  <p:tag name="KSO_WM_UNIT_INDEX" val="1"/>
  <p:tag name="KSO_WM_UNIT_LINE_FORE_SCHEMECOLOR_INDEX" val="5"/>
  <p:tag name="KSO_WM_UNIT_LINE_FILL_TYPE" val="2"/>
  <p:tag name="KSO_WM_UNIT_USESOURCEFORMAT_APPLY" val="1"/>
</p:tagLst>
</file>

<file path=ppt/tags/tag59.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3_1"/>
  <p:tag name="KSO_WM_UNIT_ID" val="diagram20233283_3*l_h_f*1_3_1"/>
  <p:tag name="KSO_WM_TEMPLATE_CATEGORY" val="diagram"/>
  <p:tag name="KSO_WM_TEMPLATE_INDEX" val="20233283"/>
  <p:tag name="KSO_WM_UNIT_LAYERLEVEL" val="1_1_1"/>
  <p:tag name="KSO_WM_TAG_VERSION" val="3.0"/>
  <p:tag name="KSO_WM_BEAUTIFY_FLAG" val="#wm#"/>
  <p:tag name="KSO_WM_UNIT_TEXT_FILL_FORE_SCHEMECOLOR_INDEX_BRIGHTNESS" val="0.35"/>
  <p:tag name="KSO_WM_UNIT_VALUE" val="36"/>
  <p:tag name="KSO_WM_DIAGRAM_GROUP_CODE" val="l1-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FORE_SCHEMECOLOR_INDEX" val="1"/>
  <p:tag name="KSO_WM_UNIT_TEXT_FILL_TYPE" val="1"/>
  <p:tag name="KSO_WM_UNIT_PRESET_TEXT" val="Presentations are communication tools that can be used as demonstrations."/>
  <p:tag name="KSO_WM_UNIT_USESOURCEFORMAT_APPLY" val="1"/>
</p:tagLst>
</file>

<file path=ppt/tags/tag60.xml><?xml version="1.0" encoding="utf-8"?>
<p:tagLst xmlns:a="http://schemas.openxmlformats.org/drawingml/2006/main" xmlns:r="http://schemas.openxmlformats.org/officeDocument/2006/relationships" xmlns:p="http://schemas.openxmlformats.org/presentationml/2006/main">
  <p:tag name="KSO_WM_BEAUTIFY_FLAG" val="#wm#"/>
  <p:tag name="KSO_WM_UNIT_TEXT_FILL_FORE_SCHEMECOLOR_INDEX_BRIGHTNESS" val="0"/>
  <p:tag name="KSO_WM_UNIT_TEXT_FILL_TYPE" val="1"/>
  <p:tag name="KSO_WM_UNIT_HIGHLIGHT" val="0"/>
  <p:tag name="KSO_WM_UNIT_COMPATIBLE" val="0"/>
  <p:tag name="KSO_WM_UNIT_DIAGRAM_ISNUMVISUAL" val="0"/>
  <p:tag name="KSO_WM_UNIT_DIAGRAM_ISREFERUNIT" val="0"/>
  <p:tag name="KSO_WM_UNIT_ID" val="diagram20233283_3*l_h_i*1_3_1"/>
  <p:tag name="KSO_WM_TEMPLATE_CATEGORY" val="diagram"/>
  <p:tag name="KSO_WM_TEMPLATE_INDEX" val="20233283"/>
  <p:tag name="KSO_WM_UNIT_LAYERLEVEL" val="1_1_1"/>
  <p:tag name="KSO_WM_TAG_VERSION" val="3.0"/>
  <p:tag name="KSO_WM_DIAGRAM_GROUP_CODE" val="l1-1"/>
  <p:tag name="KSO_WM_UNIT_TYPE" val="l_h_i"/>
  <p:tag name="KSO_WM_UNIT_INDEX" val="1_3_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8"/>
  <p:tag name="KSO_WM_UNIT_USESOURCEFORMAT_APPLY" val="1"/>
</p:tagLst>
</file>

<file path=ppt/tags/tag61.xml><?xml version="1.0" encoding="utf-8"?>
<p:tagLst xmlns:a="http://schemas.openxmlformats.org/drawingml/2006/main" xmlns:r="http://schemas.openxmlformats.org/officeDocument/2006/relationships" xmlns:p="http://schemas.openxmlformats.org/presentationml/2006/main">
  <p:tag name="KSO_WM_BEAUTIFY_FLAG" val="#wm#"/>
  <p:tag name="KSO_WM_UNIT_TEXT_FILL_FORE_SCHEMECOLOR_INDEX_BRIGHTNESS" val="0"/>
  <p:tag name="KSO_WM_UNIT_TEXT_FILL_TYPE" val="1"/>
  <p:tag name="KSO_WM_UNIT_HIGHLIGHT" val="0"/>
  <p:tag name="KSO_WM_UNIT_COMPATIBLE" val="0"/>
  <p:tag name="KSO_WM_UNIT_DIAGRAM_ISNUMVISUAL" val="0"/>
  <p:tag name="KSO_WM_UNIT_DIAGRAM_ISREFERUNIT" val="0"/>
  <p:tag name="KSO_WM_UNIT_ID" val="diagram20233283_3*l_h_i*1_4_1"/>
  <p:tag name="KSO_WM_TEMPLATE_CATEGORY" val="diagram"/>
  <p:tag name="KSO_WM_TEMPLATE_INDEX" val="20233283"/>
  <p:tag name="KSO_WM_UNIT_LAYERLEVEL" val="1_1_1"/>
  <p:tag name="KSO_WM_TAG_VERSION" val="3.0"/>
  <p:tag name="KSO_WM_DIAGRAM_GROUP_CODE" val="l1-1"/>
  <p:tag name="KSO_WM_UNIT_TYPE" val="l_h_i"/>
  <p:tag name="KSO_WM_UNIT_INDEX" val="1_4_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8"/>
  <p:tag name="KSO_WM_UNIT_USESOURCEFORMAT_APPLY" val="1"/>
</p:tagLst>
</file>

<file path=ppt/tags/tag6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4_1"/>
  <p:tag name="KSO_WM_UNIT_ID" val="diagram20233283_3*l_h_f*1_4_1"/>
  <p:tag name="KSO_WM_TEMPLATE_CATEGORY" val="diagram"/>
  <p:tag name="KSO_WM_TEMPLATE_INDEX" val="20233283"/>
  <p:tag name="KSO_WM_UNIT_LAYERLEVEL" val="1_1_1"/>
  <p:tag name="KSO_WM_TAG_VERSION" val="3.0"/>
  <p:tag name="KSO_WM_BEAUTIFY_FLAG" val="#wm#"/>
  <p:tag name="KSO_WM_UNIT_TEXT_FILL_FORE_SCHEMECOLOR_INDEX_BRIGHTNESS" val="0.35"/>
  <p:tag name="KSO_WM_UNIT_VALUE" val="36"/>
  <p:tag name="KSO_WM_DIAGRAM_GROUP_CODE" val="l1-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FORE_SCHEMECOLOR_INDEX" val="1"/>
  <p:tag name="KSO_WM_UNIT_TEXT_FILL_TYPE" val="1"/>
  <p:tag name="KSO_WM_UNIT_PRESET_TEXT" val="Presentations are communication tools that can be used as demonstrations."/>
  <p:tag name="KSO_WM_UNIT_USESOURCEFORMAT_APPLY" val="1"/>
</p:tagLst>
</file>

<file path=ppt/tags/tag63.xml><?xml version="1.0" encoding="utf-8"?>
<p:tagLst xmlns:a="http://schemas.openxmlformats.org/drawingml/2006/main" xmlns:r="http://schemas.openxmlformats.org/officeDocument/2006/relationships" xmlns:p="http://schemas.openxmlformats.org/presentationml/2006/main">
  <p:tag name="KSO_WM_BEAUTIFY_FLAG" val="#wm#"/>
  <p:tag name="KSO_WM_UNIT_TEXT_FILL_FORE_SCHEMECOLOR_INDEX_BRIGHTNESS" val="0"/>
  <p:tag name="KSO_WM_UNIT_TEXT_FILL_TYPE" val="1"/>
  <p:tag name="KSO_WM_UNIT_HIGHLIGHT" val="0"/>
  <p:tag name="KSO_WM_UNIT_COMPATIBLE" val="0"/>
  <p:tag name="KSO_WM_UNIT_DIAGRAM_ISNUMVISUAL" val="0"/>
  <p:tag name="KSO_WM_UNIT_DIAGRAM_ISREFERUNIT" val="0"/>
  <p:tag name="KSO_WM_UNIT_ID" val="diagram20233283_3*l_h_i*1_1_1"/>
  <p:tag name="KSO_WM_TEMPLATE_CATEGORY" val="diagram"/>
  <p:tag name="KSO_WM_TEMPLATE_INDEX" val="20233283"/>
  <p:tag name="KSO_WM_UNIT_LAYERLEVEL" val="1_1_1"/>
  <p:tag name="KSO_WM_TAG_VERSION" val="3.0"/>
  <p:tag name="KSO_WM_DIAGRAM_GROUP_CODE" val="l1-1"/>
  <p:tag name="KSO_WM_UNIT_TYPE" val="l_h_i"/>
  <p:tag name="KSO_WM_UNIT_INDEX" val="1_1_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8"/>
  <p:tag name="KSO_WM_UNIT_USESOURCEFORMAT_APPLY" val="1"/>
</p:tagLst>
</file>

<file path=ppt/tags/tag6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1_1"/>
  <p:tag name="KSO_WM_UNIT_ID" val="diagram20233283_3*l_h_f*1_1_1"/>
  <p:tag name="KSO_WM_TEMPLATE_CATEGORY" val="diagram"/>
  <p:tag name="KSO_WM_TEMPLATE_INDEX" val="20233283"/>
  <p:tag name="KSO_WM_UNIT_LAYERLEVEL" val="1_1_1"/>
  <p:tag name="KSO_WM_TAG_VERSION" val="3.0"/>
  <p:tag name="KSO_WM_BEAUTIFY_FLAG" val="#wm#"/>
  <p:tag name="KSO_WM_UNIT_TEXT_FILL_FORE_SCHEMECOLOR_INDEX_BRIGHTNESS" val="0.35"/>
  <p:tag name="KSO_WM_UNIT_VALUE" val="36"/>
  <p:tag name="KSO_WM_DIAGRAM_GROUP_CODE" val="l1-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FORE_SCHEMECOLOR_INDEX" val="1"/>
  <p:tag name="KSO_WM_UNIT_TEXT_FILL_TYPE" val="1"/>
  <p:tag name="KSO_WM_UNIT_PRESET_TEXT" val="Presentations are communication tools that can be used as demonstrations."/>
  <p:tag name="KSO_WM_UNIT_USESOURCEFORMAT_APPLY" val="1"/>
</p:tagLst>
</file>

<file path=ppt/tags/tag65.xml><?xml version="1.0" encoding="utf-8"?>
<p:tagLst xmlns:a="http://schemas.openxmlformats.org/drawingml/2006/main" xmlns:r="http://schemas.openxmlformats.org/officeDocument/2006/relationships" xmlns:p="http://schemas.openxmlformats.org/presentationml/2006/main">
  <p:tag name="KSO_WM_BEAUTIFY_FLAG" val="#wm#"/>
  <p:tag name="KSO_WM_UNIT_TEXT_FILL_FORE_SCHEMECOLOR_INDEX_BRIGHTNESS" val="0"/>
  <p:tag name="KSO_WM_UNIT_TEXT_FILL_TYPE" val="1"/>
  <p:tag name="KSO_WM_UNIT_HIGHLIGHT" val="0"/>
  <p:tag name="KSO_WM_UNIT_COMPATIBLE" val="0"/>
  <p:tag name="KSO_WM_UNIT_DIAGRAM_ISNUMVISUAL" val="0"/>
  <p:tag name="KSO_WM_UNIT_DIAGRAM_ISREFERUNIT" val="0"/>
  <p:tag name="KSO_WM_UNIT_ID" val="diagram20233283_3*l_h_i*1_2_1"/>
  <p:tag name="KSO_WM_TEMPLATE_CATEGORY" val="diagram"/>
  <p:tag name="KSO_WM_TEMPLATE_INDEX" val="20233283"/>
  <p:tag name="KSO_WM_UNIT_LAYERLEVEL" val="1_1_1"/>
  <p:tag name="KSO_WM_TAG_VERSION" val="3.0"/>
  <p:tag name="KSO_WM_DIAGRAM_GROUP_CODE" val="l1-1"/>
  <p:tag name="KSO_WM_UNIT_TYPE" val="l_h_i"/>
  <p:tag name="KSO_WM_UNIT_INDEX" val="1_2_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8"/>
  <p:tag name="KSO_WM_UNIT_USESOURCEFORMAT_APPLY" val="1"/>
</p:tagLst>
</file>

<file path=ppt/tags/tag6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2_1"/>
  <p:tag name="KSO_WM_UNIT_ID" val="diagram20233283_3*l_h_f*1_2_1"/>
  <p:tag name="KSO_WM_TEMPLATE_CATEGORY" val="diagram"/>
  <p:tag name="KSO_WM_TEMPLATE_INDEX" val="20233283"/>
  <p:tag name="KSO_WM_UNIT_LAYERLEVEL" val="1_1_1"/>
  <p:tag name="KSO_WM_TAG_VERSION" val="3.0"/>
  <p:tag name="KSO_WM_BEAUTIFY_FLAG" val="#wm#"/>
  <p:tag name="KSO_WM_UNIT_TEXT_FILL_FORE_SCHEMECOLOR_INDEX_BRIGHTNESS" val="0.35"/>
  <p:tag name="KSO_WM_UNIT_VALUE" val="36"/>
  <p:tag name="KSO_WM_DIAGRAM_GROUP_CODE" val="l1-1"/>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TEXT_FILL_FORE_SCHEMECOLOR_INDEX" val="1"/>
  <p:tag name="KSO_WM_UNIT_TEXT_FILL_TYPE" val="1"/>
  <p:tag name="KSO_WM_UNIT_PRESET_TEXT" val="Presentations are communication tools that can be used as demonstrations."/>
  <p:tag name="KSO_WM_UNIT_USESOURCEFORMAT_APPLY" val="1"/>
</p:tagLst>
</file>

<file path=ppt/tags/tag67.xml><?xml version="1.0" encoding="utf-8"?>
<p:tagLst xmlns:a="http://schemas.openxmlformats.org/drawingml/2006/main" xmlns:r="http://schemas.openxmlformats.org/officeDocument/2006/relationships" xmlns:p="http://schemas.openxmlformats.org/presentationml/2006/main">
  <p:tag name="KSO_WM_UNIT_VALUE" val="74*80"/>
  <p:tag name="KSO_WM_UNIT_HIGHLIGHT" val="0"/>
  <p:tag name="KSO_WM_UNIT_COMPATIBLE" val="0"/>
  <p:tag name="KSO_WM_UNIT_DIAGRAM_ISNUMVISUAL" val="0"/>
  <p:tag name="KSO_WM_UNIT_DIAGRAM_ISREFERUNIT" val="0"/>
  <p:tag name="KSO_WM_DIAGRAM_GROUP_CODE" val="l1-1"/>
  <p:tag name="KSO_WM_UNIT_TYPE" val="l_h_x"/>
  <p:tag name="KSO_WM_UNIT_INDEX" val="1_2_1"/>
  <p:tag name="KSO_WM_UNIT_ID" val="diagram20233283_3*l_h_x*1_2_1"/>
  <p:tag name="KSO_WM_TEMPLATE_CATEGORY" val="diagram"/>
  <p:tag name="KSO_WM_TEMPLATE_INDEX" val="20233283"/>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25"/>
  <p:tag name="KSO_WM_UNIT_TEXT_FILL_FORE_SCHEMECOLOR_INDEX" val="13"/>
  <p:tag name="KSO_WM_UNIT_TEXT_FILL_TYPE" val="1"/>
  <p:tag name="KSO_WM_UNIT_USESOURCEFORMAT_APPLY" val="1"/>
</p:tagLst>
</file>

<file path=ppt/tags/tag68.xml><?xml version="1.0" encoding="utf-8"?>
<p:tagLst xmlns:a="http://schemas.openxmlformats.org/drawingml/2006/main" xmlns:r="http://schemas.openxmlformats.org/officeDocument/2006/relationships" xmlns:p="http://schemas.openxmlformats.org/presentationml/2006/main">
  <p:tag name="KSO_WM_UNIT_VALUE" val="6*23"/>
  <p:tag name="KSO_WM_UNIT_HIGHLIGHT" val="0"/>
  <p:tag name="KSO_WM_UNIT_COMPATIBLE" val="0"/>
  <p:tag name="KSO_WM_UNIT_DIAGRAM_ISNUMVISUAL" val="0"/>
  <p:tag name="KSO_WM_UNIT_DIAGRAM_ISREFERUNIT" val="0"/>
  <p:tag name="KSO_WM_DIAGRAM_GROUP_CODE" val="l1-1"/>
  <p:tag name="KSO_WM_UNIT_TYPE" val="l_h_x"/>
  <p:tag name="KSO_WM_UNIT_INDEX" val="1_1_2"/>
  <p:tag name="KSO_WM_UNIT_ID" val="diagram20233283_3*l_h_x*1_1_2"/>
  <p:tag name="KSO_WM_TEMPLATE_CATEGORY" val="diagram"/>
  <p:tag name="KSO_WM_TEMPLATE_INDEX" val="20233283"/>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25"/>
  <p:tag name="KSO_WM_UNIT_TEXT_FILL_FORE_SCHEMECOLOR_INDEX" val="13"/>
  <p:tag name="KSO_WM_UNIT_TEXT_FILL_TYPE" val="1"/>
  <p:tag name="KSO_WM_UNIT_USESOURCEFORMAT_APPLY" val="1"/>
</p:tagLst>
</file>

<file path=ppt/tags/tag69.xml><?xml version="1.0" encoding="utf-8"?>
<p:tagLst xmlns:a="http://schemas.openxmlformats.org/drawingml/2006/main" xmlns:r="http://schemas.openxmlformats.org/officeDocument/2006/relationships" xmlns:p="http://schemas.openxmlformats.org/presentationml/2006/main">
  <p:tag name="KSO_WM_UNIT_VALUE" val="74*80"/>
  <p:tag name="KSO_WM_UNIT_HIGHLIGHT" val="0"/>
  <p:tag name="KSO_WM_UNIT_COMPATIBLE" val="0"/>
  <p:tag name="KSO_WM_UNIT_DIAGRAM_ISNUMVISUAL" val="0"/>
  <p:tag name="KSO_WM_UNIT_DIAGRAM_ISREFERUNIT" val="0"/>
  <p:tag name="KSO_WM_DIAGRAM_GROUP_CODE" val="l1-1"/>
  <p:tag name="KSO_WM_UNIT_TYPE" val="l_h_x"/>
  <p:tag name="KSO_WM_UNIT_INDEX" val="1_3_1"/>
  <p:tag name="KSO_WM_UNIT_ID" val="diagram20233283_3*l_h_x*1_3_1"/>
  <p:tag name="KSO_WM_TEMPLATE_CATEGORY" val="diagram"/>
  <p:tag name="KSO_WM_TEMPLATE_INDEX" val="20233283"/>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25"/>
  <p:tag name="KSO_WM_UNIT_TEXT_FILL_FORE_SCHEMECOLOR_INDEX" val="13"/>
  <p:tag name="KSO_WM_UNIT_TEXT_FILL_TYPE" val="1"/>
  <p:tag name="KSO_WM_UNIT_USESOURCEFORMAT_APPLY" val="1"/>
</p:tagLst>
</file>

<file path=ppt/tags/tag70.xml><?xml version="1.0" encoding="utf-8"?>
<p:tagLst xmlns:a="http://schemas.openxmlformats.org/drawingml/2006/main" xmlns:r="http://schemas.openxmlformats.org/officeDocument/2006/relationships" xmlns:p="http://schemas.openxmlformats.org/presentationml/2006/main">
  <p:tag name="KSO_WM_UNIT_VALUE" val="80*65"/>
  <p:tag name="KSO_WM_UNIT_HIGHLIGHT" val="0"/>
  <p:tag name="KSO_WM_UNIT_COMPATIBLE" val="0"/>
  <p:tag name="KSO_WM_UNIT_DIAGRAM_ISNUMVISUAL" val="0"/>
  <p:tag name="KSO_WM_UNIT_DIAGRAM_ISREFERUNIT" val="0"/>
  <p:tag name="KSO_WM_DIAGRAM_GROUP_CODE" val="l1-1"/>
  <p:tag name="KSO_WM_UNIT_TYPE" val="l_h_x"/>
  <p:tag name="KSO_WM_UNIT_INDEX" val="1_4_1"/>
  <p:tag name="KSO_WM_UNIT_ID" val="diagram20233283_3*l_h_x*1_4_1"/>
  <p:tag name="KSO_WM_TEMPLATE_CATEGORY" val="diagram"/>
  <p:tag name="KSO_WM_TEMPLATE_INDEX" val="20233283"/>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413.7,&quot;left&quot;:66.51070866141733,&quot;top&quot;:151.53023622047243,&quot;width&quot;:473.3999999999999}"/>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25"/>
  <p:tag name="KSO_WM_UNIT_TEXT_FILL_FORE_SCHEMECOLOR_INDEX" val="13"/>
  <p:tag name="KSO_WM_UNIT_TEXT_FILL_TYPE" val="1"/>
  <p:tag name="KSO_WM_UNIT_USESOURCEFORMAT_APPLY" val="1"/>
</p:tagLst>
</file>

<file path=ppt/tags/tag71.xml><?xml version="1.0" encoding="utf-8"?>
<p:tagLst xmlns:a="http://schemas.openxmlformats.org/drawingml/2006/main" xmlns:r="http://schemas.openxmlformats.org/officeDocument/2006/relationships" xmlns:p="http://schemas.openxmlformats.org/presentationml/2006/main">
  <p:tag name="KSO_WM_TEMPLATE_MASTER_TYPE" val="0"/>
  <p:tag name="KSO_WM_TEMPLATE_COLOR_TYPE" val="0"/>
  <p:tag name="KSO_WM_BEAUTIFY_FLAG" val="#wm#"/>
  <p:tag name="KSO_WM_TEMPLATE_CATEGORY" val="custom"/>
  <p:tag name="KSO_WM_SLIDE_TYPE" val="text"/>
  <p:tag name="KSO_WM_SLIDE_SUBTYPE" val="picTxt"/>
  <p:tag name="KSO_WM_SLIDE_SIZE" val="506*315.187"/>
  <p:tag name="KSO_WM_SLIDE_POSITION" val="55.8628*180.613"/>
  <p:tag name="KSO_WM_SLIDE_LAYOUT" val="a_d_l"/>
  <p:tag name="KSO_WM_SLIDE_LAYOUT_CNT" val="1_1_1"/>
  <p:tag name="KSO_WM_SPECIAL_SOURCE" val="bdnull"/>
  <p:tag name="KSO_WM_DIAGRAM_GROUP_CODE" val="l1-1"/>
  <p:tag name="KSO_WM_SLIDE_DIAGTYPE" val="l"/>
  <p:tag name="KSO_WM_TEMPLATE_INDEX" val="20238246"/>
  <p:tag name="KSO_WM_TEMPLATE_SUBCATEGORY" val="0"/>
  <p:tag name="KSO_WM_SLIDE_INDEX" val="1"/>
  <p:tag name="KSO_WM_TAG_VERSION" val="3.0"/>
  <p:tag name="KSO_WM_SLIDE_ID" val="custom20238246_1"/>
  <p:tag name="KSO_WM_SLIDE_ITEM_CNT" val="2"/>
</p:tagLst>
</file>

<file path=ppt/tags/tag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246_1*i*1"/>
  <p:tag name="KSO_WM_TEMPLATE_CATEGORY" val="custom"/>
  <p:tag name="KSO_WM_TEMPLATE_INDEX" val="20238246"/>
  <p:tag name="KSO_WM_UNIT_LAYERLEVEL" val="1"/>
  <p:tag name="KSO_WM_TAG_VERSION" val="3.0"/>
  <p:tag name="KSO_WM_BEAUTIFY_FLAG" val="#wm#"/>
  <p:tag name="KSO_WM_UNIT_FILL_FORE_SCHEMECOLOR_INDEX" val="5"/>
  <p:tag name="KSO_WM_UNIT_SHADOW_SCHEMECOLOR_INDEX" val="5"/>
  <p:tag name="KSO_WM_UNIT_TEXT_FILL_FORE_SCHEMECOLOR_INDEX" val="2"/>
  <p:tag name="KSO_WM_UNIT_TEXT_FILL_TYPE" val="1"/>
  <p:tag name="KSO_WM_UNIT_USESOURCEFORMAT_APPLY" val="1"/>
</p:tagLst>
</file>

<file path=ppt/tags/tag7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TEMPLATE_INDEX" val="20238246"/>
  <p:tag name="KSO_WM_UNIT_ID" val="custom20238246_1*a*1"/>
  <p:tag name="KSO_WM_UNIT_TEXT_FILL_FORE_SCHEMECOLOR_INDEX" val="13"/>
  <p:tag name="KSO_WM_UNIT_TEXT_FILL_TYPE" val="1"/>
  <p:tag name="KSO_WM_UNIT_USESOURCEFORMAT_APPLY" val="1"/>
  <p:tag name="KSO_WM_UNIT_PRESET_TEXT" val="Your title here"/>
</p:tagLst>
</file>

<file path=ppt/tags/tag74.xml><?xml version="1.0" encoding="utf-8"?>
<p:tagLst xmlns:a="http://schemas.openxmlformats.org/drawingml/2006/main" xmlns:r="http://schemas.openxmlformats.org/officeDocument/2006/relationships" xmlns:p="http://schemas.openxmlformats.org/presentationml/2006/main">
  <p:tag name="KSO_WM_UNIT_VALUE" val="1904*1073"/>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246_1*d*1"/>
  <p:tag name="KSO_WM_TEMPLATE_CATEGORY" val="custom"/>
  <p:tag name="KSO_WM_TEMPLATE_INDEX" val="20238246"/>
  <p:tag name="KSO_WM_UNIT_LAYERLEVEL" val="1"/>
  <p:tag name="KSO_WM_TAG_VERSION" val="3.0"/>
  <p:tag name="KSO_WM_BEAUTIFY_FLAG" val="#wm#"/>
  <p:tag name="KSO_WM_UNIT_LINE_FORE_SCHEMECOLOR_INDEX" val="1"/>
  <p:tag name="KSO_WM_UNIT_LINE_FILL_TYPE" val="2"/>
  <p:tag name="KSO_WM_UNIT_USESOURCEFORMAT_APPLY" val="1"/>
</p:tagLst>
</file>

<file path=ppt/tags/tag75.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3"/>
  <p:tag name="KSO_WM_DIAGRAM_MIN_ITEMCNT" val="1"/>
  <p:tag name="KSO_WM_DIAGRAM_VIRTUALLY_FRAME" val="{&quot;height&quot;:364.437255859375,&quot;width&quot;:507.649993896484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23_1*l_h_f*1_1_1"/>
  <p:tag name="KSO_WM_TEMPLATE_CATEGORY" val="diagram"/>
  <p:tag name="KSO_WM_TEMPLATE_INDEX" val="20237923"/>
  <p:tag name="KSO_WM_UNIT_LAYERLEVEL" val="1_1_1"/>
  <p:tag name="KSO_WM_TAG_VERSION" val="3.0"/>
  <p:tag name="KSO_WM_BEAUTIFY_FLAG" val="#wm#"/>
  <p:tag name="KSO_WM_UNIT_PRESET_TEXT" val="Presentations are communication tools that can be used as demonstrations, lectures, speeches, reports, and more. It serves a variety of purposes, making presentations powerful tools for convincing and teaching."/>
  <p:tag name="KSO_WM_UNIT_TEXT_FILL_FORE_SCHEMECOLOR_INDEX" val="1"/>
  <p:tag name="KSO_WM_UNIT_TEXT_FILL_TYPE" val="1"/>
  <p:tag name="KSO_WM_UNIT_USESOURCEFORMAT_APPLY" val="1"/>
</p:tagLst>
</file>

<file path=ppt/tags/tag76.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3"/>
  <p:tag name="KSO_WM_DIAGRAM_MIN_ITEMCNT" val="1"/>
  <p:tag name="KSO_WM_DIAGRAM_VIRTUALLY_FRAME" val="{&quot;height&quot;:364.437255859375,&quot;width&quot;:507.649993896484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37923_1*l_h_a*1_1_1"/>
  <p:tag name="KSO_WM_TEMPLATE_CATEGORY" val="diagram"/>
  <p:tag name="KSO_WM_TEMPLATE_INDEX" val="20237923"/>
  <p:tag name="KSO_WM_UNIT_LAYERLEVEL" val="1_1_1"/>
  <p:tag name="KSO_WM_TAG_VERSION" val="3.0"/>
  <p:tag name="KSO_WM_BEAUTIFY_FLAG" val="#wm#"/>
  <p:tag name="KSO_WM_UNIT_PRESET_TEXT" val="Your title here"/>
  <p:tag name="KSO_WM_UNIT_TEXT_FILL_FORE_SCHEMECOLOR_INDEX" val="1"/>
  <p:tag name="KSO_WM_UNIT_TEXT_FILL_TYPE" val="1"/>
  <p:tag name="KSO_WM_UNIT_USESOURCEFORMAT_APPLY" val="1"/>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MASTER_TYPE" val="0"/>
  <p:tag name="KSO_WM_TEMPLATE_COLOR_TYPE" val="0"/>
  <p:tag name="KSO_WM_DIAGRAM_GROUP_CODE" val="l1-1"/>
  <p:tag name="KSO_WM_SLIDE_DIAGTYPE" val="l"/>
  <p:tag name="KSO_WM_SLIDE_LAYOUT" val="a_d_l"/>
  <p:tag name="KSO_WM_SLIDE_LAYOUT_CNT" val="1_1_1"/>
  <p:tag name="KSO_WM_SLIDE_TYPE" val="text"/>
  <p:tag name="KSO_WM_SLIDE_SUBTYPE" val="picTxt"/>
  <p:tag name="KSO_WM_SLIDE_SIZE" val="354.7*157.75"/>
  <p:tag name="KSO_WM_SLIDE_POSITION" val="111.364*280.55"/>
  <p:tag name="KSO_WM_TEMPLATE_INDEX" val="20238327"/>
  <p:tag name="KSO_WM_TEMPLATE_SUBCATEGORY" val="0"/>
  <p:tag name="KSO_WM_SLIDE_INDEX" val="1"/>
  <p:tag name="KSO_WM_TAG_VERSION" val="3.0"/>
  <p:tag name="KSO_WM_SLIDE_ID" val="custom20238327_1"/>
  <p:tag name="KSO_WM_SLIDE_ITEM_CNT" val="1"/>
  <p:tag name="KSO_WM_SPECIAL_SOURCE" val="bdnull"/>
</p:tagLst>
</file>

<file path=ppt/tags/tag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327_1*i*1"/>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327_1*i*2"/>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8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TEMPLATE_INDEX" val="20238327"/>
  <p:tag name="KSO_WM_UNIT_ID" val="custom20238327_1*a*1"/>
  <p:tag name="KSO_WM_UNIT_PRESET_TEXT" val="The title goes here"/>
  <p:tag name="KSO_WM_UNIT_TEXT_FILL_FORE_SCHEMECOLOR_INDEX" val="13"/>
  <p:tag name="KSO_WM_UNIT_TEXT_FILL_TYPE" val="1"/>
  <p:tag name="KSO_WM_UNIT_USESOURCEFORMAT_APPLY" val="1"/>
</p:tagLst>
</file>

<file path=ppt/tags/tag81.xml><?xml version="1.0" encoding="utf-8"?>
<p:tagLst xmlns:a="http://schemas.openxmlformats.org/drawingml/2006/main" xmlns:r="http://schemas.openxmlformats.org/officeDocument/2006/relationships" xmlns:p="http://schemas.openxmlformats.org/presentationml/2006/main">
  <p:tag name="KSO_WM_UNIT_VALUE" val="1298*1298"/>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327_1*d*1"/>
  <p:tag name="KSO_WM_TEMPLATE_CATEGORY" val="custom"/>
  <p:tag name="KSO_WM_TEMPLATE_INDEX" val="20238327"/>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82.xml><?xml version="1.0" encoding="utf-8"?>
<p:tagLst xmlns:a="http://schemas.openxmlformats.org/drawingml/2006/main" xmlns:r="http://schemas.openxmlformats.org/officeDocument/2006/relationships" xmlns:p="http://schemas.openxmlformats.org/presentationml/2006/main">
  <p:tag name="KSO_WM_DIAGRAM_MAX_ITEMCNT" val="1"/>
  <p:tag name="KSO_WM_DIAGRAM_MIN_ITEMCNT" val="1"/>
  <p:tag name="KSO_WM_DIAGRAM_VIRTUALLY_FRAME" val="{&quot;height&quot;:410.05,&quot;left&quot;:63.95,&quot;top&quot;:143.85,&quot;width&quot;:49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15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45_1*l_h_f*1_1_1"/>
  <p:tag name="KSO_WM_TEMPLATE_CATEGORY" val="diagram"/>
  <p:tag name="KSO_WM_TEMPLATE_INDEX" val="20237945"/>
  <p:tag name="KSO_WM_UNIT_LAYERLEVEL" val="1_1_1"/>
  <p:tag name="KSO_WM_TAG_VERSION" val="3.0"/>
  <p:tag name="KSO_WM_BEAUTIFY_FLAG" val="#wm#"/>
  <p:tag name="KSO_WM_UNIT_TEXT_FILL_FORE_SCHEMECOLOR_INDEX" val="1"/>
  <p:tag name="KSO_WM_UNIT_TEXT_FILL_TYPE" val="1"/>
  <p:tag name="KSO_WM_UNIT_PRESET_TEXT" val="Presentations are communication tools that can be used as demonstrations, lectures, speeches, reports, and more. It serves a variety of purposes, making presentations powerful tools for convincing and teaching."/>
  <p:tag name="KSO_WM_UNIT_USESOURCEFORMAT_APPLY" val="1"/>
</p:tagLst>
</file>

<file path=ppt/tags/tag8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MASTER_TYPE" val="0"/>
  <p:tag name="KSO_WM_TEMPLATE_COLOR_TYPE" val="0"/>
  <p:tag name="KSO_WM_DIAGRAM_GROUP_CODE" val="l1-1"/>
  <p:tag name="KSO_WM_SLIDE_DIAGTYPE" val="l"/>
  <p:tag name="KSO_WM_SLIDE_LAYOUT" val="a_d_l"/>
  <p:tag name="KSO_WM_SLIDE_LAYOUT_CNT" val="1_1_1"/>
  <p:tag name="KSO_WM_SLIDE_TYPE" val="text"/>
  <p:tag name="KSO_WM_SLIDE_SUBTYPE" val="picTxt"/>
  <p:tag name="KSO_WM_SLIDE_SIZE" val="354.7*157.75"/>
  <p:tag name="KSO_WM_SLIDE_POSITION" val="111.364*280.55"/>
  <p:tag name="KSO_WM_TEMPLATE_INDEX" val="20238327"/>
  <p:tag name="KSO_WM_TEMPLATE_SUBCATEGORY" val="0"/>
  <p:tag name="KSO_WM_SLIDE_INDEX" val="1"/>
  <p:tag name="KSO_WM_TAG_VERSION" val="3.0"/>
  <p:tag name="KSO_WM_SLIDE_ID" val="custom20238327_1"/>
  <p:tag name="KSO_WM_SLIDE_ITEM_CNT" val="1"/>
  <p:tag name="KSO_WM_SPECIAL_SOURCE" val="bdnull"/>
</p:tagLst>
</file>

<file path=ppt/tags/tag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327_1*i*1"/>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327_1*i*2"/>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86.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TEMPLATE_INDEX" val="20238327"/>
  <p:tag name="KSO_WM_UNIT_ID" val="custom20238327_1*a*1"/>
  <p:tag name="KSO_WM_UNIT_PRESET_TEXT" val="The title goes here"/>
  <p:tag name="KSO_WM_UNIT_TEXT_FILL_FORE_SCHEMECOLOR_INDEX" val="13"/>
  <p:tag name="KSO_WM_UNIT_TEXT_FILL_TYPE" val="1"/>
  <p:tag name="KSO_WM_UNIT_USESOURCEFORMAT_APPLY" val="1"/>
</p:tagLst>
</file>

<file path=ppt/tags/tag87.xml><?xml version="1.0" encoding="utf-8"?>
<p:tagLst xmlns:a="http://schemas.openxmlformats.org/drawingml/2006/main" xmlns:r="http://schemas.openxmlformats.org/officeDocument/2006/relationships" xmlns:p="http://schemas.openxmlformats.org/presentationml/2006/main">
  <p:tag name="KSO_WM_UNIT_VALUE" val="1298*1298"/>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327_1*d*1"/>
  <p:tag name="KSO_WM_TEMPLATE_CATEGORY" val="custom"/>
  <p:tag name="KSO_WM_TEMPLATE_INDEX" val="20238327"/>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88.xml><?xml version="1.0" encoding="utf-8"?>
<p:tagLst xmlns:a="http://schemas.openxmlformats.org/drawingml/2006/main" xmlns:r="http://schemas.openxmlformats.org/officeDocument/2006/relationships" xmlns:p="http://schemas.openxmlformats.org/presentationml/2006/main">
  <p:tag name="KSO_WM_DIAGRAM_MAX_ITEMCNT" val="1"/>
  <p:tag name="KSO_WM_DIAGRAM_MIN_ITEMCNT" val="1"/>
  <p:tag name="KSO_WM_DIAGRAM_VIRTUALLY_FRAME" val="{&quot;height&quot;:498.75,&quot;left&quot;:15.8,&quot;top&quot;:103.25,&quot;width&quot;:584.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15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45_1*l_h_f*1_1_1"/>
  <p:tag name="KSO_WM_TEMPLATE_CATEGORY" val="diagram"/>
  <p:tag name="KSO_WM_TEMPLATE_INDEX" val="20237945"/>
  <p:tag name="KSO_WM_UNIT_LAYERLEVEL" val="1_1_1"/>
  <p:tag name="KSO_WM_TAG_VERSION" val="3.0"/>
  <p:tag name="KSO_WM_BEAUTIFY_FLAG" val="#wm#"/>
  <p:tag name="KSO_WM_UNIT_PRESET_TEXT" val="Presentations are communication tools that can be used as demonstrations, lectures, speeches, reports, and more. It serves a variety of purposes, making presentations powerful tools for convincing and teaching."/>
  <p:tag name="KSO_WM_UNIT_TEXT_FILL_FORE_SCHEMECOLOR_INDEX" val="1"/>
  <p:tag name="KSO_WM_UNIT_TEXT_FILL_TYPE" val="1"/>
  <p:tag name="KSO_WM_UNIT_USESOURCEFORMAT_APPLY" val="1"/>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MASTER_TYPE" val="0"/>
  <p:tag name="KSO_WM_TEMPLATE_COLOR_TYPE" val="0"/>
  <p:tag name="KSO_WM_DIAGRAM_GROUP_CODE" val="l1-1"/>
  <p:tag name="KSO_WM_SLIDE_DIAGTYPE" val="l"/>
  <p:tag name="KSO_WM_SLIDE_LAYOUT" val="a_d_l"/>
  <p:tag name="KSO_WM_SLIDE_LAYOUT_CNT" val="1_1_1"/>
  <p:tag name="KSO_WM_SLIDE_TYPE" val="text"/>
  <p:tag name="KSO_WM_SLIDE_SUBTYPE" val="picTxt"/>
  <p:tag name="KSO_WM_SLIDE_SIZE" val="354.7*157.75"/>
  <p:tag name="KSO_WM_SLIDE_POSITION" val="111.364*280.55"/>
  <p:tag name="KSO_WM_TEMPLATE_INDEX" val="20238327"/>
  <p:tag name="KSO_WM_TEMPLATE_SUBCATEGORY" val="0"/>
  <p:tag name="KSO_WM_SLIDE_INDEX" val="1"/>
  <p:tag name="KSO_WM_TAG_VERSION" val="3.0"/>
  <p:tag name="KSO_WM_SLIDE_ID" val="custom20238327_1"/>
  <p:tag name="KSO_WM_SLIDE_ITEM_CNT" val="1"/>
  <p:tag name="KSO_WM_SPECIAL_SOURCE" val="bdnull"/>
</p:tagLst>
</file>

<file path=ppt/tags/tag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327_1*i*1"/>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327_1*i*2"/>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9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TEMPLATE_INDEX" val="20238327"/>
  <p:tag name="KSO_WM_UNIT_ID" val="custom20238327_1*a*1"/>
  <p:tag name="KSO_WM_UNIT_PRESET_TEXT" val="The title goes here"/>
  <p:tag name="KSO_WM_UNIT_TEXT_FILL_FORE_SCHEMECOLOR_INDEX" val="13"/>
  <p:tag name="KSO_WM_UNIT_TEXT_FILL_TYPE" val="1"/>
  <p:tag name="KSO_WM_UNIT_USESOURCEFORMAT_APPLY" val="1"/>
</p:tagLst>
</file>

<file path=ppt/tags/tag93.xml><?xml version="1.0" encoding="utf-8"?>
<p:tagLst xmlns:a="http://schemas.openxmlformats.org/drawingml/2006/main" xmlns:r="http://schemas.openxmlformats.org/officeDocument/2006/relationships" xmlns:p="http://schemas.openxmlformats.org/presentationml/2006/main">
  <p:tag name="KSO_WM_UNIT_VALUE" val="1298*1298"/>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327_1*d*1"/>
  <p:tag name="KSO_WM_TEMPLATE_CATEGORY" val="custom"/>
  <p:tag name="KSO_WM_TEMPLATE_INDEX" val="20238327"/>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94.xml><?xml version="1.0" encoding="utf-8"?>
<p:tagLst xmlns:a="http://schemas.openxmlformats.org/drawingml/2006/main" xmlns:r="http://schemas.openxmlformats.org/officeDocument/2006/relationships" xmlns:p="http://schemas.openxmlformats.org/presentationml/2006/main">
  <p:tag name="KSO_WM_DIAGRAM_MAX_ITEMCNT" val="1"/>
  <p:tag name="KSO_WM_DIAGRAM_MIN_ITEMCNT" val="1"/>
  <p:tag name="KSO_WM_DIAGRAM_VIRTUALLY_FRAME" val="{&quot;height&quot;:405.9,&quot;left&quot;:40.5,&quot;top&quot;:186.95,&quot;width&quot;:535.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15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45_1*l_h_f*1_1_1"/>
  <p:tag name="KSO_WM_TEMPLATE_CATEGORY" val="diagram"/>
  <p:tag name="KSO_WM_TEMPLATE_INDEX" val="20237945"/>
  <p:tag name="KSO_WM_UNIT_LAYERLEVEL" val="1_1_1"/>
  <p:tag name="KSO_WM_TAG_VERSION" val="3.0"/>
  <p:tag name="KSO_WM_BEAUTIFY_FLAG" val="#wm#"/>
  <p:tag name="KSO_WM_UNIT_PRESET_TEXT" val="Presentations are communication tools that can be used as demonstrations, lectures, speeches, reports, and more. It serves a variety of purposes, making presentations powerful tools for convincing and teaching."/>
  <p:tag name="KSO_WM_UNIT_TEXT_FILL_FORE_SCHEMECOLOR_INDEX" val="1"/>
  <p:tag name="KSO_WM_UNIT_TEXT_FILL_TYPE" val="1"/>
  <p:tag name="KSO_WM_UNIT_USESOURCEFORMAT_APPLY" val="1"/>
</p:tagLst>
</file>

<file path=ppt/tags/tag9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MASTER_TYPE" val="0"/>
  <p:tag name="KSO_WM_TEMPLATE_COLOR_TYPE" val="0"/>
  <p:tag name="KSO_WM_DIAGRAM_GROUP_CODE" val="l1-1"/>
  <p:tag name="KSO_WM_SLIDE_DIAGTYPE" val="l"/>
  <p:tag name="KSO_WM_SLIDE_LAYOUT" val="a_d_l"/>
  <p:tag name="KSO_WM_SLIDE_LAYOUT_CNT" val="1_1_1"/>
  <p:tag name="KSO_WM_SLIDE_TYPE" val="text"/>
  <p:tag name="KSO_WM_SLIDE_SUBTYPE" val="picTxt"/>
  <p:tag name="KSO_WM_SLIDE_SIZE" val="354.7*157.75"/>
  <p:tag name="KSO_WM_SLIDE_POSITION" val="111.364*280.55"/>
  <p:tag name="KSO_WM_TEMPLATE_INDEX" val="20238327"/>
  <p:tag name="KSO_WM_TEMPLATE_SUBCATEGORY" val="0"/>
  <p:tag name="KSO_WM_SLIDE_INDEX" val="1"/>
  <p:tag name="KSO_WM_TAG_VERSION" val="3.0"/>
  <p:tag name="KSO_WM_SLIDE_ID" val="custom20238327_1"/>
  <p:tag name="KSO_WM_SLIDE_ITEM_CNT" val="1"/>
  <p:tag name="KSO_WM_SPECIAL_SOURCE" val="bdnull"/>
</p:tagLst>
</file>

<file path=ppt/tags/tag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8327_1*i*1"/>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8327_1*i*2"/>
  <p:tag name="KSO_WM_TEMPLATE_CATEGORY" val="custom"/>
  <p:tag name="KSO_WM_TEMPLATE_INDEX" val="20238327"/>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98.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TEMPLATE_CATEGORY" val="custom"/>
  <p:tag name="KSO_WM_UNIT_LAYERLEVEL" val="1"/>
  <p:tag name="KSO_WM_TAG_VERSION" val="3.0"/>
  <p:tag name="KSO_WM_BEAUTIFY_FLAG" val="#wm#"/>
  <p:tag name="KSO_WM_TEMPLATE_INDEX" val="20238327"/>
  <p:tag name="KSO_WM_UNIT_ID" val="custom20238327_1*a*1"/>
  <p:tag name="KSO_WM_UNIT_PRESET_TEXT" val="The title goes here"/>
  <p:tag name="KSO_WM_UNIT_TEXT_FILL_FORE_SCHEMECOLOR_INDEX" val="13"/>
  <p:tag name="KSO_WM_UNIT_TEXT_FILL_TYPE" val="1"/>
  <p:tag name="KSO_WM_UNIT_USESOURCEFORMAT_APPLY" val="1"/>
</p:tagLst>
</file>

<file path=ppt/tags/tag99.xml><?xml version="1.0" encoding="utf-8"?>
<p:tagLst xmlns:a="http://schemas.openxmlformats.org/drawingml/2006/main" xmlns:r="http://schemas.openxmlformats.org/officeDocument/2006/relationships" xmlns:p="http://schemas.openxmlformats.org/presentationml/2006/main">
  <p:tag name="KSO_WM_UNIT_VALUE" val="1298*1298"/>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8327_1*d*1"/>
  <p:tag name="KSO_WM_TEMPLATE_CATEGORY" val="custom"/>
  <p:tag name="KSO_WM_TEMPLATE_INDEX" val="20238327"/>
  <p:tag name="KSO_WM_UNIT_LAYERLEVEL" val="1"/>
  <p:tag name="KSO_WM_TAG_VERSION" val="3.0"/>
  <p:tag name="KSO_WM_BEAUTIFY_FLAG" val="#wm#"/>
  <p:tag name="KSO_WM_UNIT_LINE_FORE_SCHEMECOLOR_INDEX" val="5"/>
  <p:tag name="KSO_WM_UNIT_LINE_FILL_TYPE" val="2"/>
  <p:tag name="KSO_WM_UNIT_USESOURCEFORMAT_APPLY" val="1"/>
</p:tagLst>
</file>

<file path=ppt/tags/tag100.xml><?xml version="1.0" encoding="utf-8"?>
<p:tagLst xmlns:a="http://schemas.openxmlformats.org/drawingml/2006/main" xmlns:r="http://schemas.openxmlformats.org/officeDocument/2006/relationships" xmlns:p="http://schemas.openxmlformats.org/presentationml/2006/main">
  <p:tag name="KSO_WM_DIAGRAM_MAX_ITEMCNT" val="1"/>
  <p:tag name="KSO_WM_DIAGRAM_MIN_ITEMCNT" val="1"/>
  <p:tag name="KSO_WM_DIAGRAM_VIRTUALLY_FRAME" val="{&quot;height&quot;:460.75,&quot;left&quot;:42.88653543307087,&quot;top&quot;:140.55,&quot;width&quot;:501.8134645669291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15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45_1*l_h_f*1_1_1"/>
  <p:tag name="KSO_WM_TEMPLATE_CATEGORY" val="diagram"/>
  <p:tag name="KSO_WM_TEMPLATE_INDEX" val="20237945"/>
  <p:tag name="KSO_WM_UNIT_LAYERLEVEL" val="1_1_1"/>
  <p:tag name="KSO_WM_TAG_VERSION" val="3.0"/>
  <p:tag name="KSO_WM_BEAUTIFY_FLAG" val="#wm#"/>
  <p:tag name="KSO_WM_UNIT_PRESET_TEXT" val="Presentations are communication tools that can be used as demonstrations, lectures, speeches, reports, and more. It serves a variety of purposes, making presentations powerful tools for convincing and teaching."/>
  <p:tag name="KSO_WM_UNIT_TEXT_FILL_FORE_SCHEMECOLOR_INDEX" val="1"/>
  <p:tag name="KSO_WM_UNIT_TEXT_FILL_TYPE" val="1"/>
  <p:tag name="KSO_WM_UNIT_USESOURCEFORMAT_APPLY"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17466</Words>
  <Application>Microsoft Office PowerPoint</Application>
  <PresentationFormat>Custom</PresentationFormat>
  <Paragraphs>373</Paragraphs>
  <Slides>28</Slides>
  <Notes>22</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Training and Development at Tesla, Inc. </vt:lpstr>
      <vt:lpstr>Introduction</vt:lpstr>
      <vt:lpstr>Tesla’s Learning Philosophy </vt:lpstr>
      <vt:lpstr>PowerPoint Presentation</vt:lpstr>
      <vt:lpstr>PowerPoint Presentation</vt:lpstr>
      <vt:lpstr>PowerPoint Presentation</vt:lpstr>
      <vt:lpstr>Recommendations</vt:lpstr>
      <vt:lpstr>Team and Assignment Management at Tesla, Inc.</vt:lpstr>
      <vt:lpstr>International Team Structure </vt:lpstr>
      <vt:lpstr> Assignment Planning and Support</vt:lpstr>
      <vt:lpstr>Cross-Cultural Management</vt:lpstr>
      <vt:lpstr>Technology and Virtual Collaboration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Muhammad Shahmurad</dc:creator>
  <cp:lastModifiedBy>Asmat Ullah</cp:lastModifiedBy>
  <cp:revision>10</cp:revision>
  <dcterms:created xsi:type="dcterms:W3CDTF">2025-11-01T21:39:00Z</dcterms:created>
  <dcterms:modified xsi:type="dcterms:W3CDTF">2025-11-03T02:54:15Z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6D712579FD914F05B8AA6C9BD25BC64A_13</vt:lpwstr>
  </property>
  <property fmtid="{D5CDD505-2E9C-101B-9397-08002B2CF9AE}" pid="3" name="KSOProductBuildVer">
    <vt:lpwstr>1033-12.2.0.23131</vt:lpwstr>
  </property>
</Properties>
</file>