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2" r:id="rId5"/>
    <p:sldId id="279" r:id="rId6"/>
    <p:sldId id="280" r:id="rId7"/>
    <p:sldId id="265" r:id="rId8"/>
    <p:sldId id="281" r:id="rId9"/>
    <p:sldId id="282" r:id="rId10"/>
    <p:sldId id="268" r:id="rId11"/>
    <p:sldId id="273" r:id="rId12"/>
    <p:sldId id="274" r:id="rId13"/>
    <p:sldId id="275" r:id="rId14"/>
    <p:sldId id="276" r:id="rId15"/>
    <p:sldId id="283" r:id="rId16"/>
    <p:sldId id="292" r:id="rId17"/>
    <p:sldId id="293" r:id="rId18"/>
    <p:sldId id="295" r:id="rId19"/>
    <p:sldId id="294" r:id="rId20"/>
    <p:sldId id="296" r:id="rId21"/>
    <p:sldId id="269" r:id="rId22"/>
    <p:sldId id="284" r:id="rId23"/>
    <p:sldId id="291" r:id="rId24"/>
    <p:sldId id="285" r:id="rId25"/>
    <p:sldId id="286" r:id="rId26"/>
    <p:sldId id="287" r:id="rId27"/>
    <p:sldId id="288" r:id="rId28"/>
    <p:sldId id="289" r:id="rId29"/>
    <p:sldId id="290" r:id="rId30"/>
  </p:sldIdLst>
  <p:sldSz cx="12192000" cy="6858000"/>
  <p:notesSz cx="9671050" cy="68881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70AC05-56D6-4E03-BE8A-97708693A7A7}" v="2" dt="2026-02-15T16:13:44.774"/>
    <p1510:client id="{D1DEA5D4-4E5D-0793-B29F-29725096F97E}" v="7" dt="2026-02-15T15:53:14.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microsoft.com/office/2015/10/relationships/revisionInfo" Target="revisionInfo.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A338-AC2C-FE0F-D997-E9FB7B373C8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AE2D4E2-31F1-6E37-FEC9-9686105F13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BD472D0-6F5F-4AEA-1D72-AC35D83D8172}"/>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5" name="Footer Placeholder 4">
            <a:extLst>
              <a:ext uri="{FF2B5EF4-FFF2-40B4-BE49-F238E27FC236}">
                <a16:creationId xmlns:a16="http://schemas.microsoft.com/office/drawing/2014/main" id="{2807A47D-C52C-3E42-B50D-DB27AEEA4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DAC5FB-F159-3B88-F64A-55F9A24F37B2}"/>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1758975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3F0B2-FC99-1AA1-D51F-AFB54377D0E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A0D774-358B-9C6A-0C76-1B22B73E5BC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31204B-A0F3-7753-BFD0-CBC149E9C312}"/>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5" name="Footer Placeholder 4">
            <a:extLst>
              <a:ext uri="{FF2B5EF4-FFF2-40B4-BE49-F238E27FC236}">
                <a16:creationId xmlns:a16="http://schemas.microsoft.com/office/drawing/2014/main" id="{BB1DAAD8-F18D-51C1-F665-10E1885F9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8CA13-8291-5946-25BD-2CBE4DE24D27}"/>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2782972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D8C60-BD8A-281A-01A8-AA35044FB9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B584345-542D-2734-54EB-F1726B561E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EC5A63-E13A-B3A3-0C10-D3A6044C9454}"/>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5" name="Footer Placeholder 4">
            <a:extLst>
              <a:ext uri="{FF2B5EF4-FFF2-40B4-BE49-F238E27FC236}">
                <a16:creationId xmlns:a16="http://schemas.microsoft.com/office/drawing/2014/main" id="{16AB4D51-A90D-48F7-654C-4362E2E47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5A62A-8C4F-3C8D-AAC2-7D5FBD2C4BDB}"/>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3381692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AF702-8093-D90F-12A3-8635ABEA0C4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F548930-F9AD-61B7-85AD-8A5CF2D85D3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D51D4A8-3942-475D-463D-7D78353B5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0A8E9A0-34EE-6A12-6038-C2D6163C45F2}"/>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6" name="Footer Placeholder 5">
            <a:extLst>
              <a:ext uri="{FF2B5EF4-FFF2-40B4-BE49-F238E27FC236}">
                <a16:creationId xmlns:a16="http://schemas.microsoft.com/office/drawing/2014/main" id="{F914C7CE-B3CA-9FEA-CFA6-3E3035E228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D02CFB-595E-4B26-8D5E-0B4BB7C25868}"/>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434386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1C595-C96E-DC30-DCEA-5BE3BB47635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B62242B-D5B5-D833-FCCD-2CF88E24C3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69FB34-6A11-A824-21A3-3B2D5D858D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A6CBCE0-0328-AB6C-5EEA-CB54B0A9A1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4ED799E-D4DB-9BD4-F22D-2F2FC40CED5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66234D8-5D56-47FD-C034-D8ACCB510E17}"/>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8" name="Footer Placeholder 7">
            <a:extLst>
              <a:ext uri="{FF2B5EF4-FFF2-40B4-BE49-F238E27FC236}">
                <a16:creationId xmlns:a16="http://schemas.microsoft.com/office/drawing/2014/main" id="{EB373B19-B329-E699-459F-D32E524BA8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BBE2B6-55F3-AE90-3FA9-E771867D937D}"/>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1283626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62C17-6024-9F64-A255-BA9EC2CE75A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F789E5-2F44-FBF6-21E8-762460F352B8}"/>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4" name="Footer Placeholder 3">
            <a:extLst>
              <a:ext uri="{FF2B5EF4-FFF2-40B4-BE49-F238E27FC236}">
                <a16:creationId xmlns:a16="http://schemas.microsoft.com/office/drawing/2014/main" id="{0663A266-33CD-15F8-6F07-2CD5C20C35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F996C3-42CD-0564-0BE2-F9C51F3FB742}"/>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3552712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4A9ABB-9F4F-0FAB-2C06-512AAC55EFD6}"/>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3" name="Footer Placeholder 2">
            <a:extLst>
              <a:ext uri="{FF2B5EF4-FFF2-40B4-BE49-F238E27FC236}">
                <a16:creationId xmlns:a16="http://schemas.microsoft.com/office/drawing/2014/main" id="{E3CDA706-18B2-FEF0-7D1E-EB405AA6BA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22A119-7472-7CD3-FEE5-00251D3DB747}"/>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3792389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27B8F-BA75-2866-CFE2-EF01F01362B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A65DD5B-8866-4048-9F80-0CFE12251A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8DC1EE3-C066-9C97-2AB3-133806DA22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C09744-F67B-99FC-8AF4-F33089A73CCD}"/>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6" name="Footer Placeholder 5">
            <a:extLst>
              <a:ext uri="{FF2B5EF4-FFF2-40B4-BE49-F238E27FC236}">
                <a16:creationId xmlns:a16="http://schemas.microsoft.com/office/drawing/2014/main" id="{D12F9F0F-C807-0B69-0D26-F1C59BCB4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7F0DC5-8AF8-4C19-7FA8-27D60543FEE0}"/>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925383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88DEE-6CB2-A73F-9958-72361BBCDC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392A37E-1C3C-5D06-8E19-D5776B7F88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4FAEB6-868B-CD9C-EBBC-0C3FB912A4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8FDFC5-EA0A-797D-5B29-FD9161C44963}"/>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6" name="Footer Placeholder 5">
            <a:extLst>
              <a:ext uri="{FF2B5EF4-FFF2-40B4-BE49-F238E27FC236}">
                <a16:creationId xmlns:a16="http://schemas.microsoft.com/office/drawing/2014/main" id="{0B449AB5-6A70-AFAE-2E17-A6C87C2C1D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D71BD7-15B0-DFBE-A217-18B9E1DDFEA0}"/>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300395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0DFA-20C3-2608-9A03-DC0B4DD26EF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A298DD-0CAD-5A64-6182-D288A280E6E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C725D3-86F3-9FF8-E314-64D896BC10A4}"/>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5" name="Footer Placeholder 4">
            <a:extLst>
              <a:ext uri="{FF2B5EF4-FFF2-40B4-BE49-F238E27FC236}">
                <a16:creationId xmlns:a16="http://schemas.microsoft.com/office/drawing/2014/main" id="{FAEC4076-135A-02A8-90C6-DE14B71233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976F07-5883-1661-319C-F6BA7ABE1E8F}"/>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147122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E3111D-C169-3552-BB2D-5E5F017876A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5CB9400-EECB-CBE1-28F8-6C017E8594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74D672-622E-C5CC-A052-F6DCF887D50F}"/>
              </a:ext>
            </a:extLst>
          </p:cNvPr>
          <p:cNvSpPr>
            <a:spLocks noGrp="1"/>
          </p:cNvSpPr>
          <p:nvPr>
            <p:ph type="dt" sz="half" idx="10"/>
          </p:nvPr>
        </p:nvSpPr>
        <p:spPr/>
        <p:txBody>
          <a:bodyPr/>
          <a:lstStyle/>
          <a:p>
            <a:fld id="{13E6ED14-507B-495C-B804-5ED113D9FC80}" type="datetimeFigureOut">
              <a:rPr lang="en-GB" smtClean="0"/>
              <a:t>15/02/2026</a:t>
            </a:fld>
            <a:endParaRPr lang="en-GB"/>
          </a:p>
        </p:txBody>
      </p:sp>
      <p:sp>
        <p:nvSpPr>
          <p:cNvPr id="5" name="Footer Placeholder 4">
            <a:extLst>
              <a:ext uri="{FF2B5EF4-FFF2-40B4-BE49-F238E27FC236}">
                <a16:creationId xmlns:a16="http://schemas.microsoft.com/office/drawing/2014/main" id="{FBE84D1B-D55B-C461-2834-F082569FF3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F0AD3-D6FD-FE74-928D-76AD721C315D}"/>
              </a:ext>
            </a:extLst>
          </p:cNvPr>
          <p:cNvSpPr>
            <a:spLocks noGrp="1"/>
          </p:cNvSpPr>
          <p:nvPr>
            <p:ph type="sldNum" sz="quarter" idx="12"/>
          </p:nvPr>
        </p:nvSpPr>
        <p:spPr/>
        <p:txBody>
          <a:bodyPr/>
          <a:lstStyle/>
          <a:p>
            <a:fld id="{2B7B7E5D-4086-4979-A563-54D1261C7EC4}" type="slidenum">
              <a:rPr lang="en-GB" smtClean="0"/>
              <a:t>‹#›</a:t>
            </a:fld>
            <a:endParaRPr lang="en-GB"/>
          </a:p>
        </p:txBody>
      </p:sp>
    </p:spTree>
    <p:extLst>
      <p:ext uri="{BB962C8B-B14F-4D97-AF65-F5344CB8AC3E}">
        <p14:creationId xmlns:p14="http://schemas.microsoft.com/office/powerpoint/2010/main" val="3812319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139428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59621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320344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D89E1F-A7DD-FE07-A86B-E6D7AC8A7F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107C740-1C26-E7F8-9AC4-BF6A7B829C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2EAF43-EF3F-3945-C217-D6AF7AA007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E6ED14-507B-495C-B804-5ED113D9FC80}" type="datetimeFigureOut">
              <a:rPr lang="en-GB" smtClean="0"/>
              <a:t>15/02/2026</a:t>
            </a:fld>
            <a:endParaRPr lang="en-GB"/>
          </a:p>
        </p:txBody>
      </p:sp>
      <p:sp>
        <p:nvSpPr>
          <p:cNvPr id="5" name="Footer Placeholder 4">
            <a:extLst>
              <a:ext uri="{FF2B5EF4-FFF2-40B4-BE49-F238E27FC236}">
                <a16:creationId xmlns:a16="http://schemas.microsoft.com/office/drawing/2014/main" id="{EFBF4618-091A-DBF7-1581-B95AA2BEE5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32E6A6-C0A0-7D79-0261-E368327DD4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7B7E5D-4086-4979-A563-54D1261C7EC4}" type="slidenum">
              <a:rPr lang="en-GB" smtClean="0"/>
              <a:t>‹#›</a:t>
            </a:fld>
            <a:endParaRPr lang="en-GB"/>
          </a:p>
        </p:txBody>
      </p:sp>
    </p:spTree>
    <p:extLst>
      <p:ext uri="{BB962C8B-B14F-4D97-AF65-F5344CB8AC3E}">
        <p14:creationId xmlns:p14="http://schemas.microsoft.com/office/powerpoint/2010/main" val="3038779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https://youtu.be/9KMewHSxI8A" TargetMode="Externa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hyperlink" Target="https://eur01.safelinks.protection.outlook.com/?url=https%3A%2F%2Fm365.cloud.microsoft%2Fchat%2F%3FFORM%3Dundexpand%26fromcode%3Dedgesidebar%26redirectid%3Da0f0d6a7-11b2-40c2-8a04-e540536e22d1%26auth%3D2&amp;data=05%7C02%7Cc.walsh%40uwtsd.ac.uk%7Cd1c55e2a892540e20a4f08de6bcc305e%7C4e0f11f9046e45059cb8db2152311e21%7C0%7C0%7C639066721886151142%7CUnknown%7CTWFpbGZsb3d8eyJFbXB0eU1hcGkiOnRydWUsIlYiOiIwLjAuMDAwMCIsIlAiOiJXaW4zMiIsIkFOIjoiTWFpbCIsIldUIjoyfQ%3D%3D%7C0%7C%7C%7C&amp;sdata=yiQ8qncPAe8N3NOc9ObWHhS2SwHUp%2FzIqh4dAGDrn0o%3D&amp;reserved=0"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a:lstStyle/>
          <a:p>
            <a:pPr algn="ctr">
              <a:buNone/>
            </a:pPr>
            <a:r>
              <a:rPr lang="en-GB" sz="6600" b="1" dirty="0">
                <a:solidFill>
                  <a:srgbClr val="FFFFFF"/>
                </a:solidFill>
                <a:latin typeface="Aptos Display"/>
              </a:rPr>
              <a:t>Essential Skills</a:t>
            </a:r>
            <a:br>
              <a:rPr lang="en-GB" sz="6600" b="1" dirty="0">
                <a:latin typeface="Aptos Display"/>
              </a:rPr>
            </a:br>
            <a:r>
              <a:rPr lang="en-GB" sz="6600" b="1">
                <a:solidFill>
                  <a:srgbClr val="FFFFFF"/>
                </a:solidFill>
                <a:latin typeface="Aptos Display"/>
              </a:rPr>
              <a:t>  Week 6</a:t>
            </a:r>
            <a:endParaRPr lang="en-US" sz="6600"/>
          </a:p>
          <a:p>
            <a:pPr algn="ctr">
              <a:buNone/>
            </a:pPr>
            <a:r>
              <a:rPr lang="en-GB" sz="4000" b="1">
                <a:solidFill>
                  <a:srgbClr val="FFC000"/>
                </a:solidFill>
              </a:rPr>
              <a:t>Designing and Giving Presentations</a:t>
            </a:r>
          </a:p>
          <a:p>
            <a:pPr marL="0" indent="0">
              <a:buNone/>
            </a:pPr>
            <a:endParaRPr lang="en-GB" sz="4000" dirty="0"/>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F4D46-DF5F-6150-0160-59236CD3E8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BE167A-7A80-0697-74A0-185CF05A3285}"/>
              </a:ext>
            </a:extLst>
          </p:cNvPr>
          <p:cNvSpPr>
            <a:spLocks noGrp="1"/>
          </p:cNvSpPr>
          <p:nvPr>
            <p:ph type="title"/>
          </p:nvPr>
        </p:nvSpPr>
        <p:spPr>
          <a:xfrm>
            <a:off x="3362614" y="365125"/>
            <a:ext cx="8373756" cy="1346439"/>
          </a:xfrm>
        </p:spPr>
        <p:txBody>
          <a:bodyPr/>
          <a:lstStyle/>
          <a:p>
            <a:pPr algn="ctr"/>
            <a:r>
              <a:rPr lang="en-GB" dirty="0"/>
              <a:t>Lesson Outcomes</a:t>
            </a:r>
            <a:endParaRPr lang="en-US" dirty="0"/>
          </a:p>
        </p:txBody>
      </p:sp>
      <p:sp>
        <p:nvSpPr>
          <p:cNvPr id="3" name="Content Placeholder 2">
            <a:extLst>
              <a:ext uri="{FF2B5EF4-FFF2-40B4-BE49-F238E27FC236}">
                <a16:creationId xmlns:a16="http://schemas.microsoft.com/office/drawing/2014/main" id="{BD8EF268-C70A-51FF-35EA-697C5F4C1A90}"/>
              </a:ext>
            </a:extLst>
          </p:cNvPr>
          <p:cNvSpPr>
            <a:spLocks noGrp="1"/>
          </p:cNvSpPr>
          <p:nvPr>
            <p:ph idx="1"/>
          </p:nvPr>
        </p:nvSpPr>
        <p:spPr>
          <a:xfrm>
            <a:off x="3362614" y="1444625"/>
            <a:ext cx="8373756" cy="5048250"/>
          </a:xfrm>
        </p:spPr>
        <p:txBody>
          <a:bodyPr vert="horz" lIns="91440" tIns="45720" rIns="91440" bIns="45720" rtlCol="0" anchor="t">
            <a:normAutofit fontScale="92500" lnSpcReduction="10000"/>
          </a:bodyPr>
          <a:lstStyle/>
          <a:p>
            <a:pPr>
              <a:buNone/>
            </a:pPr>
            <a:r>
              <a:rPr lang="en-GB" sz="3600" b="1" dirty="0"/>
              <a:t>During this session you will:</a:t>
            </a:r>
            <a:endParaRPr lang="en-US" sz="3600" dirty="0"/>
          </a:p>
          <a:p>
            <a:pPr>
              <a:buNone/>
            </a:pPr>
            <a:r>
              <a:rPr lang="en-GB" sz="3600" dirty="0"/>
              <a:t>Develop your skills in structuring and</a:t>
            </a:r>
          </a:p>
          <a:p>
            <a:pPr>
              <a:buNone/>
            </a:pPr>
            <a:r>
              <a:rPr lang="en-GB" sz="3600" dirty="0"/>
              <a:t>delivering a presentation: </a:t>
            </a:r>
          </a:p>
          <a:p>
            <a:pPr>
              <a:buNone/>
            </a:pPr>
            <a:r>
              <a:rPr lang="en-GB" sz="3600" dirty="0">
                <a:latin typeface="Arial"/>
                <a:cs typeface="Arial"/>
              </a:rPr>
              <a:t>•</a:t>
            </a:r>
            <a:r>
              <a:rPr lang="en-GB" sz="3600" dirty="0"/>
              <a:t>Learn how to structure a short presentation using slides </a:t>
            </a:r>
          </a:p>
          <a:p>
            <a:pPr>
              <a:buNone/>
            </a:pPr>
            <a:r>
              <a:rPr lang="en-GB" sz="3600" dirty="0">
                <a:latin typeface="Arial"/>
                <a:cs typeface="Arial"/>
              </a:rPr>
              <a:t>•</a:t>
            </a:r>
            <a:r>
              <a:rPr lang="en-GB" sz="3600" dirty="0"/>
              <a:t>Move from slide creation to delivery</a:t>
            </a:r>
          </a:p>
          <a:p>
            <a:r>
              <a:rPr lang="en-GB" sz="3600" dirty="0">
                <a:latin typeface="Aptos" panose="02110004020202020204"/>
                <a:cs typeface="Arial"/>
              </a:rPr>
              <a:t>Reduce slide text and practice your </a:t>
            </a:r>
            <a:r>
              <a:rPr lang="en-GB" sz="3600">
                <a:latin typeface="Aptos" panose="02110004020202020204"/>
                <a:cs typeface="Arial"/>
              </a:rPr>
              <a:t>extemporisation</a:t>
            </a:r>
            <a:endParaRPr lang="en-GB" sz="3600" dirty="0">
              <a:latin typeface="Aptos" panose="02110004020202020204"/>
              <a:cs typeface="Arial"/>
            </a:endParaRPr>
          </a:p>
          <a:p>
            <a:pPr>
              <a:buNone/>
            </a:pPr>
            <a:r>
              <a:rPr lang="en-GB" sz="3600" dirty="0">
                <a:latin typeface="Arial"/>
                <a:cs typeface="Arial"/>
              </a:rPr>
              <a:t>•</a:t>
            </a:r>
            <a:r>
              <a:rPr lang="en-GB" sz="3600" dirty="0"/>
              <a:t>Create, present and reflect across the session</a:t>
            </a:r>
          </a:p>
          <a:p>
            <a:pPr marL="0" indent="0">
              <a:buNone/>
            </a:pPr>
            <a:endParaRPr lang="en-GB" sz="3600" dirty="0"/>
          </a:p>
        </p:txBody>
      </p:sp>
    </p:spTree>
    <p:extLst>
      <p:ext uri="{BB962C8B-B14F-4D97-AF65-F5344CB8AC3E}">
        <p14:creationId xmlns:p14="http://schemas.microsoft.com/office/powerpoint/2010/main" val="83608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9DC4E-67B8-DDA8-2920-AB1FCC6AC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662DBC-69D7-981B-8B81-EE0E49D3F4E3}"/>
              </a:ext>
            </a:extLst>
          </p:cNvPr>
          <p:cNvSpPr>
            <a:spLocks noGrp="1"/>
          </p:cNvSpPr>
          <p:nvPr>
            <p:ph type="title"/>
          </p:nvPr>
        </p:nvSpPr>
        <p:spPr>
          <a:xfrm>
            <a:off x="3362614" y="174625"/>
            <a:ext cx="8373756" cy="1536939"/>
          </a:xfrm>
        </p:spPr>
        <p:txBody>
          <a:bodyPr vert="horz" lIns="91440" tIns="45720" rIns="91440" bIns="45720" rtlCol="0" anchor="ctr">
            <a:noAutofit/>
          </a:bodyPr>
          <a:lstStyle/>
          <a:p>
            <a:pPr algn="ctr"/>
            <a:r>
              <a:rPr lang="en-GB" sz="3600" u="sng">
                <a:highlight>
                  <a:srgbClr val="FFFF00"/>
                </a:highlight>
              </a:rPr>
              <a:t>Activity 1 </a:t>
            </a:r>
            <a:r>
              <a:rPr lang="en-GB" sz="3600"/>
              <a:t>– Discuss in groups (10 mins)</a:t>
            </a:r>
            <a:br>
              <a:rPr lang="en-GB" sz="3600" dirty="0"/>
            </a:br>
            <a:r>
              <a:rPr lang="en-GB" sz="3600"/>
              <a:t> What is the purpose of doing a presentation?</a:t>
            </a:r>
            <a:endParaRPr lang="en-GB" sz="3600" dirty="0"/>
          </a:p>
        </p:txBody>
      </p:sp>
      <p:sp>
        <p:nvSpPr>
          <p:cNvPr id="3" name="Content Placeholder 2">
            <a:extLst>
              <a:ext uri="{FF2B5EF4-FFF2-40B4-BE49-F238E27FC236}">
                <a16:creationId xmlns:a16="http://schemas.microsoft.com/office/drawing/2014/main" id="{E42EC3B7-51EA-45A7-1375-051F7B11D635}"/>
              </a:ext>
            </a:extLst>
          </p:cNvPr>
          <p:cNvSpPr>
            <a:spLocks noGrp="1"/>
          </p:cNvSpPr>
          <p:nvPr>
            <p:ph idx="1"/>
          </p:nvPr>
        </p:nvSpPr>
        <p:spPr>
          <a:xfrm>
            <a:off x="3362614" y="1711325"/>
            <a:ext cx="8373756" cy="4972050"/>
          </a:xfrm>
        </p:spPr>
        <p:txBody>
          <a:bodyPr vert="horz" lIns="91440" tIns="45720" rIns="91440" bIns="45720" rtlCol="0" anchor="t">
            <a:normAutofit/>
          </a:bodyPr>
          <a:lstStyle/>
          <a:p>
            <a:pPr>
              <a:buNone/>
            </a:pPr>
            <a:endParaRPr lang="en-GB" sz="3200" dirty="0"/>
          </a:p>
          <a:p>
            <a:pPr>
              <a:buNone/>
            </a:pPr>
            <a:r>
              <a:rPr lang="en-GB" sz="3200"/>
              <a:t>When would you watch </a:t>
            </a:r>
            <a:r>
              <a:rPr lang="en-GB" sz="3200" b="1"/>
              <a:t>or</a:t>
            </a:r>
            <a:r>
              <a:rPr lang="en-GB" sz="3200"/>
              <a:t> do a presentation </a:t>
            </a:r>
            <a:r>
              <a:rPr lang="en-GB" sz="3200" dirty="0"/>
              <a:t>in the ‘real world’?</a:t>
            </a:r>
            <a:endParaRPr lang="en-US" sz="3200"/>
          </a:p>
          <a:p>
            <a:pPr>
              <a:buNone/>
            </a:pPr>
            <a:r>
              <a:rPr lang="en-GB" sz="3200">
                <a:latin typeface="Arial"/>
                <a:cs typeface="Arial"/>
              </a:rPr>
              <a:t>•</a:t>
            </a:r>
            <a:r>
              <a:rPr lang="en-GB" sz="3200"/>
              <a:t>Business setting </a:t>
            </a:r>
            <a:r>
              <a:rPr lang="en-GB" sz="3200" i="1"/>
              <a:t>i.e. a sales pitch</a:t>
            </a:r>
            <a:r>
              <a:rPr lang="en-GB" sz="3200"/>
              <a:t>?</a:t>
            </a:r>
            <a:endParaRPr lang="en-GB" sz="3200" dirty="0"/>
          </a:p>
          <a:p>
            <a:pPr>
              <a:buNone/>
            </a:pPr>
            <a:r>
              <a:rPr lang="en-GB" sz="3200">
                <a:latin typeface="Arial"/>
                <a:cs typeface="Arial"/>
              </a:rPr>
              <a:t>•</a:t>
            </a:r>
            <a:r>
              <a:rPr lang="en-GB" sz="3200"/>
              <a:t>Health and Social Care setting?</a:t>
            </a:r>
            <a:endParaRPr lang="en-GB" sz="3200" dirty="0"/>
          </a:p>
          <a:p>
            <a:pPr>
              <a:buNone/>
            </a:pPr>
            <a:r>
              <a:rPr lang="en-GB" sz="3200">
                <a:latin typeface="Arial"/>
                <a:cs typeface="Arial"/>
              </a:rPr>
              <a:t>•</a:t>
            </a:r>
            <a:r>
              <a:rPr lang="en-GB" sz="3200"/>
              <a:t>Computer setting?</a:t>
            </a:r>
            <a:endParaRPr lang="en-GB" sz="3200" dirty="0"/>
          </a:p>
          <a:p>
            <a:pPr>
              <a:buNone/>
            </a:pPr>
            <a:r>
              <a:rPr lang="en-GB" sz="3200">
                <a:latin typeface="Arial"/>
                <a:cs typeface="Arial"/>
              </a:rPr>
              <a:t>•</a:t>
            </a:r>
            <a:r>
              <a:rPr lang="en-GB" sz="3200" b="1"/>
              <a:t>Who is the audience?</a:t>
            </a:r>
          </a:p>
          <a:p>
            <a:pPr>
              <a:buNone/>
            </a:pPr>
            <a:r>
              <a:rPr lang="en-GB" sz="3200" b="1" i="1">
                <a:solidFill>
                  <a:srgbClr val="C00000"/>
                </a:solidFill>
              </a:rPr>
              <a:t>Be prepared to share your ideas as a group</a:t>
            </a:r>
            <a:endParaRPr lang="en-GB" sz="3200" b="1">
              <a:solidFill>
                <a:srgbClr val="000000"/>
              </a:solidFill>
            </a:endParaRPr>
          </a:p>
          <a:p>
            <a:pPr marL="0" indent="0">
              <a:buNone/>
            </a:pPr>
            <a:endParaRPr lang="en-GB" sz="3200" dirty="0"/>
          </a:p>
        </p:txBody>
      </p:sp>
    </p:spTree>
    <p:extLst>
      <p:ext uri="{BB962C8B-B14F-4D97-AF65-F5344CB8AC3E}">
        <p14:creationId xmlns:p14="http://schemas.microsoft.com/office/powerpoint/2010/main" val="2912120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574F2-FFA1-F9F9-B424-025A6ED835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70E509-6E3A-FA7F-D4B9-A9455ECFC18B}"/>
              </a:ext>
            </a:extLst>
          </p:cNvPr>
          <p:cNvSpPr>
            <a:spLocks noGrp="1"/>
          </p:cNvSpPr>
          <p:nvPr>
            <p:ph type="title"/>
          </p:nvPr>
        </p:nvSpPr>
        <p:spPr>
          <a:xfrm>
            <a:off x="3362614" y="212725"/>
            <a:ext cx="8373756" cy="1498839"/>
          </a:xfrm>
        </p:spPr>
        <p:txBody>
          <a:bodyPr/>
          <a:lstStyle/>
          <a:p>
            <a:pPr algn="ctr"/>
            <a:r>
              <a:rPr lang="en-GB"/>
              <a:t>The Presentation Process</a:t>
            </a:r>
            <a:endParaRPr lang="en-US"/>
          </a:p>
        </p:txBody>
      </p:sp>
      <p:sp>
        <p:nvSpPr>
          <p:cNvPr id="3" name="Content Placeholder 2">
            <a:extLst>
              <a:ext uri="{FF2B5EF4-FFF2-40B4-BE49-F238E27FC236}">
                <a16:creationId xmlns:a16="http://schemas.microsoft.com/office/drawing/2014/main" id="{D24D030E-8809-9A1E-9C37-54E1D8A78276}"/>
              </a:ext>
            </a:extLst>
          </p:cNvPr>
          <p:cNvSpPr>
            <a:spLocks noGrp="1"/>
          </p:cNvSpPr>
          <p:nvPr>
            <p:ph idx="1"/>
          </p:nvPr>
        </p:nvSpPr>
        <p:spPr>
          <a:xfrm>
            <a:off x="3362614" y="1825625"/>
            <a:ext cx="8373756" cy="4667250"/>
          </a:xfrm>
        </p:spPr>
        <p:txBody>
          <a:bodyPr vert="horz" lIns="91440" tIns="45720" rIns="91440" bIns="45720" rtlCol="0" anchor="t">
            <a:normAutofit/>
          </a:bodyPr>
          <a:lstStyle/>
          <a:p>
            <a:pPr>
              <a:buNone/>
            </a:pPr>
            <a:r>
              <a:rPr lang="en-GB" sz="3200"/>
              <a:t>There are four stages in the presentation process:</a:t>
            </a:r>
            <a:endParaRPr lang="en-US" sz="3200"/>
          </a:p>
          <a:p>
            <a:pPr>
              <a:buNone/>
            </a:pPr>
            <a:r>
              <a:rPr lang="en-GB" sz="3200">
                <a:highlight>
                  <a:srgbClr val="00FF00"/>
                </a:highlight>
                <a:ea typeface="+mn-lt"/>
                <a:cs typeface="+mn-lt"/>
              </a:rPr>
              <a:t>1.</a:t>
            </a:r>
            <a:r>
              <a:rPr lang="en-GB" sz="3200">
                <a:highlight>
                  <a:srgbClr val="00FF00"/>
                </a:highlight>
              </a:rPr>
              <a:t>Research stage</a:t>
            </a:r>
          </a:p>
          <a:p>
            <a:pPr>
              <a:buNone/>
            </a:pPr>
            <a:r>
              <a:rPr lang="en-GB" sz="3200">
                <a:highlight>
                  <a:srgbClr val="00FFFF"/>
                </a:highlight>
                <a:ea typeface="+mn-lt"/>
                <a:cs typeface="+mn-lt"/>
              </a:rPr>
              <a:t>2.</a:t>
            </a:r>
            <a:r>
              <a:rPr lang="en-GB" sz="3200">
                <a:highlight>
                  <a:srgbClr val="00FFFF"/>
                </a:highlight>
              </a:rPr>
              <a:t>Planning and designing content stage</a:t>
            </a:r>
          </a:p>
          <a:p>
            <a:pPr>
              <a:buNone/>
            </a:pPr>
            <a:r>
              <a:rPr lang="en-GB" sz="3200">
                <a:highlight>
                  <a:srgbClr val="FF00FF"/>
                </a:highlight>
                <a:ea typeface="+mn-lt"/>
                <a:cs typeface="+mn-lt"/>
              </a:rPr>
              <a:t>3.</a:t>
            </a:r>
            <a:r>
              <a:rPr lang="en-GB" sz="3200">
                <a:highlight>
                  <a:srgbClr val="FF00FF"/>
                </a:highlight>
              </a:rPr>
              <a:t>Delivery stage</a:t>
            </a:r>
          </a:p>
          <a:p>
            <a:pPr>
              <a:buNone/>
            </a:pPr>
            <a:r>
              <a:rPr lang="en-GB" sz="3200">
                <a:highlight>
                  <a:srgbClr val="008080"/>
                </a:highlight>
                <a:ea typeface="+mn-lt"/>
                <a:cs typeface="+mn-lt"/>
              </a:rPr>
              <a:t>4.</a:t>
            </a:r>
            <a:r>
              <a:rPr lang="en-GB" sz="3200">
                <a:highlight>
                  <a:srgbClr val="008080"/>
                </a:highlight>
              </a:rPr>
              <a:t>Reflection stage</a:t>
            </a:r>
          </a:p>
          <a:p>
            <a:pPr marL="0" indent="0">
              <a:buNone/>
            </a:pPr>
            <a:endParaRPr lang="en-GB" sz="3200" dirty="0"/>
          </a:p>
        </p:txBody>
      </p:sp>
    </p:spTree>
    <p:extLst>
      <p:ext uri="{BB962C8B-B14F-4D97-AF65-F5344CB8AC3E}">
        <p14:creationId xmlns:p14="http://schemas.microsoft.com/office/powerpoint/2010/main" val="394024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1B880-5CB3-7AAE-8925-ADB7E24063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BF9AA6-C2AB-8047-293B-E390867E6ED6}"/>
              </a:ext>
            </a:extLst>
          </p:cNvPr>
          <p:cNvSpPr>
            <a:spLocks noGrp="1"/>
          </p:cNvSpPr>
          <p:nvPr>
            <p:ph type="title"/>
          </p:nvPr>
        </p:nvSpPr>
        <p:spPr>
          <a:xfrm>
            <a:off x="3362614" y="365125"/>
            <a:ext cx="8373756" cy="889239"/>
          </a:xfrm>
        </p:spPr>
        <p:txBody>
          <a:bodyPr/>
          <a:lstStyle/>
          <a:p>
            <a:r>
              <a:rPr lang="en-GB" b="1">
                <a:highlight>
                  <a:srgbClr val="00FF00"/>
                </a:highlight>
              </a:rPr>
              <a:t>1. Research Stage</a:t>
            </a:r>
            <a:endParaRPr lang="en-US" b="1"/>
          </a:p>
        </p:txBody>
      </p:sp>
      <p:sp>
        <p:nvSpPr>
          <p:cNvPr id="3" name="Content Placeholder 2">
            <a:extLst>
              <a:ext uri="{FF2B5EF4-FFF2-40B4-BE49-F238E27FC236}">
                <a16:creationId xmlns:a16="http://schemas.microsoft.com/office/drawing/2014/main" id="{C1EC02B1-2ECE-C15E-E9DB-FF45437D9594}"/>
              </a:ext>
            </a:extLst>
          </p:cNvPr>
          <p:cNvSpPr>
            <a:spLocks noGrp="1"/>
          </p:cNvSpPr>
          <p:nvPr>
            <p:ph idx="1"/>
          </p:nvPr>
        </p:nvSpPr>
        <p:spPr>
          <a:xfrm>
            <a:off x="3362614" y="1254125"/>
            <a:ext cx="8373756" cy="5238750"/>
          </a:xfrm>
        </p:spPr>
        <p:txBody>
          <a:bodyPr vert="horz" lIns="91440" tIns="45720" rIns="91440" bIns="45720" rtlCol="0" anchor="t">
            <a:normAutofit lnSpcReduction="10000"/>
          </a:bodyPr>
          <a:lstStyle/>
          <a:p>
            <a:pPr>
              <a:buNone/>
            </a:pPr>
            <a:r>
              <a:rPr lang="en-GB">
                <a:latin typeface="Arial"/>
                <a:cs typeface="Arial"/>
              </a:rPr>
              <a:t>•</a:t>
            </a:r>
            <a:r>
              <a:rPr lang="en-GB"/>
              <a:t>The research stage is when information on the topic of the presentation is gathered. You will need to look at the UWTSD online library of Google Scholar for sources such as books and articles</a:t>
            </a:r>
            <a:endParaRPr lang="en-US"/>
          </a:p>
          <a:p>
            <a:pPr>
              <a:buNone/>
            </a:pPr>
            <a:r>
              <a:rPr lang="en-GB">
                <a:latin typeface="Arial"/>
                <a:cs typeface="Arial"/>
              </a:rPr>
              <a:t>•</a:t>
            </a:r>
            <a:r>
              <a:rPr lang="en-GB"/>
              <a:t>You need to have a PURPOSE to your presentation and to know your AUDIENCE. Think what your audience will </a:t>
            </a:r>
            <a:r>
              <a:rPr lang="en-GB" b="1"/>
              <a:t>want</a:t>
            </a:r>
            <a:r>
              <a:rPr lang="en-GB"/>
              <a:t> from your presentation e.g. a sales pitch to a client will need you to examine:</a:t>
            </a:r>
          </a:p>
          <a:p>
            <a:pPr>
              <a:buNone/>
            </a:pPr>
            <a:r>
              <a:rPr lang="en-GB">
                <a:ea typeface="+mn-lt"/>
                <a:cs typeface="+mn-lt"/>
              </a:rPr>
              <a:t>1.</a:t>
            </a:r>
            <a:r>
              <a:rPr lang="en-GB" i="1"/>
              <a:t>What</a:t>
            </a:r>
            <a:r>
              <a:rPr lang="en-GB"/>
              <a:t> the client needs</a:t>
            </a:r>
          </a:p>
          <a:p>
            <a:pPr>
              <a:buNone/>
            </a:pPr>
            <a:r>
              <a:rPr lang="en-GB">
                <a:ea typeface="+mn-lt"/>
                <a:cs typeface="+mn-lt"/>
              </a:rPr>
              <a:t>2.</a:t>
            </a:r>
            <a:r>
              <a:rPr lang="en-GB" i="1"/>
              <a:t>Why</a:t>
            </a:r>
            <a:r>
              <a:rPr lang="en-GB"/>
              <a:t> the client is not currently having their needs met</a:t>
            </a:r>
          </a:p>
          <a:p>
            <a:pPr>
              <a:buNone/>
            </a:pPr>
            <a:r>
              <a:rPr lang="en-GB">
                <a:ea typeface="+mn-lt"/>
                <a:cs typeface="+mn-lt"/>
              </a:rPr>
              <a:t>3.</a:t>
            </a:r>
            <a:r>
              <a:rPr lang="en-GB" i="1"/>
              <a:t>How</a:t>
            </a:r>
            <a:r>
              <a:rPr lang="en-GB"/>
              <a:t> your product can help the client meet their needs</a:t>
            </a:r>
          </a:p>
          <a:p>
            <a:pPr marL="0" indent="0">
              <a:buNone/>
            </a:pPr>
            <a:endParaRPr lang="en-GB" sz="3200" dirty="0"/>
          </a:p>
        </p:txBody>
      </p:sp>
    </p:spTree>
    <p:extLst>
      <p:ext uri="{BB962C8B-B14F-4D97-AF65-F5344CB8AC3E}">
        <p14:creationId xmlns:p14="http://schemas.microsoft.com/office/powerpoint/2010/main" val="1949086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80081-1762-59DA-276D-B4E21E1A5E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A8AFF2-06CC-0B8A-20C0-412D0117CEE7}"/>
              </a:ext>
            </a:extLst>
          </p:cNvPr>
          <p:cNvSpPr>
            <a:spLocks noGrp="1"/>
          </p:cNvSpPr>
          <p:nvPr>
            <p:ph type="title"/>
          </p:nvPr>
        </p:nvSpPr>
        <p:spPr>
          <a:xfrm>
            <a:off x="3393929" y="365125"/>
            <a:ext cx="8342441" cy="1122363"/>
          </a:xfrm>
        </p:spPr>
        <p:txBody>
          <a:bodyPr>
            <a:normAutofit/>
          </a:bodyPr>
          <a:lstStyle/>
          <a:p>
            <a:r>
              <a:rPr lang="en-GB" sz="3600" u="sng" dirty="0">
                <a:highlight>
                  <a:srgbClr val="FFFF00"/>
                </a:highlight>
              </a:rPr>
              <a:t>Activity 2 </a:t>
            </a:r>
            <a:r>
              <a:rPr lang="en-GB" sz="3600"/>
              <a:t>– Discuss in pairs (10 mins)</a:t>
            </a:r>
            <a:br>
              <a:rPr lang="en-GB" sz="3600" dirty="0"/>
            </a:br>
            <a:endParaRPr lang="en-US" sz="3600"/>
          </a:p>
        </p:txBody>
      </p:sp>
      <p:sp>
        <p:nvSpPr>
          <p:cNvPr id="3" name="Content Placeholder 2">
            <a:extLst>
              <a:ext uri="{FF2B5EF4-FFF2-40B4-BE49-F238E27FC236}">
                <a16:creationId xmlns:a16="http://schemas.microsoft.com/office/drawing/2014/main" id="{E900709F-56C5-8B50-36FC-887ECBE8EFD5}"/>
              </a:ext>
            </a:extLst>
          </p:cNvPr>
          <p:cNvSpPr>
            <a:spLocks noGrp="1"/>
          </p:cNvSpPr>
          <p:nvPr>
            <p:ph idx="1"/>
          </p:nvPr>
        </p:nvSpPr>
        <p:spPr>
          <a:xfrm>
            <a:off x="3383491" y="1709063"/>
            <a:ext cx="8352879" cy="4783812"/>
          </a:xfrm>
        </p:spPr>
        <p:txBody>
          <a:bodyPr vert="horz" lIns="91440" tIns="45720" rIns="91440" bIns="45720" rtlCol="0" anchor="t">
            <a:normAutofit/>
          </a:bodyPr>
          <a:lstStyle/>
          <a:p>
            <a:pPr marL="0" indent="0">
              <a:buNone/>
            </a:pPr>
            <a:r>
              <a:rPr lang="en-US" sz="3200" dirty="0"/>
              <a:t>Think of 2 actions which would take place in the </a:t>
            </a:r>
            <a:r>
              <a:rPr lang="en-US" sz="3200" dirty="0">
                <a:highlight>
                  <a:srgbClr val="00FF00"/>
                </a:highlight>
              </a:rPr>
              <a:t>Research Stage </a:t>
            </a:r>
          </a:p>
          <a:p>
            <a:pPr marL="0" indent="0">
              <a:buNone/>
            </a:pPr>
            <a:r>
              <a:rPr lang="en-US" sz="3200" i="1" dirty="0"/>
              <a:t>e.g. Which sources? Why?</a:t>
            </a:r>
          </a:p>
          <a:p>
            <a:pPr marL="0" indent="0">
              <a:buNone/>
            </a:pPr>
            <a:endParaRPr lang="en-US" sz="3200" dirty="0"/>
          </a:p>
          <a:p>
            <a:pPr marL="0" indent="0">
              <a:buNone/>
            </a:pPr>
            <a:r>
              <a:rPr lang="en-US" sz="3200" b="1"/>
              <a:t>Think and Share</a:t>
            </a:r>
          </a:p>
        </p:txBody>
      </p:sp>
      <p:pic>
        <p:nvPicPr>
          <p:cNvPr id="4" name="Picture 3" descr="A person using a computer">
            <a:extLst>
              <a:ext uri="{FF2B5EF4-FFF2-40B4-BE49-F238E27FC236}">
                <a16:creationId xmlns:a16="http://schemas.microsoft.com/office/drawing/2014/main" id="{9E3DB364-BC91-C7E9-22A7-2D9BDC238463}"/>
              </a:ext>
            </a:extLst>
          </p:cNvPr>
          <p:cNvPicPr>
            <a:picLocks noChangeAspect="1"/>
          </p:cNvPicPr>
          <p:nvPr/>
        </p:nvPicPr>
        <p:blipFill>
          <a:blip r:embed="rId2"/>
          <a:stretch>
            <a:fillRect/>
          </a:stretch>
        </p:blipFill>
        <p:spPr>
          <a:xfrm>
            <a:off x="7581900" y="3543300"/>
            <a:ext cx="4152900" cy="2628900"/>
          </a:xfrm>
          <a:prstGeom prst="rect">
            <a:avLst/>
          </a:prstGeom>
        </p:spPr>
      </p:pic>
    </p:spTree>
    <p:extLst>
      <p:ext uri="{BB962C8B-B14F-4D97-AF65-F5344CB8AC3E}">
        <p14:creationId xmlns:p14="http://schemas.microsoft.com/office/powerpoint/2010/main" val="157005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5B4D4-5A37-9B0D-8ECF-719772C1ED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D0F5F1-FA72-19BF-02AA-B6BC9E01D959}"/>
              </a:ext>
            </a:extLst>
          </p:cNvPr>
          <p:cNvSpPr>
            <a:spLocks noGrp="1"/>
          </p:cNvSpPr>
          <p:nvPr>
            <p:ph type="title"/>
          </p:nvPr>
        </p:nvSpPr>
        <p:spPr>
          <a:xfrm>
            <a:off x="3362614" y="365125"/>
            <a:ext cx="8373756" cy="1033289"/>
          </a:xfrm>
        </p:spPr>
        <p:txBody>
          <a:bodyPr>
            <a:normAutofit fontScale="90000"/>
          </a:bodyPr>
          <a:lstStyle/>
          <a:p>
            <a:r>
              <a:rPr lang="en-GB" sz="4000" b="1">
                <a:highlight>
                  <a:srgbClr val="00FFFF"/>
                </a:highlight>
              </a:rPr>
              <a:t>2. Planning and Designing Content Stage</a:t>
            </a:r>
            <a:endParaRPr lang="en-US" sz="4000" b="1">
              <a:highlight>
                <a:srgbClr val="00FFFF"/>
              </a:highlight>
            </a:endParaRPr>
          </a:p>
        </p:txBody>
      </p:sp>
      <p:sp>
        <p:nvSpPr>
          <p:cNvPr id="3" name="Content Placeholder 2">
            <a:extLst>
              <a:ext uri="{FF2B5EF4-FFF2-40B4-BE49-F238E27FC236}">
                <a16:creationId xmlns:a16="http://schemas.microsoft.com/office/drawing/2014/main" id="{04E382AD-DC03-6BFD-816D-44E26713DCC8}"/>
              </a:ext>
            </a:extLst>
          </p:cNvPr>
          <p:cNvSpPr>
            <a:spLocks noGrp="1"/>
          </p:cNvSpPr>
          <p:nvPr>
            <p:ph idx="1"/>
          </p:nvPr>
        </p:nvSpPr>
        <p:spPr>
          <a:xfrm>
            <a:off x="3362614" y="1230640"/>
            <a:ext cx="8373756" cy="5450125"/>
          </a:xfrm>
        </p:spPr>
        <p:txBody>
          <a:bodyPr vert="horz" lIns="91440" tIns="45720" rIns="91440" bIns="45720" rtlCol="0" anchor="t">
            <a:noAutofit/>
          </a:bodyPr>
          <a:lstStyle/>
          <a:p>
            <a:pPr marL="0" indent="0">
              <a:buNone/>
            </a:pPr>
            <a:r>
              <a:rPr lang="en-GB" sz="3200" dirty="0"/>
              <a:t>When planning the structure of your presentation, a good tip is to frame a question that you will answer in your presentation. Go back to your research and examine what the audience </a:t>
            </a:r>
            <a:r>
              <a:rPr lang="en-GB" sz="3200" b="1" i="1" dirty="0"/>
              <a:t>wants, needs </a:t>
            </a:r>
            <a:r>
              <a:rPr lang="en-GB" sz="3200" b="1" dirty="0"/>
              <a:t>and</a:t>
            </a:r>
            <a:r>
              <a:rPr lang="en-GB" sz="3200" b="1" i="1" dirty="0"/>
              <a:t> expects</a:t>
            </a:r>
            <a:r>
              <a:rPr lang="en-GB" sz="3200" dirty="0"/>
              <a:t> from the presentation. It should ‘tell a story’ and be structured:</a:t>
            </a:r>
            <a:endParaRPr lang="en-US"/>
          </a:p>
          <a:p>
            <a:r>
              <a:rPr lang="en-GB" sz="3200">
                <a:ea typeface="+mn-lt"/>
                <a:cs typeface="+mn-lt"/>
              </a:rPr>
              <a:t>1.</a:t>
            </a:r>
            <a:r>
              <a:rPr lang="en-GB" sz="3200"/>
              <a:t>Introduction – opening summary of what your presentation will be about</a:t>
            </a:r>
            <a:endParaRPr lang="en-GB" sz="3200" dirty="0"/>
          </a:p>
          <a:p>
            <a:r>
              <a:rPr lang="en-GB" sz="3200">
                <a:ea typeface="+mn-lt"/>
                <a:cs typeface="+mn-lt"/>
              </a:rPr>
              <a:t>2.</a:t>
            </a:r>
            <a:r>
              <a:rPr lang="en-GB" sz="3200"/>
              <a:t>Middle – main topic, understand key points</a:t>
            </a:r>
            <a:endParaRPr lang="en-GB" sz="3200" dirty="0"/>
          </a:p>
          <a:p>
            <a:r>
              <a:rPr lang="en-GB" sz="3200">
                <a:ea typeface="+mn-lt"/>
                <a:cs typeface="+mn-lt"/>
              </a:rPr>
              <a:t>3.</a:t>
            </a:r>
            <a:r>
              <a:rPr lang="en-GB" sz="3200"/>
              <a:t>Conclusion – sum up what you told them</a:t>
            </a:r>
            <a:endParaRPr lang="en-GB" sz="3200" dirty="0"/>
          </a:p>
          <a:p>
            <a:endParaRPr lang="en-GB" dirty="0"/>
          </a:p>
        </p:txBody>
      </p:sp>
    </p:spTree>
    <p:extLst>
      <p:ext uri="{BB962C8B-B14F-4D97-AF65-F5344CB8AC3E}">
        <p14:creationId xmlns:p14="http://schemas.microsoft.com/office/powerpoint/2010/main" val="4039122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a:xfrm>
            <a:off x="3393929" y="386002"/>
            <a:ext cx="8342441" cy="815412"/>
          </a:xfrm>
        </p:spPr>
        <p:txBody>
          <a:bodyPr>
            <a:normAutofit fontScale="90000"/>
          </a:bodyPr>
          <a:lstStyle/>
          <a:p>
            <a:br>
              <a:rPr lang="en-GB" dirty="0"/>
            </a:br>
            <a:r>
              <a:rPr lang="en-GB" dirty="0">
                <a:highlight>
                  <a:srgbClr val="00FFFF"/>
                </a:highlight>
              </a:rPr>
              <a:t>Introdu</a:t>
            </a:r>
            <a:r>
              <a:rPr lang="en-GB">
                <a:highlight>
                  <a:srgbClr val="00FFFF"/>
                </a:highlight>
              </a:rPr>
              <a:t>ction</a:t>
            </a:r>
            <a:endParaRPr lang="en-GB" dirty="0">
              <a:highlight>
                <a:srgbClr val="00FFFF"/>
              </a:highlight>
            </a:endParaRPr>
          </a:p>
          <a:p>
            <a:endParaRPr lang="en-GB" dirty="0"/>
          </a:p>
        </p:txBody>
      </p:sp>
      <p:sp>
        <p:nvSpPr>
          <p:cNvPr id="3" name="Content Placeholder 2">
            <a:extLst>
              <a:ext uri="{FF2B5EF4-FFF2-40B4-BE49-F238E27FC236}">
                <a16:creationId xmlns:a16="http://schemas.microsoft.com/office/drawing/2014/main" id="{18792BE3-60FE-A728-0E96-7EF0077E4535}"/>
              </a:ext>
            </a:extLst>
          </p:cNvPr>
          <p:cNvSpPr>
            <a:spLocks noGrp="1"/>
          </p:cNvSpPr>
          <p:nvPr>
            <p:ph idx="1"/>
          </p:nvPr>
        </p:nvSpPr>
        <p:spPr>
          <a:xfrm>
            <a:off x="3393928" y="1084502"/>
            <a:ext cx="8342442" cy="5408373"/>
          </a:xfrm>
        </p:spPr>
        <p:txBody>
          <a:bodyPr vert="horz" lIns="91440" tIns="45720" rIns="91440" bIns="45720" rtlCol="0" anchor="t">
            <a:normAutofit/>
          </a:bodyPr>
          <a:lstStyle/>
          <a:p>
            <a:pPr>
              <a:buFont typeface="Arial"/>
              <a:buChar char="•"/>
            </a:pPr>
            <a:endParaRPr lang="en-GB" dirty="0"/>
          </a:p>
          <a:p>
            <a:pPr>
              <a:buFont typeface="Arial"/>
              <a:buChar char="•"/>
            </a:pPr>
            <a:r>
              <a:rPr lang="en-GB"/>
              <a:t>Opening – </a:t>
            </a:r>
            <a:r>
              <a:rPr lang="en-GB" i="1"/>
              <a:t>a joke, anecdote, topical story?</a:t>
            </a:r>
            <a:endParaRPr lang="en-US"/>
          </a:p>
          <a:p>
            <a:pPr>
              <a:buFont typeface="Arial"/>
              <a:buChar char="•"/>
            </a:pPr>
            <a:endParaRPr lang="en-GB" dirty="0"/>
          </a:p>
          <a:p>
            <a:pPr>
              <a:buFont typeface="Arial"/>
              <a:buChar char="•"/>
            </a:pPr>
            <a:r>
              <a:rPr lang="en-GB"/>
              <a:t>Define key terms</a:t>
            </a:r>
            <a:endParaRPr lang="en-US"/>
          </a:p>
          <a:p>
            <a:pPr>
              <a:buFont typeface="Arial"/>
              <a:buChar char="•"/>
            </a:pPr>
            <a:endParaRPr lang="en-GB" dirty="0"/>
          </a:p>
          <a:p>
            <a:pPr>
              <a:buFont typeface="Arial"/>
              <a:buChar char="•"/>
            </a:pPr>
            <a:r>
              <a:rPr lang="en-GB"/>
              <a:t>Give general overview</a:t>
            </a:r>
            <a:endParaRPr lang="en-US"/>
          </a:p>
          <a:p>
            <a:pPr>
              <a:buFont typeface="Arial"/>
              <a:buChar char="•"/>
            </a:pPr>
            <a:endParaRPr lang="en-GB" dirty="0"/>
          </a:p>
          <a:p>
            <a:pPr>
              <a:buFont typeface="Arial"/>
              <a:buChar char="•"/>
            </a:pPr>
            <a:r>
              <a:rPr lang="en-GB"/>
              <a:t>Provide a position or aim of the presentation so your audience know where the presentation is going</a:t>
            </a:r>
            <a:endParaRPr lang="en-US"/>
          </a:p>
          <a:p>
            <a:pPr marL="0" indent="0">
              <a:buNone/>
            </a:pPr>
            <a:endParaRPr lang="en-GB" dirty="0"/>
          </a:p>
        </p:txBody>
      </p:sp>
    </p:spTree>
    <p:extLst>
      <p:ext uri="{BB962C8B-B14F-4D97-AF65-F5344CB8AC3E}">
        <p14:creationId xmlns:p14="http://schemas.microsoft.com/office/powerpoint/2010/main" val="735589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BCF93-B1B9-3C0B-8942-7B7E658AA7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BEF30D-4EEF-2189-0021-E7C1B90AC842}"/>
              </a:ext>
            </a:extLst>
          </p:cNvPr>
          <p:cNvSpPr>
            <a:spLocks noGrp="1"/>
          </p:cNvSpPr>
          <p:nvPr>
            <p:ph type="title"/>
          </p:nvPr>
        </p:nvSpPr>
        <p:spPr>
          <a:xfrm>
            <a:off x="3393929" y="185016"/>
            <a:ext cx="8342441" cy="1138432"/>
          </a:xfrm>
        </p:spPr>
        <p:txBody>
          <a:bodyPr>
            <a:normAutofit fontScale="90000"/>
          </a:bodyPr>
          <a:lstStyle/>
          <a:p>
            <a:br>
              <a:rPr lang="en-GB" dirty="0"/>
            </a:br>
            <a:r>
              <a:rPr lang="en-GB">
                <a:highlight>
                  <a:srgbClr val="00FFFF"/>
                </a:highlight>
              </a:rPr>
              <a:t>Using adverbial linking phrases (Introduction and Main)</a:t>
            </a:r>
          </a:p>
          <a:p>
            <a:endParaRPr lang="en-GB" dirty="0"/>
          </a:p>
        </p:txBody>
      </p:sp>
      <p:sp>
        <p:nvSpPr>
          <p:cNvPr id="3" name="Content Placeholder 2">
            <a:extLst>
              <a:ext uri="{FF2B5EF4-FFF2-40B4-BE49-F238E27FC236}">
                <a16:creationId xmlns:a16="http://schemas.microsoft.com/office/drawing/2014/main" id="{C086C9C5-BB1D-D349-EE32-4A530FB001AE}"/>
              </a:ext>
            </a:extLst>
          </p:cNvPr>
          <p:cNvSpPr>
            <a:spLocks noGrp="1"/>
          </p:cNvSpPr>
          <p:nvPr>
            <p:ph idx="1"/>
          </p:nvPr>
        </p:nvSpPr>
        <p:spPr>
          <a:xfrm>
            <a:off x="3393928" y="1448516"/>
            <a:ext cx="8342442" cy="5210613"/>
          </a:xfrm>
        </p:spPr>
        <p:txBody>
          <a:bodyPr vert="horz" lIns="91440" tIns="45720" rIns="91440" bIns="45720" rtlCol="0" anchor="t">
            <a:noAutofit/>
          </a:bodyPr>
          <a:lstStyle/>
          <a:p>
            <a:pPr marL="0" indent="0">
              <a:buNone/>
            </a:pPr>
            <a:r>
              <a:rPr lang="en-GB"/>
              <a:t>These are examples of words and expressions which are used to make your speech/content more cohesive:</a:t>
            </a:r>
            <a:endParaRPr lang="en-US"/>
          </a:p>
          <a:p>
            <a:r>
              <a:rPr lang="en-GB" b="1" i="1" dirty="0">
                <a:solidFill>
                  <a:srgbClr val="0070C0"/>
                </a:solidFill>
              </a:rPr>
              <a:t>I'd like to begin...</a:t>
            </a:r>
          </a:p>
          <a:p>
            <a:pPr>
              <a:buFont typeface="Arial"/>
              <a:buChar char="•"/>
            </a:pPr>
            <a:r>
              <a:rPr lang="en-GB" b="1" i="1">
                <a:solidFill>
                  <a:srgbClr val="0070C0"/>
                </a:solidFill>
              </a:rPr>
              <a:t>In the first place...</a:t>
            </a:r>
          </a:p>
          <a:p>
            <a:pPr>
              <a:buFont typeface="Arial"/>
              <a:buChar char="•"/>
            </a:pPr>
            <a:r>
              <a:rPr lang="en-GB" b="1" i="1">
                <a:solidFill>
                  <a:srgbClr val="0070C0"/>
                </a:solidFill>
              </a:rPr>
              <a:t>Furthermore</a:t>
            </a:r>
            <a:endParaRPr lang="en-US"/>
          </a:p>
          <a:p>
            <a:pPr>
              <a:buFont typeface="Arial"/>
              <a:buChar char="•"/>
            </a:pPr>
            <a:r>
              <a:rPr lang="en-GB" b="1" i="1" dirty="0">
                <a:solidFill>
                  <a:srgbClr val="0070C0"/>
                </a:solidFill>
              </a:rPr>
              <a:t>Last but not least</a:t>
            </a:r>
            <a:endParaRPr lang="en-US" dirty="0"/>
          </a:p>
          <a:p>
            <a:pPr>
              <a:buFont typeface="Arial"/>
              <a:buChar char="•"/>
            </a:pPr>
            <a:r>
              <a:rPr lang="en-GB" b="1" i="1">
                <a:solidFill>
                  <a:srgbClr val="0070C0"/>
                </a:solidFill>
              </a:rPr>
              <a:t>However</a:t>
            </a:r>
            <a:endParaRPr lang="en-US"/>
          </a:p>
          <a:p>
            <a:pPr>
              <a:buFont typeface="Arial"/>
              <a:buChar char="•"/>
            </a:pPr>
            <a:r>
              <a:rPr lang="en-GB" b="1" i="1">
                <a:solidFill>
                  <a:srgbClr val="0070C0"/>
                </a:solidFill>
              </a:rPr>
              <a:t>On the one hand…</a:t>
            </a:r>
            <a:endParaRPr lang="en-US"/>
          </a:p>
          <a:p>
            <a:pPr>
              <a:buFont typeface="Arial"/>
              <a:buChar char="•"/>
            </a:pPr>
            <a:r>
              <a:rPr lang="en-GB" sz="2600" dirty="0"/>
              <a:t>Can you </a:t>
            </a:r>
            <a:r>
              <a:rPr lang="en-GB" sz="2600"/>
              <a:t>think of more examples?</a:t>
            </a:r>
            <a:endParaRPr lang="en-GB" sz="2600" dirty="0"/>
          </a:p>
          <a:p>
            <a:pPr marL="0" indent="0">
              <a:buNone/>
            </a:pPr>
            <a:endParaRPr lang="en-GB" dirty="0"/>
          </a:p>
        </p:txBody>
      </p:sp>
    </p:spTree>
    <p:extLst>
      <p:ext uri="{BB962C8B-B14F-4D97-AF65-F5344CB8AC3E}">
        <p14:creationId xmlns:p14="http://schemas.microsoft.com/office/powerpoint/2010/main" val="3659601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25675-75BA-F298-4771-30F9A59120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801B8-8A9E-45C7-3295-6E0AE879DA41}"/>
              </a:ext>
            </a:extLst>
          </p:cNvPr>
          <p:cNvSpPr>
            <a:spLocks noGrp="1"/>
          </p:cNvSpPr>
          <p:nvPr>
            <p:ph type="title"/>
          </p:nvPr>
        </p:nvSpPr>
        <p:spPr>
          <a:xfrm>
            <a:off x="3393929" y="365125"/>
            <a:ext cx="8342441" cy="916949"/>
          </a:xfrm>
        </p:spPr>
        <p:txBody>
          <a:bodyPr>
            <a:normAutofit fontScale="90000"/>
          </a:bodyPr>
          <a:lstStyle/>
          <a:p>
            <a:r>
              <a:rPr lang="en-GB" sz="3600" u="sng" dirty="0">
                <a:highlight>
                  <a:srgbClr val="FFFF00"/>
                </a:highlight>
              </a:rPr>
              <a:t>Activity 3 </a:t>
            </a:r>
            <a:r>
              <a:rPr lang="en-GB" sz="3600" dirty="0"/>
              <a:t>–   </a:t>
            </a:r>
            <a:r>
              <a:rPr lang="en-GB" sz="3600">
                <a:highlight>
                  <a:srgbClr val="00FFFF"/>
                </a:highlight>
              </a:rPr>
              <a:t>Adverbial linking phrases(20 mins)</a:t>
            </a:r>
            <a:endParaRPr lang="en-US">
              <a:highlight>
                <a:srgbClr val="00FFFF"/>
              </a:highlight>
            </a:endParaRPr>
          </a:p>
        </p:txBody>
      </p:sp>
      <p:sp>
        <p:nvSpPr>
          <p:cNvPr id="3" name="Content Placeholder 2">
            <a:extLst>
              <a:ext uri="{FF2B5EF4-FFF2-40B4-BE49-F238E27FC236}">
                <a16:creationId xmlns:a16="http://schemas.microsoft.com/office/drawing/2014/main" id="{FC14BB0C-08B4-1F25-12B3-80E4701C4AC5}"/>
              </a:ext>
            </a:extLst>
          </p:cNvPr>
          <p:cNvSpPr>
            <a:spLocks noGrp="1"/>
          </p:cNvSpPr>
          <p:nvPr>
            <p:ph idx="1"/>
          </p:nvPr>
        </p:nvSpPr>
        <p:spPr>
          <a:xfrm>
            <a:off x="3393928" y="1493116"/>
            <a:ext cx="8342442" cy="4999759"/>
          </a:xfrm>
        </p:spPr>
        <p:txBody>
          <a:bodyPr vert="horz" lIns="91440" tIns="45720" rIns="91440" bIns="45720" rtlCol="0" anchor="t">
            <a:normAutofit/>
          </a:bodyPr>
          <a:lstStyle/>
          <a:p>
            <a:pPr marL="0" indent="0">
              <a:buNone/>
            </a:pPr>
            <a:r>
              <a:rPr lang="en-GB" sz="3200">
                <a:latin typeface="Aptos Display"/>
              </a:rPr>
              <a:t>Complete the Worksheet on linking phrases:</a:t>
            </a:r>
          </a:p>
          <a:p>
            <a:pPr marL="514350" indent="-514350">
              <a:buAutoNum type="alphaLcParenR"/>
            </a:pPr>
            <a:r>
              <a:rPr lang="en-GB" sz="3200">
                <a:latin typeface="Aptos Display"/>
              </a:rPr>
              <a:t>Read the short presentation and answer the questions.</a:t>
            </a:r>
          </a:p>
          <a:p>
            <a:pPr marL="514350" indent="-514350">
              <a:buAutoNum type="alphaLcParenR"/>
            </a:pPr>
            <a:endParaRPr lang="en-GB" sz="3200" dirty="0">
              <a:latin typeface="Aptos Display"/>
            </a:endParaRPr>
          </a:p>
          <a:p>
            <a:pPr marL="514350" indent="-514350">
              <a:buAutoNum type="alphaLcParenR"/>
            </a:pPr>
            <a:r>
              <a:rPr lang="en-GB" sz="3200">
                <a:latin typeface="Aptos Display"/>
              </a:rPr>
              <a:t>Read an extract from a different presentation and fill the gaps using the word bank. </a:t>
            </a:r>
            <a:r>
              <a:rPr lang="en-GB" sz="3200" dirty="0">
                <a:latin typeface="Aptos Display"/>
              </a:rPr>
              <a:t>Use your knowledge of grammar and use the linking words in a logical order.</a:t>
            </a:r>
          </a:p>
        </p:txBody>
      </p:sp>
    </p:spTree>
    <p:extLst>
      <p:ext uri="{BB962C8B-B14F-4D97-AF65-F5344CB8AC3E}">
        <p14:creationId xmlns:p14="http://schemas.microsoft.com/office/powerpoint/2010/main" val="3840836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4B5EE-8DF8-2363-AD62-6E4F271FF3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A11CA8-74BA-EF64-B53B-8F88C3B5205D}"/>
              </a:ext>
            </a:extLst>
          </p:cNvPr>
          <p:cNvSpPr>
            <a:spLocks noGrp="1"/>
          </p:cNvSpPr>
          <p:nvPr>
            <p:ph type="title"/>
          </p:nvPr>
        </p:nvSpPr>
        <p:spPr>
          <a:xfrm>
            <a:off x="3393929" y="218988"/>
            <a:ext cx="8342441" cy="918467"/>
          </a:xfrm>
        </p:spPr>
        <p:txBody>
          <a:bodyPr>
            <a:normAutofit fontScale="90000"/>
          </a:bodyPr>
          <a:lstStyle/>
          <a:p>
            <a:br>
              <a:rPr lang="en-GB" dirty="0"/>
            </a:br>
            <a:r>
              <a:rPr lang="en-GB">
                <a:highlight>
                  <a:srgbClr val="00FFFF"/>
                </a:highlight>
              </a:rPr>
              <a:t>Conclusion</a:t>
            </a:r>
          </a:p>
          <a:p>
            <a:endParaRPr lang="en-GB" dirty="0"/>
          </a:p>
        </p:txBody>
      </p:sp>
      <p:sp>
        <p:nvSpPr>
          <p:cNvPr id="3" name="Content Placeholder 2">
            <a:extLst>
              <a:ext uri="{FF2B5EF4-FFF2-40B4-BE49-F238E27FC236}">
                <a16:creationId xmlns:a16="http://schemas.microsoft.com/office/drawing/2014/main" id="{58E5C922-9DFE-7E64-CFF3-B0C04DF17911}"/>
              </a:ext>
            </a:extLst>
          </p:cNvPr>
          <p:cNvSpPr>
            <a:spLocks noGrp="1"/>
          </p:cNvSpPr>
          <p:nvPr>
            <p:ph idx="1"/>
          </p:nvPr>
        </p:nvSpPr>
        <p:spPr>
          <a:xfrm>
            <a:off x="3393928" y="1157571"/>
            <a:ext cx="8342442" cy="5335304"/>
          </a:xfrm>
        </p:spPr>
        <p:txBody>
          <a:bodyPr vert="horz" lIns="91440" tIns="45720" rIns="91440" bIns="45720" rtlCol="0" anchor="t">
            <a:normAutofit/>
          </a:bodyPr>
          <a:lstStyle/>
          <a:p>
            <a:pPr>
              <a:buFont typeface="Arial"/>
              <a:buChar char="•"/>
            </a:pPr>
            <a:endParaRPr lang="en-GB" dirty="0"/>
          </a:p>
          <a:p>
            <a:pPr>
              <a:buFont typeface="Arial"/>
              <a:buChar char="•"/>
            </a:pPr>
            <a:r>
              <a:rPr lang="en-GB"/>
              <a:t>Remember your key message – lesson objectives</a:t>
            </a:r>
            <a:endParaRPr lang="en-US"/>
          </a:p>
          <a:p>
            <a:pPr>
              <a:buFont typeface="Arial"/>
              <a:buChar char="•"/>
            </a:pPr>
            <a:endParaRPr lang="en-GB" dirty="0"/>
          </a:p>
          <a:p>
            <a:pPr>
              <a:buFont typeface="Arial"/>
              <a:buChar char="•"/>
            </a:pPr>
            <a:r>
              <a:rPr lang="en-GB" dirty="0"/>
              <a:t>Give a brief summary of your main points</a:t>
            </a:r>
            <a:endParaRPr lang="en-US" dirty="0"/>
          </a:p>
          <a:p>
            <a:pPr>
              <a:buFont typeface="Arial"/>
              <a:buChar char="•"/>
            </a:pPr>
            <a:endParaRPr lang="en-GB" dirty="0"/>
          </a:p>
          <a:p>
            <a:pPr>
              <a:buFont typeface="Arial"/>
              <a:buChar char="•"/>
            </a:pPr>
            <a:r>
              <a:rPr lang="en-GB"/>
              <a:t>What strategies could be implemented? </a:t>
            </a:r>
            <a:endParaRPr lang="en-US"/>
          </a:p>
          <a:p>
            <a:pPr>
              <a:buFont typeface="Arial"/>
              <a:buChar char="•"/>
            </a:pPr>
            <a:endParaRPr lang="en-GB" dirty="0"/>
          </a:p>
          <a:p>
            <a:pPr>
              <a:buFont typeface="Arial"/>
              <a:buChar char="•"/>
            </a:pPr>
            <a:r>
              <a:rPr lang="en-GB"/>
              <a:t>Let the audience ask questions to check learning</a:t>
            </a:r>
            <a:endParaRPr lang="en-US"/>
          </a:p>
          <a:p>
            <a:pPr>
              <a:buFont typeface="Arial"/>
              <a:buChar char="•"/>
            </a:pPr>
            <a:endParaRPr lang="en-GB" dirty="0"/>
          </a:p>
          <a:p>
            <a:pPr marL="0" indent="0">
              <a:buNone/>
            </a:pPr>
            <a:endParaRPr lang="en-GB" dirty="0"/>
          </a:p>
        </p:txBody>
      </p:sp>
    </p:spTree>
    <p:extLst>
      <p:ext uri="{BB962C8B-B14F-4D97-AF65-F5344CB8AC3E}">
        <p14:creationId xmlns:p14="http://schemas.microsoft.com/office/powerpoint/2010/main" val="3083206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12906-F582-6671-02CC-C55445E9E4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F054BA-F906-92CE-AADF-9BB157A1F4F3}"/>
              </a:ext>
            </a:extLst>
          </p:cNvPr>
          <p:cNvSpPr>
            <a:spLocks noGrp="1"/>
          </p:cNvSpPr>
          <p:nvPr>
            <p:ph type="title"/>
          </p:nvPr>
        </p:nvSpPr>
        <p:spPr>
          <a:xfrm>
            <a:off x="3466998" y="396440"/>
            <a:ext cx="8384194" cy="976226"/>
          </a:xfrm>
        </p:spPr>
        <p:txBody>
          <a:bodyPr>
            <a:normAutofit/>
          </a:bodyPr>
          <a:lstStyle/>
          <a:p>
            <a:r>
              <a:rPr lang="en-US" b="1">
                <a:highlight>
                  <a:srgbClr val="FF00FF"/>
                </a:highlight>
              </a:rPr>
              <a:t>Delivery</a:t>
            </a:r>
          </a:p>
        </p:txBody>
      </p:sp>
      <p:sp>
        <p:nvSpPr>
          <p:cNvPr id="3" name="Content Placeholder 2">
            <a:extLst>
              <a:ext uri="{FF2B5EF4-FFF2-40B4-BE49-F238E27FC236}">
                <a16:creationId xmlns:a16="http://schemas.microsoft.com/office/drawing/2014/main" id="{343F260C-D4BD-999E-A9A9-8658AC943296}"/>
              </a:ext>
            </a:extLst>
          </p:cNvPr>
          <p:cNvSpPr>
            <a:spLocks noGrp="1"/>
          </p:cNvSpPr>
          <p:nvPr>
            <p:ph idx="1"/>
          </p:nvPr>
        </p:nvSpPr>
        <p:spPr>
          <a:xfrm>
            <a:off x="3352176" y="1709063"/>
            <a:ext cx="8384194" cy="4783812"/>
          </a:xfrm>
        </p:spPr>
        <p:txBody>
          <a:bodyPr vert="horz" lIns="91440" tIns="45720" rIns="91440" bIns="45720" rtlCol="0" anchor="t">
            <a:normAutofit/>
          </a:bodyPr>
          <a:lstStyle/>
          <a:p>
            <a:r>
              <a:rPr lang="en-US" dirty="0"/>
              <a:t>What </a:t>
            </a:r>
            <a:r>
              <a:rPr lang="en-US"/>
              <a:t>should you consider about your delivery?</a:t>
            </a:r>
          </a:p>
          <a:p>
            <a:r>
              <a:rPr lang="en-US" dirty="0"/>
              <a:t>Think about </a:t>
            </a:r>
            <a:r>
              <a:rPr lang="en-US" i="1" dirty="0"/>
              <a:t>how</a:t>
            </a:r>
            <a:r>
              <a:rPr lang="en-US" dirty="0"/>
              <a:t> you</a:t>
            </a:r>
            <a:r>
              <a:rPr lang="en-US"/>
              <a:t> might choose to appear, stand, position and use your voice</a:t>
            </a:r>
          </a:p>
          <a:p>
            <a:endParaRPr lang="en-US" dirty="0"/>
          </a:p>
        </p:txBody>
      </p:sp>
      <p:pic>
        <p:nvPicPr>
          <p:cNvPr id="4" name="Picture 3" descr="A group of people sitting around a table&#10;&#10;AI-generated content may be incorrect.">
            <a:extLst>
              <a:ext uri="{FF2B5EF4-FFF2-40B4-BE49-F238E27FC236}">
                <a16:creationId xmlns:a16="http://schemas.microsoft.com/office/drawing/2014/main" id="{BAB0E154-02C4-916F-CD52-28F0E9F83EFA}"/>
              </a:ext>
            </a:extLst>
          </p:cNvPr>
          <p:cNvPicPr>
            <a:picLocks noChangeAspect="1"/>
          </p:cNvPicPr>
          <p:nvPr/>
        </p:nvPicPr>
        <p:blipFill>
          <a:blip r:embed="rId2"/>
          <a:stretch>
            <a:fillRect/>
          </a:stretch>
        </p:blipFill>
        <p:spPr>
          <a:xfrm>
            <a:off x="3672539" y="3222842"/>
            <a:ext cx="3990975" cy="2667000"/>
          </a:xfrm>
          <a:prstGeom prst="rect">
            <a:avLst/>
          </a:prstGeom>
        </p:spPr>
      </p:pic>
    </p:spTree>
    <p:extLst>
      <p:ext uri="{BB962C8B-B14F-4D97-AF65-F5344CB8AC3E}">
        <p14:creationId xmlns:p14="http://schemas.microsoft.com/office/powerpoint/2010/main" val="3436215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D518-6CA9-BD4F-6A9B-DC20DFE0C27F}"/>
              </a:ext>
            </a:extLst>
          </p:cNvPr>
          <p:cNvSpPr>
            <a:spLocks noGrp="1"/>
          </p:cNvSpPr>
          <p:nvPr>
            <p:ph type="title"/>
          </p:nvPr>
        </p:nvSpPr>
        <p:spPr>
          <a:xfrm>
            <a:off x="3411848" y="365125"/>
            <a:ext cx="8324522" cy="944563"/>
          </a:xfrm>
        </p:spPr>
        <p:txBody>
          <a:bodyPr/>
          <a:lstStyle/>
          <a:p>
            <a:r>
              <a:rPr lang="en-US" b="1">
                <a:highlight>
                  <a:srgbClr val="FF00FF"/>
                </a:highlight>
              </a:rPr>
              <a:t>Delivery</a:t>
            </a:r>
          </a:p>
        </p:txBody>
      </p:sp>
      <p:sp>
        <p:nvSpPr>
          <p:cNvPr id="3" name="Content Placeholder 2">
            <a:extLst>
              <a:ext uri="{FF2B5EF4-FFF2-40B4-BE49-F238E27FC236}">
                <a16:creationId xmlns:a16="http://schemas.microsoft.com/office/drawing/2014/main" id="{BC3CABFC-8A68-A89E-E5CA-643F562D5B78}"/>
              </a:ext>
            </a:extLst>
          </p:cNvPr>
          <p:cNvSpPr>
            <a:spLocks noGrp="1"/>
          </p:cNvSpPr>
          <p:nvPr>
            <p:ph idx="1"/>
          </p:nvPr>
        </p:nvSpPr>
        <p:spPr>
          <a:xfrm>
            <a:off x="3411848" y="1304925"/>
            <a:ext cx="8324522" cy="5187950"/>
          </a:xfrm>
        </p:spPr>
        <p:txBody>
          <a:bodyPr vert="horz" lIns="91440" tIns="45720" rIns="91440" bIns="45720" rtlCol="0" anchor="t">
            <a:normAutofit/>
          </a:bodyPr>
          <a:lstStyle/>
          <a:p>
            <a:r>
              <a:rPr lang="en-US" sz="3200"/>
              <a:t>Consider:</a:t>
            </a:r>
            <a:endParaRPr lang="en-US" sz="3200" dirty="0"/>
          </a:p>
          <a:p>
            <a:r>
              <a:rPr lang="en-US" sz="3200"/>
              <a:t>Your appearance</a:t>
            </a:r>
            <a:endParaRPr lang="en-US" sz="3200" dirty="0"/>
          </a:p>
          <a:p>
            <a:r>
              <a:rPr lang="en-US" sz="3200"/>
              <a:t>Where you will stand</a:t>
            </a:r>
            <a:endParaRPr lang="en-US" sz="3200" dirty="0"/>
          </a:p>
          <a:p>
            <a:r>
              <a:rPr lang="en-US" sz="3200"/>
              <a:t>Where you want your audience</a:t>
            </a:r>
            <a:endParaRPr lang="en-US" sz="3200" dirty="0"/>
          </a:p>
          <a:p>
            <a:r>
              <a:rPr lang="en-US" sz="3200"/>
              <a:t>Where to position any visual-aids you are using (graphs, images, flipcharts)</a:t>
            </a:r>
            <a:endParaRPr lang="en-US" sz="3200" dirty="0"/>
          </a:p>
          <a:p>
            <a:endParaRPr lang="en-US" sz="3200" dirty="0"/>
          </a:p>
        </p:txBody>
      </p:sp>
    </p:spTree>
    <p:extLst>
      <p:ext uri="{BB962C8B-B14F-4D97-AF65-F5344CB8AC3E}">
        <p14:creationId xmlns:p14="http://schemas.microsoft.com/office/powerpoint/2010/main" val="407303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16E3E-A9BA-D4B8-57C4-5129FFD3C9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FFCC9-A3E4-F7BE-B94B-B6ACD4DAE50E}"/>
              </a:ext>
            </a:extLst>
          </p:cNvPr>
          <p:cNvSpPr>
            <a:spLocks noGrp="1"/>
          </p:cNvSpPr>
          <p:nvPr>
            <p:ph type="title"/>
          </p:nvPr>
        </p:nvSpPr>
        <p:spPr>
          <a:xfrm>
            <a:off x="3393929" y="365125"/>
            <a:ext cx="8342441" cy="1346439"/>
          </a:xfrm>
        </p:spPr>
        <p:txBody>
          <a:bodyPr/>
          <a:lstStyle/>
          <a:p>
            <a:r>
              <a:rPr lang="en-GB">
                <a:highlight>
                  <a:srgbClr val="FF00FF"/>
                </a:highlight>
              </a:rPr>
              <a:t>Reasons for Visual Aids</a:t>
            </a:r>
            <a:endParaRPr lang="en-US">
              <a:highlight>
                <a:srgbClr val="FF00FF"/>
              </a:highlight>
            </a:endParaRPr>
          </a:p>
        </p:txBody>
      </p:sp>
      <p:sp>
        <p:nvSpPr>
          <p:cNvPr id="3" name="Content Placeholder 2">
            <a:extLst>
              <a:ext uri="{FF2B5EF4-FFF2-40B4-BE49-F238E27FC236}">
                <a16:creationId xmlns:a16="http://schemas.microsoft.com/office/drawing/2014/main" id="{0745FA3D-D674-1118-773C-35B1EC7B106D}"/>
              </a:ext>
            </a:extLst>
          </p:cNvPr>
          <p:cNvSpPr>
            <a:spLocks noGrp="1"/>
          </p:cNvSpPr>
          <p:nvPr>
            <p:ph idx="1"/>
          </p:nvPr>
        </p:nvSpPr>
        <p:spPr>
          <a:xfrm>
            <a:off x="3393928" y="1512475"/>
            <a:ext cx="8342442" cy="4980400"/>
          </a:xfrm>
        </p:spPr>
        <p:txBody>
          <a:bodyPr vert="horz" lIns="91440" tIns="45720" rIns="91440" bIns="45720" rtlCol="0" anchor="t">
            <a:normAutofit fontScale="92500" lnSpcReduction="10000"/>
          </a:bodyPr>
          <a:lstStyle/>
          <a:p>
            <a:pPr marL="0" indent="0">
              <a:buNone/>
            </a:pPr>
            <a:r>
              <a:rPr lang="en-GB" sz="3200" b="1"/>
              <a:t>What are the reasons to use visual </a:t>
            </a:r>
            <a:r>
              <a:rPr lang="en-GB" sz="3200" b="1" dirty="0"/>
              <a:t>aids in presentations?</a:t>
            </a:r>
            <a:endParaRPr lang="en-US" sz="3200" b="1" dirty="0"/>
          </a:p>
          <a:p>
            <a:pPr marL="0" indent="0">
              <a:buNone/>
            </a:pPr>
            <a:endParaRPr lang="en-GB" sz="3200" b="1" dirty="0"/>
          </a:p>
          <a:p>
            <a:pPr>
              <a:buNone/>
            </a:pPr>
            <a:r>
              <a:rPr lang="en-GB" sz="3000"/>
              <a:t>Watch this 3-minute video on the </a:t>
            </a:r>
            <a:r>
              <a:rPr lang="en-GB" sz="3000" b="1" i="1"/>
              <a:t>10 Tips for Effectively Using Visuals in Presentations</a:t>
            </a:r>
            <a:endParaRPr lang="en-US" sz="3000"/>
          </a:p>
          <a:p>
            <a:pPr>
              <a:buNone/>
            </a:pPr>
            <a:r>
              <a:rPr lang="en-GB" sz="3000"/>
              <a:t>Make notes digitally or in a note-book a</a:t>
            </a:r>
            <a:r>
              <a:rPr lang="en-GB" sz="3000" i="1"/>
              <a:t>nd add your own ideas</a:t>
            </a:r>
          </a:p>
          <a:p>
            <a:pPr marL="0" indent="0">
              <a:buNone/>
            </a:pPr>
            <a:r>
              <a:rPr lang="en-GB" sz="3000"/>
              <a:t>Be ready to share with the class. Let us list them</a:t>
            </a:r>
            <a:r>
              <a:rPr lang="en-GB" sz="3000" dirty="0"/>
              <a:t> on the board</a:t>
            </a:r>
            <a:endParaRPr lang="en-GB" dirty="0"/>
          </a:p>
          <a:p>
            <a:pPr marL="0" indent="0">
              <a:buNone/>
            </a:pPr>
            <a:endParaRPr lang="en-GB" sz="3200" b="1" dirty="0"/>
          </a:p>
          <a:p>
            <a:pPr marL="0" indent="0">
              <a:buNone/>
            </a:pPr>
            <a:r>
              <a:rPr lang="en-GB" sz="3200" b="1" dirty="0">
                <a:hlinkClick r:id="rId2"/>
              </a:rPr>
              <a:t>https://youtu.be/9KMewHSxI8A</a:t>
            </a:r>
            <a:endParaRPr lang="en-GB" sz="3200" b="1"/>
          </a:p>
          <a:p>
            <a:pPr marL="0" indent="0">
              <a:buNone/>
            </a:pPr>
            <a:endParaRPr lang="en-GB"/>
          </a:p>
        </p:txBody>
      </p:sp>
    </p:spTree>
    <p:extLst>
      <p:ext uri="{BB962C8B-B14F-4D97-AF65-F5344CB8AC3E}">
        <p14:creationId xmlns:p14="http://schemas.microsoft.com/office/powerpoint/2010/main" val="1399511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5F1722-9B10-5CBE-9E5E-E8F5D6C7A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174CC3-B854-9C2E-C2B1-13397F724A86}"/>
              </a:ext>
            </a:extLst>
          </p:cNvPr>
          <p:cNvSpPr>
            <a:spLocks noGrp="1"/>
          </p:cNvSpPr>
          <p:nvPr>
            <p:ph type="title"/>
          </p:nvPr>
        </p:nvSpPr>
        <p:spPr>
          <a:xfrm>
            <a:off x="3393929" y="365125"/>
            <a:ext cx="8342441" cy="929649"/>
          </a:xfrm>
        </p:spPr>
        <p:txBody>
          <a:bodyPr vert="horz" lIns="91440" tIns="45720" rIns="91440" bIns="45720" rtlCol="0" anchor="ctr">
            <a:noAutofit/>
          </a:bodyPr>
          <a:lstStyle/>
          <a:p>
            <a:pPr algn="ctr"/>
            <a:br>
              <a:rPr lang="en-GB" sz="3200" dirty="0"/>
            </a:br>
            <a:r>
              <a:rPr lang="en-GB" sz="3200">
                <a:highlight>
                  <a:srgbClr val="FF00FF"/>
                </a:highlight>
              </a:rPr>
              <a:t>Class Feedback</a:t>
            </a:r>
            <a:br>
              <a:rPr lang="en-GB" sz="3200" dirty="0"/>
            </a:br>
            <a:r>
              <a:rPr lang="en-GB" sz="3200">
                <a:highlight>
                  <a:srgbClr val="FF00FF"/>
                </a:highlight>
              </a:rPr>
              <a:t>Examples and Reasons for Visual Aids</a:t>
            </a:r>
            <a:endParaRPr lang="en-US" sz="3200"/>
          </a:p>
          <a:p>
            <a:endParaRPr lang="en-GB" dirty="0"/>
          </a:p>
        </p:txBody>
      </p:sp>
      <p:sp>
        <p:nvSpPr>
          <p:cNvPr id="3" name="Content Placeholder 2">
            <a:extLst>
              <a:ext uri="{FF2B5EF4-FFF2-40B4-BE49-F238E27FC236}">
                <a16:creationId xmlns:a16="http://schemas.microsoft.com/office/drawing/2014/main" id="{5045A336-AE81-95F4-FCF4-3C5AF5AEAB68}"/>
              </a:ext>
            </a:extLst>
          </p:cNvPr>
          <p:cNvSpPr>
            <a:spLocks noGrp="1"/>
          </p:cNvSpPr>
          <p:nvPr>
            <p:ph idx="1"/>
          </p:nvPr>
        </p:nvSpPr>
        <p:spPr>
          <a:xfrm>
            <a:off x="3393928" y="1547380"/>
            <a:ext cx="8342442" cy="4959349"/>
          </a:xfrm>
        </p:spPr>
        <p:txBody>
          <a:bodyPr vert="horz" lIns="91440" tIns="45720" rIns="91440" bIns="45720" rtlCol="0" anchor="t">
            <a:normAutofit fontScale="92500" lnSpcReduction="20000"/>
          </a:bodyPr>
          <a:lstStyle/>
          <a:p>
            <a:pPr marL="0" indent="0">
              <a:buNone/>
            </a:pPr>
            <a:endParaRPr lang="en-GB" sz="3200" i="1" dirty="0"/>
          </a:p>
          <a:p>
            <a:pPr marL="514350" indent="-514350"/>
            <a:r>
              <a:rPr lang="en-GB" b="1"/>
              <a:t>Support your message/points</a:t>
            </a:r>
            <a:endParaRPr lang="en-GB" b="1" dirty="0"/>
          </a:p>
          <a:p>
            <a:pPr marL="514350" indent="-514350"/>
            <a:r>
              <a:rPr lang="en-GB" b="1"/>
              <a:t>Storytelling</a:t>
            </a:r>
            <a:endParaRPr lang="en-GB" b="1" dirty="0"/>
          </a:p>
          <a:p>
            <a:pPr marL="514350" indent="-514350"/>
            <a:r>
              <a:rPr lang="en-GB" b="1"/>
              <a:t>Evoke emotions</a:t>
            </a:r>
            <a:endParaRPr lang="en-GB" b="1" dirty="0"/>
          </a:p>
          <a:p>
            <a:pPr marL="514350" indent="-514350"/>
            <a:r>
              <a:rPr lang="en-GB" b="1" dirty="0"/>
              <a:t>Emphasis – focus audience to important information</a:t>
            </a:r>
          </a:p>
          <a:p>
            <a:pPr marL="514350" indent="-514350"/>
            <a:r>
              <a:rPr lang="en-GB" b="1" dirty="0"/>
              <a:t>To increase attention</a:t>
            </a:r>
            <a:endParaRPr lang="en-US" b="1" dirty="0"/>
          </a:p>
          <a:p>
            <a:pPr marL="457200" indent="-457200"/>
            <a:r>
              <a:rPr lang="en-GB" b="1"/>
              <a:t>To structure complex information</a:t>
            </a:r>
            <a:endParaRPr lang="en-US" b="1"/>
          </a:p>
          <a:p>
            <a:pPr marL="457200" indent="-457200"/>
            <a:r>
              <a:rPr lang="en-GB" b="1" dirty="0"/>
              <a:t>To make information attractive and </a:t>
            </a:r>
            <a:r>
              <a:rPr lang="en-GB" b="1"/>
              <a:t>engaging</a:t>
            </a:r>
            <a:endParaRPr lang="en-US" b="1"/>
          </a:p>
          <a:p>
            <a:pPr marL="457200" indent="-457200"/>
            <a:r>
              <a:rPr lang="en-GB" b="1"/>
              <a:t>To provide continual reference for an audience</a:t>
            </a:r>
            <a:endParaRPr lang="en-US" b="1"/>
          </a:p>
          <a:p>
            <a:pPr marL="457200" indent="-457200"/>
            <a:r>
              <a:rPr lang="en-GB" b="1"/>
              <a:t>To express ideas that cannot be given verbally</a:t>
            </a:r>
            <a:endParaRPr lang="en-US" b="1"/>
          </a:p>
          <a:p>
            <a:pPr marL="457200" indent="-457200"/>
            <a:r>
              <a:rPr lang="en-GB" b="1"/>
              <a:t>To summarise</a:t>
            </a:r>
            <a:endParaRPr lang="en-US" b="1"/>
          </a:p>
          <a:p>
            <a:pPr marL="457200" indent="-457200"/>
            <a:endParaRPr lang="en-GB" dirty="0"/>
          </a:p>
        </p:txBody>
      </p:sp>
    </p:spTree>
    <p:extLst>
      <p:ext uri="{BB962C8B-B14F-4D97-AF65-F5344CB8AC3E}">
        <p14:creationId xmlns:p14="http://schemas.microsoft.com/office/powerpoint/2010/main" val="920426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8F5AE-88AE-13F4-1B57-1A80EE9AA8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75C6D0-D609-51F2-97AC-1BF5765C2FF8}"/>
              </a:ext>
            </a:extLst>
          </p:cNvPr>
          <p:cNvSpPr>
            <a:spLocks noGrp="1"/>
          </p:cNvSpPr>
          <p:nvPr>
            <p:ph type="title"/>
          </p:nvPr>
        </p:nvSpPr>
        <p:spPr>
          <a:xfrm>
            <a:off x="3393929" y="198871"/>
            <a:ext cx="8342441" cy="1041638"/>
          </a:xfrm>
        </p:spPr>
        <p:txBody>
          <a:bodyPr>
            <a:normAutofit fontScale="90000"/>
          </a:bodyPr>
          <a:lstStyle/>
          <a:p>
            <a:br>
              <a:rPr lang="en-GB" sz="4000" dirty="0"/>
            </a:br>
            <a:r>
              <a:rPr lang="en-GB" sz="4000">
                <a:highlight>
                  <a:srgbClr val="FF00FF"/>
                </a:highlight>
              </a:rPr>
              <a:t>Visual Aids</a:t>
            </a:r>
          </a:p>
          <a:p>
            <a:endParaRPr lang="en-GB" dirty="0"/>
          </a:p>
        </p:txBody>
      </p:sp>
      <p:sp>
        <p:nvSpPr>
          <p:cNvPr id="3" name="Content Placeholder 2">
            <a:extLst>
              <a:ext uri="{FF2B5EF4-FFF2-40B4-BE49-F238E27FC236}">
                <a16:creationId xmlns:a16="http://schemas.microsoft.com/office/drawing/2014/main" id="{72ABA5AB-1AAD-E83F-817D-FBE0D38DD734}"/>
              </a:ext>
            </a:extLst>
          </p:cNvPr>
          <p:cNvSpPr>
            <a:spLocks noGrp="1"/>
          </p:cNvSpPr>
          <p:nvPr>
            <p:ph idx="1"/>
          </p:nvPr>
        </p:nvSpPr>
        <p:spPr>
          <a:xfrm>
            <a:off x="3393928" y="1243735"/>
            <a:ext cx="8342442" cy="5249140"/>
          </a:xfrm>
        </p:spPr>
        <p:txBody>
          <a:bodyPr vert="horz" lIns="91440" tIns="45720" rIns="91440" bIns="45720" rtlCol="0" anchor="t">
            <a:normAutofit/>
          </a:bodyPr>
          <a:lstStyle/>
          <a:p>
            <a:pPr marL="0" indent="0">
              <a:buNone/>
            </a:pPr>
            <a:r>
              <a:rPr lang="en-GB" b="1">
                <a:solidFill>
                  <a:srgbClr val="FF0000"/>
                </a:solidFill>
              </a:rPr>
              <a:t>Visual aids should:</a:t>
            </a:r>
            <a:endParaRPr lang="en-US"/>
          </a:p>
          <a:p>
            <a:r>
              <a:rPr lang="en-GB"/>
              <a:t>help the audience to follow the presentation</a:t>
            </a:r>
            <a:endParaRPr lang="en-US"/>
          </a:p>
          <a:p>
            <a:r>
              <a:rPr lang="en-GB"/>
              <a:t>relate to the presentation</a:t>
            </a:r>
            <a:endParaRPr lang="en-US"/>
          </a:p>
          <a:p>
            <a:r>
              <a:rPr lang="en-GB"/>
              <a:t>supplement the presentation</a:t>
            </a:r>
            <a:endParaRPr lang="en-US"/>
          </a:p>
          <a:p>
            <a:pPr marL="0" indent="0">
              <a:buNone/>
            </a:pPr>
            <a:r>
              <a:rPr lang="en-GB" b="1">
                <a:solidFill>
                  <a:srgbClr val="FF0000"/>
                </a:solidFill>
              </a:rPr>
              <a:t>Visual aids should not:</a:t>
            </a:r>
            <a:endParaRPr lang="en-US"/>
          </a:p>
          <a:p>
            <a:r>
              <a:rPr lang="en-GB"/>
              <a:t>be crammed with content</a:t>
            </a:r>
            <a:endParaRPr lang="en-US"/>
          </a:p>
          <a:p>
            <a:r>
              <a:rPr lang="en-GB"/>
              <a:t>packed with squashed-in information</a:t>
            </a:r>
            <a:endParaRPr lang="en-US"/>
          </a:p>
          <a:p>
            <a:r>
              <a:rPr lang="en-GB"/>
              <a:t>be used to give information which you did not have time to include in the presentation</a:t>
            </a:r>
            <a:endParaRPr lang="en-US"/>
          </a:p>
          <a:p>
            <a:r>
              <a:rPr lang="en-GB"/>
              <a:t>be a word-for-word copy of your presentation</a:t>
            </a:r>
          </a:p>
          <a:p>
            <a:endParaRPr lang="en-GB" dirty="0"/>
          </a:p>
        </p:txBody>
      </p:sp>
    </p:spTree>
    <p:extLst>
      <p:ext uri="{BB962C8B-B14F-4D97-AF65-F5344CB8AC3E}">
        <p14:creationId xmlns:p14="http://schemas.microsoft.com/office/powerpoint/2010/main" val="3618495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89A27-0A5E-22B4-454D-49217F9D7B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62E941-F8F5-FD80-DBE9-909DB9F10B96}"/>
              </a:ext>
            </a:extLst>
          </p:cNvPr>
          <p:cNvSpPr>
            <a:spLocks noGrp="1"/>
          </p:cNvSpPr>
          <p:nvPr>
            <p:ph type="title"/>
          </p:nvPr>
        </p:nvSpPr>
        <p:spPr>
          <a:xfrm>
            <a:off x="3393929" y="365125"/>
            <a:ext cx="8342441" cy="1138621"/>
          </a:xfrm>
        </p:spPr>
        <p:txBody>
          <a:bodyPr/>
          <a:lstStyle/>
          <a:p>
            <a:r>
              <a:rPr lang="en-GB" dirty="0">
                <a:highlight>
                  <a:srgbClr val="FF00FF"/>
                </a:highlight>
              </a:rPr>
              <a:t>Prompt </a:t>
            </a:r>
            <a:r>
              <a:rPr lang="en-GB">
                <a:highlight>
                  <a:srgbClr val="FF00FF"/>
                </a:highlight>
              </a:rPr>
              <a:t>Cards</a:t>
            </a:r>
            <a:endParaRPr lang="en-GB" dirty="0">
              <a:highlight>
                <a:srgbClr val="FF00FF"/>
              </a:highlight>
            </a:endParaRPr>
          </a:p>
        </p:txBody>
      </p:sp>
      <p:sp>
        <p:nvSpPr>
          <p:cNvPr id="3" name="Content Placeholder 2">
            <a:extLst>
              <a:ext uri="{FF2B5EF4-FFF2-40B4-BE49-F238E27FC236}">
                <a16:creationId xmlns:a16="http://schemas.microsoft.com/office/drawing/2014/main" id="{B2C4040D-D1B9-AEAD-C79E-ABE93188CB62}"/>
              </a:ext>
            </a:extLst>
          </p:cNvPr>
          <p:cNvSpPr>
            <a:spLocks noGrp="1"/>
          </p:cNvSpPr>
          <p:nvPr>
            <p:ph idx="1"/>
          </p:nvPr>
        </p:nvSpPr>
        <p:spPr>
          <a:xfrm>
            <a:off x="3393928" y="1534680"/>
            <a:ext cx="8342442" cy="4958195"/>
          </a:xfrm>
        </p:spPr>
        <p:txBody>
          <a:bodyPr vert="horz" lIns="91440" tIns="45720" rIns="91440" bIns="45720" rtlCol="0" anchor="t">
            <a:normAutofit/>
          </a:bodyPr>
          <a:lstStyle/>
          <a:p>
            <a:pPr marL="0" indent="0">
              <a:buNone/>
            </a:pPr>
            <a:r>
              <a:rPr lang="en-GB" sz="3200" i="1"/>
              <a:t>What are they? Why are they useful?</a:t>
            </a:r>
          </a:p>
          <a:p>
            <a:r>
              <a:rPr lang="en-GB"/>
              <a:t>Prompt cards are small cards which you write short-hand notes to support you with your presentation</a:t>
            </a:r>
            <a:endParaRPr lang="en-US"/>
          </a:p>
          <a:p>
            <a:pPr marL="0" indent="0">
              <a:buNone/>
            </a:pPr>
            <a:r>
              <a:rPr lang="en-GB"/>
              <a:t> i.e. – questions and headings used in your plan</a:t>
            </a:r>
            <a:endParaRPr lang="en-US"/>
          </a:p>
          <a:p>
            <a:r>
              <a:rPr lang="en-GB"/>
              <a:t>any quotations, figures, names, facts that may slip your mind in the heat of the moment</a:t>
            </a:r>
            <a:endParaRPr lang="en-US"/>
          </a:p>
          <a:p>
            <a:endParaRPr lang="en-GB" dirty="0"/>
          </a:p>
          <a:p>
            <a:endParaRPr lang="en-GB" dirty="0"/>
          </a:p>
        </p:txBody>
      </p:sp>
      <p:pic>
        <p:nvPicPr>
          <p:cNvPr id="5" name="Picture 4" descr="A person writing on a card&#10;&#10;AI-generated content may be incorrect.">
            <a:extLst>
              <a:ext uri="{FF2B5EF4-FFF2-40B4-BE49-F238E27FC236}">
                <a16:creationId xmlns:a16="http://schemas.microsoft.com/office/drawing/2014/main" id="{53334DFE-976A-EB8F-466E-2A7E0C016E0B}"/>
              </a:ext>
            </a:extLst>
          </p:cNvPr>
          <p:cNvPicPr>
            <a:picLocks noChangeAspect="1"/>
          </p:cNvPicPr>
          <p:nvPr/>
        </p:nvPicPr>
        <p:blipFill>
          <a:blip r:embed="rId2"/>
          <a:stretch>
            <a:fillRect/>
          </a:stretch>
        </p:blipFill>
        <p:spPr>
          <a:xfrm>
            <a:off x="8764121" y="4572000"/>
            <a:ext cx="2728257" cy="1803400"/>
          </a:xfrm>
          <a:prstGeom prst="rect">
            <a:avLst/>
          </a:prstGeom>
        </p:spPr>
      </p:pic>
    </p:spTree>
    <p:extLst>
      <p:ext uri="{BB962C8B-B14F-4D97-AF65-F5344CB8AC3E}">
        <p14:creationId xmlns:p14="http://schemas.microsoft.com/office/powerpoint/2010/main" val="2792323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19FB4-3344-439C-610F-4D8C07D81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9AC320-6A59-B7E2-EAD3-8D7D8E35941C}"/>
              </a:ext>
            </a:extLst>
          </p:cNvPr>
          <p:cNvSpPr>
            <a:spLocks noGrp="1"/>
          </p:cNvSpPr>
          <p:nvPr>
            <p:ph type="title"/>
          </p:nvPr>
        </p:nvSpPr>
        <p:spPr>
          <a:xfrm>
            <a:off x="3362614" y="365125"/>
            <a:ext cx="8373756" cy="1346439"/>
          </a:xfrm>
        </p:spPr>
        <p:txBody>
          <a:bodyPr/>
          <a:lstStyle/>
          <a:p>
            <a:r>
              <a:rPr lang="en-GB" b="1">
                <a:highlight>
                  <a:srgbClr val="008080"/>
                </a:highlight>
              </a:rPr>
              <a:t>Reflection</a:t>
            </a:r>
            <a:endParaRPr lang="en-US" b="1">
              <a:highlight>
                <a:srgbClr val="008080"/>
              </a:highlight>
            </a:endParaRPr>
          </a:p>
        </p:txBody>
      </p:sp>
      <p:sp>
        <p:nvSpPr>
          <p:cNvPr id="3" name="Content Placeholder 2">
            <a:extLst>
              <a:ext uri="{FF2B5EF4-FFF2-40B4-BE49-F238E27FC236}">
                <a16:creationId xmlns:a16="http://schemas.microsoft.com/office/drawing/2014/main" id="{246F862C-5ECA-A56A-419C-F4BEF961FD0A}"/>
              </a:ext>
            </a:extLst>
          </p:cNvPr>
          <p:cNvSpPr>
            <a:spLocks noGrp="1"/>
          </p:cNvSpPr>
          <p:nvPr>
            <p:ph idx="1"/>
          </p:nvPr>
        </p:nvSpPr>
        <p:spPr>
          <a:xfrm>
            <a:off x="3362614" y="1825625"/>
            <a:ext cx="8373756" cy="4667250"/>
          </a:xfrm>
        </p:spPr>
        <p:txBody>
          <a:bodyPr vert="horz" lIns="91440" tIns="45720" rIns="91440" bIns="45720" rtlCol="0" anchor="t">
            <a:normAutofit/>
          </a:bodyPr>
          <a:lstStyle/>
          <a:p>
            <a:pPr>
              <a:buNone/>
            </a:pPr>
            <a:r>
              <a:rPr lang="en-GB">
                <a:latin typeface="Arial"/>
                <a:cs typeface="Arial"/>
              </a:rPr>
              <a:t>•</a:t>
            </a:r>
            <a:r>
              <a:rPr lang="en-GB"/>
              <a:t>Feedback/reflection stage</a:t>
            </a:r>
            <a:endParaRPr lang="en-US"/>
          </a:p>
          <a:p>
            <a:pPr>
              <a:buNone/>
            </a:pPr>
            <a:r>
              <a:rPr lang="en-GB" dirty="0">
                <a:latin typeface="Arial"/>
                <a:cs typeface="Arial"/>
              </a:rPr>
              <a:t>•</a:t>
            </a:r>
            <a:r>
              <a:rPr lang="en-GB" dirty="0"/>
              <a:t>Reflection and feedback are very important. It helps you to continually develop your presentation skills.</a:t>
            </a:r>
          </a:p>
          <a:p>
            <a:pPr>
              <a:buNone/>
            </a:pPr>
            <a:r>
              <a:rPr lang="en-GB">
                <a:latin typeface="Arial"/>
                <a:cs typeface="Arial"/>
              </a:rPr>
              <a:t>•</a:t>
            </a:r>
            <a:r>
              <a:rPr lang="en-GB"/>
              <a:t>If possible, obtain </a:t>
            </a:r>
            <a:r>
              <a:rPr lang="en-GB" b="1"/>
              <a:t>feedback from your audience.</a:t>
            </a:r>
            <a:r>
              <a:rPr lang="en-GB" dirty="0"/>
              <a:t> </a:t>
            </a:r>
            <a:r>
              <a:rPr lang="en-GB"/>
              <a:t>This could be informal feedback, a chat with friends afterwards or formal feedback in the form of completed evaluation forms. The feedback should then be considered as part of your reflection.</a:t>
            </a:r>
          </a:p>
          <a:p>
            <a:pPr>
              <a:buNone/>
            </a:pPr>
            <a:br>
              <a:rPr lang="en-US" dirty="0"/>
            </a:br>
            <a:endParaRPr lang="en-US" dirty="0"/>
          </a:p>
          <a:p>
            <a:pPr marL="0" indent="0">
              <a:buNone/>
            </a:pPr>
            <a:endParaRPr lang="en-GB" sz="3200" dirty="0"/>
          </a:p>
          <a:p>
            <a:pPr marL="0" indent="0">
              <a:buNone/>
            </a:pPr>
            <a:endParaRPr lang="en-GB" dirty="0"/>
          </a:p>
        </p:txBody>
      </p:sp>
    </p:spTree>
    <p:extLst>
      <p:ext uri="{BB962C8B-B14F-4D97-AF65-F5344CB8AC3E}">
        <p14:creationId xmlns:p14="http://schemas.microsoft.com/office/powerpoint/2010/main" val="1659103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951DD-7592-D2FE-AAD1-CB8E5D1BB453}"/>
              </a:ext>
            </a:extLst>
          </p:cNvPr>
          <p:cNvSpPr>
            <a:spLocks noGrp="1"/>
          </p:cNvSpPr>
          <p:nvPr>
            <p:ph type="title"/>
          </p:nvPr>
        </p:nvSpPr>
        <p:spPr>
          <a:xfrm>
            <a:off x="3310248" y="149225"/>
            <a:ext cx="8426122" cy="1008063"/>
          </a:xfrm>
        </p:spPr>
        <p:txBody>
          <a:bodyPr>
            <a:normAutofit/>
          </a:bodyPr>
          <a:lstStyle/>
          <a:p>
            <a:r>
              <a:rPr lang="en-US" sz="4000" u="sng">
                <a:highlight>
                  <a:srgbClr val="FFFF00"/>
                </a:highlight>
              </a:rPr>
              <a:t>Activity 4 </a:t>
            </a:r>
            <a:r>
              <a:rPr lang="en-US" sz="4000" dirty="0"/>
              <a:t>– Group Activity (40 mins)</a:t>
            </a:r>
          </a:p>
        </p:txBody>
      </p:sp>
      <p:sp>
        <p:nvSpPr>
          <p:cNvPr id="3" name="Content Placeholder 2">
            <a:extLst>
              <a:ext uri="{FF2B5EF4-FFF2-40B4-BE49-F238E27FC236}">
                <a16:creationId xmlns:a16="http://schemas.microsoft.com/office/drawing/2014/main" id="{5E3C883D-1BF1-FCAC-CB58-D68F3903C1C4}"/>
              </a:ext>
            </a:extLst>
          </p:cNvPr>
          <p:cNvSpPr>
            <a:spLocks noGrp="1"/>
          </p:cNvSpPr>
          <p:nvPr>
            <p:ph idx="1"/>
          </p:nvPr>
        </p:nvSpPr>
        <p:spPr>
          <a:xfrm>
            <a:off x="3310248" y="1495425"/>
            <a:ext cx="8426122" cy="5365750"/>
          </a:xfrm>
        </p:spPr>
        <p:txBody>
          <a:bodyPr vert="horz" lIns="91440" tIns="45720" rIns="91440" bIns="45720" rtlCol="0" anchor="t">
            <a:noAutofit/>
          </a:bodyPr>
          <a:lstStyle/>
          <a:p>
            <a:pPr marL="0" indent="0">
              <a:buNone/>
            </a:pPr>
            <a:r>
              <a:rPr lang="en-US" sz="2400"/>
              <a:t>In your groups of 3 or 4 students:</a:t>
            </a:r>
            <a:endParaRPr lang="en-US" sz="2400" dirty="0">
              <a:solidFill>
                <a:srgbClr val="C00000"/>
              </a:solidFill>
            </a:endParaRPr>
          </a:p>
          <a:p>
            <a:pPr marL="457200" indent="-457200">
              <a:buAutoNum type="arabicPeriod"/>
            </a:pPr>
            <a:r>
              <a:rPr lang="en-US" sz="2400"/>
              <a:t>Prepare a presentation of 5-minutes in length with no more </a:t>
            </a:r>
            <a:r>
              <a:rPr lang="en-US" sz="2400" dirty="0"/>
              <a:t>than 5 slides. It will be on a topic of your choice. </a:t>
            </a:r>
            <a:r>
              <a:rPr lang="en-US" sz="2400" b="1" dirty="0">
                <a:solidFill>
                  <a:srgbClr val="C00000"/>
                </a:solidFill>
              </a:rPr>
              <a:t>Ideas on the following slides. </a:t>
            </a:r>
            <a:r>
              <a:rPr lang="en-US" sz="2400" b="1" i="1" dirty="0">
                <a:solidFill>
                  <a:srgbClr val="0070C0"/>
                </a:solidFill>
              </a:rPr>
              <a:t>Aim to have at least one laptop per </a:t>
            </a:r>
            <a:r>
              <a:rPr lang="en-US" sz="2400" b="1" i="1">
                <a:solidFill>
                  <a:srgbClr val="0070C0"/>
                </a:solidFill>
              </a:rPr>
              <a:t>group.</a:t>
            </a:r>
            <a:endParaRPr lang="en-US" sz="2400" i="1">
              <a:solidFill>
                <a:srgbClr val="0070C0"/>
              </a:solidFill>
            </a:endParaRPr>
          </a:p>
          <a:p>
            <a:pPr marL="457200" indent="-457200">
              <a:buAutoNum type="arabicPeriod"/>
            </a:pPr>
            <a:r>
              <a:rPr lang="en-US" sz="2400" dirty="0"/>
              <a:t>Over the next 20 minutes, you will be working on the first two stages </a:t>
            </a:r>
            <a:r>
              <a:rPr lang="en-US" sz="2400" b="1"/>
              <a:t>(Research and Planning). </a:t>
            </a:r>
            <a:r>
              <a:rPr lang="en-US" sz="2400"/>
              <a:t>Practice the linking </a:t>
            </a:r>
            <a:r>
              <a:rPr lang="en-US" sz="2400" dirty="0"/>
              <a:t>words you have learned today (next slide).</a:t>
            </a:r>
            <a:endParaRPr lang="en-US" sz="2400" b="1" dirty="0"/>
          </a:p>
          <a:p>
            <a:pPr marL="457200" indent="-457200">
              <a:buAutoNum type="arabicPeriod"/>
            </a:pPr>
            <a:r>
              <a:rPr lang="en-US" sz="2400" dirty="0"/>
              <a:t>You will have the opportunity to present and receive </a:t>
            </a:r>
            <a:r>
              <a:rPr lang="en-US" sz="2400"/>
              <a:t>feedback from your classmates. </a:t>
            </a:r>
          </a:p>
          <a:p>
            <a:pPr marL="457200" indent="-457200">
              <a:buAutoNum type="arabicPeriod"/>
            </a:pPr>
            <a:r>
              <a:rPr lang="en-US" sz="2400" dirty="0"/>
              <a:t>Present </a:t>
            </a:r>
            <a:r>
              <a:rPr lang="en-US" sz="2400" b="1" dirty="0"/>
              <a:t>(</a:t>
            </a:r>
            <a:r>
              <a:rPr lang="en-US" sz="2400" b="1"/>
              <a:t>Delivery)</a:t>
            </a:r>
            <a:r>
              <a:rPr lang="en-US" sz="2400"/>
              <a:t> to</a:t>
            </a:r>
            <a:r>
              <a:rPr lang="en-US" sz="2400" dirty="0"/>
              <a:t> each other in groups (20 minutes).</a:t>
            </a:r>
          </a:p>
          <a:p>
            <a:pPr marL="457200" indent="-457200">
              <a:buAutoNum type="arabicPeriod"/>
            </a:pPr>
            <a:r>
              <a:rPr lang="en-US" sz="2400" dirty="0"/>
              <a:t>If you are the audience, make </a:t>
            </a:r>
            <a:r>
              <a:rPr lang="en-US" sz="2400"/>
              <a:t>feedback notes</a:t>
            </a:r>
            <a:r>
              <a:rPr lang="en-US" sz="2400" dirty="0"/>
              <a:t> </a:t>
            </a:r>
            <a:r>
              <a:rPr lang="en-US" sz="2400" b="1" dirty="0"/>
              <a:t>(Reflection)</a:t>
            </a:r>
          </a:p>
        </p:txBody>
      </p:sp>
    </p:spTree>
    <p:extLst>
      <p:ext uri="{BB962C8B-B14F-4D97-AF65-F5344CB8AC3E}">
        <p14:creationId xmlns:p14="http://schemas.microsoft.com/office/powerpoint/2010/main" val="178618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1E4DE-48AB-D6FD-4722-BE5813A65B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7EF74-C350-FC66-5955-52603F99E31D}"/>
              </a:ext>
            </a:extLst>
          </p:cNvPr>
          <p:cNvSpPr>
            <a:spLocks noGrp="1"/>
          </p:cNvSpPr>
          <p:nvPr>
            <p:ph type="title"/>
          </p:nvPr>
        </p:nvSpPr>
        <p:spPr>
          <a:xfrm>
            <a:off x="3393929" y="185016"/>
            <a:ext cx="8342441" cy="1180185"/>
          </a:xfrm>
        </p:spPr>
        <p:txBody>
          <a:bodyPr>
            <a:normAutofit fontScale="90000"/>
          </a:bodyPr>
          <a:lstStyle/>
          <a:p>
            <a:br>
              <a:rPr lang="en-GB" dirty="0"/>
            </a:br>
            <a:r>
              <a:rPr lang="en-GB"/>
              <a:t>Using adverbial linking phrases (Introduction and Main)</a:t>
            </a:r>
          </a:p>
          <a:p>
            <a:endParaRPr lang="en-GB" dirty="0"/>
          </a:p>
        </p:txBody>
      </p:sp>
      <p:sp>
        <p:nvSpPr>
          <p:cNvPr id="3" name="Content Placeholder 2">
            <a:extLst>
              <a:ext uri="{FF2B5EF4-FFF2-40B4-BE49-F238E27FC236}">
                <a16:creationId xmlns:a16="http://schemas.microsoft.com/office/drawing/2014/main" id="{E364B417-04D8-89AB-90F4-6C63726D3410}"/>
              </a:ext>
            </a:extLst>
          </p:cNvPr>
          <p:cNvSpPr>
            <a:spLocks noGrp="1"/>
          </p:cNvSpPr>
          <p:nvPr>
            <p:ph idx="1"/>
          </p:nvPr>
        </p:nvSpPr>
        <p:spPr>
          <a:xfrm>
            <a:off x="3393928" y="1354571"/>
            <a:ext cx="8342442" cy="5304558"/>
          </a:xfrm>
        </p:spPr>
        <p:txBody>
          <a:bodyPr vert="horz" lIns="91440" tIns="45720" rIns="91440" bIns="45720" rtlCol="0" anchor="t">
            <a:noAutofit/>
          </a:bodyPr>
          <a:lstStyle/>
          <a:p>
            <a:pPr marL="0" indent="0">
              <a:buNone/>
            </a:pPr>
            <a:r>
              <a:rPr lang="en-GB" dirty="0"/>
              <a:t>Try to use some of these words and expressions from the </a:t>
            </a:r>
            <a:r>
              <a:rPr lang="en-GB"/>
              <a:t>worksheet</a:t>
            </a:r>
            <a:r>
              <a:rPr lang="en-GB" dirty="0"/>
              <a:t> to make your content more cohesive:</a:t>
            </a:r>
            <a:endParaRPr lang="en-US" dirty="0"/>
          </a:p>
          <a:p>
            <a:pPr>
              <a:buFont typeface="Arial"/>
              <a:buChar char="•"/>
            </a:pPr>
            <a:r>
              <a:rPr lang="en-GB" b="1" i="1" dirty="0">
                <a:solidFill>
                  <a:srgbClr val="0070C0"/>
                </a:solidFill>
              </a:rPr>
              <a:t>I’d like to begin</a:t>
            </a:r>
            <a:endParaRPr lang="en-US"/>
          </a:p>
          <a:p>
            <a:pPr>
              <a:buFont typeface="Arial"/>
              <a:buChar char="•"/>
            </a:pPr>
            <a:r>
              <a:rPr lang="en-GB" b="1" i="1" dirty="0">
                <a:solidFill>
                  <a:srgbClr val="0070C0"/>
                </a:solidFill>
              </a:rPr>
              <a:t>First and foremost</a:t>
            </a:r>
            <a:endParaRPr lang="en-US"/>
          </a:p>
          <a:p>
            <a:pPr>
              <a:buFont typeface="Arial"/>
              <a:buChar char="•"/>
            </a:pPr>
            <a:r>
              <a:rPr lang="en-GB" b="1" i="1">
                <a:solidFill>
                  <a:srgbClr val="0070C0"/>
                </a:solidFill>
              </a:rPr>
              <a:t>Secondly</a:t>
            </a:r>
            <a:endParaRPr lang="en-US"/>
          </a:p>
          <a:p>
            <a:pPr>
              <a:buFont typeface="Arial"/>
              <a:buChar char="•"/>
            </a:pPr>
            <a:r>
              <a:rPr lang="en-GB" b="1" i="1">
                <a:solidFill>
                  <a:srgbClr val="0070C0"/>
                </a:solidFill>
              </a:rPr>
              <a:t>In addition</a:t>
            </a:r>
            <a:endParaRPr lang="en-US"/>
          </a:p>
          <a:p>
            <a:pPr>
              <a:buFont typeface="Arial"/>
              <a:buChar char="•"/>
            </a:pPr>
            <a:r>
              <a:rPr lang="en-GB" b="1" i="1">
                <a:solidFill>
                  <a:srgbClr val="0070C0"/>
                </a:solidFill>
              </a:rPr>
              <a:t>Furthermore</a:t>
            </a:r>
            <a:endParaRPr lang="en-US"/>
          </a:p>
          <a:p>
            <a:pPr>
              <a:buFont typeface="Arial"/>
              <a:buChar char="•"/>
            </a:pPr>
            <a:r>
              <a:rPr lang="en-GB" b="1" i="1" dirty="0">
                <a:solidFill>
                  <a:srgbClr val="0070C0"/>
                </a:solidFill>
              </a:rPr>
              <a:t>Last but not least</a:t>
            </a:r>
            <a:endParaRPr lang="en-US"/>
          </a:p>
          <a:p>
            <a:pPr>
              <a:buFont typeface="Arial"/>
              <a:buChar char="•"/>
            </a:pPr>
            <a:r>
              <a:rPr lang="en-GB" b="1" i="1" dirty="0">
                <a:solidFill>
                  <a:srgbClr val="0070C0"/>
                </a:solidFill>
              </a:rPr>
              <a:t>For example</a:t>
            </a:r>
            <a:endParaRPr lang="en-US"/>
          </a:p>
          <a:p>
            <a:pPr>
              <a:buFont typeface="Arial"/>
              <a:buChar char="•"/>
            </a:pPr>
            <a:r>
              <a:rPr lang="en-GB" b="1" i="1">
                <a:solidFill>
                  <a:srgbClr val="0070C0"/>
                </a:solidFill>
              </a:rPr>
              <a:t>However</a:t>
            </a:r>
            <a:endParaRPr lang="en-US"/>
          </a:p>
          <a:p>
            <a:pPr>
              <a:buFont typeface="Arial"/>
              <a:buChar char="•"/>
            </a:pPr>
            <a:r>
              <a:rPr lang="en-GB" b="1" i="1">
                <a:solidFill>
                  <a:srgbClr val="0070C0"/>
                </a:solidFill>
              </a:rPr>
              <a:t>On the one hand…on the other hand</a:t>
            </a:r>
            <a:endParaRPr lang="en-US"/>
          </a:p>
          <a:p>
            <a:pPr>
              <a:buFont typeface="Arial"/>
              <a:buChar char="•"/>
            </a:pPr>
            <a:endParaRPr lang="en-GB" sz="2600" dirty="0"/>
          </a:p>
          <a:p>
            <a:pPr marL="0" indent="0">
              <a:buNone/>
            </a:pPr>
            <a:endParaRPr lang="en-GB" dirty="0"/>
          </a:p>
        </p:txBody>
      </p:sp>
    </p:spTree>
    <p:extLst>
      <p:ext uri="{BB962C8B-B14F-4D97-AF65-F5344CB8AC3E}">
        <p14:creationId xmlns:p14="http://schemas.microsoft.com/office/powerpoint/2010/main" val="314473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2D0846-7A50-E177-F0C9-EA40761FA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4A24DA-7758-0F5D-0E02-781D226064C7}"/>
              </a:ext>
            </a:extLst>
          </p:cNvPr>
          <p:cNvSpPr>
            <a:spLocks noGrp="1"/>
          </p:cNvSpPr>
          <p:nvPr>
            <p:ph type="title"/>
          </p:nvPr>
        </p:nvSpPr>
        <p:spPr>
          <a:xfrm>
            <a:off x="3284848" y="136525"/>
            <a:ext cx="8451522" cy="906463"/>
          </a:xfrm>
        </p:spPr>
        <p:txBody>
          <a:bodyPr/>
          <a:lstStyle/>
          <a:p>
            <a:pPr algn="ctr"/>
            <a:r>
              <a:rPr lang="en-US" sz="4000" u="sng"/>
              <a:t>Business Topics</a:t>
            </a:r>
            <a:endParaRPr lang="en-US"/>
          </a:p>
        </p:txBody>
      </p:sp>
      <p:sp>
        <p:nvSpPr>
          <p:cNvPr id="3" name="Content Placeholder 2">
            <a:extLst>
              <a:ext uri="{FF2B5EF4-FFF2-40B4-BE49-F238E27FC236}">
                <a16:creationId xmlns:a16="http://schemas.microsoft.com/office/drawing/2014/main" id="{6BDA83FF-B70B-2414-903A-744DD6C15F11}"/>
              </a:ext>
            </a:extLst>
          </p:cNvPr>
          <p:cNvSpPr>
            <a:spLocks noGrp="1"/>
          </p:cNvSpPr>
          <p:nvPr>
            <p:ph idx="1"/>
          </p:nvPr>
        </p:nvSpPr>
        <p:spPr>
          <a:xfrm>
            <a:off x="3284848" y="1063625"/>
            <a:ext cx="8451522" cy="5429250"/>
          </a:xfrm>
        </p:spPr>
        <p:txBody>
          <a:bodyPr vert="horz" lIns="91440" tIns="45720" rIns="91440" bIns="45720" rtlCol="0" anchor="t">
            <a:noAutofit/>
          </a:bodyPr>
          <a:lstStyle/>
          <a:p>
            <a:pPr marL="514350" indent="-514350">
              <a:buAutoNum type="arabicPeriod"/>
            </a:pPr>
            <a:r>
              <a:rPr lang="en-US" b="1"/>
              <a:t>The B</a:t>
            </a:r>
            <a:r>
              <a:rPr lang="en-US" b="1" dirty="0"/>
              <a:t>usiness of Memes:</a:t>
            </a:r>
            <a:r>
              <a:rPr lang="en-US" dirty="0"/>
              <a:t> How memes spread, why </a:t>
            </a:r>
            <a:r>
              <a:rPr lang="en-US"/>
              <a:t>brands use them and when it all goes wrong.</a:t>
            </a:r>
            <a:endParaRPr lang="en-US" dirty="0"/>
          </a:p>
          <a:p>
            <a:pPr marL="514350" indent="-514350">
              <a:buAutoNum type="arabicPeriod"/>
            </a:pPr>
            <a:r>
              <a:rPr lang="en-US" b="1"/>
              <a:t>The Worst Business Decisions in History (and What We Can Learn):</a:t>
            </a:r>
            <a:r>
              <a:rPr lang="en-US"/>
              <a:t> Entertaining Case Studies.</a:t>
            </a:r>
            <a:endParaRPr lang="en-US" dirty="0"/>
          </a:p>
          <a:p>
            <a:pPr marL="514350" indent="-514350">
              <a:buAutoNum type="arabicPeriod"/>
            </a:pPr>
            <a:r>
              <a:rPr lang="en-US" b="1"/>
              <a:t>Why Some Products Go Viral:</a:t>
            </a:r>
            <a:r>
              <a:rPr lang="en-US"/>
              <a:t> From fidget spinners to the ice bucket challenge.</a:t>
            </a:r>
            <a:endParaRPr lang="en-US" dirty="0"/>
          </a:p>
          <a:p>
            <a:pPr marL="514350" indent="-514350">
              <a:buAutoNum type="arabicPeriod"/>
            </a:pPr>
            <a:r>
              <a:rPr lang="en-US" b="1" dirty="0"/>
              <a:t>The Hidden Psychology Behind Supermarket Layouts:</a:t>
            </a:r>
            <a:r>
              <a:rPr lang="en-US" dirty="0"/>
              <a:t> Why we walk out with more th</a:t>
            </a:r>
            <a:r>
              <a:rPr lang="en-US"/>
              <a:t>an we planned.</a:t>
            </a:r>
            <a:endParaRPr lang="en-US" dirty="0"/>
          </a:p>
          <a:p>
            <a:pPr marL="514350" indent="-514350">
              <a:buAutoNum type="arabicPeriod"/>
            </a:pPr>
            <a:r>
              <a:rPr lang="en-US" b="1" dirty="0"/>
              <a:t>The Business of Disney Magic:</a:t>
            </a:r>
            <a:r>
              <a:rPr lang="en-US" dirty="0"/>
              <a:t> How storytelling builds a billion-dollar </a:t>
            </a:r>
            <a:r>
              <a:rPr lang="en-US"/>
              <a:t>empire.</a:t>
            </a:r>
            <a:endParaRPr lang="en-US" dirty="0"/>
          </a:p>
        </p:txBody>
      </p:sp>
    </p:spTree>
    <p:extLst>
      <p:ext uri="{BB962C8B-B14F-4D97-AF65-F5344CB8AC3E}">
        <p14:creationId xmlns:p14="http://schemas.microsoft.com/office/powerpoint/2010/main" val="3104306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763AE-5BC8-6D5D-10D7-E3E07A340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75E5F8-2141-E707-1CD7-A6D585816158}"/>
              </a:ext>
            </a:extLst>
          </p:cNvPr>
          <p:cNvSpPr>
            <a:spLocks noGrp="1"/>
          </p:cNvSpPr>
          <p:nvPr>
            <p:ph type="title"/>
          </p:nvPr>
        </p:nvSpPr>
        <p:spPr>
          <a:xfrm>
            <a:off x="3352176" y="365125"/>
            <a:ext cx="8384194" cy="819651"/>
          </a:xfrm>
        </p:spPr>
        <p:txBody>
          <a:bodyPr/>
          <a:lstStyle/>
          <a:p>
            <a:r>
              <a:rPr lang="en-US" u="sng"/>
              <a:t>Health and Social Care Topics</a:t>
            </a:r>
            <a:endParaRPr lang="en-US"/>
          </a:p>
        </p:txBody>
      </p:sp>
      <p:sp>
        <p:nvSpPr>
          <p:cNvPr id="3" name="Content Placeholder 2">
            <a:extLst>
              <a:ext uri="{FF2B5EF4-FFF2-40B4-BE49-F238E27FC236}">
                <a16:creationId xmlns:a16="http://schemas.microsoft.com/office/drawing/2014/main" id="{44005BE0-60BB-4C9D-3843-DFED6D0699C2}"/>
              </a:ext>
            </a:extLst>
          </p:cNvPr>
          <p:cNvSpPr>
            <a:spLocks noGrp="1"/>
          </p:cNvSpPr>
          <p:nvPr>
            <p:ph idx="1"/>
          </p:nvPr>
        </p:nvSpPr>
        <p:spPr>
          <a:xfrm>
            <a:off x="3352176" y="1228899"/>
            <a:ext cx="8384194" cy="5263976"/>
          </a:xfrm>
        </p:spPr>
        <p:txBody>
          <a:bodyPr vert="horz" lIns="91440" tIns="45720" rIns="91440" bIns="45720" rtlCol="0" anchor="t">
            <a:normAutofit/>
          </a:bodyPr>
          <a:lstStyle/>
          <a:p>
            <a:pPr marL="514350" indent="-514350">
              <a:buAutoNum type="arabicPeriod"/>
            </a:pPr>
            <a:r>
              <a:rPr lang="en-US" sz="3200" b="1" dirty="0"/>
              <a:t>The Psychology of Laughter:</a:t>
            </a:r>
            <a:r>
              <a:rPr lang="en-US" sz="3200" dirty="0"/>
              <a:t> Why </a:t>
            </a:r>
            <a:r>
              <a:rPr lang="en-US" sz="3200"/>
              <a:t>laughing</a:t>
            </a:r>
            <a:r>
              <a:rPr lang="en-US" sz="3200" dirty="0"/>
              <a:t> is good for your health.</a:t>
            </a:r>
          </a:p>
          <a:p>
            <a:pPr marL="514350" indent="-514350">
              <a:buAutoNum type="arabicPeriod"/>
            </a:pPr>
            <a:r>
              <a:rPr lang="en-US" sz="3200" b="1" dirty="0"/>
              <a:t>How Pets Improve Physical &amp; Mental Well-Being: </a:t>
            </a:r>
            <a:r>
              <a:rPr lang="en-US" sz="3200"/>
              <a:t>The science of 'pet therapy'.</a:t>
            </a:r>
            <a:endParaRPr lang="en-US" sz="3200" dirty="0"/>
          </a:p>
          <a:p>
            <a:pPr marL="514350" indent="-514350">
              <a:buAutoNum type="arabicPeriod"/>
            </a:pPr>
            <a:r>
              <a:rPr lang="en-US" sz="3200" b="1" dirty="0"/>
              <a:t>What Your Sleep Position Says About You</a:t>
            </a:r>
            <a:r>
              <a:rPr lang="en-US" sz="3200" dirty="0"/>
              <a:t> (Backed by health resea</a:t>
            </a:r>
            <a:r>
              <a:rPr lang="en-US" sz="3200"/>
              <a:t>rch!)</a:t>
            </a:r>
            <a:endParaRPr lang="en-US" sz="3200" dirty="0"/>
          </a:p>
          <a:p>
            <a:pPr marL="514350" indent="-514350">
              <a:buAutoNum type="arabicPeriod"/>
            </a:pPr>
            <a:r>
              <a:rPr lang="en-US" sz="3200" b="1" dirty="0"/>
              <a:t>Music as Medicine:</a:t>
            </a:r>
            <a:r>
              <a:rPr lang="en-US" sz="3200" dirty="0"/>
              <a:t> How playlists affect mood, anxiety and memory.</a:t>
            </a:r>
          </a:p>
          <a:p>
            <a:pPr marL="514350" indent="-514350">
              <a:buAutoNum type="arabicPeriod"/>
            </a:pPr>
            <a:r>
              <a:rPr lang="en-US" sz="3200" b="1" dirty="0"/>
              <a:t>The Science of Kindness:</a:t>
            </a:r>
            <a:r>
              <a:rPr lang="en-US" sz="3200" dirty="0"/>
              <a:t> Why </a:t>
            </a:r>
            <a:r>
              <a:rPr lang="en-US" sz="3200"/>
              <a:t>helping others boosts your own health.</a:t>
            </a:r>
            <a:endParaRPr lang="en-US" sz="3200" dirty="0"/>
          </a:p>
        </p:txBody>
      </p:sp>
    </p:spTree>
    <p:extLst>
      <p:ext uri="{BB962C8B-B14F-4D97-AF65-F5344CB8AC3E}">
        <p14:creationId xmlns:p14="http://schemas.microsoft.com/office/powerpoint/2010/main" val="4064270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3D398-177C-21E3-C441-F3747B74BF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43564A-0AC3-B710-5BCE-D5BBD5F84124}"/>
              </a:ext>
            </a:extLst>
          </p:cNvPr>
          <p:cNvSpPr>
            <a:spLocks noGrp="1"/>
          </p:cNvSpPr>
          <p:nvPr>
            <p:ph type="title"/>
          </p:nvPr>
        </p:nvSpPr>
        <p:spPr>
          <a:xfrm>
            <a:off x="3362614" y="365125"/>
            <a:ext cx="8373756" cy="1122363"/>
          </a:xfrm>
        </p:spPr>
        <p:txBody>
          <a:bodyPr/>
          <a:lstStyle/>
          <a:p>
            <a:r>
              <a:rPr lang="en-US" u="sng"/>
              <a:t>Computing Topics</a:t>
            </a:r>
            <a:endParaRPr lang="en-US"/>
          </a:p>
        </p:txBody>
      </p:sp>
      <p:sp>
        <p:nvSpPr>
          <p:cNvPr id="3" name="Content Placeholder 2">
            <a:extLst>
              <a:ext uri="{FF2B5EF4-FFF2-40B4-BE49-F238E27FC236}">
                <a16:creationId xmlns:a16="http://schemas.microsoft.com/office/drawing/2014/main" id="{0884A888-A5DC-6208-4602-3355B29AE2E6}"/>
              </a:ext>
            </a:extLst>
          </p:cNvPr>
          <p:cNvSpPr>
            <a:spLocks noGrp="1"/>
          </p:cNvSpPr>
          <p:nvPr>
            <p:ph idx="1"/>
          </p:nvPr>
        </p:nvSpPr>
        <p:spPr>
          <a:xfrm>
            <a:off x="3362614" y="1458543"/>
            <a:ext cx="8373756" cy="5034332"/>
          </a:xfrm>
        </p:spPr>
        <p:txBody>
          <a:bodyPr vert="horz" lIns="91440" tIns="45720" rIns="91440" bIns="45720" rtlCol="0" anchor="t">
            <a:normAutofit/>
          </a:bodyPr>
          <a:lstStyle/>
          <a:p>
            <a:pPr marL="514350" indent="-514350">
              <a:buAutoNum type="arabicPeriod"/>
            </a:pPr>
            <a:r>
              <a:rPr lang="en-US" b="1"/>
              <a:t>How Computers See the World:</a:t>
            </a:r>
            <a:r>
              <a:rPr lang="en-US"/>
              <a:t> The hilarious mistakes AI image recognition still makes.</a:t>
            </a:r>
          </a:p>
          <a:p>
            <a:pPr marL="514350" indent="-514350">
              <a:buAutoNum type="arabicPeriod"/>
            </a:pPr>
            <a:r>
              <a:rPr lang="en-US" b="1" dirty="0"/>
              <a:t>The Secret Life of Emojis:</a:t>
            </a:r>
            <a:r>
              <a:rPr lang="en-US" dirty="0"/>
              <a:t> How they are encoded, </a:t>
            </a:r>
            <a:r>
              <a:rPr lang="en-US" dirty="0" err="1"/>
              <a:t>standardised</a:t>
            </a:r>
            <a:r>
              <a:rPr lang="en-US" dirty="0"/>
              <a:t> and why some look weird on different phones.</a:t>
            </a:r>
          </a:p>
          <a:p>
            <a:pPr marL="514350" indent="-514350">
              <a:buAutoNum type="arabicPeriod"/>
            </a:pPr>
            <a:r>
              <a:rPr lang="en-US" b="1" dirty="0"/>
              <a:t>The History of the Internet – Told throu</a:t>
            </a:r>
            <a:r>
              <a:rPr lang="en-US" b="1"/>
              <a:t>gh memes.</a:t>
            </a:r>
            <a:endParaRPr lang="en-US" b="1" dirty="0"/>
          </a:p>
          <a:p>
            <a:pPr marL="514350" indent="-514350">
              <a:buAutoNum type="arabicPeriod"/>
            </a:pPr>
            <a:r>
              <a:rPr lang="en-US" b="1" dirty="0"/>
              <a:t>Why Your Phone Autocorrects to</a:t>
            </a:r>
            <a:r>
              <a:rPr lang="en-US" b="1"/>
              <a:t> the Worst Possible Word.</a:t>
            </a:r>
            <a:r>
              <a:rPr lang="en-US"/>
              <a:t> The origins of keyboard layouts (why QWERTY?)</a:t>
            </a:r>
            <a:endParaRPr lang="en-US" dirty="0"/>
          </a:p>
        </p:txBody>
      </p:sp>
    </p:spTree>
    <p:extLst>
      <p:ext uri="{BB962C8B-B14F-4D97-AF65-F5344CB8AC3E}">
        <p14:creationId xmlns:p14="http://schemas.microsoft.com/office/powerpoint/2010/main" val="127448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838F7-BCF7-8B52-FFC6-B58723CC73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954268-D64F-3282-0B10-6F435F4FB239}"/>
              </a:ext>
            </a:extLst>
          </p:cNvPr>
          <p:cNvSpPr>
            <a:spLocks noGrp="1"/>
          </p:cNvSpPr>
          <p:nvPr>
            <p:ph type="title"/>
          </p:nvPr>
        </p:nvSpPr>
        <p:spPr>
          <a:xfrm>
            <a:off x="3362614" y="365125"/>
            <a:ext cx="8373756" cy="1122363"/>
          </a:xfrm>
        </p:spPr>
        <p:txBody>
          <a:bodyPr/>
          <a:lstStyle/>
          <a:p>
            <a:r>
              <a:rPr lang="en-US"/>
              <a:t>Class Feedback</a:t>
            </a:r>
          </a:p>
        </p:txBody>
      </p:sp>
      <p:sp>
        <p:nvSpPr>
          <p:cNvPr id="3" name="Content Placeholder 2">
            <a:extLst>
              <a:ext uri="{FF2B5EF4-FFF2-40B4-BE49-F238E27FC236}">
                <a16:creationId xmlns:a16="http://schemas.microsoft.com/office/drawing/2014/main" id="{6BD6223E-F66B-850D-DDCA-EF2D1FBE395E}"/>
              </a:ext>
            </a:extLst>
          </p:cNvPr>
          <p:cNvSpPr>
            <a:spLocks noGrp="1"/>
          </p:cNvSpPr>
          <p:nvPr>
            <p:ph idx="1"/>
          </p:nvPr>
        </p:nvSpPr>
        <p:spPr>
          <a:xfrm>
            <a:off x="3352176" y="1709063"/>
            <a:ext cx="8384194" cy="4783812"/>
          </a:xfrm>
        </p:spPr>
        <p:txBody>
          <a:bodyPr vert="horz" lIns="91440" tIns="45720" rIns="91440" bIns="45720" rtlCol="0" anchor="t">
            <a:normAutofit/>
          </a:bodyPr>
          <a:lstStyle/>
          <a:p>
            <a:pPr marL="0" indent="0">
              <a:buNone/>
            </a:pPr>
            <a:r>
              <a:rPr lang="en-US"/>
              <a:t>How did you do? What did you learn?</a:t>
            </a:r>
          </a:p>
          <a:p>
            <a:pPr marL="0" indent="0">
              <a:buNone/>
            </a:pPr>
            <a:r>
              <a:rPr lang="en-US" dirty="0"/>
              <a:t>Did you work </a:t>
            </a:r>
            <a:r>
              <a:rPr lang="en-US"/>
              <a:t>well in groups?</a:t>
            </a:r>
          </a:p>
          <a:p>
            <a:pPr marL="0" indent="0">
              <a:buNone/>
            </a:pPr>
            <a:r>
              <a:rPr lang="en-US"/>
              <a:t>Do you feel more confident about designing and delivering presentations?</a:t>
            </a:r>
            <a:endParaRPr lang="en-US" dirty="0"/>
          </a:p>
        </p:txBody>
      </p:sp>
      <p:pic>
        <p:nvPicPr>
          <p:cNvPr id="4" name="Picture 3" descr="A close-up of several arrows">
            <a:extLst>
              <a:ext uri="{FF2B5EF4-FFF2-40B4-BE49-F238E27FC236}">
                <a16:creationId xmlns:a16="http://schemas.microsoft.com/office/drawing/2014/main" id="{E851791B-8B36-4F2B-9B63-23F94FC5B8A3}"/>
              </a:ext>
            </a:extLst>
          </p:cNvPr>
          <p:cNvPicPr>
            <a:picLocks noChangeAspect="1"/>
          </p:cNvPicPr>
          <p:nvPr/>
        </p:nvPicPr>
        <p:blipFill>
          <a:blip r:embed="rId2"/>
          <a:stretch>
            <a:fillRect/>
          </a:stretch>
        </p:blipFill>
        <p:spPr>
          <a:xfrm>
            <a:off x="3575756" y="4144027"/>
            <a:ext cx="3589555" cy="2348631"/>
          </a:xfrm>
          <a:prstGeom prst="rect">
            <a:avLst/>
          </a:prstGeom>
        </p:spPr>
      </p:pic>
    </p:spTree>
    <p:extLst>
      <p:ext uri="{BB962C8B-B14F-4D97-AF65-F5344CB8AC3E}">
        <p14:creationId xmlns:p14="http://schemas.microsoft.com/office/powerpoint/2010/main" val="3061001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01DD8C-5B95-5698-BA53-DB752A84DF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968983-6241-B577-A3F0-2F41D0D51EF5}"/>
              </a:ext>
            </a:extLst>
          </p:cNvPr>
          <p:cNvSpPr>
            <a:spLocks noGrp="1"/>
          </p:cNvSpPr>
          <p:nvPr>
            <p:ph type="title"/>
          </p:nvPr>
        </p:nvSpPr>
        <p:spPr>
          <a:xfrm>
            <a:off x="3362614" y="365125"/>
            <a:ext cx="8373756" cy="1122363"/>
          </a:xfrm>
        </p:spPr>
        <p:txBody>
          <a:bodyPr/>
          <a:lstStyle/>
          <a:p>
            <a:r>
              <a:rPr lang="en-US"/>
              <a:t>References</a:t>
            </a:r>
          </a:p>
        </p:txBody>
      </p:sp>
      <p:sp>
        <p:nvSpPr>
          <p:cNvPr id="3" name="Content Placeholder 2">
            <a:extLst>
              <a:ext uri="{FF2B5EF4-FFF2-40B4-BE49-F238E27FC236}">
                <a16:creationId xmlns:a16="http://schemas.microsoft.com/office/drawing/2014/main" id="{6901A40B-F388-2CE2-E92E-15BCE750F72A}"/>
              </a:ext>
            </a:extLst>
          </p:cNvPr>
          <p:cNvSpPr>
            <a:spLocks noGrp="1"/>
          </p:cNvSpPr>
          <p:nvPr>
            <p:ph idx="1"/>
          </p:nvPr>
        </p:nvSpPr>
        <p:spPr>
          <a:xfrm>
            <a:off x="3352176" y="1709063"/>
            <a:ext cx="8384194" cy="4783812"/>
          </a:xfrm>
        </p:spPr>
        <p:txBody>
          <a:bodyPr vert="horz" lIns="91440" tIns="45720" rIns="91440" bIns="45720" rtlCol="0" anchor="t">
            <a:normAutofit/>
          </a:bodyPr>
          <a:lstStyle/>
          <a:p>
            <a:pPr marL="0" indent="0">
              <a:buNone/>
            </a:pPr>
            <a:r>
              <a:rPr lang="en-US"/>
              <a:t>Bowen, T. (2006) Business &amp; ESP Presentations, Macmillan Publishers</a:t>
            </a:r>
          </a:p>
          <a:p>
            <a:pPr marL="0" indent="0">
              <a:buNone/>
            </a:pPr>
            <a:endParaRPr lang="en-US" dirty="0"/>
          </a:p>
          <a:p>
            <a:pPr marL="0" indent="0">
              <a:buNone/>
            </a:pPr>
            <a:r>
              <a:rPr lang="en-US">
                <a:highlight>
                  <a:srgbClr val="FFFFFF"/>
                </a:highlight>
              </a:rPr>
              <a:t>Bing (2026) AI generated text by Co-Pilot with prompt 'fun business topics for a presentation', 1 February. Available at: </a:t>
            </a:r>
            <a:r>
              <a:rPr lang="en-US" dirty="0">
                <a:highlight>
                  <a:srgbClr val="FFFFFF"/>
                </a:highlight>
                <a:hlinkClick r:id="rId2"/>
              </a:rPr>
              <a:t>https://m365.cloud.microsoft/chat/?FORM=undexpand&amp;fromcode=edgesidebar&amp;redirectid=a0f0d6a7-11b2-40c2-8a04-e540536e22d1&amp;auth=2</a:t>
            </a:r>
            <a:r>
              <a:rPr lang="en-US">
                <a:highlight>
                  <a:srgbClr val="FFFFFF"/>
                </a:highlight>
              </a:rPr>
              <a:t> (Accessed 14 February 2026).</a:t>
            </a:r>
            <a:endParaRPr lang="en-US"/>
          </a:p>
          <a:p>
            <a:endParaRPr lang="en-US" dirty="0"/>
          </a:p>
          <a:p>
            <a:pPr marL="0" indent="0">
              <a:buNone/>
            </a:pPr>
            <a:endParaRPr lang="en-US" dirty="0">
              <a:ea typeface="+mn-lt"/>
              <a:cs typeface="+mn-lt"/>
            </a:endParaRPr>
          </a:p>
          <a:p>
            <a:endParaRPr lang="en-US" dirty="0"/>
          </a:p>
          <a:p>
            <a:endParaRPr lang="en-US" dirty="0"/>
          </a:p>
          <a:p>
            <a:endParaRPr lang="en-US"/>
          </a:p>
        </p:txBody>
      </p:sp>
    </p:spTree>
    <p:extLst>
      <p:ext uri="{BB962C8B-B14F-4D97-AF65-F5344CB8AC3E}">
        <p14:creationId xmlns:p14="http://schemas.microsoft.com/office/powerpoint/2010/main" val="2426474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a:xfrm>
            <a:off x="326010" y="1216581"/>
            <a:ext cx="5563779" cy="2201289"/>
          </a:xfrm>
        </p:spPr>
        <p:txBody>
          <a:bodyPr/>
          <a:lstStyle/>
          <a:p>
            <a:pPr marL="0" indent="0" algn="ctr">
              <a:buNone/>
            </a:pPr>
            <a:r>
              <a:rPr lang="en-GB" sz="4000">
                <a:solidFill>
                  <a:schemeClr val="bg1"/>
                </a:solidFill>
              </a:rPr>
              <a:t>See you next week for</a:t>
            </a:r>
            <a:endParaRPr lang="en-US" sz="4000">
              <a:solidFill>
                <a:schemeClr val="bg1"/>
              </a:solidFill>
            </a:endParaRPr>
          </a:p>
          <a:p>
            <a:pPr marL="0" indent="0" algn="ctr">
              <a:buNone/>
            </a:pPr>
            <a:r>
              <a:rPr lang="en-GB" sz="4000">
                <a:solidFill>
                  <a:schemeClr val="bg1"/>
                </a:solidFill>
              </a:rPr>
              <a:t>LinkedIn and Learning</a:t>
            </a:r>
          </a:p>
        </p:txBody>
      </p:sp>
    </p:spTree>
    <p:extLst>
      <p:ext uri="{BB962C8B-B14F-4D97-AF65-F5344CB8AC3E}">
        <p14:creationId xmlns:p14="http://schemas.microsoft.com/office/powerpoint/2010/main" val="790375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4476A99C-4BD6-432E-AD0B-B6FA8CD47E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5C63E99-9D65-4A6D-B354-D3438A8246FC}">
  <ds:schemaRefs>
    <ds:schemaRef ds:uri="http://schemas.microsoft.com/sharepoint/v3/contenttype/forms"/>
  </ds:schemaRefs>
</ds:datastoreItem>
</file>

<file path=customXml/itemProps3.xml><?xml version="1.0" encoding="utf-8"?>
<ds:datastoreItem xmlns:ds="http://schemas.openxmlformats.org/officeDocument/2006/customXml" ds:itemID="{49B70BA6-7C93-46AC-8329-2B311FC10F22}">
  <ds:schemaRefs>
    <ds:schemaRef ds:uri="http://schemas.microsoft.com/office/2006/metadata/properties"/>
    <ds:schemaRef ds:uri="http://purl.org/dc/elements/1.1/"/>
    <ds:schemaRef ds:uri="8425509b-c587-4994-9466-01f6efb644d9"/>
    <ds:schemaRef ds:uri="http://www.w3.org/XML/1998/namespace"/>
    <ds:schemaRef ds:uri="http://schemas.microsoft.com/office/infopath/2007/PartnerControls"/>
    <ds:schemaRef ds:uri="http://schemas.microsoft.com/office/2006/documentManagement/types"/>
    <ds:schemaRef ds:uri="http://purl.org/dc/dcmitype/"/>
    <ds:schemaRef ds:uri="http://schemas.openxmlformats.org/package/2006/metadata/core-properties"/>
    <ds:schemaRef ds:uri="a7bdb143-267e-438d-bcbf-e88b565c1722"/>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TotalTime>
  <Words>1456</Words>
  <Application>Microsoft Office PowerPoint</Application>
  <PresentationFormat>Widescreen</PresentationFormat>
  <Paragraphs>169</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Aptos</vt:lpstr>
      <vt:lpstr>Aptos Display</vt:lpstr>
      <vt:lpstr>Arial</vt:lpstr>
      <vt:lpstr>Office Theme</vt:lpstr>
      <vt:lpstr>PowerPoint Presentation</vt:lpstr>
      <vt:lpstr>Lesson Outcomes</vt:lpstr>
      <vt:lpstr>Activity 1 – Discuss in groups (10 mins)  What is the purpose of doing a presentation?</vt:lpstr>
      <vt:lpstr>The Presentation Process</vt:lpstr>
      <vt:lpstr>1. Research Stage</vt:lpstr>
      <vt:lpstr>Activity 2 – Discuss in pairs (10 mins) </vt:lpstr>
      <vt:lpstr>2. Planning and Designing Content Stage</vt:lpstr>
      <vt:lpstr> Introduction </vt:lpstr>
      <vt:lpstr> Using adverbial linking phrases (Introduction and Main) </vt:lpstr>
      <vt:lpstr>Activity 3 –   Adverbial linking phrases(20 mins)</vt:lpstr>
      <vt:lpstr> Conclusion </vt:lpstr>
      <vt:lpstr>Delivery</vt:lpstr>
      <vt:lpstr>Delivery</vt:lpstr>
      <vt:lpstr>Reasons for Visual Aids</vt:lpstr>
      <vt:lpstr> Class Feedback Examples and Reasons for Visual Aids </vt:lpstr>
      <vt:lpstr> Visual Aids </vt:lpstr>
      <vt:lpstr>Prompt Cards</vt:lpstr>
      <vt:lpstr>Reflection</vt:lpstr>
      <vt:lpstr>Activity 4 – Group Activity (40 mins)</vt:lpstr>
      <vt:lpstr> Using adverbial linking phrases (Introduction and Main) </vt:lpstr>
      <vt:lpstr>Business Topics</vt:lpstr>
      <vt:lpstr>Health and Social Care Topics</vt:lpstr>
      <vt:lpstr>Computing Topics</vt:lpstr>
      <vt:lpstr>Class Feedback</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Walsh</dc:creator>
  <cp:lastModifiedBy>Caroline Walsh</cp:lastModifiedBy>
  <cp:revision>405</cp:revision>
  <dcterms:created xsi:type="dcterms:W3CDTF">2026-02-08T13:23:08Z</dcterms:created>
  <dcterms:modified xsi:type="dcterms:W3CDTF">2026-02-15T16:13:54Z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