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036" autoAdjust="0"/>
  </p:normalViewPr>
  <p:slideViewPr>
    <p:cSldViewPr>
      <p:cViewPr varScale="1">
        <p:scale>
          <a:sx n="84" d="100"/>
          <a:sy n="84" d="100"/>
        </p:scale>
        <p:origin x="-1402" y="-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B1A6-639F-4941-B75E-ADFCC49DB8EF}" type="datetimeFigureOut">
              <a:rPr lang="en-US" smtClean="0"/>
              <a:t>3/2/2021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C45C0-01FB-43A5-A964-04E226F16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B1A6-639F-4941-B75E-ADFCC49DB8EF}" type="datetimeFigureOut">
              <a:rPr lang="en-US" smtClean="0"/>
              <a:t>3/2/2021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C45C0-01FB-43A5-A964-04E226F16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B1A6-639F-4941-B75E-ADFCC49DB8EF}" type="datetimeFigureOut">
              <a:rPr lang="en-US" smtClean="0"/>
              <a:t>3/2/2021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C45C0-01FB-43A5-A964-04E226F16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B1A6-639F-4941-B75E-ADFCC49DB8EF}" type="datetimeFigureOut">
              <a:rPr lang="en-US" smtClean="0"/>
              <a:t>3/2/2021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C45C0-01FB-43A5-A964-04E226F16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B1A6-639F-4941-B75E-ADFCC49DB8EF}" type="datetimeFigureOut">
              <a:rPr lang="en-US" smtClean="0"/>
              <a:t>3/2/2021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C45C0-01FB-43A5-A964-04E226F16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B1A6-639F-4941-B75E-ADFCC49DB8EF}" type="datetimeFigureOut">
              <a:rPr lang="en-US" smtClean="0"/>
              <a:t>3/2/2021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C45C0-01FB-43A5-A964-04E226F16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B1A6-639F-4941-B75E-ADFCC49DB8EF}" type="datetimeFigureOut">
              <a:rPr lang="en-US" smtClean="0"/>
              <a:t>3/2/2021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C45C0-01FB-43A5-A964-04E226F16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B1A6-639F-4941-B75E-ADFCC49DB8EF}" type="datetimeFigureOut">
              <a:rPr lang="en-US" smtClean="0"/>
              <a:t>3/2/2021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C45C0-01FB-43A5-A964-04E226F16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B1A6-639F-4941-B75E-ADFCC49DB8EF}" type="datetimeFigureOut">
              <a:rPr lang="en-US" smtClean="0"/>
              <a:t>3/2/2021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C45C0-01FB-43A5-A964-04E226F16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B1A6-639F-4941-B75E-ADFCC49DB8EF}" type="datetimeFigureOut">
              <a:rPr lang="en-US" smtClean="0"/>
              <a:t>3/2/2021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C45C0-01FB-43A5-A964-04E226F16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4B1A6-639F-4941-B75E-ADFCC49DB8EF}" type="datetimeFigureOut">
              <a:rPr lang="en-US" smtClean="0"/>
              <a:t>3/2/2021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AC45C0-01FB-43A5-A964-04E226F1680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64B1A6-639F-4941-B75E-ADFCC49DB8EF}" type="datetimeFigureOut">
              <a:rPr lang="en-US" smtClean="0"/>
              <a:t>3/2/2021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AC45C0-01FB-43A5-A964-04E226F1680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4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072066" y="642918"/>
            <a:ext cx="378621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How To Use Teamwork Theories To Improve The Performance Of A Team In The Modern Workplace</a:t>
            </a:r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857884" y="4143380"/>
            <a:ext cx="307183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Bracau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Dumitru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Catalin</a:t>
            </a:r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Bracau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Anca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Lavinia</a:t>
            </a:r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Dumitrascu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Simona</a:t>
            </a:r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pPr algn="ctr"/>
            <a:r>
              <a:rPr lang="en-GB" dirty="0">
                <a:latin typeface="Times New Roman" pitchFamily="18" charset="0"/>
                <a:cs typeface="Times New Roman" pitchFamily="18" charset="0"/>
              </a:rPr>
              <a:t>University of Wales Trinity Saint David</a:t>
            </a:r>
          </a:p>
          <a:p>
            <a:pPr algn="ctr"/>
            <a:r>
              <a:rPr lang="en-GB" dirty="0">
                <a:latin typeface="Times New Roman" pitchFamily="18" charset="0"/>
                <a:cs typeface="Times New Roman" pitchFamily="18" charset="0"/>
              </a:rPr>
              <a:t>03</a:t>
            </a:r>
            <a:r>
              <a:rPr lang="en-GB" baseline="30000" dirty="0">
                <a:latin typeface="Times New Roman" pitchFamily="18" charset="0"/>
                <a:cs typeface="Times New Roman" pitchFamily="18" charset="0"/>
              </a:rPr>
              <a:t>rd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 March 2021</a:t>
            </a:r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University of Wales Trinity Saint David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03</a:t>
            </a:r>
            <a:r>
              <a:rPr kumimoji="0" lang="en-GB" sz="1200" b="0" i="0" u="none" strike="noStrike" cap="none" normalizeH="0" baseline="3000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rd</a:t>
            </a:r>
            <a:r>
              <a:rPr kumimoji="0" lang="en-GB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March 2021</a:t>
            </a:r>
            <a:r>
              <a:rPr kumimoji="0" lang="en-GB" sz="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edg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" y="0"/>
            <a:ext cx="9144000" cy="6858000"/>
          </a:xfrm>
        </p:spPr>
      </p:pic>
      <p:sp>
        <p:nvSpPr>
          <p:cNvPr id="7" name="TextBox 6"/>
          <p:cNvSpPr txBox="1"/>
          <p:nvPr/>
        </p:nvSpPr>
        <p:spPr>
          <a:xfrm>
            <a:off x="428596" y="285728"/>
            <a:ext cx="7929618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			Today we will talk about:</a:t>
            </a:r>
          </a:p>
          <a:p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>
              <a:buAutoNum type="arabicPeriod"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five stages of the </a:t>
            </a:r>
            <a:r>
              <a:rPr lang="en-GB" dirty="0" err="1" smtClean="0">
                <a:latin typeface="Times New Roman" pitchFamily="18" charset="0"/>
                <a:cs typeface="Times New Roman" pitchFamily="18" charset="0"/>
              </a:rPr>
              <a:t>Tuckman</a:t>
            </a:r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>
              <a:buAutoNum type="arabicPeriod"/>
            </a:pPr>
            <a:r>
              <a:rPr lang="en-GB" dirty="0" err="1">
                <a:latin typeface="Times New Roman" pitchFamily="18" charset="0"/>
                <a:cs typeface="Times New Roman" pitchFamily="18" charset="0"/>
              </a:rPr>
              <a:t>Belbin’s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Team Roles </a:t>
            </a:r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>
              <a:buAutoNum type="arabicPeriod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The Difference Between Teams and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Groups</a:t>
            </a:r>
          </a:p>
          <a:p>
            <a:pPr marL="342900" indent="-342900" algn="just">
              <a:buFontTx/>
              <a:buAutoNum type="arabicPeriod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The Characteristics of Effective Teams</a:t>
            </a:r>
          </a:p>
          <a:p>
            <a:pPr marL="342900" indent="-342900" algn="just">
              <a:buFontTx/>
              <a:buAutoNum type="arabicPeriod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Effective Conflict Handling and Delegation</a:t>
            </a:r>
          </a:p>
          <a:p>
            <a:pPr marL="342900" indent="-342900" algn="just">
              <a:buFontTx/>
              <a:buAutoNum type="arabicPeriod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Group Dynamics</a:t>
            </a:r>
          </a:p>
          <a:p>
            <a:pPr marL="342900" indent="-342900" algn="just">
              <a:buFontTx/>
              <a:buAutoNum type="arabicPeriod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Teamwork Strengths</a:t>
            </a:r>
          </a:p>
          <a:p>
            <a:pPr marL="342900" indent="-342900" algn="just">
              <a:buFontTx/>
              <a:buAutoNum type="arabicPeriod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Contemporary Challenges</a:t>
            </a:r>
          </a:p>
          <a:p>
            <a:pPr marL="342900" indent="-342900" algn="just">
              <a:buFontTx/>
              <a:buAutoNum type="arabicPeriod"/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Overcoming Challenges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</p:spTree>
  </p:cSld>
  <p:clrMapOvr>
    <a:masterClrMapping/>
  </p:clrMapOvr>
  <p:transition spd="slow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6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642910" y="2643182"/>
            <a:ext cx="62151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latin typeface="Times New Roman" pitchFamily="18" charset="0"/>
                <a:cs typeface="Times New Roman" pitchFamily="18" charset="0"/>
              </a:rPr>
              <a:t>			Introduction</a:t>
            </a:r>
          </a:p>
          <a:p>
            <a:endParaRPr lang="en-GB" dirty="0"/>
          </a:p>
          <a:p>
            <a:pPr algn="just"/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For teams to function effectively, the individuals need to have the ability to perform their tasks in a manner that collectively contributes to the outcomes of the 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team</a:t>
            </a:r>
          </a:p>
          <a:p>
            <a:pPr algn="just"/>
            <a:endParaRPr lang="en-GB" sz="20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As time passes, this group of people learns what to expect from their teammates and effectively discovers ways to assign tasks and divide labour. During this practice, a group of individuals starts to function as a team </a:t>
            </a:r>
          </a:p>
        </p:txBody>
      </p:sp>
    </p:spTree>
  </p:cSld>
  <p:clrMapOvr>
    <a:masterClrMapping/>
  </p:clrMapOvr>
  <p:transition spd="slow"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15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643306" y="3071810"/>
            <a:ext cx="5500694" cy="3786190"/>
          </a:xfr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GB" sz="3100" b="1" dirty="0" smtClean="0">
                <a:latin typeface="Times New Roman" pitchFamily="18" charset="0"/>
                <a:cs typeface="Times New Roman" pitchFamily="18" charset="0"/>
              </a:rPr>
              <a:t>The five stages of the </a:t>
            </a:r>
            <a:r>
              <a:rPr lang="en-GB" sz="3100" b="1" dirty="0" err="1" smtClean="0">
                <a:latin typeface="Times New Roman" pitchFamily="18" charset="0"/>
                <a:cs typeface="Times New Roman" pitchFamily="18" charset="0"/>
              </a:rPr>
              <a:t>Tuckman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dirty="0" smtClean="0">
                <a:latin typeface="Times New Roman" pitchFamily="18" charset="0"/>
                <a:cs typeface="Times New Roman" pitchFamily="18" charset="0"/>
              </a:rPr>
            </a:br>
            <a:endParaRPr lang="en-GB" dirty="0"/>
          </a:p>
        </p:txBody>
      </p:sp>
      <p:pic>
        <p:nvPicPr>
          <p:cNvPr id="10" name="Picture 9" descr="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714356"/>
            <a:ext cx="4485373" cy="2714644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2786050" y="2071678"/>
            <a:ext cx="350046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For example, at the Swansea Prison in Wales, teams are formed in the recycling units, kitchens, and workshop fields. Recently, in Swansea prison, a team was made responsible for the creation of PPE equipment for front-line workers during the </a:t>
            </a:r>
            <a:r>
              <a:rPr lang="en-GB" sz="2000" dirty="0" err="1">
                <a:latin typeface="Times New Roman" pitchFamily="18" charset="0"/>
                <a:cs typeface="Times New Roman" pitchFamily="18" charset="0"/>
              </a:rPr>
              <a:t>coronavirus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 pandemic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1285852" y="285728"/>
            <a:ext cx="664373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>
                <a:latin typeface="Times New Roman" pitchFamily="18" charset="0"/>
                <a:cs typeface="Times New Roman" pitchFamily="18" charset="0"/>
              </a:rPr>
              <a:t>The Difference Between Teams and Groups 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643174" y="1357298"/>
            <a:ext cx="37862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Times New Roman" pitchFamily="18" charset="0"/>
                <a:cs typeface="Times New Roman" pitchFamily="18" charset="0"/>
              </a:rPr>
              <a:t>A group can be defined as an assembly of people who, in a specified time, interact, work, and cooperate with each other to achieve a mutual goal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714612" y="3143248"/>
            <a:ext cx="34290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dirty="0">
                <a:latin typeface="Times New Roman" pitchFamily="18" charset="0"/>
                <a:cs typeface="Times New Roman" pitchFamily="18" charset="0"/>
              </a:rPr>
              <a:t>Synergy is one of the most valuable characteristics of a team.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357422" y="4572008"/>
            <a:ext cx="42148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team is defined as a group of people who get together to achieve a unified objective inside a specified timeframe, with all members being collectively accountable</a:t>
            </a:r>
            <a:r>
              <a:rPr lang="en-GB" dirty="0"/>
              <a:t>.</a:t>
            </a:r>
          </a:p>
        </p:txBody>
      </p:sp>
    </p:spTree>
  </p:cSld>
  <p:clrMapOvr>
    <a:masterClrMapping/>
  </p:clrMapOvr>
  <p:transition spd="slow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571472" y="428604"/>
            <a:ext cx="6715172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2400" b="1" dirty="0">
                <a:latin typeface="Times New Roman" pitchFamily="18" charset="0"/>
                <a:cs typeface="Times New Roman" pitchFamily="18" charset="0"/>
              </a:rPr>
              <a:t>The Characteristics of Effective </a:t>
            </a:r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Teams</a:t>
            </a:r>
          </a:p>
          <a:p>
            <a:pPr lvl="0" algn="ctr"/>
            <a:endParaRPr lang="en-GB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Font typeface="Arial" pitchFamily="34" charset="0"/>
              <a:buChar char="•"/>
            </a:pP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An 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effective team always has an definite unanimity of objectives. The objectives are easily discussed among the team and are meaningful to all 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individuals</a:t>
            </a:r>
          </a:p>
          <a:p>
            <a:pPr lvl="0" algn="just"/>
            <a:endParaRPr lang="en-GB" sz="20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Font typeface="Arial" pitchFamily="34" charset="0"/>
              <a:buChar char="•"/>
            </a:pP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an effective team, differences are not overridden or suppressed. The underlying causes are examined carefully, and the team tries to resolve these issues rather than ignoring them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57158" y="4786322"/>
            <a:ext cx="40719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dirty="0">
                <a:latin typeface="Times New Roman" pitchFamily="18" charset="0"/>
                <a:cs typeface="Times New Roman" pitchFamily="18" charset="0"/>
              </a:rPr>
              <a:t>The environment in prison is not easy; it is dangerous and hostile. However, it is up to prison officers to enforce necessary restrictions and rules so that the effectiveness of the team is not slowed down.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wipe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1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4000496" y="1571612"/>
            <a:ext cx="464347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>
                <a:latin typeface="Times New Roman" pitchFamily="18" charset="0"/>
                <a:cs typeface="Times New Roman" pitchFamily="18" charset="0"/>
              </a:rPr>
              <a:t>Effective Conflict Handling and Delegation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/>
          </a:p>
          <a:p>
            <a:pPr lvl="0" algn="ctr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Five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distinct methods to handling conflicts: avoiding, accommodating, discover an agreeable solution, competing their personal aspirations, collaborating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strategy.</a:t>
            </a:r>
          </a:p>
          <a:p>
            <a:pPr lvl="0" algn="ctr"/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dirty="0">
                <a:latin typeface="Times New Roman" pitchFamily="18" charset="0"/>
                <a:cs typeface="Times New Roman" pitchFamily="18" charset="0"/>
              </a:rPr>
              <a:t>The collaborating strategy consists of seeking a resolution that completely resolves the worries of all the parties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involved.</a:t>
            </a:r>
          </a:p>
          <a:p>
            <a:pPr algn="ctr"/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prison environment would incline towards a fourth strategy which is not feasible in the long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run.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ll dir="l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1428728" y="214290"/>
            <a:ext cx="4786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Times New Roman" pitchFamily="18" charset="0"/>
                <a:cs typeface="Times New Roman" pitchFamily="18" charset="0"/>
              </a:rPr>
              <a:t>Group Dynamics</a:t>
            </a:r>
            <a:endParaRPr lang="en-GB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28596" y="1000108"/>
            <a:ext cx="371477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buFont typeface="Wingdings" pitchFamily="2" charset="2"/>
              <a:buChar char="Ø"/>
            </a:pP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Handles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the behavioural attitudes and patterns of a group. It is concerned with the formation of groups, the processes which are followed, and their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structure</a:t>
            </a:r>
          </a:p>
          <a:p>
            <a:pPr lvl="0" algn="ctr"/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en-GB" dirty="0">
                <a:latin typeface="Times New Roman" pitchFamily="18" charset="0"/>
                <a:cs typeface="Times New Roman" pitchFamily="18" charset="0"/>
              </a:rPr>
              <a:t>All teams are groups, but not all groups are teams. Teams are usually hard to form since members require a considerable amount of time to understand how to work together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effectively.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1571604" y="357166"/>
            <a:ext cx="55721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>
                <a:latin typeface="Times New Roman" pitchFamily="18" charset="0"/>
                <a:cs typeface="Times New Roman" pitchFamily="18" charset="0"/>
              </a:rPr>
              <a:t>Teamwork Strengths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14282" y="1643050"/>
            <a:ext cx="5786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Teams require support, strategies, resources, skill, capabilities, and knowledge to achieve their mission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2976" y="2357430"/>
            <a:ext cx="45005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strengths of a team include new ideas, unique solutions, and creative thinking</a:t>
            </a:r>
          </a:p>
        </p:txBody>
      </p:sp>
    </p:spTree>
  </p:cSld>
  <p:clrMapOvr>
    <a:masterClrMapping/>
  </p:clrMapOvr>
  <p:transition spd="slow">
    <p:pull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8000"/>
          </a:xfrm>
        </p:spPr>
      </p:pic>
      <p:sp>
        <p:nvSpPr>
          <p:cNvPr id="5" name="TextBox 4"/>
          <p:cNvSpPr txBox="1"/>
          <p:nvPr/>
        </p:nvSpPr>
        <p:spPr>
          <a:xfrm>
            <a:off x="500034" y="357166"/>
            <a:ext cx="78581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>
                <a:latin typeface="Times New Roman" pitchFamily="18" charset="0"/>
                <a:cs typeface="Times New Roman" pitchFamily="18" charset="0"/>
              </a:rPr>
              <a:t>Contemporary Challenges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85720" y="857232"/>
            <a:ext cx="464347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Times New Roman" pitchFamily="18" charset="0"/>
                <a:cs typeface="Times New Roman" pitchFamily="18" charset="0"/>
              </a:rPr>
              <a:t>A team needs a leader who offers direction and a feeling of purpose since the absence of successful management hurts the development of the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team</a:t>
            </a:r>
          </a:p>
          <a:p>
            <a:pPr algn="ctr"/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en-GB" dirty="0">
                <a:latin typeface="Times New Roman" pitchFamily="18" charset="0"/>
                <a:cs typeface="Times New Roman" pitchFamily="18" charset="0"/>
              </a:rPr>
              <a:t>Conflict is inevitable when working as a team. The method which members adopt to deal with such conflicts is important to the development of the team. Time should be invested to train employees in conflict resolution abilities. </a:t>
            </a:r>
          </a:p>
          <a:p>
            <a:endParaRPr lang="en-GB" dirty="0"/>
          </a:p>
        </p:txBody>
      </p:sp>
    </p:spTree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1785918" y="142852"/>
            <a:ext cx="58579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>
                <a:latin typeface="Times New Roman" pitchFamily="18" charset="0"/>
                <a:cs typeface="Times New Roman" pitchFamily="18" charset="0"/>
              </a:rPr>
              <a:t>Overcoming Challenges</a:t>
            </a:r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3571876"/>
            <a:ext cx="307180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Times New Roman" pitchFamily="18" charset="0"/>
                <a:cs typeface="Times New Roman" pitchFamily="18" charset="0"/>
              </a:rPr>
              <a:t>For effective teamwork, the presence of trust amongst members is vital. Without trust, a team may not be capable of delivering expected results. To develop trust, it is important that a team resolves conflicts without ignoring them or seeking external factors for 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help.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72198" y="3643314"/>
            <a:ext cx="278608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Times New Roman" pitchFamily="18" charset="0"/>
                <a:cs typeface="Times New Roman" pitchFamily="18" charset="0"/>
              </a:rPr>
              <a:t>For accomplishment, the engagement of a team is vital. Engaged members are interested and passionate about the tasks which have been assigned to them. They stay dedicated to accomplishing the team’s objectives and goals</a:t>
            </a:r>
          </a:p>
        </p:txBody>
      </p:sp>
    </p:spTree>
  </p:cSld>
  <p:clrMapOvr>
    <a:masterClrMapping/>
  </p:clrMapOvr>
  <p:transition spd="slow"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286907" cy="6858000"/>
          </a:xfrm>
        </p:spPr>
      </p:pic>
      <p:sp>
        <p:nvSpPr>
          <p:cNvPr id="5" name="TextBox 4"/>
          <p:cNvSpPr txBox="1"/>
          <p:nvPr/>
        </p:nvSpPr>
        <p:spPr>
          <a:xfrm>
            <a:off x="214282" y="285728"/>
            <a:ext cx="485778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latin typeface="Times New Roman" pitchFamily="18" charset="0"/>
                <a:cs typeface="Times New Roman" pitchFamily="18" charset="0"/>
              </a:rPr>
              <a:t>Conclusions</a:t>
            </a:r>
          </a:p>
          <a:p>
            <a:pPr algn="ctr"/>
            <a:endParaRPr lang="en-GB" sz="2400" b="1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en-GB" dirty="0">
                <a:latin typeface="Times New Roman" pitchFamily="18" charset="0"/>
                <a:cs typeface="Times New Roman" pitchFamily="18" charset="0"/>
              </a:rPr>
              <a:t>Conclusion- The two main models employed in this paper are that of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Tuckman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Belbin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. These models have discovered key phases and roles which are significant in the team development process. Organizations follow these models to try and maximize their efficiency in the workplace. </a:t>
            </a:r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dirty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endParaRPr lang="en-GB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This 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paper took the example of Swansea Prison in Wales, United Kingdom, to present an implementation of the model in real life.</a:t>
            </a:r>
          </a:p>
          <a:p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6" name="TextBox 5"/>
          <p:cNvSpPr txBox="1"/>
          <p:nvPr/>
        </p:nvSpPr>
        <p:spPr>
          <a:xfrm>
            <a:off x="1357290" y="4643446"/>
            <a:ext cx="7000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Any questions?</a:t>
            </a:r>
            <a:endParaRPr lang="en-GB" sz="6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ll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15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ransition>
    <p:wedg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674</Words>
  <Application>Microsoft Office PowerPoint</Application>
  <PresentationFormat>On-screen Show (4:3)</PresentationFormat>
  <Paragraphs>75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Slide 1</vt:lpstr>
      <vt:lpstr>Slide 2</vt:lpstr>
      <vt:lpstr>Slide 3</vt:lpstr>
      <vt:lpstr>The five stages of the Tuckman 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catalin dumitru</dc:creator>
  <cp:lastModifiedBy>catalin dumitru</cp:lastModifiedBy>
  <cp:revision>15</cp:revision>
  <dcterms:created xsi:type="dcterms:W3CDTF">2021-03-02T17:10:02Z</dcterms:created>
  <dcterms:modified xsi:type="dcterms:W3CDTF">2021-03-02T20:46:24Z</dcterms:modified>
</cp:coreProperties>
</file>