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73"/>
  </p:notesMasterIdLst>
  <p:handoutMasterIdLst>
    <p:handoutMasterId r:id="rId74"/>
  </p:handoutMasterIdLst>
  <p:sldIdLst>
    <p:sldId id="507" r:id="rId2"/>
    <p:sldId id="258" r:id="rId3"/>
    <p:sldId id="260" r:id="rId4"/>
    <p:sldId id="345" r:id="rId5"/>
    <p:sldId id="263" r:id="rId6"/>
    <p:sldId id="265" r:id="rId7"/>
    <p:sldId id="346" r:id="rId8"/>
    <p:sldId id="605" r:id="rId9"/>
    <p:sldId id="318" r:id="rId10"/>
    <p:sldId id="347" r:id="rId11"/>
    <p:sldId id="606" r:id="rId12"/>
    <p:sldId id="607" r:id="rId13"/>
    <p:sldId id="634" r:id="rId14"/>
    <p:sldId id="608" r:id="rId15"/>
    <p:sldId id="609" r:id="rId16"/>
    <p:sldId id="610" r:id="rId17"/>
    <p:sldId id="612" r:id="rId18"/>
    <p:sldId id="348" r:id="rId19"/>
    <p:sldId id="354" r:id="rId20"/>
    <p:sldId id="269" r:id="rId21"/>
    <p:sldId id="508" r:id="rId22"/>
    <p:sldId id="364" r:id="rId23"/>
    <p:sldId id="365" r:id="rId24"/>
    <p:sldId id="516" r:id="rId25"/>
    <p:sldId id="366" r:id="rId26"/>
    <p:sldId id="290" r:id="rId27"/>
    <p:sldId id="320" r:id="rId28"/>
    <p:sldId id="522" r:id="rId29"/>
    <p:sldId id="435" r:id="rId30"/>
    <p:sldId id="618" r:id="rId31"/>
    <p:sldId id="295" r:id="rId32"/>
    <p:sldId id="523" r:id="rId33"/>
    <p:sldId id="524" r:id="rId34"/>
    <p:sldId id="525" r:id="rId35"/>
    <p:sldId id="526" r:id="rId36"/>
    <p:sldId id="527" r:id="rId37"/>
    <p:sldId id="293" r:id="rId38"/>
    <p:sldId id="294" r:id="rId39"/>
    <p:sldId id="528" r:id="rId40"/>
    <p:sldId id="437" r:id="rId41"/>
    <p:sldId id="438" r:id="rId42"/>
    <p:sldId id="439" r:id="rId43"/>
    <p:sldId id="517" r:id="rId44"/>
    <p:sldId id="518" r:id="rId45"/>
    <p:sldId id="519" r:id="rId46"/>
    <p:sldId id="520" r:id="rId47"/>
    <p:sldId id="613" r:id="rId48"/>
    <p:sldId id="296" r:id="rId49"/>
    <p:sldId id="300" r:id="rId50"/>
    <p:sldId id="545" r:id="rId51"/>
    <p:sldId id="444" r:id="rId52"/>
    <p:sldId id="620" r:id="rId53"/>
    <p:sldId id="619" r:id="rId54"/>
    <p:sldId id="445" r:id="rId55"/>
    <p:sldId id="621" r:id="rId56"/>
    <p:sldId id="622" r:id="rId57"/>
    <p:sldId id="616" r:id="rId58"/>
    <p:sldId id="623" r:id="rId59"/>
    <p:sldId id="624" r:id="rId60"/>
    <p:sldId id="625" r:id="rId61"/>
    <p:sldId id="626" r:id="rId62"/>
    <p:sldId id="449" r:id="rId63"/>
    <p:sldId id="628" r:id="rId64"/>
    <p:sldId id="629" r:id="rId65"/>
    <p:sldId id="452" r:id="rId66"/>
    <p:sldId id="630" r:id="rId67"/>
    <p:sldId id="631" r:id="rId68"/>
    <p:sldId id="617" r:id="rId69"/>
    <p:sldId id="632" r:id="rId70"/>
    <p:sldId id="633" r:id="rId71"/>
    <p:sldId id="602" r:id="rId7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576" autoAdjust="0"/>
  </p:normalViewPr>
  <p:slideViewPr>
    <p:cSldViewPr>
      <p:cViewPr varScale="1">
        <p:scale>
          <a:sx n="90" d="100"/>
          <a:sy n="90" d="100"/>
        </p:scale>
        <p:origin x="73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notesMaster" Target="notesMasters/notesMaster1.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2690" name="Rectangle 2">
            <a:extLst>
              <a:ext uri="{FF2B5EF4-FFF2-40B4-BE49-F238E27FC236}">
                <a16:creationId xmlns:a16="http://schemas.microsoft.com/office/drawing/2014/main" id="{5A3B5C02-5BA8-4442-A0F5-0A5863CAA545}"/>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20251900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8228EAD4-C342-439B-A05B-5F20E3F8928F}"/>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16842010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a:extLst>
              <a:ext uri="{FF2B5EF4-FFF2-40B4-BE49-F238E27FC236}">
                <a16:creationId xmlns:a16="http://schemas.microsoft.com/office/drawing/2014/main" id="{19F323F0-A3E3-400F-AEF6-16F0960007F1}"/>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491018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2">
            <a:extLst>
              <a:ext uri="{FF2B5EF4-FFF2-40B4-BE49-F238E27FC236}">
                <a16:creationId xmlns:a16="http://schemas.microsoft.com/office/drawing/2014/main" id="{AF82EACE-5D08-4951-91A7-A30CA97A7853}"/>
              </a:ext>
            </a:extLst>
          </p:cNvPr>
          <p:cNvSpPr>
            <a:spLocks noChangeArrowheads="1"/>
          </p:cNvSpPr>
          <p:nvPr>
            <p:ph type="body" idx="1"/>
          </p:nvPr>
        </p:nvSpPr>
        <p:spPr bwMode="auto">
          <a:xfrm>
            <a:off x="915988" y="4719638"/>
            <a:ext cx="5026025" cy="4176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endParaRPr lang="en-US" altLang="en-US" sz="1400"/>
          </a:p>
          <a:p>
            <a:endParaRPr lang="en-US" altLang="en-US" sz="1400"/>
          </a:p>
          <a:p>
            <a:r>
              <a:rPr lang="en-US" altLang="en-US" sz="1400"/>
              <a:t> </a:t>
            </a:r>
          </a:p>
        </p:txBody>
      </p:sp>
      <p:sp>
        <p:nvSpPr>
          <p:cNvPr id="211971" name="Rectangle 3">
            <a:extLst>
              <a:ext uri="{FF2B5EF4-FFF2-40B4-BE49-F238E27FC236}">
                <a16:creationId xmlns:a16="http://schemas.microsoft.com/office/drawing/2014/main" id="{C803850E-4B8E-4E9A-A30B-27291E099E10}"/>
              </a:ext>
            </a:extLst>
          </p:cNvPr>
          <p:cNvSpPr>
            <a:spLocks noChangeArrowheads="1" noTextEdit="1"/>
          </p:cNvSpPr>
          <p:nvPr>
            <p:ph type="sldImg"/>
          </p:nvPr>
        </p:nvSpPr>
        <p:spPr>
          <a:xfrm>
            <a:off x="792163" y="427038"/>
            <a:ext cx="5422900" cy="4067175"/>
          </a:xfrm>
          <a:ln cap="flat"/>
        </p:spPr>
      </p:sp>
    </p:spTree>
    <p:extLst>
      <p:ext uri="{BB962C8B-B14F-4D97-AF65-F5344CB8AC3E}">
        <p14:creationId xmlns:p14="http://schemas.microsoft.com/office/powerpoint/2010/main" val="4039103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a:extLst>
              <a:ext uri="{FF2B5EF4-FFF2-40B4-BE49-F238E27FC236}">
                <a16:creationId xmlns:a16="http://schemas.microsoft.com/office/drawing/2014/main" id="{4720A44F-27F0-459D-8662-509FD8C3398B}"/>
              </a:ext>
            </a:extLst>
          </p:cNvPr>
          <p:cNvSpPr>
            <a:spLocks noChangeArrowheads="1" noTextEdit="1"/>
          </p:cNvSpPr>
          <p:nvPr>
            <p:ph type="sldImg"/>
          </p:nvPr>
        </p:nvSpPr>
        <p:spPr>
          <a:xfrm>
            <a:off x="792163" y="427038"/>
            <a:ext cx="5422900" cy="4067175"/>
          </a:xfrm>
          <a:ln cap="flat"/>
        </p:spPr>
      </p:sp>
    </p:spTree>
    <p:extLst>
      <p:ext uri="{BB962C8B-B14F-4D97-AF65-F5344CB8AC3E}">
        <p14:creationId xmlns:p14="http://schemas.microsoft.com/office/powerpoint/2010/main" val="2190555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a:extLst>
              <a:ext uri="{FF2B5EF4-FFF2-40B4-BE49-F238E27FC236}">
                <a16:creationId xmlns:a16="http://schemas.microsoft.com/office/drawing/2014/main" id="{77D0648D-F922-46F1-A882-74B8D68BF07E}"/>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1645654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2">
            <a:extLst>
              <a:ext uri="{FF2B5EF4-FFF2-40B4-BE49-F238E27FC236}">
                <a16:creationId xmlns:a16="http://schemas.microsoft.com/office/drawing/2014/main" id="{0FEDCF61-CF5B-4BA7-924F-974EE4DA8972}"/>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12674628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8418" name="Rectangle 2">
            <a:extLst>
              <a:ext uri="{FF2B5EF4-FFF2-40B4-BE49-F238E27FC236}">
                <a16:creationId xmlns:a16="http://schemas.microsoft.com/office/drawing/2014/main" id="{21213BB2-4375-481B-85DA-5096614D96FA}"/>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3047960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3" name="Rectangle 3">
            <a:extLst>
              <a:ext uri="{FF2B5EF4-FFF2-40B4-BE49-F238E27FC236}">
                <a16:creationId xmlns:a16="http://schemas.microsoft.com/office/drawing/2014/main" id="{E3E1204B-7499-4EAE-8A21-1BC94A251681}"/>
              </a:ext>
            </a:extLst>
          </p:cNvPr>
          <p:cNvSpPr>
            <a:spLocks noChangeArrowheads="1" noTextEdit="1"/>
          </p:cNvSpPr>
          <p:nvPr>
            <p:ph type="sldImg"/>
          </p:nvPr>
        </p:nvSpPr>
        <p:spPr>
          <a:xfrm>
            <a:off x="792163" y="427038"/>
            <a:ext cx="5422900" cy="4067175"/>
          </a:xfrm>
          <a:ln cap="flat"/>
        </p:spPr>
      </p:sp>
    </p:spTree>
    <p:extLst>
      <p:ext uri="{BB962C8B-B14F-4D97-AF65-F5344CB8AC3E}">
        <p14:creationId xmlns:p14="http://schemas.microsoft.com/office/powerpoint/2010/main" val="41691671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7" name="Rectangle 3">
            <a:extLst>
              <a:ext uri="{FF2B5EF4-FFF2-40B4-BE49-F238E27FC236}">
                <a16:creationId xmlns:a16="http://schemas.microsoft.com/office/drawing/2014/main" id="{D9FDD014-809A-4653-B6A6-4D6BD0DE9B68}"/>
              </a:ext>
            </a:extLst>
          </p:cNvPr>
          <p:cNvSpPr>
            <a:spLocks noChangeArrowheads="1" noTextEdit="1"/>
          </p:cNvSpPr>
          <p:nvPr>
            <p:ph type="sldImg"/>
          </p:nvPr>
        </p:nvSpPr>
        <p:spPr>
          <a:xfrm>
            <a:off x="792163" y="427038"/>
            <a:ext cx="5422900" cy="4067175"/>
          </a:xfrm>
          <a:ln cap="flat"/>
        </p:spPr>
      </p:sp>
    </p:spTree>
    <p:extLst>
      <p:ext uri="{BB962C8B-B14F-4D97-AF65-F5344CB8AC3E}">
        <p14:creationId xmlns:p14="http://schemas.microsoft.com/office/powerpoint/2010/main" val="23411118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3714" name="Rectangle 2">
            <a:extLst>
              <a:ext uri="{FF2B5EF4-FFF2-40B4-BE49-F238E27FC236}">
                <a16:creationId xmlns:a16="http://schemas.microsoft.com/office/drawing/2014/main" id="{C89ECD06-3C30-4648-9DB9-56D9F3C36FD2}"/>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2968724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4738" name="Rectangle 2">
            <a:extLst>
              <a:ext uri="{FF2B5EF4-FFF2-40B4-BE49-F238E27FC236}">
                <a16:creationId xmlns:a16="http://schemas.microsoft.com/office/drawing/2014/main" id="{1D6F3234-273D-4BCA-AADD-F4A025F322E2}"/>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1173151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5762" name="Rectangle 2">
            <a:extLst>
              <a:ext uri="{FF2B5EF4-FFF2-40B4-BE49-F238E27FC236}">
                <a16:creationId xmlns:a16="http://schemas.microsoft.com/office/drawing/2014/main" id="{2823908F-3E0D-44B9-9952-CA5819B9B95C}"/>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41372091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6786" name="Rectangle 2">
            <a:extLst>
              <a:ext uri="{FF2B5EF4-FFF2-40B4-BE49-F238E27FC236}">
                <a16:creationId xmlns:a16="http://schemas.microsoft.com/office/drawing/2014/main" id="{1DEA7143-ED77-42DC-93DD-0C1E50758CC6}"/>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5523255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7810" name="Rectangle 2">
            <a:extLst>
              <a:ext uri="{FF2B5EF4-FFF2-40B4-BE49-F238E27FC236}">
                <a16:creationId xmlns:a16="http://schemas.microsoft.com/office/drawing/2014/main" id="{A28407D5-9159-4A8C-84F3-752CCE445959}"/>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1516377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BD129382-970A-4DE9-A56C-3EC2F4033FCE}"/>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27957871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9858" name="Rectangle 2">
            <a:extLst>
              <a:ext uri="{FF2B5EF4-FFF2-40B4-BE49-F238E27FC236}">
                <a16:creationId xmlns:a16="http://schemas.microsoft.com/office/drawing/2014/main" id="{D9020FDA-32F7-4A8B-86AA-B89B16A5A390}"/>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42601995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5" name="Rectangle 3">
            <a:extLst>
              <a:ext uri="{FF2B5EF4-FFF2-40B4-BE49-F238E27FC236}">
                <a16:creationId xmlns:a16="http://schemas.microsoft.com/office/drawing/2014/main" id="{F74B25AE-F4C8-4471-BFDB-6595F56A0F6A}"/>
              </a:ext>
            </a:extLst>
          </p:cNvPr>
          <p:cNvSpPr>
            <a:spLocks noChangeArrowheads="1" noTextEdit="1"/>
          </p:cNvSpPr>
          <p:nvPr>
            <p:ph type="sldImg"/>
          </p:nvPr>
        </p:nvSpPr>
        <p:spPr>
          <a:xfrm>
            <a:off x="792163" y="427038"/>
            <a:ext cx="5422900" cy="4067175"/>
          </a:xfrm>
          <a:ln cap="flat"/>
        </p:spPr>
      </p:sp>
    </p:spTree>
    <p:extLst>
      <p:ext uri="{BB962C8B-B14F-4D97-AF65-F5344CB8AC3E}">
        <p14:creationId xmlns:p14="http://schemas.microsoft.com/office/powerpoint/2010/main" val="8807801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Rectangle 2">
            <a:extLst>
              <a:ext uri="{FF2B5EF4-FFF2-40B4-BE49-F238E27FC236}">
                <a16:creationId xmlns:a16="http://schemas.microsoft.com/office/drawing/2014/main" id="{A6A8AACF-DAFE-4498-B0AB-BA92BE127A3A}"/>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8844611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a:extLst>
              <a:ext uri="{FF2B5EF4-FFF2-40B4-BE49-F238E27FC236}">
                <a16:creationId xmlns:a16="http://schemas.microsoft.com/office/drawing/2014/main" id="{B8F3BB70-F0A1-4F32-A500-AA473BDA30F0}"/>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12463663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4706" name="Rectangle 2">
            <a:extLst>
              <a:ext uri="{FF2B5EF4-FFF2-40B4-BE49-F238E27FC236}">
                <a16:creationId xmlns:a16="http://schemas.microsoft.com/office/drawing/2014/main" id="{971103B8-D280-4411-9D66-715C41E0F276}"/>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4449709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882" name="Rectangle 2">
            <a:extLst>
              <a:ext uri="{FF2B5EF4-FFF2-40B4-BE49-F238E27FC236}">
                <a16:creationId xmlns:a16="http://schemas.microsoft.com/office/drawing/2014/main" id="{82CE0F42-9DB5-49B9-9D97-6DCF3E9A084B}"/>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12668698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930" name="Rectangle 2">
            <a:extLst>
              <a:ext uri="{FF2B5EF4-FFF2-40B4-BE49-F238E27FC236}">
                <a16:creationId xmlns:a16="http://schemas.microsoft.com/office/drawing/2014/main" id="{F18D175F-33D3-4550-B47A-270715639483}"/>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22570733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8498" name="Rectangle 2">
            <a:extLst>
              <a:ext uri="{FF2B5EF4-FFF2-40B4-BE49-F238E27FC236}">
                <a16:creationId xmlns:a16="http://schemas.microsoft.com/office/drawing/2014/main" id="{F96829A0-D151-43CE-BBD2-1D279DF26927}"/>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8824249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978" name="Rectangle 2">
            <a:extLst>
              <a:ext uri="{FF2B5EF4-FFF2-40B4-BE49-F238E27FC236}">
                <a16:creationId xmlns:a16="http://schemas.microsoft.com/office/drawing/2014/main" id="{E17C1AAE-168E-48F7-80FE-9BD334E1C0FD}"/>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1773085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a:extLst>
              <a:ext uri="{FF2B5EF4-FFF2-40B4-BE49-F238E27FC236}">
                <a16:creationId xmlns:a16="http://schemas.microsoft.com/office/drawing/2014/main" id="{826375FD-3963-493B-A348-BF052BEEECC1}"/>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16812966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a:extLst>
              <a:ext uri="{FF2B5EF4-FFF2-40B4-BE49-F238E27FC236}">
                <a16:creationId xmlns:a16="http://schemas.microsoft.com/office/drawing/2014/main" id="{BDBC80B9-4911-4ED5-8554-3CA015801047}"/>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3397373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6930" name="Rectangle 2">
            <a:extLst>
              <a:ext uri="{FF2B5EF4-FFF2-40B4-BE49-F238E27FC236}">
                <a16:creationId xmlns:a16="http://schemas.microsoft.com/office/drawing/2014/main" id="{949CE891-E395-413E-AF8D-2CA4CB79DC81}"/>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12969983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8338" name="Rectangle 2">
            <a:extLst>
              <a:ext uri="{FF2B5EF4-FFF2-40B4-BE49-F238E27FC236}">
                <a16:creationId xmlns:a16="http://schemas.microsoft.com/office/drawing/2014/main" id="{ED7DDF55-D204-49A9-B516-4588B8FF8F65}"/>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21682523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57090" name="Rectangle 2">
            <a:extLst>
              <a:ext uri="{FF2B5EF4-FFF2-40B4-BE49-F238E27FC236}">
                <a16:creationId xmlns:a16="http://schemas.microsoft.com/office/drawing/2014/main" id="{FEAEE900-2C41-4876-B1FF-1AB090BC6046}"/>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23200829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a:extLst>
              <a:ext uri="{FF2B5EF4-FFF2-40B4-BE49-F238E27FC236}">
                <a16:creationId xmlns:a16="http://schemas.microsoft.com/office/drawing/2014/main" id="{709D8DFB-4ED3-4F22-B7EA-015D5BB75077}"/>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22945784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1026" name="Rectangle 2">
            <a:extLst>
              <a:ext uri="{FF2B5EF4-FFF2-40B4-BE49-F238E27FC236}">
                <a16:creationId xmlns:a16="http://schemas.microsoft.com/office/drawing/2014/main" id="{2FEE8B8F-FF4B-450C-BF79-B750D4B1E07E}"/>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357316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1906" name="Rectangle 2">
            <a:extLst>
              <a:ext uri="{FF2B5EF4-FFF2-40B4-BE49-F238E27FC236}">
                <a16:creationId xmlns:a16="http://schemas.microsoft.com/office/drawing/2014/main" id="{0EE0C9BE-9626-4099-842C-6B35AEB1A7F0}"/>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127925159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2930" name="Rectangle 2">
            <a:extLst>
              <a:ext uri="{FF2B5EF4-FFF2-40B4-BE49-F238E27FC236}">
                <a16:creationId xmlns:a16="http://schemas.microsoft.com/office/drawing/2014/main" id="{32F4EFC9-F836-4463-9721-CFDD642D30A4}"/>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108155845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3954" name="Rectangle 2">
            <a:extLst>
              <a:ext uri="{FF2B5EF4-FFF2-40B4-BE49-F238E27FC236}">
                <a16:creationId xmlns:a16="http://schemas.microsoft.com/office/drawing/2014/main" id="{A430EC6F-3BB5-4417-AF25-B7A55C97972B}"/>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147150891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4978" name="Rectangle 2">
            <a:extLst>
              <a:ext uri="{FF2B5EF4-FFF2-40B4-BE49-F238E27FC236}">
                <a16:creationId xmlns:a16="http://schemas.microsoft.com/office/drawing/2014/main" id="{EB25197C-4F0A-4638-8BB2-C64546873332}"/>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05917584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id="{AB1FB3BE-FB8A-40AB-8B59-1F0441131092}"/>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275440550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a:extLst>
              <a:ext uri="{FF2B5EF4-FFF2-40B4-BE49-F238E27FC236}">
                <a16:creationId xmlns:a16="http://schemas.microsoft.com/office/drawing/2014/main" id="{727264B3-4BEA-4292-BEEC-B24CB6CFDD2E}"/>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244054696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6002" name="Rectangle 2">
            <a:extLst>
              <a:ext uri="{FF2B5EF4-FFF2-40B4-BE49-F238E27FC236}">
                <a16:creationId xmlns:a16="http://schemas.microsoft.com/office/drawing/2014/main" id="{B256C15F-8167-44E7-8FDA-7963D925A222}"/>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421825256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2434" name="Rectangle 2">
            <a:extLst>
              <a:ext uri="{FF2B5EF4-FFF2-40B4-BE49-F238E27FC236}">
                <a16:creationId xmlns:a16="http://schemas.microsoft.com/office/drawing/2014/main" id="{407E98A3-7AAF-4AA4-B3DC-1990C9FA01B9}"/>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62109132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364D20B9-68AF-4C7D-BDAA-4FC46CD838E1}"/>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296484987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6530" name="Rectangle 2">
            <a:extLst>
              <a:ext uri="{FF2B5EF4-FFF2-40B4-BE49-F238E27FC236}">
                <a16:creationId xmlns:a16="http://schemas.microsoft.com/office/drawing/2014/main" id="{593909AF-AE36-45D2-BF59-6D2BD07E95E2}"/>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28713539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8738" name="Rectangle 2">
            <a:extLst>
              <a:ext uri="{FF2B5EF4-FFF2-40B4-BE49-F238E27FC236}">
                <a16:creationId xmlns:a16="http://schemas.microsoft.com/office/drawing/2014/main" id="{891C90BB-BF05-4622-A775-369CFE7418F0}"/>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124249684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0786" name="Rectangle 2">
            <a:extLst>
              <a:ext uri="{FF2B5EF4-FFF2-40B4-BE49-F238E27FC236}">
                <a16:creationId xmlns:a16="http://schemas.microsoft.com/office/drawing/2014/main" id="{4A74D4F5-4808-4688-AB2F-F79642FAA153}"/>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228442527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7026" name="Rectangle 2">
            <a:extLst>
              <a:ext uri="{FF2B5EF4-FFF2-40B4-BE49-F238E27FC236}">
                <a16:creationId xmlns:a16="http://schemas.microsoft.com/office/drawing/2014/main" id="{5F5EF0C2-AB5E-4379-B6C4-74BA336EAE68}"/>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164141063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8050" name="Rectangle 2">
            <a:extLst>
              <a:ext uri="{FF2B5EF4-FFF2-40B4-BE49-F238E27FC236}">
                <a16:creationId xmlns:a16="http://schemas.microsoft.com/office/drawing/2014/main" id="{C48647A4-CAAE-4D1C-84EB-2D4F9A0F0225}"/>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04250007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9074" name="Rectangle 2">
            <a:extLst>
              <a:ext uri="{FF2B5EF4-FFF2-40B4-BE49-F238E27FC236}">
                <a16:creationId xmlns:a16="http://schemas.microsoft.com/office/drawing/2014/main" id="{C1E80F53-A8FF-43D9-9429-2447681275D4}"/>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41920137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a:extLst>
              <a:ext uri="{FF2B5EF4-FFF2-40B4-BE49-F238E27FC236}">
                <a16:creationId xmlns:a16="http://schemas.microsoft.com/office/drawing/2014/main" id="{D5E3A897-0F86-4E21-BDEF-7D68682AE7EB}"/>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26482114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a:extLst>
              <a:ext uri="{FF2B5EF4-FFF2-40B4-BE49-F238E27FC236}">
                <a16:creationId xmlns:a16="http://schemas.microsoft.com/office/drawing/2014/main" id="{168AF2FA-9212-4CAD-883E-73DD0F91C26F}"/>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89523400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9154" name="Rectangle 2">
            <a:extLst>
              <a:ext uri="{FF2B5EF4-FFF2-40B4-BE49-F238E27FC236}">
                <a16:creationId xmlns:a16="http://schemas.microsoft.com/office/drawing/2014/main" id="{2C7490FE-2F8A-4B15-8D48-A559C5D9F80F}"/>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92211298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2674" name="Rectangle 1026">
            <a:extLst>
              <a:ext uri="{FF2B5EF4-FFF2-40B4-BE49-F238E27FC236}">
                <a16:creationId xmlns:a16="http://schemas.microsoft.com/office/drawing/2014/main" id="{A3CEBB02-352A-4C44-8992-7BA1A71D8D09}"/>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79658182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0098" name="Rectangle 2">
            <a:extLst>
              <a:ext uri="{FF2B5EF4-FFF2-40B4-BE49-F238E27FC236}">
                <a16:creationId xmlns:a16="http://schemas.microsoft.com/office/drawing/2014/main" id="{5B164E31-1F0B-4CF5-B415-2B2D2498FBBD}"/>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255662273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62" name="Rectangle 2">
            <a:extLst>
              <a:ext uri="{FF2B5EF4-FFF2-40B4-BE49-F238E27FC236}">
                <a16:creationId xmlns:a16="http://schemas.microsoft.com/office/drawing/2014/main" id="{63FE6D5D-CA4C-45C3-8E7E-8A23CE84A400}"/>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71851507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4722" name="Rectangle 2">
            <a:extLst>
              <a:ext uri="{FF2B5EF4-FFF2-40B4-BE49-F238E27FC236}">
                <a16:creationId xmlns:a16="http://schemas.microsoft.com/office/drawing/2014/main" id="{66ED2BFC-DAF2-453D-9652-AF45DA8A5BC9}"/>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98211765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22" name="Rectangle 2">
            <a:extLst>
              <a:ext uri="{FF2B5EF4-FFF2-40B4-BE49-F238E27FC236}">
                <a16:creationId xmlns:a16="http://schemas.microsoft.com/office/drawing/2014/main" id="{DCD57354-507D-48A5-9DDD-ECC5C6241019}"/>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67092009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2146" name="Rectangle 2">
            <a:extLst>
              <a:ext uri="{FF2B5EF4-FFF2-40B4-BE49-F238E27FC236}">
                <a16:creationId xmlns:a16="http://schemas.microsoft.com/office/drawing/2014/main" id="{6401B945-615A-4D28-8511-6BC2DCDB6117}"/>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227934773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7874" name="Rectangle 2">
            <a:extLst>
              <a:ext uri="{FF2B5EF4-FFF2-40B4-BE49-F238E27FC236}">
                <a16:creationId xmlns:a16="http://schemas.microsoft.com/office/drawing/2014/main" id="{DFD89135-6216-41BC-A2F7-051FAD48DA2B}"/>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1019007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3170" name="Rectangle 2">
            <a:extLst>
              <a:ext uri="{FF2B5EF4-FFF2-40B4-BE49-F238E27FC236}">
                <a16:creationId xmlns:a16="http://schemas.microsoft.com/office/drawing/2014/main" id="{9CF20196-B204-426C-8095-B7BFA11E081A}"/>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250351236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4194" name="Rectangle 2">
            <a:extLst>
              <a:ext uri="{FF2B5EF4-FFF2-40B4-BE49-F238E27FC236}">
                <a16:creationId xmlns:a16="http://schemas.microsoft.com/office/drawing/2014/main" id="{DA5B7711-68DF-49ED-A1D2-E71A50E77F18}"/>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218993634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5218" name="Rectangle 2">
            <a:extLst>
              <a:ext uri="{FF2B5EF4-FFF2-40B4-BE49-F238E27FC236}">
                <a16:creationId xmlns:a16="http://schemas.microsoft.com/office/drawing/2014/main" id="{97A6B473-EE74-4669-8127-9E48385EB424}"/>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16976119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6242" name="Rectangle 2">
            <a:extLst>
              <a:ext uri="{FF2B5EF4-FFF2-40B4-BE49-F238E27FC236}">
                <a16:creationId xmlns:a16="http://schemas.microsoft.com/office/drawing/2014/main" id="{B98A2524-5CCD-4D55-898F-C831EE7900CA}"/>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81128044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9058" name="Rectangle 2">
            <a:extLst>
              <a:ext uri="{FF2B5EF4-FFF2-40B4-BE49-F238E27FC236}">
                <a16:creationId xmlns:a16="http://schemas.microsoft.com/office/drawing/2014/main" id="{47C8F63D-D583-4FBC-B319-DCC7E1F0E896}"/>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61721234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7266" name="Rectangle 2">
            <a:extLst>
              <a:ext uri="{FF2B5EF4-FFF2-40B4-BE49-F238E27FC236}">
                <a16:creationId xmlns:a16="http://schemas.microsoft.com/office/drawing/2014/main" id="{CF9C1893-C8A3-496A-A9B5-F27F9596D467}"/>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31499351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8290" name="Rectangle 2">
            <a:extLst>
              <a:ext uri="{FF2B5EF4-FFF2-40B4-BE49-F238E27FC236}">
                <a16:creationId xmlns:a16="http://schemas.microsoft.com/office/drawing/2014/main" id="{84F719DA-7B61-44DB-B9C0-AD01B1C3C3DE}"/>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227102793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5202" name="Rectangle 2">
            <a:extLst>
              <a:ext uri="{FF2B5EF4-FFF2-40B4-BE49-F238E27FC236}">
                <a16:creationId xmlns:a16="http://schemas.microsoft.com/office/drawing/2014/main" id="{3B4C4BAF-48C1-43ED-95CF-4873CB472A33}"/>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7678970"/>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9314" name="Rectangle 2">
            <a:extLst>
              <a:ext uri="{FF2B5EF4-FFF2-40B4-BE49-F238E27FC236}">
                <a16:creationId xmlns:a16="http://schemas.microsoft.com/office/drawing/2014/main" id="{4025F4A2-7BE4-42DF-82A3-1AE9B3097503}"/>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75943463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0338" name="Rectangle 2">
            <a:extLst>
              <a:ext uri="{FF2B5EF4-FFF2-40B4-BE49-F238E27FC236}">
                <a16:creationId xmlns:a16="http://schemas.microsoft.com/office/drawing/2014/main" id="{9B356595-E213-4B19-9B5A-76A146D6FE41}"/>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655146123"/>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62" name="Rectangle 2">
            <a:extLst>
              <a:ext uri="{FF2B5EF4-FFF2-40B4-BE49-F238E27FC236}">
                <a16:creationId xmlns:a16="http://schemas.microsoft.com/office/drawing/2014/main" id="{0A843C2F-24FB-4B97-821A-8D561EFFD1FF}"/>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313781777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2386" name="Rectangle 2">
            <a:extLst>
              <a:ext uri="{FF2B5EF4-FFF2-40B4-BE49-F238E27FC236}">
                <a16:creationId xmlns:a16="http://schemas.microsoft.com/office/drawing/2014/main" id="{0EA09682-B65C-4E3F-9D43-30A9A96B7130}"/>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252947706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3410" name="Rectangle 2">
            <a:extLst>
              <a:ext uri="{FF2B5EF4-FFF2-40B4-BE49-F238E27FC236}">
                <a16:creationId xmlns:a16="http://schemas.microsoft.com/office/drawing/2014/main" id="{048F5E6A-036B-4836-B3FB-6C67F4C4619B}"/>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124587364"/>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4434" name="Rectangle 2">
            <a:extLst>
              <a:ext uri="{FF2B5EF4-FFF2-40B4-BE49-F238E27FC236}">
                <a16:creationId xmlns:a16="http://schemas.microsoft.com/office/drawing/2014/main" id="{20C69531-48B1-40EC-AA57-80318EFD14BD}"/>
              </a:ext>
            </a:extLst>
          </p:cNvPr>
          <p:cNvSpPr>
            <a:spLocks noChangeArrowheads="1" noTextEdit="1"/>
          </p:cNvSpPr>
          <p:nvPr>
            <p:ph type="sldImg"/>
          </p:nvPr>
        </p:nvSpPr>
        <p:spPr>
          <a:xfrm>
            <a:off x="792163" y="427038"/>
            <a:ext cx="5422900" cy="4067175"/>
          </a:xfrm>
          <a:ln/>
        </p:spPr>
      </p:sp>
    </p:spTree>
    <p:extLst>
      <p:ext uri="{BB962C8B-B14F-4D97-AF65-F5344CB8AC3E}">
        <p14:creationId xmlns:p14="http://schemas.microsoft.com/office/powerpoint/2010/main" val="26330998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16/06/2020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1BBB7-DDC1-4408-8957-929983C2BF83}"/>
              </a:ext>
            </a:extLst>
          </p:cNvPr>
          <p:cNvSpPr>
            <a:spLocks noGrp="1"/>
          </p:cNvSpPr>
          <p:nvPr>
            <p:ph type="title"/>
          </p:nvPr>
        </p:nvSpPr>
        <p:spPr>
          <a:xfrm>
            <a:off x="895350" y="134938"/>
            <a:ext cx="7772400" cy="1143000"/>
          </a:xfrm>
        </p:spPr>
        <p:txBody>
          <a:bodyPr/>
          <a:lstStyle/>
          <a:p>
            <a:r>
              <a:rPr lang="en-US"/>
              <a:t>Click to edit Master title style</a:t>
            </a:r>
            <a:endParaRPr lang="en-GB"/>
          </a:p>
        </p:txBody>
      </p:sp>
      <p:sp>
        <p:nvSpPr>
          <p:cNvPr id="3" name="Table Placeholder 2">
            <a:extLst>
              <a:ext uri="{FF2B5EF4-FFF2-40B4-BE49-F238E27FC236}">
                <a16:creationId xmlns:a16="http://schemas.microsoft.com/office/drawing/2014/main" id="{118977DF-3BBE-4DCF-86BF-B05A35DA3617}"/>
              </a:ext>
            </a:extLst>
          </p:cNvPr>
          <p:cNvSpPr>
            <a:spLocks noGrp="1"/>
          </p:cNvSpPr>
          <p:nvPr>
            <p:ph type="tbl" idx="1"/>
          </p:nvPr>
        </p:nvSpPr>
        <p:spPr>
          <a:xfrm>
            <a:off x="323850" y="1484313"/>
            <a:ext cx="8496300" cy="4535487"/>
          </a:xfrm>
        </p:spPr>
        <p:txBody>
          <a:bodyPr/>
          <a:lstStyle/>
          <a:p>
            <a:endParaRPr lang="en-GB"/>
          </a:p>
        </p:txBody>
      </p:sp>
      <p:sp>
        <p:nvSpPr>
          <p:cNvPr id="4" name="Slide Number Placeholder 3">
            <a:extLst>
              <a:ext uri="{FF2B5EF4-FFF2-40B4-BE49-F238E27FC236}">
                <a16:creationId xmlns:a16="http://schemas.microsoft.com/office/drawing/2014/main" id="{F2C3FF4D-4B4F-4490-8275-F970A60762D5}"/>
              </a:ext>
            </a:extLst>
          </p:cNvPr>
          <p:cNvSpPr>
            <a:spLocks noGrp="1"/>
          </p:cNvSpPr>
          <p:nvPr>
            <p:ph type="sldNum" sz="quarter" idx="10"/>
          </p:nvPr>
        </p:nvSpPr>
        <p:spPr>
          <a:xfrm>
            <a:off x="6588125" y="6381750"/>
            <a:ext cx="2133600" cy="331788"/>
          </a:xfrm>
        </p:spPr>
        <p:txBody>
          <a:bodyPr/>
          <a:lstStyle>
            <a:lvl1pPr>
              <a:defRPr/>
            </a:lvl1pPr>
          </a:lstStyle>
          <a:p>
            <a:fld id="{6963300C-07AB-408A-9491-96514CCDA791}" type="slidenum">
              <a:rPr lang="en-GB" altLang="en-US"/>
              <a:pPr/>
              <a:t>‹#›</a:t>
            </a:fld>
            <a:endParaRPr lang="en-GB" altLang="en-US"/>
          </a:p>
        </p:txBody>
      </p:sp>
    </p:spTree>
    <p:extLst>
      <p:ext uri="{BB962C8B-B14F-4D97-AF65-F5344CB8AC3E}">
        <p14:creationId xmlns:p14="http://schemas.microsoft.com/office/powerpoint/2010/main" val="9245504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C7798-BF55-41DE-B937-502FF51C2778}"/>
              </a:ext>
            </a:extLst>
          </p:cNvPr>
          <p:cNvSpPr>
            <a:spLocks noGrp="1"/>
          </p:cNvSpPr>
          <p:nvPr>
            <p:ph type="title"/>
          </p:nvPr>
        </p:nvSpPr>
        <p:spPr>
          <a:xfrm>
            <a:off x="895350" y="134938"/>
            <a:ext cx="7772400" cy="1143000"/>
          </a:xfr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B30698-A967-4A81-A953-5CB0AF705194}"/>
              </a:ext>
            </a:extLst>
          </p:cNvPr>
          <p:cNvSpPr>
            <a:spLocks noGrp="1"/>
          </p:cNvSpPr>
          <p:nvPr>
            <p:ph sz="half" idx="1"/>
          </p:nvPr>
        </p:nvSpPr>
        <p:spPr>
          <a:xfrm>
            <a:off x="323850" y="1484313"/>
            <a:ext cx="4171950" cy="45354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E856F3-52F2-4933-93F7-EF30A4F8FC32}"/>
              </a:ext>
            </a:extLst>
          </p:cNvPr>
          <p:cNvSpPr>
            <a:spLocks noGrp="1"/>
          </p:cNvSpPr>
          <p:nvPr>
            <p:ph type="body" sz="half" idx="2"/>
          </p:nvPr>
        </p:nvSpPr>
        <p:spPr>
          <a:xfrm>
            <a:off x="4648200" y="1484313"/>
            <a:ext cx="4171950" cy="45354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a:extLst>
              <a:ext uri="{FF2B5EF4-FFF2-40B4-BE49-F238E27FC236}">
                <a16:creationId xmlns:a16="http://schemas.microsoft.com/office/drawing/2014/main" id="{8F85C815-2E0B-4C8A-9F0A-BBB25F861A6B}"/>
              </a:ext>
            </a:extLst>
          </p:cNvPr>
          <p:cNvSpPr>
            <a:spLocks noGrp="1"/>
          </p:cNvSpPr>
          <p:nvPr>
            <p:ph type="sldNum" sz="quarter" idx="10"/>
          </p:nvPr>
        </p:nvSpPr>
        <p:spPr>
          <a:xfrm>
            <a:off x="6588125" y="6381750"/>
            <a:ext cx="2133600" cy="331788"/>
          </a:xfrm>
        </p:spPr>
        <p:txBody>
          <a:bodyPr/>
          <a:lstStyle>
            <a:lvl1pPr>
              <a:defRPr/>
            </a:lvl1pPr>
          </a:lstStyle>
          <a:p>
            <a:fld id="{F2EF46D9-CD5E-4C1E-9954-F117333C5786}" type="slidenum">
              <a:rPr lang="en-GB" altLang="en-US"/>
              <a:pPr/>
              <a:t>‹#›</a:t>
            </a:fld>
            <a:endParaRPr lang="en-GB" altLang="en-US"/>
          </a:p>
        </p:txBody>
      </p:sp>
    </p:spTree>
    <p:extLst>
      <p:ext uri="{BB962C8B-B14F-4D97-AF65-F5344CB8AC3E}">
        <p14:creationId xmlns:p14="http://schemas.microsoft.com/office/powerpoint/2010/main" val="2061741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3.png"/><Relationship Id="rId4" Type="http://schemas.openxmlformats.org/officeDocument/2006/relationships/oleObject" Target="../embeddings/oleObject1.bin"/></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hyperlink" Target="GWRJ%20index.xls" TargetMode="External"/><Relationship Id="rId5" Type="http://schemas.openxmlformats.org/officeDocument/2006/relationships/image" Target="../media/image3.png"/><Relationship Id="rId4" Type="http://schemas.openxmlformats.org/officeDocument/2006/relationships/oleObject" Target="../embeddings/oleObject2.bin"/></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C9DCF4A0-2534-49F8-913F-3CD4AB5C20F2}"/>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en-US"/>
            </a:defPPr>
            <a:lvl1pPr algn="r" rtl="0" fontAlgn="base">
              <a:spcBef>
                <a:spcPct val="0"/>
              </a:spcBef>
              <a:spcAft>
                <a:spcPct val="0"/>
              </a:spcAft>
              <a:defRPr sz="1400" kern="1200">
                <a:solidFill>
                  <a:srgbClr val="FFFF66"/>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fld id="{909B4DDF-BCEF-44FD-BC3A-DAA736B4B418}" type="slidenum">
              <a:rPr lang="en-GB" altLang="en-US" smtClean="0"/>
              <a:pPr/>
              <a:t>1</a:t>
            </a:fld>
            <a:endParaRPr lang="en-GB" altLang="en-US"/>
          </a:p>
        </p:txBody>
      </p:sp>
      <p:sp>
        <p:nvSpPr>
          <p:cNvPr id="579588" name="Rectangle 4">
            <a:extLst>
              <a:ext uri="{FF2B5EF4-FFF2-40B4-BE49-F238E27FC236}">
                <a16:creationId xmlns:a16="http://schemas.microsoft.com/office/drawing/2014/main" id="{83DDB70A-01CB-4252-A22A-78CD8DF2D989}"/>
              </a:ext>
            </a:extLst>
          </p:cNvPr>
          <p:cNvSpPr>
            <a:spLocks noGrp="1" noChangeArrowheads="1"/>
          </p:cNvSpPr>
          <p:nvPr>
            <p:ph type="ctrTitle"/>
          </p:nvPr>
        </p:nvSpPr>
        <p:spPr/>
        <p:txBody>
          <a:bodyPr/>
          <a:lstStyle/>
          <a:p>
            <a:r>
              <a:rPr lang="en-GB" altLang="en-US" dirty="0"/>
              <a:t>Database Technology</a:t>
            </a:r>
          </a:p>
        </p:txBody>
      </p:sp>
      <p:sp>
        <p:nvSpPr>
          <p:cNvPr id="579589" name="Rectangle 5">
            <a:extLst>
              <a:ext uri="{FF2B5EF4-FFF2-40B4-BE49-F238E27FC236}">
                <a16:creationId xmlns:a16="http://schemas.microsoft.com/office/drawing/2014/main" id="{1610F0B7-3947-49BB-84F8-6B118D5C32CC}"/>
              </a:ext>
            </a:extLst>
          </p:cNvPr>
          <p:cNvSpPr>
            <a:spLocks noGrp="1" noChangeArrowheads="1"/>
          </p:cNvSpPr>
          <p:nvPr>
            <p:ph type="subTitle" idx="1"/>
          </p:nvPr>
        </p:nvSpPr>
        <p:spPr/>
        <p:txBody>
          <a:bodyPr/>
          <a:lstStyle/>
          <a:p>
            <a:r>
              <a:rPr lang="en-GB" altLang="en-US" dirty="0">
                <a:solidFill>
                  <a:schemeClr val="bg1"/>
                </a:solidFill>
              </a:rPr>
              <a:t>ACCC 5006 DMS</a:t>
            </a:r>
          </a:p>
        </p:txBody>
      </p:sp>
    </p:spTree>
    <p:extLst>
      <p:ext uri="{BB962C8B-B14F-4D97-AF65-F5344CB8AC3E}">
        <p14:creationId xmlns:p14="http://schemas.microsoft.com/office/powerpoint/2010/main" val="1869235082"/>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6CF94F4-99BB-4B29-960E-C44747DD20A5}"/>
              </a:ext>
            </a:extLst>
          </p:cNvPr>
          <p:cNvSpPr>
            <a:spLocks noGrp="1"/>
          </p:cNvSpPr>
          <p:nvPr>
            <p:ph type="sldNum" sz="quarter" idx="10"/>
          </p:nvPr>
        </p:nvSpPr>
        <p:spPr/>
        <p:txBody>
          <a:bodyPr/>
          <a:lstStyle/>
          <a:p>
            <a:fld id="{FBD4E8B0-71D1-40F7-A1BC-2252F810DF85}" type="slidenum">
              <a:rPr lang="en-GB" altLang="en-US"/>
              <a:pPr/>
              <a:t>2</a:t>
            </a:fld>
            <a:endParaRPr lang="en-GB" altLang="en-US"/>
          </a:p>
        </p:txBody>
      </p:sp>
      <p:sp>
        <p:nvSpPr>
          <p:cNvPr id="6148" name="Rectangle 4">
            <a:extLst>
              <a:ext uri="{FF2B5EF4-FFF2-40B4-BE49-F238E27FC236}">
                <a16:creationId xmlns:a16="http://schemas.microsoft.com/office/drawing/2014/main" id="{D4218997-38AF-4AF6-B937-758B91ADB571}"/>
              </a:ext>
            </a:extLst>
          </p:cNvPr>
          <p:cNvSpPr>
            <a:spLocks noGrp="1" noChangeArrowheads="1"/>
          </p:cNvSpPr>
          <p:nvPr>
            <p:ph type="title"/>
          </p:nvPr>
        </p:nvSpPr>
        <p:spPr/>
        <p:txBody>
          <a:bodyPr/>
          <a:lstStyle/>
          <a:p>
            <a:r>
              <a:rPr lang="en-US" altLang="en-US"/>
              <a:t>Aims and Objectives</a:t>
            </a:r>
            <a:endParaRPr lang="en-GB" altLang="en-US"/>
          </a:p>
        </p:txBody>
      </p:sp>
      <p:sp>
        <p:nvSpPr>
          <p:cNvPr id="6150" name="Rectangle 6">
            <a:extLst>
              <a:ext uri="{FF2B5EF4-FFF2-40B4-BE49-F238E27FC236}">
                <a16:creationId xmlns:a16="http://schemas.microsoft.com/office/drawing/2014/main" id="{A5FDD5BF-FACE-409F-8A99-1E0F2C6F4048}"/>
              </a:ext>
            </a:extLst>
          </p:cNvPr>
          <p:cNvSpPr>
            <a:spLocks noGrp="1" noChangeArrowheads="1"/>
          </p:cNvSpPr>
          <p:nvPr>
            <p:ph type="body" idx="1"/>
          </p:nvPr>
        </p:nvSpPr>
        <p:spPr>
          <a:xfrm>
            <a:off x="457200" y="1417638"/>
            <a:ext cx="8229600" cy="3917032"/>
          </a:xfrm>
        </p:spPr>
        <p:txBody>
          <a:bodyPr/>
          <a:lstStyle/>
          <a:p>
            <a:r>
              <a:rPr lang="en-GB" altLang="en-US" sz="2400" dirty="0"/>
              <a:t>By the end of this module you should -</a:t>
            </a:r>
          </a:p>
          <a:p>
            <a:endParaRPr lang="en-GB" altLang="en-US" sz="2400" dirty="0"/>
          </a:p>
          <a:p>
            <a:pPr lvl="1"/>
            <a:r>
              <a:rPr lang="en-GB" altLang="en-US" sz="2400" dirty="0"/>
              <a:t>Understand the language, terminology, and design concepts of databases</a:t>
            </a:r>
          </a:p>
          <a:p>
            <a:pPr lvl="1"/>
            <a:endParaRPr lang="en-GB" altLang="en-US" sz="2400" dirty="0"/>
          </a:p>
          <a:p>
            <a:pPr lvl="1"/>
            <a:r>
              <a:rPr lang="en-GB" altLang="en-US" sz="2400" dirty="0"/>
              <a:t>Be able to design and document the schema for a relational database</a:t>
            </a:r>
          </a:p>
          <a:p>
            <a:pPr lvl="1"/>
            <a:endParaRPr lang="en-GB" altLang="en-US" sz="2400" dirty="0"/>
          </a:p>
          <a:p>
            <a:pPr lvl="1"/>
            <a:r>
              <a:rPr lang="en-GB" altLang="en-US" sz="2400" dirty="0"/>
              <a:t>Be able to implement a web-enabled relational database</a:t>
            </a:r>
          </a:p>
        </p:txBody>
      </p:sp>
    </p:spTree>
    <p:extLst>
      <p:ext uri="{BB962C8B-B14F-4D97-AF65-F5344CB8AC3E}">
        <p14:creationId xmlns:p14="http://schemas.microsoft.com/office/powerpoint/2010/main" val="367302783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5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150">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150">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15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0"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0E8CB24A-AA57-41D0-A662-318E691711E4}"/>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en-US"/>
            </a:defPPr>
            <a:lvl1pPr algn="r" rtl="0" fontAlgn="base">
              <a:spcBef>
                <a:spcPct val="0"/>
              </a:spcBef>
              <a:spcAft>
                <a:spcPct val="0"/>
              </a:spcAft>
              <a:defRPr sz="1400" kern="1200">
                <a:solidFill>
                  <a:srgbClr val="FFFF66"/>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fld id="{909B4DDF-BCEF-44FD-BC3A-DAA736B4B418}" type="slidenum">
              <a:rPr lang="en-GB" altLang="en-US" smtClean="0"/>
              <a:pPr/>
              <a:t>3</a:t>
            </a:fld>
            <a:endParaRPr lang="en-GB" altLang="en-US"/>
          </a:p>
        </p:txBody>
      </p:sp>
      <p:sp>
        <p:nvSpPr>
          <p:cNvPr id="8202" name="Rectangle 10">
            <a:extLst>
              <a:ext uri="{FF2B5EF4-FFF2-40B4-BE49-F238E27FC236}">
                <a16:creationId xmlns:a16="http://schemas.microsoft.com/office/drawing/2014/main" id="{C888A8C3-C636-4420-AB00-CC9520342A7C}"/>
              </a:ext>
            </a:extLst>
          </p:cNvPr>
          <p:cNvSpPr>
            <a:spLocks noGrp="1" noChangeArrowheads="1"/>
          </p:cNvSpPr>
          <p:nvPr>
            <p:ph type="subTitle" idx="1"/>
          </p:nvPr>
        </p:nvSpPr>
        <p:spPr/>
        <p:txBody>
          <a:bodyPr/>
          <a:lstStyle/>
          <a:p>
            <a:r>
              <a:rPr lang="en-US" altLang="en-US"/>
              <a:t>Introduction</a:t>
            </a:r>
            <a:endParaRPr lang="en-GB" altLang="en-US"/>
          </a:p>
        </p:txBody>
      </p:sp>
      <p:sp>
        <p:nvSpPr>
          <p:cNvPr id="8203" name="Rectangle 11">
            <a:extLst>
              <a:ext uri="{FF2B5EF4-FFF2-40B4-BE49-F238E27FC236}">
                <a16:creationId xmlns:a16="http://schemas.microsoft.com/office/drawing/2014/main" id="{9A87C558-0582-4536-A6A2-92E517165641}"/>
              </a:ext>
            </a:extLst>
          </p:cNvPr>
          <p:cNvSpPr>
            <a:spLocks noGrp="1" noChangeArrowheads="1"/>
          </p:cNvSpPr>
          <p:nvPr>
            <p:ph type="ctrTitle"/>
          </p:nvPr>
        </p:nvSpPr>
        <p:spPr/>
        <p:txBody>
          <a:bodyPr/>
          <a:lstStyle/>
          <a:p>
            <a:r>
              <a:rPr lang="en-US" altLang="en-US"/>
              <a:t>Database Technology</a:t>
            </a:r>
            <a:endParaRPr lang="en-GB" altLang="en-US"/>
          </a:p>
        </p:txBody>
      </p:sp>
    </p:spTree>
    <p:extLst>
      <p:ext uri="{BB962C8B-B14F-4D97-AF65-F5344CB8AC3E}">
        <p14:creationId xmlns:p14="http://schemas.microsoft.com/office/powerpoint/2010/main" val="110327724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20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0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a:extLst>
              <a:ext uri="{FF2B5EF4-FFF2-40B4-BE49-F238E27FC236}">
                <a16:creationId xmlns:a16="http://schemas.microsoft.com/office/drawing/2014/main" id="{7EC0DD10-7B76-40C5-BB5F-273D1E66C044}"/>
              </a:ext>
            </a:extLst>
          </p:cNvPr>
          <p:cNvSpPr>
            <a:spLocks noGrp="1"/>
          </p:cNvSpPr>
          <p:nvPr>
            <p:ph type="sldNum" sz="quarter" idx="10"/>
          </p:nvPr>
        </p:nvSpPr>
        <p:spPr/>
        <p:txBody>
          <a:bodyPr/>
          <a:lstStyle/>
          <a:p>
            <a:fld id="{AB71F4B1-9ABF-4908-8BE1-7900401ECD81}" type="slidenum">
              <a:rPr lang="en-GB" altLang="en-US"/>
              <a:pPr/>
              <a:t>4</a:t>
            </a:fld>
            <a:endParaRPr lang="en-GB" altLang="en-US"/>
          </a:p>
        </p:txBody>
      </p:sp>
      <p:sp>
        <p:nvSpPr>
          <p:cNvPr id="210955" name="Rectangle 11">
            <a:extLst>
              <a:ext uri="{FF2B5EF4-FFF2-40B4-BE49-F238E27FC236}">
                <a16:creationId xmlns:a16="http://schemas.microsoft.com/office/drawing/2014/main" id="{F05FFD7A-BD4A-4DD7-ADD0-46CD85261BC7}"/>
              </a:ext>
            </a:extLst>
          </p:cNvPr>
          <p:cNvSpPr>
            <a:spLocks noGrp="1" noChangeArrowheads="1"/>
          </p:cNvSpPr>
          <p:nvPr>
            <p:ph type="title"/>
          </p:nvPr>
        </p:nvSpPr>
        <p:spPr/>
        <p:txBody>
          <a:bodyPr/>
          <a:lstStyle/>
          <a:p>
            <a:r>
              <a:rPr lang="en-US" altLang="en-US"/>
              <a:t>Types of Database</a:t>
            </a:r>
          </a:p>
        </p:txBody>
      </p:sp>
      <p:sp>
        <p:nvSpPr>
          <p:cNvPr id="210952" name="Text Box 8">
            <a:extLst>
              <a:ext uri="{FF2B5EF4-FFF2-40B4-BE49-F238E27FC236}">
                <a16:creationId xmlns:a16="http://schemas.microsoft.com/office/drawing/2014/main" id="{7D83A7EA-F18D-47AF-9617-EB517424CF44}"/>
              </a:ext>
            </a:extLst>
          </p:cNvPr>
          <p:cNvSpPr txBox="1">
            <a:spLocks noChangeArrowheads="1"/>
          </p:cNvSpPr>
          <p:nvPr/>
        </p:nvSpPr>
        <p:spPr bwMode="auto">
          <a:xfrm>
            <a:off x="1371600" y="1600200"/>
            <a:ext cx="62484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endParaRPr lang="en-GB" altLang="en-US" sz="1000">
              <a:solidFill>
                <a:srgbClr val="000000"/>
              </a:solidFill>
            </a:endParaRPr>
          </a:p>
        </p:txBody>
      </p:sp>
      <p:sp>
        <p:nvSpPr>
          <p:cNvPr id="210958" name="Rectangle 14">
            <a:extLst>
              <a:ext uri="{FF2B5EF4-FFF2-40B4-BE49-F238E27FC236}">
                <a16:creationId xmlns:a16="http://schemas.microsoft.com/office/drawing/2014/main" id="{0E22D8F3-8C11-43B9-A996-D8F165139538}"/>
              </a:ext>
            </a:extLst>
          </p:cNvPr>
          <p:cNvSpPr>
            <a:spLocks noGrp="1" noChangeArrowheads="1"/>
          </p:cNvSpPr>
          <p:nvPr>
            <p:ph type="body" idx="1"/>
          </p:nvPr>
        </p:nvSpPr>
        <p:spPr/>
        <p:txBody>
          <a:bodyPr/>
          <a:lstStyle/>
          <a:p>
            <a:r>
              <a:rPr lang="en-US" altLang="en-US" sz="2000" dirty="0"/>
              <a:t>There are two fundamental types of database architecture:</a:t>
            </a:r>
          </a:p>
          <a:p>
            <a:pPr lvl="1"/>
            <a:r>
              <a:rPr lang="en-US" altLang="en-US" sz="2000" dirty="0"/>
              <a:t> Flat File</a:t>
            </a:r>
          </a:p>
          <a:p>
            <a:pPr lvl="1"/>
            <a:r>
              <a:rPr lang="en-US" altLang="en-US" sz="2000" dirty="0"/>
              <a:t> Relational</a:t>
            </a:r>
          </a:p>
          <a:p>
            <a:endParaRPr lang="en-US" altLang="en-US" sz="2000" dirty="0"/>
          </a:p>
          <a:p>
            <a:r>
              <a:rPr lang="en-US" altLang="en-US" sz="2000" dirty="0"/>
              <a:t>Various other architectures do exist but these tend to be very </a:t>
            </a:r>
            <a:r>
              <a:rPr lang="en-US" altLang="en-US" sz="2000" dirty="0" err="1"/>
              <a:t>specialised</a:t>
            </a:r>
            <a:r>
              <a:rPr lang="en-US" altLang="en-US" sz="2000" dirty="0"/>
              <a:t> and will not be covered in this course</a:t>
            </a:r>
          </a:p>
          <a:p>
            <a:endParaRPr lang="en-US" altLang="en-US" sz="2000" dirty="0"/>
          </a:p>
          <a:p>
            <a:r>
              <a:rPr lang="en-US" altLang="en-US" sz="2000" dirty="0"/>
              <a:t>Examples include:</a:t>
            </a:r>
          </a:p>
          <a:p>
            <a:pPr lvl="1"/>
            <a:r>
              <a:rPr lang="en-US" altLang="en-US" sz="2000" dirty="0"/>
              <a:t> Hierarchical architectures</a:t>
            </a:r>
          </a:p>
          <a:p>
            <a:pPr lvl="1"/>
            <a:r>
              <a:rPr lang="en-US" altLang="en-US" sz="2000" dirty="0"/>
              <a:t> Network architectures</a:t>
            </a:r>
            <a:endParaRPr lang="en-GB" altLang="en-US" sz="2000" dirty="0"/>
          </a:p>
          <a:p>
            <a:endParaRPr lang="en-GB" altLang="en-US" dirty="0"/>
          </a:p>
        </p:txBody>
      </p:sp>
    </p:spTree>
    <p:extLst>
      <p:ext uri="{BB962C8B-B14F-4D97-AF65-F5344CB8AC3E}">
        <p14:creationId xmlns:p14="http://schemas.microsoft.com/office/powerpoint/2010/main" val="2406124853"/>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423C634-A0B4-4D45-B059-C8C3AA2659B1}"/>
              </a:ext>
            </a:extLst>
          </p:cNvPr>
          <p:cNvSpPr>
            <a:spLocks noGrp="1"/>
          </p:cNvSpPr>
          <p:nvPr>
            <p:ph type="sldNum" sz="quarter" idx="10"/>
          </p:nvPr>
        </p:nvSpPr>
        <p:spPr/>
        <p:txBody>
          <a:bodyPr/>
          <a:lstStyle/>
          <a:p>
            <a:fld id="{27368C3F-3D41-4B65-A25B-D26830A99907}" type="slidenum">
              <a:rPr lang="en-GB" altLang="en-US"/>
              <a:pPr/>
              <a:t>5</a:t>
            </a:fld>
            <a:endParaRPr lang="en-GB" altLang="en-US"/>
          </a:p>
        </p:txBody>
      </p:sp>
      <p:sp>
        <p:nvSpPr>
          <p:cNvPr id="11268" name="Rectangle 4">
            <a:extLst>
              <a:ext uri="{FF2B5EF4-FFF2-40B4-BE49-F238E27FC236}">
                <a16:creationId xmlns:a16="http://schemas.microsoft.com/office/drawing/2014/main" id="{31291FE9-3F2B-4F23-8F6F-CF26CA40B1A5}"/>
              </a:ext>
            </a:extLst>
          </p:cNvPr>
          <p:cNvSpPr>
            <a:spLocks noGrp="1" noChangeArrowheads="1"/>
          </p:cNvSpPr>
          <p:nvPr>
            <p:ph type="title"/>
          </p:nvPr>
        </p:nvSpPr>
        <p:spPr/>
        <p:txBody>
          <a:bodyPr/>
          <a:lstStyle/>
          <a:p>
            <a:r>
              <a:rPr lang="en-US" altLang="en-US"/>
              <a:t>Flat File Databases</a:t>
            </a:r>
          </a:p>
        </p:txBody>
      </p:sp>
      <p:sp>
        <p:nvSpPr>
          <p:cNvPr id="11271" name="Rectangle 7">
            <a:extLst>
              <a:ext uri="{FF2B5EF4-FFF2-40B4-BE49-F238E27FC236}">
                <a16:creationId xmlns:a16="http://schemas.microsoft.com/office/drawing/2014/main" id="{F7E74039-3BCE-44FE-A821-7217882CB072}"/>
              </a:ext>
            </a:extLst>
          </p:cNvPr>
          <p:cNvSpPr>
            <a:spLocks noGrp="1" noChangeArrowheads="1"/>
          </p:cNvSpPr>
          <p:nvPr>
            <p:ph type="body" idx="1"/>
          </p:nvPr>
        </p:nvSpPr>
        <p:spPr/>
        <p:txBody>
          <a:bodyPr/>
          <a:lstStyle/>
          <a:p>
            <a:pPr>
              <a:buFontTx/>
              <a:buNone/>
            </a:pPr>
            <a:r>
              <a:rPr lang="en-US" altLang="en-US" sz="2800" dirty="0"/>
              <a:t>A flat file database contains only one file or table:</a:t>
            </a:r>
          </a:p>
          <a:p>
            <a:pPr>
              <a:buFontTx/>
              <a:buNone/>
            </a:pPr>
            <a:endParaRPr lang="en-US" altLang="en-US" sz="2800" dirty="0"/>
          </a:p>
          <a:p>
            <a:pPr>
              <a:buFontTx/>
              <a:buNone/>
            </a:pPr>
            <a:r>
              <a:rPr lang="en-US" altLang="en-US" sz="2800" dirty="0"/>
              <a:t>Examples include:</a:t>
            </a:r>
          </a:p>
          <a:p>
            <a:r>
              <a:rPr lang="en-US" altLang="en-US" sz="2800" dirty="0"/>
              <a:t>Spreadsheets</a:t>
            </a:r>
          </a:p>
          <a:p>
            <a:r>
              <a:rPr lang="en-US" altLang="en-US" sz="2800" dirty="0"/>
              <a:t>Word processed tables</a:t>
            </a:r>
          </a:p>
          <a:p>
            <a:r>
              <a:rPr lang="en-US" altLang="en-US" sz="2800" dirty="0"/>
              <a:t>Certain purpose-made software applications</a:t>
            </a:r>
            <a:endParaRPr lang="en-GB" altLang="en-US" sz="2800" dirty="0"/>
          </a:p>
        </p:txBody>
      </p:sp>
    </p:spTree>
    <p:extLst>
      <p:ext uri="{BB962C8B-B14F-4D97-AF65-F5344CB8AC3E}">
        <p14:creationId xmlns:p14="http://schemas.microsoft.com/office/powerpoint/2010/main" val="78714710"/>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A4190EF-842C-44C5-9BBA-95CCC3831B00}"/>
              </a:ext>
            </a:extLst>
          </p:cNvPr>
          <p:cNvSpPr>
            <a:spLocks noGrp="1"/>
          </p:cNvSpPr>
          <p:nvPr>
            <p:ph type="sldNum" sz="quarter" idx="10"/>
          </p:nvPr>
        </p:nvSpPr>
        <p:spPr/>
        <p:txBody>
          <a:bodyPr/>
          <a:lstStyle/>
          <a:p>
            <a:fld id="{6ADA9EBB-6BFA-4D15-ACDB-3A62AC6E3475}" type="slidenum">
              <a:rPr lang="en-GB" altLang="en-US"/>
              <a:pPr/>
              <a:t>6</a:t>
            </a:fld>
            <a:endParaRPr lang="en-GB" altLang="en-US"/>
          </a:p>
        </p:txBody>
      </p:sp>
      <p:sp>
        <p:nvSpPr>
          <p:cNvPr id="14344" name="Rectangle 8">
            <a:extLst>
              <a:ext uri="{FF2B5EF4-FFF2-40B4-BE49-F238E27FC236}">
                <a16:creationId xmlns:a16="http://schemas.microsoft.com/office/drawing/2014/main" id="{EBDDE4EA-5156-493E-8FF7-D5DC39D14470}"/>
              </a:ext>
            </a:extLst>
          </p:cNvPr>
          <p:cNvSpPr>
            <a:spLocks noGrp="1" noChangeArrowheads="1"/>
          </p:cNvSpPr>
          <p:nvPr>
            <p:ph type="title"/>
          </p:nvPr>
        </p:nvSpPr>
        <p:spPr/>
        <p:txBody>
          <a:bodyPr/>
          <a:lstStyle/>
          <a:p>
            <a:r>
              <a:rPr lang="en-US" altLang="en-US"/>
              <a:t>Example of a Flat File</a:t>
            </a:r>
          </a:p>
        </p:txBody>
      </p:sp>
      <p:graphicFrame>
        <p:nvGraphicFramePr>
          <p:cNvPr id="14340" name="Object 4">
            <a:hlinkClick r:id="" action="ppaction://ole?verb=0"/>
            <a:extLst>
              <a:ext uri="{FF2B5EF4-FFF2-40B4-BE49-F238E27FC236}">
                <a16:creationId xmlns:a16="http://schemas.microsoft.com/office/drawing/2014/main" id="{D90F9A30-655E-4F73-96D8-7A670C5B9A21}"/>
              </a:ext>
            </a:extLst>
          </p:cNvPr>
          <p:cNvGraphicFramePr>
            <a:graphicFrameLocks noGrp="1"/>
          </p:cNvGraphicFramePr>
          <p:nvPr>
            <p:ph idx="4294967295"/>
            <p:extLst>
              <p:ext uri="{D42A27DB-BD31-4B8C-83A1-F6EECF244321}">
                <p14:modId xmlns:p14="http://schemas.microsoft.com/office/powerpoint/2010/main" val="2397638746"/>
              </p:ext>
            </p:extLst>
          </p:nvPr>
        </p:nvGraphicFramePr>
        <p:xfrm>
          <a:off x="1222375" y="1355725"/>
          <a:ext cx="6508750" cy="4146550"/>
        </p:xfrm>
        <a:graphic>
          <a:graphicData uri="http://schemas.openxmlformats.org/presentationml/2006/ole">
            <mc:AlternateContent xmlns:mc="http://schemas.openxmlformats.org/markup-compatibility/2006">
              <mc:Choice xmlns:v="urn:schemas-microsoft-com:vml" Requires="v">
                <p:oleObj spid="_x0000_s1027" name="Bitmap Image" r:id="rId4" imgW="5896798" imgH="3648584" progId="Paint.Picture">
                  <p:embed/>
                </p:oleObj>
              </mc:Choice>
              <mc:Fallback>
                <p:oleObj name="Bitmap Image" r:id="rId4" imgW="5896798" imgH="3648584" progId="Paint.Picture">
                  <p:embed/>
                  <p:pic>
                    <p:nvPicPr>
                      <p:cNvPr id="14340" name="Object 4">
                        <a:hlinkClick r:id="" action="ppaction://ole?verb=0"/>
                        <a:extLst>
                          <a:ext uri="{FF2B5EF4-FFF2-40B4-BE49-F238E27FC236}">
                            <a16:creationId xmlns:a16="http://schemas.microsoft.com/office/drawing/2014/main" id="{D90F9A30-655E-4F73-96D8-7A670C5B9A21}"/>
                          </a:ext>
                        </a:extLst>
                      </p:cNvPr>
                      <p:cNvPicPr>
                        <a:picLocks noGrp="1" noChangeArrowheads="1"/>
                      </p:cNvPicPr>
                      <p:nvPr/>
                    </p:nvPicPr>
                    <p:blipFill>
                      <a:blip r:embed="rId5">
                        <a:extLst>
                          <a:ext uri="{28A0092B-C50C-407E-A947-70E740481C1C}">
                            <a14:useLocalDpi xmlns:a14="http://schemas.microsoft.com/office/drawing/2010/main" val="0"/>
                          </a:ext>
                        </a:extLst>
                      </a:blip>
                      <a:srcRect l="798" t="2362" r="3026" b="2725"/>
                      <a:stretch>
                        <a:fillRect/>
                      </a:stretch>
                    </p:blipFill>
                    <p:spPr bwMode="auto">
                      <a:xfrm>
                        <a:off x="1222375" y="1355725"/>
                        <a:ext cx="6508750" cy="41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976676731"/>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B378C79-19A8-46C8-9568-EB23412F8DB3}"/>
              </a:ext>
            </a:extLst>
          </p:cNvPr>
          <p:cNvSpPr>
            <a:spLocks noGrp="1"/>
          </p:cNvSpPr>
          <p:nvPr>
            <p:ph type="sldNum" sz="quarter" idx="10"/>
          </p:nvPr>
        </p:nvSpPr>
        <p:spPr/>
        <p:txBody>
          <a:bodyPr/>
          <a:lstStyle/>
          <a:p>
            <a:fld id="{3E959A28-346B-401D-B617-7AB149FCA19F}" type="slidenum">
              <a:rPr lang="en-GB" altLang="en-US"/>
              <a:pPr/>
              <a:t>7</a:t>
            </a:fld>
            <a:endParaRPr lang="en-GB" altLang="en-US"/>
          </a:p>
        </p:txBody>
      </p:sp>
      <p:sp>
        <p:nvSpPr>
          <p:cNvPr id="212997" name="Rectangle 5">
            <a:extLst>
              <a:ext uri="{FF2B5EF4-FFF2-40B4-BE49-F238E27FC236}">
                <a16:creationId xmlns:a16="http://schemas.microsoft.com/office/drawing/2014/main" id="{C528BBB9-A56B-489C-AD34-189ACB4508A3}"/>
              </a:ext>
            </a:extLst>
          </p:cNvPr>
          <p:cNvSpPr>
            <a:spLocks noGrp="1" noChangeArrowheads="1"/>
          </p:cNvSpPr>
          <p:nvPr>
            <p:ph type="title"/>
          </p:nvPr>
        </p:nvSpPr>
        <p:spPr>
          <a:xfrm>
            <a:off x="457200" y="274638"/>
            <a:ext cx="8229600" cy="706090"/>
          </a:xfrm>
        </p:spPr>
        <p:txBody>
          <a:bodyPr/>
          <a:lstStyle/>
          <a:p>
            <a:r>
              <a:rPr lang="en-US" altLang="en-US" dirty="0"/>
              <a:t>Flat File Problems</a:t>
            </a:r>
          </a:p>
        </p:txBody>
      </p:sp>
      <p:sp>
        <p:nvSpPr>
          <p:cNvPr id="212999" name="Rectangle 7">
            <a:extLst>
              <a:ext uri="{FF2B5EF4-FFF2-40B4-BE49-F238E27FC236}">
                <a16:creationId xmlns:a16="http://schemas.microsoft.com/office/drawing/2014/main" id="{084018D6-9BEF-4C7D-8B53-0FAE54AAF1E3}"/>
              </a:ext>
            </a:extLst>
          </p:cNvPr>
          <p:cNvSpPr>
            <a:spLocks noGrp="1" noChangeArrowheads="1"/>
          </p:cNvSpPr>
          <p:nvPr>
            <p:ph type="body" idx="1"/>
          </p:nvPr>
        </p:nvSpPr>
        <p:spPr>
          <a:xfrm>
            <a:off x="611560" y="980728"/>
            <a:ext cx="8229600" cy="3917032"/>
          </a:xfrm>
        </p:spPr>
        <p:txBody>
          <a:bodyPr/>
          <a:lstStyle/>
          <a:p>
            <a:pPr>
              <a:lnSpc>
                <a:spcPct val="90000"/>
              </a:lnSpc>
            </a:pPr>
            <a:r>
              <a:rPr lang="en-US" altLang="en-US" sz="2400" dirty="0"/>
              <a:t>Uncontrolled duplication of data </a:t>
            </a:r>
          </a:p>
          <a:p>
            <a:pPr lvl="1">
              <a:lnSpc>
                <a:spcPct val="90000"/>
              </a:lnSpc>
            </a:pPr>
            <a:r>
              <a:rPr lang="en-US" altLang="en-US" sz="2400" dirty="0"/>
              <a:t>Duplicated structures and data wastes storage and slows down processing</a:t>
            </a:r>
          </a:p>
          <a:p>
            <a:pPr>
              <a:lnSpc>
                <a:spcPct val="90000"/>
              </a:lnSpc>
            </a:pPr>
            <a:endParaRPr lang="en-US" altLang="en-US" sz="2400" dirty="0"/>
          </a:p>
          <a:p>
            <a:pPr>
              <a:lnSpc>
                <a:spcPct val="90000"/>
              </a:lnSpc>
            </a:pPr>
            <a:r>
              <a:rPr lang="en-US" altLang="en-US" sz="2400" dirty="0"/>
              <a:t>Data Integrity  </a:t>
            </a:r>
          </a:p>
          <a:p>
            <a:pPr lvl="1">
              <a:lnSpc>
                <a:spcPct val="90000"/>
              </a:lnSpc>
            </a:pPr>
            <a:r>
              <a:rPr lang="en-US" altLang="en-US" sz="2400" dirty="0"/>
              <a:t>multiple instances / copies of the same data </a:t>
            </a:r>
          </a:p>
          <a:p>
            <a:pPr>
              <a:lnSpc>
                <a:spcPct val="90000"/>
              </a:lnSpc>
            </a:pPr>
            <a:endParaRPr lang="en-US" altLang="en-US" sz="2400" dirty="0"/>
          </a:p>
          <a:p>
            <a:pPr>
              <a:lnSpc>
                <a:spcPct val="90000"/>
              </a:lnSpc>
            </a:pPr>
            <a:r>
              <a:rPr lang="en-US" altLang="en-US" sz="2400" dirty="0"/>
              <a:t>Data Dependence  </a:t>
            </a:r>
          </a:p>
          <a:p>
            <a:pPr lvl="1">
              <a:lnSpc>
                <a:spcPct val="90000"/>
              </a:lnSpc>
            </a:pPr>
            <a:r>
              <a:rPr lang="en-US" altLang="en-US" sz="2400" dirty="0"/>
              <a:t>application specific data structures</a:t>
            </a:r>
          </a:p>
          <a:p>
            <a:pPr>
              <a:lnSpc>
                <a:spcPct val="90000"/>
              </a:lnSpc>
            </a:pPr>
            <a:endParaRPr lang="en-US" altLang="en-US" sz="2400" dirty="0"/>
          </a:p>
          <a:p>
            <a:pPr>
              <a:lnSpc>
                <a:spcPct val="90000"/>
              </a:lnSpc>
            </a:pPr>
            <a:r>
              <a:rPr lang="en-US" altLang="en-US" sz="2400" dirty="0"/>
              <a:t>Compatibility </a:t>
            </a:r>
          </a:p>
          <a:p>
            <a:pPr lvl="1">
              <a:lnSpc>
                <a:spcPct val="90000"/>
              </a:lnSpc>
            </a:pPr>
            <a:r>
              <a:rPr lang="en-US" altLang="en-US" sz="2400" dirty="0"/>
              <a:t>Different application versions / Data Structures</a:t>
            </a:r>
            <a:endParaRPr lang="en-GB" altLang="en-US" sz="2400" dirty="0"/>
          </a:p>
          <a:p>
            <a:pPr>
              <a:lnSpc>
                <a:spcPct val="90000"/>
              </a:lnSpc>
            </a:pPr>
            <a:endParaRPr lang="en-GB" altLang="en-US" dirty="0"/>
          </a:p>
        </p:txBody>
      </p:sp>
    </p:spTree>
    <p:extLst>
      <p:ext uri="{BB962C8B-B14F-4D97-AF65-F5344CB8AC3E}">
        <p14:creationId xmlns:p14="http://schemas.microsoft.com/office/powerpoint/2010/main" val="387554984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29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299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1299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12999">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2999">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12999">
                                            <p:txEl>
                                              <p:pRg st="7" end="7"/>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12999">
                                            <p:txEl>
                                              <p:pRg st="9" end="9"/>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12999">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999" grpId="0" build="p"/>
    </p:bld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Slide Number Placeholder 3">
            <a:extLst>
              <a:ext uri="{FF2B5EF4-FFF2-40B4-BE49-F238E27FC236}">
                <a16:creationId xmlns:a16="http://schemas.microsoft.com/office/drawing/2014/main" id="{CCBDB722-71AB-4421-92E2-608F770772B1}"/>
              </a:ext>
            </a:extLst>
          </p:cNvPr>
          <p:cNvSpPr>
            <a:spLocks noGrp="1"/>
          </p:cNvSpPr>
          <p:nvPr>
            <p:ph type="sldNum" sz="quarter" idx="10"/>
          </p:nvPr>
        </p:nvSpPr>
        <p:spPr/>
        <p:txBody>
          <a:bodyPr/>
          <a:lstStyle/>
          <a:p>
            <a:fld id="{1DE83A4E-3E22-4300-B92C-9D9A2139001C}" type="slidenum">
              <a:rPr lang="en-GB" altLang="en-US"/>
              <a:pPr/>
              <a:t>8</a:t>
            </a:fld>
            <a:endParaRPr lang="en-GB" altLang="en-US"/>
          </a:p>
        </p:txBody>
      </p:sp>
      <p:sp>
        <p:nvSpPr>
          <p:cNvPr id="827394" name="Rectangle 2">
            <a:extLst>
              <a:ext uri="{FF2B5EF4-FFF2-40B4-BE49-F238E27FC236}">
                <a16:creationId xmlns:a16="http://schemas.microsoft.com/office/drawing/2014/main" id="{A5ABB12F-621B-4B77-AF0B-FE63383634C2}"/>
              </a:ext>
            </a:extLst>
          </p:cNvPr>
          <p:cNvSpPr>
            <a:spLocks noGrp="1" noChangeArrowheads="1"/>
          </p:cNvSpPr>
          <p:nvPr>
            <p:ph type="title"/>
          </p:nvPr>
        </p:nvSpPr>
        <p:spPr/>
        <p:txBody>
          <a:bodyPr/>
          <a:lstStyle/>
          <a:p>
            <a:r>
              <a:rPr lang="en-US" altLang="en-US"/>
              <a:t>Example of a Flat File</a:t>
            </a:r>
          </a:p>
        </p:txBody>
      </p:sp>
      <p:graphicFrame>
        <p:nvGraphicFramePr>
          <p:cNvPr id="827395" name="Object 3">
            <a:hlinkClick r:id="" action="ppaction://ole?verb=0"/>
            <a:extLst>
              <a:ext uri="{FF2B5EF4-FFF2-40B4-BE49-F238E27FC236}">
                <a16:creationId xmlns:a16="http://schemas.microsoft.com/office/drawing/2014/main" id="{4258F3CC-9563-462E-9A7D-66482FE218DC}"/>
              </a:ext>
            </a:extLst>
          </p:cNvPr>
          <p:cNvGraphicFramePr>
            <a:graphicFrameLocks noGrp="1"/>
          </p:cNvGraphicFramePr>
          <p:nvPr>
            <p:ph idx="4294967295"/>
            <p:extLst>
              <p:ext uri="{D42A27DB-BD31-4B8C-83A1-F6EECF244321}">
                <p14:modId xmlns:p14="http://schemas.microsoft.com/office/powerpoint/2010/main" val="1446546357"/>
              </p:ext>
            </p:extLst>
          </p:nvPr>
        </p:nvGraphicFramePr>
        <p:xfrm>
          <a:off x="1334294" y="1268760"/>
          <a:ext cx="6475412" cy="4143375"/>
        </p:xfrm>
        <a:graphic>
          <a:graphicData uri="http://schemas.openxmlformats.org/presentationml/2006/ole">
            <mc:AlternateContent xmlns:mc="http://schemas.openxmlformats.org/markup-compatibility/2006">
              <mc:Choice xmlns:v="urn:schemas-microsoft-com:vml" Requires="v">
                <p:oleObj spid="_x0000_s2051" name="Bitmap Image" r:id="rId4" imgW="5896798" imgH="3648584" progId="Paint.Picture">
                  <p:embed/>
                </p:oleObj>
              </mc:Choice>
              <mc:Fallback>
                <p:oleObj name="Bitmap Image" r:id="rId4" imgW="5896798" imgH="3648584" progId="Paint.Picture">
                  <p:embed/>
                  <p:pic>
                    <p:nvPicPr>
                      <p:cNvPr id="827395" name="Object 3">
                        <a:hlinkClick r:id="" action="ppaction://ole?verb=0"/>
                        <a:extLst>
                          <a:ext uri="{FF2B5EF4-FFF2-40B4-BE49-F238E27FC236}">
                            <a16:creationId xmlns:a16="http://schemas.microsoft.com/office/drawing/2014/main" id="{4258F3CC-9563-462E-9A7D-66482FE218DC}"/>
                          </a:ext>
                        </a:extLst>
                      </p:cNvPr>
                      <p:cNvPicPr>
                        <a:picLocks noGrp="1" noChangeArrowheads="1"/>
                      </p:cNvPicPr>
                      <p:nvPr/>
                    </p:nvPicPr>
                    <p:blipFill>
                      <a:blip r:embed="rId5">
                        <a:extLst>
                          <a:ext uri="{28A0092B-C50C-407E-A947-70E740481C1C}">
                            <a14:useLocalDpi xmlns:a14="http://schemas.microsoft.com/office/drawing/2010/main" val="0"/>
                          </a:ext>
                        </a:extLst>
                      </a:blip>
                      <a:srcRect l="1126" t="2725" r="3191" b="2435"/>
                      <a:stretch>
                        <a:fillRect/>
                      </a:stretch>
                    </p:blipFill>
                    <p:spPr bwMode="auto">
                      <a:xfrm>
                        <a:off x="1334294" y="1268760"/>
                        <a:ext cx="6475412" cy="4143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827396" name="AutoShape 4">
            <a:hlinkClick r:id="rId6" action="ppaction://hlinkfile" highlightClick="1"/>
            <a:extLst>
              <a:ext uri="{FF2B5EF4-FFF2-40B4-BE49-F238E27FC236}">
                <a16:creationId xmlns:a16="http://schemas.microsoft.com/office/drawing/2014/main" id="{07B0ECB4-1771-491F-B598-86AC4FF4CE51}"/>
              </a:ext>
            </a:extLst>
          </p:cNvPr>
          <p:cNvSpPr>
            <a:spLocks noChangeArrowheads="1"/>
          </p:cNvSpPr>
          <p:nvPr/>
        </p:nvSpPr>
        <p:spPr bwMode="auto">
          <a:xfrm>
            <a:off x="8459788" y="6092825"/>
            <a:ext cx="288925" cy="288925"/>
          </a:xfrm>
          <a:prstGeom prst="actionButtonDocument">
            <a:avLst/>
          </a:prstGeom>
          <a:solidFill>
            <a:schemeClr val="accent1"/>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3288230333"/>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6946500-6A0B-48E5-B6C9-1A72488B7AF6}"/>
              </a:ext>
            </a:extLst>
          </p:cNvPr>
          <p:cNvSpPr>
            <a:spLocks noGrp="1"/>
          </p:cNvSpPr>
          <p:nvPr>
            <p:ph type="sldNum" sz="quarter" idx="10"/>
          </p:nvPr>
        </p:nvSpPr>
        <p:spPr/>
        <p:txBody>
          <a:bodyPr/>
          <a:lstStyle/>
          <a:p>
            <a:fld id="{8C496FAD-ABF6-40CA-B458-893DA9E9CE66}" type="slidenum">
              <a:rPr lang="en-GB" altLang="en-US"/>
              <a:pPr/>
              <a:t>9</a:t>
            </a:fld>
            <a:endParaRPr lang="en-GB" altLang="en-US"/>
          </a:p>
        </p:txBody>
      </p:sp>
      <p:sp>
        <p:nvSpPr>
          <p:cNvPr id="157702" name="Rectangle 6">
            <a:extLst>
              <a:ext uri="{FF2B5EF4-FFF2-40B4-BE49-F238E27FC236}">
                <a16:creationId xmlns:a16="http://schemas.microsoft.com/office/drawing/2014/main" id="{1BC616AE-40DF-433C-8EAE-A3F9050126F0}"/>
              </a:ext>
            </a:extLst>
          </p:cNvPr>
          <p:cNvSpPr>
            <a:spLocks noGrp="1" noChangeArrowheads="1"/>
          </p:cNvSpPr>
          <p:nvPr>
            <p:ph type="title"/>
          </p:nvPr>
        </p:nvSpPr>
        <p:spPr/>
        <p:txBody>
          <a:bodyPr/>
          <a:lstStyle/>
          <a:p>
            <a:r>
              <a:rPr lang="en-US" altLang="en-US"/>
              <a:t>Relational Databases</a:t>
            </a:r>
          </a:p>
        </p:txBody>
      </p:sp>
      <p:sp>
        <p:nvSpPr>
          <p:cNvPr id="157704" name="Rectangle 8">
            <a:extLst>
              <a:ext uri="{FF2B5EF4-FFF2-40B4-BE49-F238E27FC236}">
                <a16:creationId xmlns:a16="http://schemas.microsoft.com/office/drawing/2014/main" id="{1A79D3FA-3E44-4B33-8CC1-97E6EA82C9EA}"/>
              </a:ext>
            </a:extLst>
          </p:cNvPr>
          <p:cNvSpPr>
            <a:spLocks noGrp="1" noChangeArrowheads="1"/>
          </p:cNvSpPr>
          <p:nvPr>
            <p:ph type="body" idx="1"/>
          </p:nvPr>
        </p:nvSpPr>
        <p:spPr>
          <a:xfrm>
            <a:off x="457200" y="1268760"/>
            <a:ext cx="8229600" cy="3917032"/>
          </a:xfrm>
        </p:spPr>
        <p:txBody>
          <a:bodyPr/>
          <a:lstStyle/>
          <a:p>
            <a:pPr>
              <a:buFontTx/>
              <a:buNone/>
            </a:pPr>
            <a:r>
              <a:rPr lang="en-US" altLang="en-US" dirty="0"/>
              <a:t>A Relational database:</a:t>
            </a:r>
          </a:p>
          <a:p>
            <a:r>
              <a:rPr lang="en-US" altLang="en-US" dirty="0"/>
              <a:t>stores data in a number of tables that are linked together</a:t>
            </a:r>
          </a:p>
          <a:p>
            <a:pPr lvl="1"/>
            <a:r>
              <a:rPr lang="en-US" altLang="en-US" dirty="0"/>
              <a:t>each table stores information about a particular type of item or thing</a:t>
            </a:r>
          </a:p>
          <a:p>
            <a:pPr lvl="1"/>
            <a:r>
              <a:rPr lang="en-US" altLang="en-US" dirty="0"/>
              <a:t>each ‘fact’ is stored once only</a:t>
            </a:r>
          </a:p>
          <a:p>
            <a:r>
              <a:rPr lang="en-US" altLang="en-US" dirty="0"/>
              <a:t>is implemented by an RDBMS -</a:t>
            </a:r>
          </a:p>
          <a:p>
            <a:pPr>
              <a:buFontTx/>
              <a:buNone/>
            </a:pPr>
            <a:r>
              <a:rPr lang="en-US" altLang="en-US" dirty="0"/>
              <a:t>	a </a:t>
            </a:r>
            <a:r>
              <a:rPr lang="en-US" altLang="en-US" i="1" dirty="0"/>
              <a:t>Relational Database Management System</a:t>
            </a:r>
            <a:endParaRPr lang="en-GB" altLang="en-US" i="1" dirty="0"/>
          </a:p>
        </p:txBody>
      </p:sp>
    </p:spTree>
    <p:extLst>
      <p:ext uri="{BB962C8B-B14F-4D97-AF65-F5344CB8AC3E}">
        <p14:creationId xmlns:p14="http://schemas.microsoft.com/office/powerpoint/2010/main" val="2922903716"/>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64C903E-B7A1-49D1-BAAF-E5DBF3D6ED45}"/>
              </a:ext>
            </a:extLst>
          </p:cNvPr>
          <p:cNvSpPr>
            <a:spLocks noGrp="1"/>
          </p:cNvSpPr>
          <p:nvPr>
            <p:ph type="sldNum" sz="quarter" idx="10"/>
          </p:nvPr>
        </p:nvSpPr>
        <p:spPr/>
        <p:txBody>
          <a:bodyPr/>
          <a:lstStyle/>
          <a:p>
            <a:fld id="{713BC734-4B13-4E81-A888-489CAE78DE63}" type="slidenum">
              <a:rPr lang="en-GB" altLang="en-US"/>
              <a:pPr/>
              <a:t>10</a:t>
            </a:fld>
            <a:endParaRPr lang="en-GB" altLang="en-US"/>
          </a:p>
        </p:txBody>
      </p:sp>
      <p:sp>
        <p:nvSpPr>
          <p:cNvPr id="215046" name="Rectangle 6">
            <a:extLst>
              <a:ext uri="{FF2B5EF4-FFF2-40B4-BE49-F238E27FC236}">
                <a16:creationId xmlns:a16="http://schemas.microsoft.com/office/drawing/2014/main" id="{60E8A612-627C-4E9F-BE17-B5FB1A136142}"/>
              </a:ext>
            </a:extLst>
          </p:cNvPr>
          <p:cNvSpPr>
            <a:spLocks noGrp="1" noChangeArrowheads="1"/>
          </p:cNvSpPr>
          <p:nvPr>
            <p:ph type="title"/>
          </p:nvPr>
        </p:nvSpPr>
        <p:spPr/>
        <p:txBody>
          <a:bodyPr/>
          <a:lstStyle/>
          <a:p>
            <a:r>
              <a:rPr lang="en-US" altLang="en-US"/>
              <a:t>Relational Databases</a:t>
            </a:r>
          </a:p>
        </p:txBody>
      </p:sp>
      <p:sp>
        <p:nvSpPr>
          <p:cNvPr id="215048" name="Rectangle 8">
            <a:extLst>
              <a:ext uri="{FF2B5EF4-FFF2-40B4-BE49-F238E27FC236}">
                <a16:creationId xmlns:a16="http://schemas.microsoft.com/office/drawing/2014/main" id="{F15331A7-3EAE-46E0-8BF7-27AA5891D73E}"/>
              </a:ext>
            </a:extLst>
          </p:cNvPr>
          <p:cNvSpPr>
            <a:spLocks noGrp="1" noChangeArrowheads="1"/>
          </p:cNvSpPr>
          <p:nvPr>
            <p:ph type="body" idx="1"/>
          </p:nvPr>
        </p:nvSpPr>
        <p:spPr>
          <a:xfrm>
            <a:off x="443044" y="1052736"/>
            <a:ext cx="8229600" cy="3917032"/>
          </a:xfrm>
        </p:spPr>
        <p:txBody>
          <a:bodyPr/>
          <a:lstStyle/>
          <a:p>
            <a:r>
              <a:rPr lang="en-US" altLang="en-US" dirty="0"/>
              <a:t>Examples of RDBMS software:</a:t>
            </a:r>
          </a:p>
          <a:p>
            <a:pPr lvl="1"/>
            <a:r>
              <a:rPr lang="en-US" altLang="en-US" dirty="0"/>
              <a:t>Microsoft Access</a:t>
            </a:r>
          </a:p>
          <a:p>
            <a:pPr lvl="1"/>
            <a:r>
              <a:rPr lang="en-US" altLang="en-US" dirty="0"/>
              <a:t>Microsoft SQL Server</a:t>
            </a:r>
          </a:p>
          <a:p>
            <a:pPr lvl="1"/>
            <a:r>
              <a:rPr lang="en-US" altLang="en-US" dirty="0"/>
              <a:t>Oracle</a:t>
            </a:r>
          </a:p>
          <a:p>
            <a:pPr lvl="1"/>
            <a:r>
              <a:rPr lang="en-US" altLang="en-US" dirty="0"/>
              <a:t>Sybase</a:t>
            </a:r>
          </a:p>
          <a:p>
            <a:pPr lvl="1"/>
            <a:r>
              <a:rPr lang="en-US" altLang="en-US" dirty="0" err="1"/>
              <a:t>Interbase</a:t>
            </a:r>
            <a:endParaRPr lang="en-US" altLang="en-US" dirty="0"/>
          </a:p>
          <a:p>
            <a:pPr lvl="1"/>
            <a:r>
              <a:rPr lang="en-US" altLang="en-US" dirty="0"/>
              <a:t>Informix</a:t>
            </a:r>
          </a:p>
          <a:p>
            <a:pPr lvl="1"/>
            <a:endParaRPr lang="en-US" altLang="en-US" dirty="0"/>
          </a:p>
          <a:p>
            <a:pPr lvl="1"/>
            <a:r>
              <a:rPr lang="en-US" altLang="en-US" dirty="0"/>
              <a:t>and many, many others……</a:t>
            </a:r>
            <a:endParaRPr lang="en-GB" altLang="en-US" dirty="0"/>
          </a:p>
        </p:txBody>
      </p:sp>
    </p:spTree>
    <p:extLst>
      <p:ext uri="{BB962C8B-B14F-4D97-AF65-F5344CB8AC3E}">
        <p14:creationId xmlns:p14="http://schemas.microsoft.com/office/powerpoint/2010/main" val="3919743182"/>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5F42247-D3A9-46B3-8B07-CD320643B873}"/>
              </a:ext>
            </a:extLst>
          </p:cNvPr>
          <p:cNvSpPr>
            <a:spLocks noGrp="1"/>
          </p:cNvSpPr>
          <p:nvPr>
            <p:ph type="sldNum" sz="quarter" idx="10"/>
          </p:nvPr>
        </p:nvSpPr>
        <p:spPr/>
        <p:txBody>
          <a:bodyPr/>
          <a:lstStyle/>
          <a:p>
            <a:fld id="{CBFEA8FF-ECFA-4155-8B49-D770C954C4F4}" type="slidenum">
              <a:rPr lang="en-GB" altLang="en-US"/>
              <a:pPr/>
              <a:t>11</a:t>
            </a:fld>
            <a:endParaRPr lang="en-GB" altLang="en-US"/>
          </a:p>
        </p:txBody>
      </p:sp>
      <p:sp>
        <p:nvSpPr>
          <p:cNvPr id="829442" name="Rectangle 2">
            <a:extLst>
              <a:ext uri="{FF2B5EF4-FFF2-40B4-BE49-F238E27FC236}">
                <a16:creationId xmlns:a16="http://schemas.microsoft.com/office/drawing/2014/main" id="{8B6B43E1-2C0A-4C78-BC7C-1243B54CE950}"/>
              </a:ext>
            </a:extLst>
          </p:cNvPr>
          <p:cNvSpPr>
            <a:spLocks noGrp="1" noChangeArrowheads="1"/>
          </p:cNvSpPr>
          <p:nvPr>
            <p:ph type="title"/>
          </p:nvPr>
        </p:nvSpPr>
        <p:spPr>
          <a:xfrm>
            <a:off x="1692275" y="404813"/>
            <a:ext cx="5867400" cy="911225"/>
          </a:xfrm>
        </p:spPr>
        <p:txBody>
          <a:bodyPr/>
          <a:lstStyle/>
          <a:p>
            <a:r>
              <a:rPr lang="en-GB" altLang="en-US"/>
              <a:t>Relational Database	</a:t>
            </a:r>
          </a:p>
        </p:txBody>
      </p:sp>
      <p:pic>
        <p:nvPicPr>
          <p:cNvPr id="829446" name="Picture 6">
            <a:extLst>
              <a:ext uri="{FF2B5EF4-FFF2-40B4-BE49-F238E27FC236}">
                <a16:creationId xmlns:a16="http://schemas.microsoft.com/office/drawing/2014/main" id="{7BE1AF14-3973-41B5-80F2-3D2C35986A06}"/>
              </a:ext>
            </a:extLst>
          </p:cNvPr>
          <p:cNvPicPr>
            <a:picLocks noChangeAspect="1" noChangeArrowheads="1"/>
          </p:cNvPicPr>
          <p:nvPr>
            <p:ph type="body" idx="1"/>
          </p:nvPr>
        </p:nvPicPr>
        <p:blipFill>
          <a:blip r:embed="rId3">
            <a:extLst>
              <a:ext uri="{28A0092B-C50C-407E-A947-70E740481C1C}">
                <a14:useLocalDpi xmlns:a14="http://schemas.microsoft.com/office/drawing/2010/main" val="0"/>
              </a:ext>
            </a:extLst>
          </a:blip>
          <a:srcRect l="1974" t="24854" r="20247" b="11111"/>
          <a:stretch>
            <a:fillRect/>
          </a:stretch>
        </p:blipFill>
        <p:spPr>
          <a:xfrm>
            <a:off x="755650" y="1341438"/>
            <a:ext cx="7920038" cy="5073650"/>
          </a:xfrm>
        </p:spPr>
      </p:pic>
    </p:spTree>
    <p:extLst>
      <p:ext uri="{BB962C8B-B14F-4D97-AF65-F5344CB8AC3E}">
        <p14:creationId xmlns:p14="http://schemas.microsoft.com/office/powerpoint/2010/main" val="2303332814"/>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E826478-F4E0-4BCD-9B88-ED2AC388D136}"/>
              </a:ext>
            </a:extLst>
          </p:cNvPr>
          <p:cNvSpPr>
            <a:spLocks noGrp="1"/>
          </p:cNvSpPr>
          <p:nvPr>
            <p:ph type="sldNum" sz="quarter" idx="10"/>
          </p:nvPr>
        </p:nvSpPr>
        <p:spPr/>
        <p:txBody>
          <a:bodyPr/>
          <a:lstStyle/>
          <a:p>
            <a:fld id="{C4D9DE19-6A36-4D86-AD74-6FC5127053CA}" type="slidenum">
              <a:rPr lang="en-GB" altLang="en-US"/>
              <a:pPr/>
              <a:t>12</a:t>
            </a:fld>
            <a:endParaRPr lang="en-GB" altLang="en-US"/>
          </a:p>
        </p:txBody>
      </p:sp>
      <p:sp>
        <p:nvSpPr>
          <p:cNvPr id="830466" name="Rectangle 2">
            <a:extLst>
              <a:ext uri="{FF2B5EF4-FFF2-40B4-BE49-F238E27FC236}">
                <a16:creationId xmlns:a16="http://schemas.microsoft.com/office/drawing/2014/main" id="{37D92BA8-7EB2-46A8-8A8E-033D33EB1D03}"/>
              </a:ext>
            </a:extLst>
          </p:cNvPr>
          <p:cNvSpPr>
            <a:spLocks noGrp="1" noChangeArrowheads="1"/>
          </p:cNvSpPr>
          <p:nvPr>
            <p:ph type="title"/>
          </p:nvPr>
        </p:nvSpPr>
        <p:spPr/>
        <p:txBody>
          <a:bodyPr/>
          <a:lstStyle/>
          <a:p>
            <a:r>
              <a:rPr lang="en-GB" altLang="en-US"/>
              <a:t>The Soldier Table</a:t>
            </a:r>
          </a:p>
        </p:txBody>
      </p:sp>
      <p:pic>
        <p:nvPicPr>
          <p:cNvPr id="830467" name="Picture 3">
            <a:extLst>
              <a:ext uri="{FF2B5EF4-FFF2-40B4-BE49-F238E27FC236}">
                <a16:creationId xmlns:a16="http://schemas.microsoft.com/office/drawing/2014/main" id="{6044508F-7EDF-4867-BA03-53913541811E}"/>
              </a:ext>
            </a:extLst>
          </p:cNvPr>
          <p:cNvPicPr>
            <a:picLocks noChangeAspect="1" noChangeArrowheads="1"/>
          </p:cNvPicPr>
          <p:nvPr>
            <p:ph type="body" idx="1"/>
          </p:nvPr>
        </p:nvPicPr>
        <p:blipFill>
          <a:blip r:embed="rId3">
            <a:extLst>
              <a:ext uri="{28A0092B-C50C-407E-A947-70E740481C1C}">
                <a14:useLocalDpi xmlns:a14="http://schemas.microsoft.com/office/drawing/2010/main" val="0"/>
              </a:ext>
            </a:extLst>
          </a:blip>
          <a:srcRect l="1672" t="10748" r="29318" b="33516"/>
          <a:stretch>
            <a:fillRect/>
          </a:stretch>
        </p:blipFill>
        <p:spPr>
          <a:xfrm>
            <a:off x="714375" y="1196752"/>
            <a:ext cx="7715250" cy="4678362"/>
          </a:xfrm>
        </p:spPr>
      </p:pic>
    </p:spTree>
    <p:extLst>
      <p:ext uri="{BB962C8B-B14F-4D97-AF65-F5344CB8AC3E}">
        <p14:creationId xmlns:p14="http://schemas.microsoft.com/office/powerpoint/2010/main" val="3027799448"/>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CAD9C30-1DA5-466E-B73C-94BFE9AD16B7}"/>
              </a:ext>
            </a:extLst>
          </p:cNvPr>
          <p:cNvSpPr>
            <a:spLocks noGrp="1"/>
          </p:cNvSpPr>
          <p:nvPr>
            <p:ph type="sldNum" sz="quarter" idx="10"/>
          </p:nvPr>
        </p:nvSpPr>
        <p:spPr/>
        <p:txBody>
          <a:bodyPr/>
          <a:lstStyle/>
          <a:p>
            <a:fld id="{9B4B5141-468C-473C-983B-B8984FF01DBA}" type="slidenum">
              <a:rPr lang="en-GB" altLang="en-US"/>
              <a:pPr/>
              <a:t>13</a:t>
            </a:fld>
            <a:endParaRPr lang="en-GB" altLang="en-US"/>
          </a:p>
        </p:txBody>
      </p:sp>
      <p:sp>
        <p:nvSpPr>
          <p:cNvPr id="879618" name="Rectangle 2">
            <a:extLst>
              <a:ext uri="{FF2B5EF4-FFF2-40B4-BE49-F238E27FC236}">
                <a16:creationId xmlns:a16="http://schemas.microsoft.com/office/drawing/2014/main" id="{37A9EC96-89A8-4D05-9669-16B98E763BB5}"/>
              </a:ext>
            </a:extLst>
          </p:cNvPr>
          <p:cNvSpPr>
            <a:spLocks noGrp="1" noChangeArrowheads="1"/>
          </p:cNvSpPr>
          <p:nvPr>
            <p:ph type="title"/>
          </p:nvPr>
        </p:nvSpPr>
        <p:spPr/>
        <p:txBody>
          <a:bodyPr/>
          <a:lstStyle/>
          <a:p>
            <a:r>
              <a:rPr lang="en-GB" altLang="en-US"/>
              <a:t>Tables</a:t>
            </a:r>
          </a:p>
        </p:txBody>
      </p:sp>
      <p:sp>
        <p:nvSpPr>
          <p:cNvPr id="879619" name="Rectangle 3">
            <a:extLst>
              <a:ext uri="{FF2B5EF4-FFF2-40B4-BE49-F238E27FC236}">
                <a16:creationId xmlns:a16="http://schemas.microsoft.com/office/drawing/2014/main" id="{4726BF1F-7551-49FF-A530-D2077A2C1E6E}"/>
              </a:ext>
            </a:extLst>
          </p:cNvPr>
          <p:cNvSpPr>
            <a:spLocks noGrp="1" noChangeArrowheads="1"/>
          </p:cNvSpPr>
          <p:nvPr>
            <p:ph type="body" idx="1"/>
          </p:nvPr>
        </p:nvSpPr>
        <p:spPr/>
        <p:txBody>
          <a:bodyPr/>
          <a:lstStyle/>
          <a:p>
            <a:r>
              <a:rPr lang="en-GB" altLang="en-US"/>
              <a:t>A table consists of rows and columns</a:t>
            </a:r>
          </a:p>
          <a:p>
            <a:r>
              <a:rPr lang="en-GB" altLang="en-US"/>
              <a:t>Each row represents an individual object or thing</a:t>
            </a:r>
          </a:p>
          <a:p>
            <a:r>
              <a:rPr lang="en-GB" altLang="en-US"/>
              <a:t>Each column represents a fact or piece of information about a thing</a:t>
            </a:r>
          </a:p>
          <a:p>
            <a:r>
              <a:rPr lang="en-GB" altLang="en-US"/>
              <a:t>Columns are generally known as “fields”</a:t>
            </a:r>
          </a:p>
        </p:txBody>
      </p:sp>
    </p:spTree>
    <p:extLst>
      <p:ext uri="{BB962C8B-B14F-4D97-AF65-F5344CB8AC3E}">
        <p14:creationId xmlns:p14="http://schemas.microsoft.com/office/powerpoint/2010/main" val="8489110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8BDB507-57A0-4927-BA4D-0DD80E9A4C75}"/>
              </a:ext>
            </a:extLst>
          </p:cNvPr>
          <p:cNvSpPr>
            <a:spLocks noGrp="1"/>
          </p:cNvSpPr>
          <p:nvPr>
            <p:ph type="sldNum" sz="quarter" idx="10"/>
          </p:nvPr>
        </p:nvSpPr>
        <p:spPr/>
        <p:txBody>
          <a:bodyPr/>
          <a:lstStyle/>
          <a:p>
            <a:fld id="{27A0CEBD-3461-4A8C-858A-E7201D287AF2}" type="slidenum">
              <a:rPr lang="en-GB" altLang="en-US"/>
              <a:pPr/>
              <a:t>14</a:t>
            </a:fld>
            <a:endParaRPr lang="en-GB" altLang="en-US"/>
          </a:p>
        </p:txBody>
      </p:sp>
      <p:sp>
        <p:nvSpPr>
          <p:cNvPr id="832514" name="Rectangle 2">
            <a:extLst>
              <a:ext uri="{FF2B5EF4-FFF2-40B4-BE49-F238E27FC236}">
                <a16:creationId xmlns:a16="http://schemas.microsoft.com/office/drawing/2014/main" id="{2B8B4291-E395-46F5-8E67-B23008DADD10}"/>
              </a:ext>
            </a:extLst>
          </p:cNvPr>
          <p:cNvSpPr>
            <a:spLocks noGrp="1" noChangeArrowheads="1"/>
          </p:cNvSpPr>
          <p:nvPr>
            <p:ph type="title"/>
          </p:nvPr>
        </p:nvSpPr>
        <p:spPr/>
        <p:txBody>
          <a:bodyPr/>
          <a:lstStyle/>
          <a:p>
            <a:r>
              <a:rPr lang="en-GB" altLang="en-US"/>
              <a:t>Keys</a:t>
            </a:r>
          </a:p>
        </p:txBody>
      </p:sp>
      <p:sp>
        <p:nvSpPr>
          <p:cNvPr id="832516" name="Rectangle 4">
            <a:extLst>
              <a:ext uri="{FF2B5EF4-FFF2-40B4-BE49-F238E27FC236}">
                <a16:creationId xmlns:a16="http://schemas.microsoft.com/office/drawing/2014/main" id="{573C3D52-91D4-4D36-AE91-DC2591F77F55}"/>
              </a:ext>
            </a:extLst>
          </p:cNvPr>
          <p:cNvSpPr>
            <a:spLocks noGrp="1" noChangeArrowheads="1"/>
          </p:cNvSpPr>
          <p:nvPr>
            <p:ph type="body" idx="1"/>
          </p:nvPr>
        </p:nvSpPr>
        <p:spPr/>
        <p:txBody>
          <a:bodyPr/>
          <a:lstStyle/>
          <a:p>
            <a:r>
              <a:rPr lang="en-GB" altLang="en-US" sz="2400" dirty="0"/>
              <a:t>Each row in a table must be unique – i.e., there must be something unique in each row that can be used to identify </a:t>
            </a:r>
            <a:r>
              <a:rPr lang="en-GB" altLang="en-US" sz="2400" i="1" dirty="0"/>
              <a:t>that particular</a:t>
            </a:r>
            <a:r>
              <a:rPr lang="en-GB" altLang="en-US" sz="2400" dirty="0"/>
              <a:t> row as opposed to any other row in the table</a:t>
            </a:r>
          </a:p>
          <a:p>
            <a:r>
              <a:rPr lang="en-GB" altLang="en-US" sz="2400" dirty="0"/>
              <a:t>A field – or combination of fields – which can be used to do this is called a Candidate Key</a:t>
            </a:r>
          </a:p>
          <a:p>
            <a:r>
              <a:rPr lang="en-GB" altLang="en-US" sz="2400" dirty="0"/>
              <a:t>One Candidate Key will be selected for this purpose and will become the Primary Key for the table</a:t>
            </a:r>
          </a:p>
          <a:p>
            <a:r>
              <a:rPr lang="en-GB" altLang="en-US" sz="2400" dirty="0"/>
              <a:t>A key that uses two or more fields is described as a Composite Key</a:t>
            </a:r>
          </a:p>
          <a:p>
            <a:endParaRPr lang="en-GB" altLang="en-US" dirty="0"/>
          </a:p>
        </p:txBody>
      </p:sp>
    </p:spTree>
    <p:extLst>
      <p:ext uri="{BB962C8B-B14F-4D97-AF65-F5344CB8AC3E}">
        <p14:creationId xmlns:p14="http://schemas.microsoft.com/office/powerpoint/2010/main" val="2950532369"/>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D1F39C8-C3E5-4EC4-9708-BED76767465E}"/>
              </a:ext>
            </a:extLst>
          </p:cNvPr>
          <p:cNvSpPr>
            <a:spLocks noGrp="1"/>
          </p:cNvSpPr>
          <p:nvPr>
            <p:ph type="sldNum" sz="quarter" idx="10"/>
          </p:nvPr>
        </p:nvSpPr>
        <p:spPr/>
        <p:txBody>
          <a:bodyPr/>
          <a:lstStyle/>
          <a:p>
            <a:fld id="{7AE974E7-94BE-40BB-A21C-CE1737108922}" type="slidenum">
              <a:rPr lang="en-GB" altLang="en-US"/>
              <a:pPr/>
              <a:t>15</a:t>
            </a:fld>
            <a:endParaRPr lang="en-GB" altLang="en-US"/>
          </a:p>
        </p:txBody>
      </p:sp>
      <p:sp>
        <p:nvSpPr>
          <p:cNvPr id="833538" name="Rectangle 2">
            <a:extLst>
              <a:ext uri="{FF2B5EF4-FFF2-40B4-BE49-F238E27FC236}">
                <a16:creationId xmlns:a16="http://schemas.microsoft.com/office/drawing/2014/main" id="{983F968F-CEB0-46F7-B33B-C30EC5184FC0}"/>
              </a:ext>
            </a:extLst>
          </p:cNvPr>
          <p:cNvSpPr>
            <a:spLocks noGrp="1" noChangeArrowheads="1"/>
          </p:cNvSpPr>
          <p:nvPr>
            <p:ph type="title"/>
          </p:nvPr>
        </p:nvSpPr>
        <p:spPr/>
        <p:txBody>
          <a:bodyPr/>
          <a:lstStyle/>
          <a:p>
            <a:r>
              <a:rPr lang="en-GB" altLang="en-US"/>
              <a:t>The Soldier Table</a:t>
            </a:r>
          </a:p>
        </p:txBody>
      </p:sp>
      <p:pic>
        <p:nvPicPr>
          <p:cNvPr id="833539" name="Picture 3">
            <a:extLst>
              <a:ext uri="{FF2B5EF4-FFF2-40B4-BE49-F238E27FC236}">
                <a16:creationId xmlns:a16="http://schemas.microsoft.com/office/drawing/2014/main" id="{70693441-D627-4303-B571-957215727EB2}"/>
              </a:ext>
            </a:extLst>
          </p:cNvPr>
          <p:cNvPicPr>
            <a:picLocks noChangeAspect="1" noChangeArrowheads="1"/>
          </p:cNvPicPr>
          <p:nvPr>
            <p:ph type="body" idx="1"/>
          </p:nvPr>
        </p:nvPicPr>
        <p:blipFill>
          <a:blip r:embed="rId3">
            <a:extLst>
              <a:ext uri="{28A0092B-C50C-407E-A947-70E740481C1C}">
                <a14:useLocalDpi xmlns:a14="http://schemas.microsoft.com/office/drawing/2010/main" val="0"/>
              </a:ext>
            </a:extLst>
          </a:blip>
          <a:srcRect l="1871" t="10503" r="29318" b="33516"/>
          <a:stretch>
            <a:fillRect/>
          </a:stretch>
        </p:blipFill>
        <p:spPr>
          <a:xfrm>
            <a:off x="899592" y="1079500"/>
            <a:ext cx="7693025" cy="4699000"/>
          </a:xfrm>
        </p:spPr>
      </p:pic>
    </p:spTree>
    <p:extLst>
      <p:ext uri="{BB962C8B-B14F-4D97-AF65-F5344CB8AC3E}">
        <p14:creationId xmlns:p14="http://schemas.microsoft.com/office/powerpoint/2010/main" val="2225603182"/>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0368F74-0AC3-49D0-A072-368ACE34C3C3}"/>
              </a:ext>
            </a:extLst>
          </p:cNvPr>
          <p:cNvSpPr>
            <a:spLocks noGrp="1"/>
          </p:cNvSpPr>
          <p:nvPr>
            <p:ph type="sldNum" sz="quarter" idx="10"/>
          </p:nvPr>
        </p:nvSpPr>
        <p:spPr/>
        <p:txBody>
          <a:bodyPr/>
          <a:lstStyle/>
          <a:p>
            <a:fld id="{4CA8BD04-82B4-4C1D-A8D6-746D95707D5E}" type="slidenum">
              <a:rPr lang="en-GB" altLang="en-US"/>
              <a:pPr/>
              <a:t>16</a:t>
            </a:fld>
            <a:endParaRPr lang="en-GB" altLang="en-US"/>
          </a:p>
        </p:txBody>
      </p:sp>
      <p:sp>
        <p:nvSpPr>
          <p:cNvPr id="834562" name="Rectangle 2">
            <a:extLst>
              <a:ext uri="{FF2B5EF4-FFF2-40B4-BE49-F238E27FC236}">
                <a16:creationId xmlns:a16="http://schemas.microsoft.com/office/drawing/2014/main" id="{3517663F-FD3B-4A35-9E47-33FB72037EDC}"/>
              </a:ext>
            </a:extLst>
          </p:cNvPr>
          <p:cNvSpPr>
            <a:spLocks noGrp="1" noChangeArrowheads="1"/>
          </p:cNvSpPr>
          <p:nvPr>
            <p:ph type="title"/>
          </p:nvPr>
        </p:nvSpPr>
        <p:spPr/>
        <p:txBody>
          <a:bodyPr/>
          <a:lstStyle/>
          <a:p>
            <a:r>
              <a:rPr lang="en-GB" altLang="en-US"/>
              <a:t>Relationships</a:t>
            </a:r>
          </a:p>
        </p:txBody>
      </p:sp>
      <p:sp>
        <p:nvSpPr>
          <p:cNvPr id="834564" name="Rectangle 4">
            <a:extLst>
              <a:ext uri="{FF2B5EF4-FFF2-40B4-BE49-F238E27FC236}">
                <a16:creationId xmlns:a16="http://schemas.microsoft.com/office/drawing/2014/main" id="{F21B324C-7D9D-4B34-9522-67358A6EEBF3}"/>
              </a:ext>
            </a:extLst>
          </p:cNvPr>
          <p:cNvSpPr>
            <a:spLocks noGrp="1" noChangeArrowheads="1"/>
          </p:cNvSpPr>
          <p:nvPr>
            <p:ph type="body" idx="1"/>
          </p:nvPr>
        </p:nvSpPr>
        <p:spPr/>
        <p:txBody>
          <a:bodyPr/>
          <a:lstStyle/>
          <a:p>
            <a:r>
              <a:rPr lang="en-GB" altLang="en-US" sz="2400" dirty="0"/>
              <a:t>The logical link between two related tables is generally called a relationship</a:t>
            </a:r>
          </a:p>
          <a:p>
            <a:endParaRPr lang="en-GB" altLang="en-US" sz="2400" dirty="0"/>
          </a:p>
          <a:p>
            <a:r>
              <a:rPr lang="en-GB" altLang="en-US" sz="2400" dirty="0"/>
              <a:t>A Relationship is created by including the primary key of one table – the parent table - in another table – the child table</a:t>
            </a:r>
          </a:p>
          <a:p>
            <a:endParaRPr lang="en-GB" altLang="en-US" sz="2400" dirty="0"/>
          </a:p>
          <a:p>
            <a:r>
              <a:rPr lang="en-GB" altLang="en-US" sz="2400" dirty="0"/>
              <a:t>The parent table’s primary key becomes a “foreign key” in the child table</a:t>
            </a:r>
          </a:p>
        </p:txBody>
      </p:sp>
    </p:spTree>
    <p:extLst>
      <p:ext uri="{BB962C8B-B14F-4D97-AF65-F5344CB8AC3E}">
        <p14:creationId xmlns:p14="http://schemas.microsoft.com/office/powerpoint/2010/main" val="280903941"/>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7919471-2922-4A09-AD4A-24779709B15A}"/>
              </a:ext>
            </a:extLst>
          </p:cNvPr>
          <p:cNvSpPr>
            <a:spLocks noGrp="1"/>
          </p:cNvSpPr>
          <p:nvPr>
            <p:ph type="sldNum" sz="quarter" idx="10"/>
          </p:nvPr>
        </p:nvSpPr>
        <p:spPr/>
        <p:txBody>
          <a:bodyPr/>
          <a:lstStyle/>
          <a:p>
            <a:fld id="{A6628761-B247-4316-B905-BE232AE36C96}" type="slidenum">
              <a:rPr lang="en-GB" altLang="en-US"/>
              <a:pPr/>
              <a:t>17</a:t>
            </a:fld>
            <a:endParaRPr lang="en-GB" altLang="en-US"/>
          </a:p>
        </p:txBody>
      </p:sp>
      <p:sp>
        <p:nvSpPr>
          <p:cNvPr id="836610" name="Rectangle 2">
            <a:extLst>
              <a:ext uri="{FF2B5EF4-FFF2-40B4-BE49-F238E27FC236}">
                <a16:creationId xmlns:a16="http://schemas.microsoft.com/office/drawing/2014/main" id="{AB75CFDA-F83B-49B5-B7A4-054260C975EF}"/>
              </a:ext>
            </a:extLst>
          </p:cNvPr>
          <p:cNvSpPr>
            <a:spLocks noGrp="1" noChangeArrowheads="1"/>
          </p:cNvSpPr>
          <p:nvPr>
            <p:ph type="title"/>
          </p:nvPr>
        </p:nvSpPr>
        <p:spPr>
          <a:xfrm>
            <a:off x="1692275" y="404813"/>
            <a:ext cx="5867400" cy="911225"/>
          </a:xfrm>
        </p:spPr>
        <p:txBody>
          <a:bodyPr/>
          <a:lstStyle/>
          <a:p>
            <a:r>
              <a:rPr lang="en-GB" altLang="en-US"/>
              <a:t>Primary and Foreign Keys	</a:t>
            </a:r>
          </a:p>
        </p:txBody>
      </p:sp>
      <p:pic>
        <p:nvPicPr>
          <p:cNvPr id="836611" name="Picture 3">
            <a:extLst>
              <a:ext uri="{FF2B5EF4-FFF2-40B4-BE49-F238E27FC236}">
                <a16:creationId xmlns:a16="http://schemas.microsoft.com/office/drawing/2014/main" id="{EFDE466D-48D7-4171-BEF0-D353E0DFC4F7}"/>
              </a:ext>
            </a:extLst>
          </p:cNvPr>
          <p:cNvPicPr>
            <a:picLocks noChangeAspect="1" noChangeArrowheads="1"/>
          </p:cNvPicPr>
          <p:nvPr>
            <p:ph type="body" idx="1"/>
          </p:nvPr>
        </p:nvPicPr>
        <p:blipFill>
          <a:blip r:embed="rId3">
            <a:extLst>
              <a:ext uri="{28A0092B-C50C-407E-A947-70E740481C1C}">
                <a14:useLocalDpi xmlns:a14="http://schemas.microsoft.com/office/drawing/2010/main" val="0"/>
              </a:ext>
            </a:extLst>
          </a:blip>
          <a:srcRect l="1974" t="24854" r="20247" b="11111"/>
          <a:stretch>
            <a:fillRect/>
          </a:stretch>
        </p:blipFill>
        <p:spPr>
          <a:xfrm>
            <a:off x="755650" y="1341438"/>
            <a:ext cx="7920038" cy="5073650"/>
          </a:xfrm>
        </p:spPr>
      </p:pic>
    </p:spTree>
    <p:extLst>
      <p:ext uri="{BB962C8B-B14F-4D97-AF65-F5344CB8AC3E}">
        <p14:creationId xmlns:p14="http://schemas.microsoft.com/office/powerpoint/2010/main" val="542674847"/>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4DCD767-630E-4440-BDF3-A8DB8FA3CCF4}"/>
              </a:ext>
            </a:extLst>
          </p:cNvPr>
          <p:cNvSpPr>
            <a:spLocks noGrp="1"/>
          </p:cNvSpPr>
          <p:nvPr>
            <p:ph type="sldNum" sz="quarter" idx="10"/>
          </p:nvPr>
        </p:nvSpPr>
        <p:spPr/>
        <p:txBody>
          <a:bodyPr/>
          <a:lstStyle/>
          <a:p>
            <a:fld id="{E718DDC5-D867-4D86-9470-30EECE6DD0EC}" type="slidenum">
              <a:rPr lang="en-GB" altLang="en-US"/>
              <a:pPr/>
              <a:t>18</a:t>
            </a:fld>
            <a:endParaRPr lang="en-GB" altLang="en-US"/>
          </a:p>
        </p:txBody>
      </p:sp>
      <p:sp>
        <p:nvSpPr>
          <p:cNvPr id="217096" name="Rectangle 8">
            <a:extLst>
              <a:ext uri="{FF2B5EF4-FFF2-40B4-BE49-F238E27FC236}">
                <a16:creationId xmlns:a16="http://schemas.microsoft.com/office/drawing/2014/main" id="{E1E5A073-2A27-4101-9D51-3C92C5838335}"/>
              </a:ext>
            </a:extLst>
          </p:cNvPr>
          <p:cNvSpPr>
            <a:spLocks noGrp="1" noChangeArrowheads="1"/>
          </p:cNvSpPr>
          <p:nvPr>
            <p:ph type="body" idx="1"/>
          </p:nvPr>
        </p:nvSpPr>
        <p:spPr/>
        <p:txBody>
          <a:bodyPr/>
          <a:lstStyle/>
          <a:p>
            <a:r>
              <a:rPr lang="en-US" altLang="en-US" sz="2000" dirty="0"/>
              <a:t>Common Components of an MS Access Relational Database</a:t>
            </a:r>
          </a:p>
          <a:p>
            <a:pPr lvl="1"/>
            <a:r>
              <a:rPr lang="en-US" altLang="en-US" sz="2000" dirty="0"/>
              <a:t>Tables</a:t>
            </a:r>
          </a:p>
          <a:p>
            <a:pPr lvl="1"/>
            <a:r>
              <a:rPr lang="en-US" altLang="en-US" sz="2000" dirty="0"/>
              <a:t>Fields</a:t>
            </a:r>
          </a:p>
          <a:p>
            <a:pPr lvl="1"/>
            <a:r>
              <a:rPr lang="en-US" altLang="en-US" sz="2000" dirty="0"/>
              <a:t>Records</a:t>
            </a:r>
          </a:p>
          <a:p>
            <a:pPr lvl="1"/>
            <a:r>
              <a:rPr lang="en-US" altLang="en-US" sz="2000" dirty="0"/>
              <a:t>Relationships</a:t>
            </a:r>
          </a:p>
          <a:p>
            <a:pPr lvl="1"/>
            <a:r>
              <a:rPr lang="en-US" altLang="en-US" sz="2000" dirty="0"/>
              <a:t>Queries</a:t>
            </a:r>
          </a:p>
          <a:p>
            <a:pPr lvl="1"/>
            <a:r>
              <a:rPr lang="en-US" altLang="en-US" sz="2000" dirty="0"/>
              <a:t>Forms</a:t>
            </a:r>
          </a:p>
          <a:p>
            <a:pPr lvl="1"/>
            <a:r>
              <a:rPr lang="en-US" altLang="en-US" sz="2000" dirty="0"/>
              <a:t>Reports</a:t>
            </a:r>
          </a:p>
          <a:p>
            <a:pPr lvl="1"/>
            <a:r>
              <a:rPr lang="en-US" altLang="en-US" sz="2000" dirty="0"/>
              <a:t>Macros</a:t>
            </a:r>
          </a:p>
          <a:p>
            <a:pPr lvl="1"/>
            <a:r>
              <a:rPr lang="en-US" altLang="en-US" sz="2000" dirty="0"/>
              <a:t>Modules</a:t>
            </a:r>
          </a:p>
          <a:p>
            <a:endParaRPr lang="en-GB" altLang="en-US" dirty="0"/>
          </a:p>
        </p:txBody>
      </p:sp>
      <p:sp>
        <p:nvSpPr>
          <p:cNvPr id="217097" name="Rectangle 9">
            <a:extLst>
              <a:ext uri="{FF2B5EF4-FFF2-40B4-BE49-F238E27FC236}">
                <a16:creationId xmlns:a16="http://schemas.microsoft.com/office/drawing/2014/main" id="{5C657305-30CE-46DD-BDCB-D8FC006F5272}"/>
              </a:ext>
            </a:extLst>
          </p:cNvPr>
          <p:cNvSpPr>
            <a:spLocks noGrp="1" noChangeArrowheads="1"/>
          </p:cNvSpPr>
          <p:nvPr>
            <p:ph type="title"/>
          </p:nvPr>
        </p:nvSpPr>
        <p:spPr/>
        <p:txBody>
          <a:bodyPr/>
          <a:lstStyle/>
          <a:p>
            <a:r>
              <a:rPr lang="en-US" altLang="en-US"/>
              <a:t>Relational Databases</a:t>
            </a:r>
            <a:endParaRPr lang="en-GB" altLang="en-US"/>
          </a:p>
        </p:txBody>
      </p:sp>
    </p:spTree>
    <p:extLst>
      <p:ext uri="{BB962C8B-B14F-4D97-AF65-F5344CB8AC3E}">
        <p14:creationId xmlns:p14="http://schemas.microsoft.com/office/powerpoint/2010/main" val="1459755934"/>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62B80C70-1C82-47EA-A266-5A4760DC0D5C}"/>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en-US"/>
            </a:defPPr>
            <a:lvl1pPr algn="r" rtl="0" fontAlgn="base">
              <a:spcBef>
                <a:spcPct val="0"/>
              </a:spcBef>
              <a:spcAft>
                <a:spcPct val="0"/>
              </a:spcAft>
              <a:defRPr sz="1400" kern="1200">
                <a:solidFill>
                  <a:srgbClr val="FFFF66"/>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fld id="{909B4DDF-BCEF-44FD-BC3A-DAA736B4B418}" type="slidenum">
              <a:rPr lang="en-GB" altLang="en-US" smtClean="0"/>
              <a:pPr/>
              <a:t>19</a:t>
            </a:fld>
            <a:endParaRPr lang="en-GB" altLang="en-US"/>
          </a:p>
        </p:txBody>
      </p:sp>
      <p:sp>
        <p:nvSpPr>
          <p:cNvPr id="229380" name="Rectangle 4">
            <a:extLst>
              <a:ext uri="{FF2B5EF4-FFF2-40B4-BE49-F238E27FC236}">
                <a16:creationId xmlns:a16="http://schemas.microsoft.com/office/drawing/2014/main" id="{BB6AEFF5-377C-4693-B6FA-A32101EFCAA1}"/>
              </a:ext>
            </a:extLst>
          </p:cNvPr>
          <p:cNvSpPr>
            <a:spLocks noGrp="1" noChangeArrowheads="1"/>
          </p:cNvSpPr>
          <p:nvPr>
            <p:ph type="ctrTitle"/>
          </p:nvPr>
        </p:nvSpPr>
        <p:spPr/>
        <p:txBody>
          <a:bodyPr/>
          <a:lstStyle/>
          <a:p>
            <a:r>
              <a:rPr lang="en-US" altLang="en-US"/>
              <a:t>Relational Databases</a:t>
            </a:r>
          </a:p>
        </p:txBody>
      </p:sp>
      <p:sp>
        <p:nvSpPr>
          <p:cNvPr id="229381" name="Rectangle 5">
            <a:extLst>
              <a:ext uri="{FF2B5EF4-FFF2-40B4-BE49-F238E27FC236}">
                <a16:creationId xmlns:a16="http://schemas.microsoft.com/office/drawing/2014/main" id="{7345520A-48E0-404D-BB4A-9783A00275AA}"/>
              </a:ext>
            </a:extLst>
          </p:cNvPr>
          <p:cNvSpPr>
            <a:spLocks noGrp="1" noChangeArrowheads="1"/>
          </p:cNvSpPr>
          <p:nvPr>
            <p:ph type="subTitle" idx="1"/>
          </p:nvPr>
        </p:nvSpPr>
        <p:spPr/>
        <p:txBody>
          <a:bodyPr/>
          <a:lstStyle/>
          <a:p>
            <a:r>
              <a:rPr lang="en-US" altLang="en-US" dirty="0">
                <a:solidFill>
                  <a:schemeClr val="bg1"/>
                </a:solidFill>
              </a:rPr>
              <a:t>Development</a:t>
            </a:r>
            <a:endParaRPr lang="en-GB" altLang="en-US" dirty="0">
              <a:solidFill>
                <a:schemeClr val="bg1"/>
              </a:solidFill>
            </a:endParaRPr>
          </a:p>
        </p:txBody>
      </p:sp>
    </p:spTree>
    <p:extLst>
      <p:ext uri="{BB962C8B-B14F-4D97-AF65-F5344CB8AC3E}">
        <p14:creationId xmlns:p14="http://schemas.microsoft.com/office/powerpoint/2010/main" val="2188880695"/>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D0D6867-8012-4914-8636-A12817574FFE}"/>
              </a:ext>
            </a:extLst>
          </p:cNvPr>
          <p:cNvSpPr>
            <a:spLocks noGrp="1"/>
          </p:cNvSpPr>
          <p:nvPr>
            <p:ph type="sldNum" sz="quarter" idx="10"/>
          </p:nvPr>
        </p:nvSpPr>
        <p:spPr/>
        <p:txBody>
          <a:bodyPr/>
          <a:lstStyle/>
          <a:p>
            <a:fld id="{2D075B53-9F26-40BE-A10E-3D4E6F43C298}" type="slidenum">
              <a:rPr lang="en-GB" altLang="en-US"/>
              <a:pPr/>
              <a:t>20</a:t>
            </a:fld>
            <a:endParaRPr lang="en-GB" altLang="en-US"/>
          </a:p>
        </p:txBody>
      </p:sp>
      <p:sp>
        <p:nvSpPr>
          <p:cNvPr id="18445" name="Rectangle 13">
            <a:extLst>
              <a:ext uri="{FF2B5EF4-FFF2-40B4-BE49-F238E27FC236}">
                <a16:creationId xmlns:a16="http://schemas.microsoft.com/office/drawing/2014/main" id="{AB18562D-3887-4433-9370-7A178EA17157}"/>
              </a:ext>
            </a:extLst>
          </p:cNvPr>
          <p:cNvSpPr>
            <a:spLocks noGrp="1" noChangeArrowheads="1"/>
          </p:cNvSpPr>
          <p:nvPr>
            <p:ph type="title"/>
          </p:nvPr>
        </p:nvSpPr>
        <p:spPr/>
        <p:txBody>
          <a:bodyPr/>
          <a:lstStyle/>
          <a:p>
            <a:r>
              <a:rPr lang="en-US" altLang="en-US"/>
              <a:t>The Systems Lifecycle</a:t>
            </a:r>
          </a:p>
        </p:txBody>
      </p:sp>
      <p:sp>
        <p:nvSpPr>
          <p:cNvPr id="18446" name="Rectangle 14">
            <a:extLst>
              <a:ext uri="{FF2B5EF4-FFF2-40B4-BE49-F238E27FC236}">
                <a16:creationId xmlns:a16="http://schemas.microsoft.com/office/drawing/2014/main" id="{83FD8ED4-3EFA-4EE1-874C-374B3A009F10}"/>
              </a:ext>
            </a:extLst>
          </p:cNvPr>
          <p:cNvSpPr>
            <a:spLocks noGrp="1" noChangeArrowheads="1"/>
          </p:cNvSpPr>
          <p:nvPr>
            <p:ph type="body" idx="1"/>
          </p:nvPr>
        </p:nvSpPr>
        <p:spPr>
          <a:xfrm>
            <a:off x="827088" y="1916113"/>
            <a:ext cx="7834312" cy="4343400"/>
          </a:xfrm>
        </p:spPr>
        <p:txBody>
          <a:bodyPr/>
          <a:lstStyle/>
          <a:p>
            <a:r>
              <a:rPr lang="en-US" altLang="en-US"/>
              <a:t> A structured development approach based on SSADM</a:t>
            </a:r>
          </a:p>
          <a:p>
            <a:pPr lvl="1"/>
            <a:endParaRPr lang="en-US" altLang="en-US"/>
          </a:p>
          <a:p>
            <a:pPr lvl="1">
              <a:buFontTx/>
              <a:buNone/>
            </a:pPr>
            <a:r>
              <a:rPr lang="en-US" altLang="en-US"/>
              <a:t>“Structured Systems Analysis &amp; Design Methodologies”</a:t>
            </a:r>
          </a:p>
        </p:txBody>
      </p:sp>
    </p:spTree>
    <p:extLst>
      <p:ext uri="{BB962C8B-B14F-4D97-AF65-F5344CB8AC3E}">
        <p14:creationId xmlns:p14="http://schemas.microsoft.com/office/powerpoint/2010/main" val="2994109438"/>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lide Number Placeholder 2">
            <a:extLst>
              <a:ext uri="{FF2B5EF4-FFF2-40B4-BE49-F238E27FC236}">
                <a16:creationId xmlns:a16="http://schemas.microsoft.com/office/drawing/2014/main" id="{C8F4E47B-E1F3-4FA4-8B06-C0DE6875AAD1}"/>
              </a:ext>
            </a:extLst>
          </p:cNvPr>
          <p:cNvSpPr>
            <a:spLocks noGrp="1"/>
          </p:cNvSpPr>
          <p:nvPr>
            <p:ph type="sldNum" sz="quarter" idx="10"/>
          </p:nvPr>
        </p:nvSpPr>
        <p:spPr/>
        <p:txBody>
          <a:bodyPr/>
          <a:lstStyle/>
          <a:p>
            <a:fld id="{EF7199CB-28B4-4063-B456-966A36235C54}" type="slidenum">
              <a:rPr lang="en-GB" altLang="en-US"/>
              <a:pPr/>
              <a:t>21</a:t>
            </a:fld>
            <a:endParaRPr lang="en-GB" altLang="en-US"/>
          </a:p>
        </p:txBody>
      </p:sp>
      <p:sp>
        <p:nvSpPr>
          <p:cNvPr id="583682" name="Rectangle 2">
            <a:extLst>
              <a:ext uri="{FF2B5EF4-FFF2-40B4-BE49-F238E27FC236}">
                <a16:creationId xmlns:a16="http://schemas.microsoft.com/office/drawing/2014/main" id="{E1CC9A5C-C663-4D67-A1E7-15359B4D07F2}"/>
              </a:ext>
            </a:extLst>
          </p:cNvPr>
          <p:cNvSpPr>
            <a:spLocks noGrp="1" noChangeArrowheads="1"/>
          </p:cNvSpPr>
          <p:nvPr>
            <p:ph type="title"/>
          </p:nvPr>
        </p:nvSpPr>
        <p:spPr>
          <a:xfrm>
            <a:off x="539552" y="81148"/>
            <a:ext cx="8229600" cy="1143000"/>
          </a:xfrm>
        </p:spPr>
        <p:txBody>
          <a:bodyPr/>
          <a:lstStyle/>
          <a:p>
            <a:r>
              <a:rPr lang="en-US" altLang="en-US"/>
              <a:t>The Systems Lifecycle</a:t>
            </a:r>
          </a:p>
        </p:txBody>
      </p:sp>
      <p:sp>
        <p:nvSpPr>
          <p:cNvPr id="583684" name="AutoShape 4">
            <a:extLst>
              <a:ext uri="{FF2B5EF4-FFF2-40B4-BE49-F238E27FC236}">
                <a16:creationId xmlns:a16="http://schemas.microsoft.com/office/drawing/2014/main" id="{7A972C37-A2AF-4DEF-8EC0-4CD9916068B6}"/>
              </a:ext>
            </a:extLst>
          </p:cNvPr>
          <p:cNvSpPr>
            <a:spLocks noChangeArrowheads="1"/>
          </p:cNvSpPr>
          <p:nvPr/>
        </p:nvSpPr>
        <p:spPr bwMode="auto">
          <a:xfrm>
            <a:off x="3418284" y="1218318"/>
            <a:ext cx="2125663" cy="358775"/>
          </a:xfrm>
          <a:prstGeom prst="flowChartAlternateProcess">
            <a:avLst/>
          </a:prstGeom>
          <a:noFill/>
          <a:ln w="12700">
            <a:solidFill>
              <a:srgbClr val="00FF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GB" altLang="en-US" sz="2000" dirty="0"/>
              <a:t>Requirements</a:t>
            </a:r>
          </a:p>
        </p:txBody>
      </p:sp>
      <p:sp>
        <p:nvSpPr>
          <p:cNvPr id="583685" name="AutoShape 5">
            <a:extLst>
              <a:ext uri="{FF2B5EF4-FFF2-40B4-BE49-F238E27FC236}">
                <a16:creationId xmlns:a16="http://schemas.microsoft.com/office/drawing/2014/main" id="{8B0D649E-67BE-487F-B8A6-542C461E6F4C}"/>
              </a:ext>
            </a:extLst>
          </p:cNvPr>
          <p:cNvSpPr>
            <a:spLocks noChangeArrowheads="1"/>
          </p:cNvSpPr>
          <p:nvPr/>
        </p:nvSpPr>
        <p:spPr bwMode="auto">
          <a:xfrm>
            <a:off x="3418284" y="2024768"/>
            <a:ext cx="2125663" cy="358775"/>
          </a:xfrm>
          <a:prstGeom prst="flowChartAlternateProcess">
            <a:avLst/>
          </a:prstGeom>
          <a:noFill/>
          <a:ln w="12700" algn="ctr">
            <a:solidFill>
              <a:srgbClr val="00FF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GB" altLang="en-US" sz="2000" dirty="0"/>
              <a:t>Analysis</a:t>
            </a:r>
          </a:p>
        </p:txBody>
      </p:sp>
      <p:sp>
        <p:nvSpPr>
          <p:cNvPr id="583686" name="AutoShape 6">
            <a:extLst>
              <a:ext uri="{FF2B5EF4-FFF2-40B4-BE49-F238E27FC236}">
                <a16:creationId xmlns:a16="http://schemas.microsoft.com/office/drawing/2014/main" id="{E1F657EF-70F6-4470-8C9E-7A01789CF7A8}"/>
              </a:ext>
            </a:extLst>
          </p:cNvPr>
          <p:cNvSpPr>
            <a:spLocks noChangeArrowheads="1"/>
          </p:cNvSpPr>
          <p:nvPr/>
        </p:nvSpPr>
        <p:spPr bwMode="auto">
          <a:xfrm>
            <a:off x="3419872" y="2831218"/>
            <a:ext cx="2125662" cy="358775"/>
          </a:xfrm>
          <a:prstGeom prst="flowChartAlternateProcess">
            <a:avLst/>
          </a:prstGeom>
          <a:noFill/>
          <a:ln w="12700" algn="ctr">
            <a:solidFill>
              <a:srgbClr val="00FF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GB" altLang="en-US" sz="2000" dirty="0"/>
              <a:t>Design</a:t>
            </a:r>
          </a:p>
        </p:txBody>
      </p:sp>
      <p:sp>
        <p:nvSpPr>
          <p:cNvPr id="583687" name="AutoShape 7">
            <a:extLst>
              <a:ext uri="{FF2B5EF4-FFF2-40B4-BE49-F238E27FC236}">
                <a16:creationId xmlns:a16="http://schemas.microsoft.com/office/drawing/2014/main" id="{E3DFA7EE-6464-4C2A-935B-F5C32E391D48}"/>
              </a:ext>
            </a:extLst>
          </p:cNvPr>
          <p:cNvSpPr>
            <a:spLocks noChangeArrowheads="1"/>
          </p:cNvSpPr>
          <p:nvPr/>
        </p:nvSpPr>
        <p:spPr bwMode="auto">
          <a:xfrm>
            <a:off x="3419872" y="3637668"/>
            <a:ext cx="2125662" cy="358775"/>
          </a:xfrm>
          <a:prstGeom prst="flowChartAlternateProcess">
            <a:avLst/>
          </a:prstGeom>
          <a:noFill/>
          <a:ln w="12700" algn="ctr">
            <a:solidFill>
              <a:srgbClr val="00FF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GB" altLang="en-US" sz="2000" dirty="0"/>
              <a:t>Implementation</a:t>
            </a:r>
          </a:p>
        </p:txBody>
      </p:sp>
      <p:sp>
        <p:nvSpPr>
          <p:cNvPr id="583688" name="AutoShape 8">
            <a:extLst>
              <a:ext uri="{FF2B5EF4-FFF2-40B4-BE49-F238E27FC236}">
                <a16:creationId xmlns:a16="http://schemas.microsoft.com/office/drawing/2014/main" id="{8E8333D1-16C5-485A-BFF9-A9D4F0BCC8BF}"/>
              </a:ext>
            </a:extLst>
          </p:cNvPr>
          <p:cNvSpPr>
            <a:spLocks noChangeArrowheads="1"/>
          </p:cNvSpPr>
          <p:nvPr/>
        </p:nvSpPr>
        <p:spPr bwMode="auto">
          <a:xfrm>
            <a:off x="3419872" y="4444118"/>
            <a:ext cx="2125662" cy="358775"/>
          </a:xfrm>
          <a:prstGeom prst="flowChartAlternateProcess">
            <a:avLst/>
          </a:prstGeom>
          <a:noFill/>
          <a:ln w="12700" algn="ctr">
            <a:solidFill>
              <a:srgbClr val="00FF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GB" altLang="en-US" sz="2000" dirty="0"/>
              <a:t>Testing</a:t>
            </a:r>
          </a:p>
        </p:txBody>
      </p:sp>
      <p:sp>
        <p:nvSpPr>
          <p:cNvPr id="583689" name="AutoShape 9">
            <a:extLst>
              <a:ext uri="{FF2B5EF4-FFF2-40B4-BE49-F238E27FC236}">
                <a16:creationId xmlns:a16="http://schemas.microsoft.com/office/drawing/2014/main" id="{0EED96CA-8615-4FC3-8F31-3DD3C4BBC0AA}"/>
              </a:ext>
            </a:extLst>
          </p:cNvPr>
          <p:cNvSpPr>
            <a:spLocks noChangeArrowheads="1"/>
          </p:cNvSpPr>
          <p:nvPr/>
        </p:nvSpPr>
        <p:spPr bwMode="auto">
          <a:xfrm>
            <a:off x="3418284" y="5250568"/>
            <a:ext cx="2125663" cy="358775"/>
          </a:xfrm>
          <a:prstGeom prst="flowChartAlternateProcess">
            <a:avLst/>
          </a:prstGeom>
          <a:noFill/>
          <a:ln w="12700" algn="ctr">
            <a:solidFill>
              <a:srgbClr val="00FF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GB" altLang="en-US" sz="2000" dirty="0"/>
              <a:t>Maintenance</a:t>
            </a:r>
          </a:p>
        </p:txBody>
      </p:sp>
      <p:cxnSp>
        <p:nvCxnSpPr>
          <p:cNvPr id="583690" name="AutoShape 10">
            <a:extLst>
              <a:ext uri="{FF2B5EF4-FFF2-40B4-BE49-F238E27FC236}">
                <a16:creationId xmlns:a16="http://schemas.microsoft.com/office/drawing/2014/main" id="{83241F39-CD15-4F06-A2D0-81E74AB2D085}"/>
              </a:ext>
            </a:extLst>
          </p:cNvPr>
          <p:cNvCxnSpPr>
            <a:cxnSpLocks noChangeShapeType="1"/>
            <a:stCxn id="583684" idx="2"/>
            <a:endCxn id="583685" idx="0"/>
          </p:cNvCxnSpPr>
          <p:nvPr/>
        </p:nvCxnSpPr>
        <p:spPr bwMode="auto">
          <a:xfrm>
            <a:off x="4481909" y="1577093"/>
            <a:ext cx="0" cy="447675"/>
          </a:xfrm>
          <a:prstGeom prst="straightConnector1">
            <a:avLst/>
          </a:prstGeom>
          <a:noFill/>
          <a:ln w="12700">
            <a:solidFill>
              <a:srgbClr val="00FF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83691" name="AutoShape 11">
            <a:extLst>
              <a:ext uri="{FF2B5EF4-FFF2-40B4-BE49-F238E27FC236}">
                <a16:creationId xmlns:a16="http://schemas.microsoft.com/office/drawing/2014/main" id="{3DC66FB3-D06F-4C8D-9F6B-DEEB45DA5EDE}"/>
              </a:ext>
            </a:extLst>
          </p:cNvPr>
          <p:cNvCxnSpPr>
            <a:cxnSpLocks noChangeShapeType="1"/>
            <a:stCxn id="583685" idx="2"/>
            <a:endCxn id="583686" idx="0"/>
          </p:cNvCxnSpPr>
          <p:nvPr/>
        </p:nvCxnSpPr>
        <p:spPr bwMode="auto">
          <a:xfrm>
            <a:off x="4481909" y="2383543"/>
            <a:ext cx="1588" cy="447675"/>
          </a:xfrm>
          <a:prstGeom prst="straightConnector1">
            <a:avLst/>
          </a:prstGeom>
          <a:noFill/>
          <a:ln w="12700">
            <a:solidFill>
              <a:srgbClr val="00FF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83692" name="AutoShape 12">
            <a:extLst>
              <a:ext uri="{FF2B5EF4-FFF2-40B4-BE49-F238E27FC236}">
                <a16:creationId xmlns:a16="http://schemas.microsoft.com/office/drawing/2014/main" id="{71BCADF5-84B6-498F-A9FF-E91BF1C8FFE3}"/>
              </a:ext>
            </a:extLst>
          </p:cNvPr>
          <p:cNvCxnSpPr>
            <a:cxnSpLocks noChangeShapeType="1"/>
            <a:stCxn id="583686" idx="2"/>
            <a:endCxn id="583687" idx="0"/>
          </p:cNvCxnSpPr>
          <p:nvPr/>
        </p:nvCxnSpPr>
        <p:spPr bwMode="auto">
          <a:xfrm>
            <a:off x="4483497" y="3189993"/>
            <a:ext cx="0" cy="447675"/>
          </a:xfrm>
          <a:prstGeom prst="straightConnector1">
            <a:avLst/>
          </a:prstGeom>
          <a:noFill/>
          <a:ln w="12700">
            <a:solidFill>
              <a:srgbClr val="00FF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83693" name="AutoShape 13">
            <a:extLst>
              <a:ext uri="{FF2B5EF4-FFF2-40B4-BE49-F238E27FC236}">
                <a16:creationId xmlns:a16="http://schemas.microsoft.com/office/drawing/2014/main" id="{60864CDC-ABB6-4B15-B930-A5A61E48121B}"/>
              </a:ext>
            </a:extLst>
          </p:cNvPr>
          <p:cNvCxnSpPr>
            <a:cxnSpLocks noChangeShapeType="1"/>
            <a:stCxn id="583687" idx="2"/>
            <a:endCxn id="583688" idx="0"/>
          </p:cNvCxnSpPr>
          <p:nvPr/>
        </p:nvCxnSpPr>
        <p:spPr bwMode="auto">
          <a:xfrm>
            <a:off x="4483497" y="3996443"/>
            <a:ext cx="0" cy="447675"/>
          </a:xfrm>
          <a:prstGeom prst="straightConnector1">
            <a:avLst/>
          </a:prstGeom>
          <a:noFill/>
          <a:ln w="12700">
            <a:solidFill>
              <a:srgbClr val="00FF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83694" name="AutoShape 14">
            <a:extLst>
              <a:ext uri="{FF2B5EF4-FFF2-40B4-BE49-F238E27FC236}">
                <a16:creationId xmlns:a16="http://schemas.microsoft.com/office/drawing/2014/main" id="{271D09BF-196A-47A3-9D0A-792867D82722}"/>
              </a:ext>
            </a:extLst>
          </p:cNvPr>
          <p:cNvCxnSpPr>
            <a:cxnSpLocks noChangeShapeType="1"/>
            <a:stCxn id="583688" idx="2"/>
            <a:endCxn id="583689" idx="0"/>
          </p:cNvCxnSpPr>
          <p:nvPr/>
        </p:nvCxnSpPr>
        <p:spPr bwMode="auto">
          <a:xfrm flipH="1">
            <a:off x="4481909" y="4802893"/>
            <a:ext cx="1588" cy="447675"/>
          </a:xfrm>
          <a:prstGeom prst="straightConnector1">
            <a:avLst/>
          </a:prstGeom>
          <a:noFill/>
          <a:ln w="12700">
            <a:solidFill>
              <a:srgbClr val="00FF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83695" name="AutoShape 15">
            <a:extLst>
              <a:ext uri="{FF2B5EF4-FFF2-40B4-BE49-F238E27FC236}">
                <a16:creationId xmlns:a16="http://schemas.microsoft.com/office/drawing/2014/main" id="{9A76F84B-9E1D-42FB-B129-F021770A4AB8}"/>
              </a:ext>
            </a:extLst>
          </p:cNvPr>
          <p:cNvCxnSpPr>
            <a:cxnSpLocks noChangeShapeType="1"/>
            <a:stCxn id="583689" idx="3"/>
            <a:endCxn id="583684" idx="3"/>
          </p:cNvCxnSpPr>
          <p:nvPr/>
        </p:nvCxnSpPr>
        <p:spPr bwMode="auto">
          <a:xfrm flipV="1">
            <a:off x="5543947" y="1397705"/>
            <a:ext cx="1587" cy="4032250"/>
          </a:xfrm>
          <a:prstGeom prst="bentConnector3">
            <a:avLst>
              <a:gd name="adj1" fmla="val 14400000"/>
            </a:avLst>
          </a:prstGeom>
          <a:noFill/>
          <a:ln w="12700">
            <a:solidFill>
              <a:srgbClr val="00FF00"/>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24191563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368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8369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83685"/>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58369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8368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58369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83687"/>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58369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83688"/>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583694"/>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583689"/>
                                        </p:tgtEl>
                                        <p:attrNameLst>
                                          <p:attrName>style.visibility</p:attrName>
                                        </p:attrNameLst>
                                      </p:cBhvr>
                                      <p:to>
                                        <p:strVal val="visible"/>
                                      </p:to>
                                    </p:set>
                                  </p:childTnLst>
                                </p:cTn>
                              </p:par>
                            </p:childTnLst>
                          </p:cTn>
                        </p:par>
                      </p:childTnLst>
                    </p:cTn>
                  </p:par>
                  <p:par>
                    <p:cTn id="37" fill="hold" nodeType="clickPar">
                      <p:stCondLst>
                        <p:cond delay="indefinite"/>
                      </p:stCondLst>
                      <p:childTnLst>
                        <p:par>
                          <p:cTn id="38" fill="hold" nodeType="withGroup">
                            <p:stCondLst>
                              <p:cond delay="0"/>
                            </p:stCondLst>
                            <p:childTnLst>
                              <p:par>
                                <p:cTn id="39" presetID="1" presetClass="entr" presetSubtype="0" fill="hold" nodeType="clickEffect">
                                  <p:stCondLst>
                                    <p:cond delay="0"/>
                                  </p:stCondLst>
                                  <p:childTnLst>
                                    <p:set>
                                      <p:cBhvr>
                                        <p:cTn id="40" dur="1" fill="hold">
                                          <p:stCondLst>
                                            <p:cond delay="0"/>
                                          </p:stCondLst>
                                        </p:cTn>
                                        <p:tgtEl>
                                          <p:spTgt spid="58369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684" grpId="0" animBg="1"/>
      <p:bldP spid="583685" grpId="0" animBg="1"/>
      <p:bldP spid="583686" grpId="0" animBg="1"/>
      <p:bldP spid="583687" grpId="0" animBg="1"/>
      <p:bldP spid="583688" grpId="0" animBg="1"/>
      <p:bldP spid="583689"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a:extLst>
              <a:ext uri="{FF2B5EF4-FFF2-40B4-BE49-F238E27FC236}">
                <a16:creationId xmlns:a16="http://schemas.microsoft.com/office/drawing/2014/main" id="{19D76E1E-ED7C-4AD3-BE29-E3002E529053}"/>
              </a:ext>
            </a:extLst>
          </p:cNvPr>
          <p:cNvSpPr>
            <a:spLocks noGrp="1"/>
          </p:cNvSpPr>
          <p:nvPr>
            <p:ph type="sldNum" sz="quarter" idx="10"/>
          </p:nvPr>
        </p:nvSpPr>
        <p:spPr/>
        <p:txBody>
          <a:bodyPr/>
          <a:lstStyle/>
          <a:p>
            <a:fld id="{A2A24170-A3B8-411D-80EF-4C1158E620C8}" type="slidenum">
              <a:rPr lang="en-GB" altLang="en-US"/>
              <a:pPr/>
              <a:t>22</a:t>
            </a:fld>
            <a:endParaRPr lang="en-GB" altLang="en-US"/>
          </a:p>
        </p:txBody>
      </p:sp>
      <p:sp>
        <p:nvSpPr>
          <p:cNvPr id="249865" name="Rectangle 9">
            <a:extLst>
              <a:ext uri="{FF2B5EF4-FFF2-40B4-BE49-F238E27FC236}">
                <a16:creationId xmlns:a16="http://schemas.microsoft.com/office/drawing/2014/main" id="{DDBCB839-A7A3-4934-9C5D-8856A403E9C9}"/>
              </a:ext>
            </a:extLst>
          </p:cNvPr>
          <p:cNvSpPr>
            <a:spLocks noGrp="1" noChangeArrowheads="1"/>
          </p:cNvSpPr>
          <p:nvPr>
            <p:ph type="title"/>
          </p:nvPr>
        </p:nvSpPr>
        <p:spPr/>
        <p:txBody>
          <a:bodyPr/>
          <a:lstStyle/>
          <a:p>
            <a:r>
              <a:rPr lang="en-US" altLang="en-US"/>
              <a:t>Design Stage</a:t>
            </a:r>
          </a:p>
        </p:txBody>
      </p:sp>
      <p:sp>
        <p:nvSpPr>
          <p:cNvPr id="249860" name="Text Box 4">
            <a:extLst>
              <a:ext uri="{FF2B5EF4-FFF2-40B4-BE49-F238E27FC236}">
                <a16:creationId xmlns:a16="http://schemas.microsoft.com/office/drawing/2014/main" id="{7FE384C2-C3AD-48DB-9EF2-B4C7802486D8}"/>
              </a:ext>
            </a:extLst>
          </p:cNvPr>
          <p:cNvSpPr txBox="1">
            <a:spLocks noChangeArrowheads="1"/>
          </p:cNvSpPr>
          <p:nvPr/>
        </p:nvSpPr>
        <p:spPr bwMode="auto">
          <a:xfrm>
            <a:off x="914400" y="1517650"/>
            <a:ext cx="7067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endParaRPr lang="en-GB" altLang="en-US" sz="2400"/>
          </a:p>
        </p:txBody>
      </p:sp>
      <p:sp>
        <p:nvSpPr>
          <p:cNvPr id="249867" name="Rectangle 11">
            <a:extLst>
              <a:ext uri="{FF2B5EF4-FFF2-40B4-BE49-F238E27FC236}">
                <a16:creationId xmlns:a16="http://schemas.microsoft.com/office/drawing/2014/main" id="{2349E649-1AD8-48AA-879F-351F84831033}"/>
              </a:ext>
            </a:extLst>
          </p:cNvPr>
          <p:cNvSpPr>
            <a:spLocks noGrp="1" noChangeArrowheads="1"/>
          </p:cNvSpPr>
          <p:nvPr>
            <p:ph type="body" idx="1"/>
          </p:nvPr>
        </p:nvSpPr>
        <p:spPr/>
        <p:txBody>
          <a:bodyPr/>
          <a:lstStyle/>
          <a:p>
            <a:r>
              <a:rPr lang="en-US" altLang="en-US" sz="2800" dirty="0"/>
              <a:t>Main Steps:</a:t>
            </a:r>
          </a:p>
          <a:p>
            <a:pPr lvl="1"/>
            <a:r>
              <a:rPr lang="en-US" altLang="en-US" dirty="0"/>
              <a:t>Identify the purpose</a:t>
            </a:r>
          </a:p>
          <a:p>
            <a:pPr lvl="1"/>
            <a:r>
              <a:rPr lang="en-US" altLang="en-US" dirty="0"/>
              <a:t>Create Entity Relationship Diagrams - ERDs</a:t>
            </a:r>
          </a:p>
          <a:p>
            <a:pPr lvl="1"/>
            <a:r>
              <a:rPr lang="en-US" altLang="en-US" dirty="0" err="1"/>
              <a:t>Normalisation</a:t>
            </a:r>
            <a:endParaRPr lang="en-US" altLang="en-US" dirty="0"/>
          </a:p>
          <a:p>
            <a:pPr lvl="1"/>
            <a:r>
              <a:rPr lang="en-US" altLang="en-US" dirty="0"/>
              <a:t>Identify other components </a:t>
            </a:r>
            <a:br>
              <a:rPr lang="en-US" altLang="en-US" dirty="0"/>
            </a:br>
            <a:r>
              <a:rPr lang="en-US" altLang="en-US" dirty="0"/>
              <a:t>(such as Forms, Queries, Reports, Macros)</a:t>
            </a:r>
          </a:p>
          <a:p>
            <a:pPr lvl="1"/>
            <a:r>
              <a:rPr lang="en-US" altLang="en-US" dirty="0"/>
              <a:t>Refine the design</a:t>
            </a:r>
          </a:p>
          <a:p>
            <a:r>
              <a:rPr lang="en-US" altLang="en-US" sz="2800" dirty="0"/>
              <a:t>The output of this stage is the Database Schema</a:t>
            </a:r>
            <a:endParaRPr lang="en-GB" altLang="en-US" sz="2800" dirty="0"/>
          </a:p>
        </p:txBody>
      </p:sp>
    </p:spTree>
    <p:extLst>
      <p:ext uri="{BB962C8B-B14F-4D97-AF65-F5344CB8AC3E}">
        <p14:creationId xmlns:p14="http://schemas.microsoft.com/office/powerpoint/2010/main" val="367539962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nodePh="1">
                                  <p:stCondLst>
                                    <p:cond delay="0"/>
                                  </p:stCondLst>
                                  <p:endCondLst>
                                    <p:cond evt="begin" delay="0">
                                      <p:tn val="5"/>
                                    </p:cond>
                                  </p:endCondLst>
                                  <p:childTnLst>
                                    <p:set>
                                      <p:cBhvr>
                                        <p:cTn id="6" dur="1" fill="hold">
                                          <p:stCondLst>
                                            <p:cond delay="0"/>
                                          </p:stCondLst>
                                        </p:cTn>
                                        <p:tgtEl>
                                          <p:spTgt spid="249860">
                                            <p:txEl>
                                              <p:pRg st="0" end="0"/>
                                            </p:txEl>
                                          </p:spTgt>
                                        </p:tgtEl>
                                        <p:attrNameLst>
                                          <p:attrName>style.visibility</p:attrName>
                                        </p:attrNameLst>
                                      </p:cBhvr>
                                      <p:to>
                                        <p:strVal val="visible"/>
                                      </p:to>
                                    </p:set>
                                    <p:anim calcmode="lin" valueType="num">
                                      <p:cBhvr additive="base">
                                        <p:cTn id="7" dur="500" fill="hold"/>
                                        <p:tgtEl>
                                          <p:spTgt spid="24986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49860">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9860"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a:extLst>
              <a:ext uri="{FF2B5EF4-FFF2-40B4-BE49-F238E27FC236}">
                <a16:creationId xmlns:a16="http://schemas.microsoft.com/office/drawing/2014/main" id="{60212063-02EF-4255-94B0-84094407D2BD}"/>
              </a:ext>
            </a:extLst>
          </p:cNvPr>
          <p:cNvSpPr>
            <a:spLocks noGrp="1"/>
          </p:cNvSpPr>
          <p:nvPr>
            <p:ph type="sldNum" sz="quarter" idx="10"/>
          </p:nvPr>
        </p:nvSpPr>
        <p:spPr/>
        <p:txBody>
          <a:bodyPr/>
          <a:lstStyle/>
          <a:p>
            <a:fld id="{7360E562-40A4-48CB-A6B0-E8C643D68E76}" type="slidenum">
              <a:rPr lang="en-GB" altLang="en-US"/>
              <a:pPr/>
              <a:t>23</a:t>
            </a:fld>
            <a:endParaRPr lang="en-GB" altLang="en-US"/>
          </a:p>
        </p:txBody>
      </p:sp>
      <p:sp>
        <p:nvSpPr>
          <p:cNvPr id="251913" name="Rectangle 9">
            <a:extLst>
              <a:ext uri="{FF2B5EF4-FFF2-40B4-BE49-F238E27FC236}">
                <a16:creationId xmlns:a16="http://schemas.microsoft.com/office/drawing/2014/main" id="{993E7997-7A6F-4056-B56E-84E3F9A65A5C}"/>
              </a:ext>
            </a:extLst>
          </p:cNvPr>
          <p:cNvSpPr>
            <a:spLocks noGrp="1" noChangeArrowheads="1"/>
          </p:cNvSpPr>
          <p:nvPr>
            <p:ph type="title"/>
          </p:nvPr>
        </p:nvSpPr>
        <p:spPr/>
        <p:txBody>
          <a:bodyPr/>
          <a:lstStyle/>
          <a:p>
            <a:r>
              <a:rPr lang="en-US" altLang="en-US"/>
              <a:t>Entity Relationship Diagrams</a:t>
            </a:r>
          </a:p>
        </p:txBody>
      </p:sp>
      <p:sp>
        <p:nvSpPr>
          <p:cNvPr id="251914" name="Rectangle 10">
            <a:extLst>
              <a:ext uri="{FF2B5EF4-FFF2-40B4-BE49-F238E27FC236}">
                <a16:creationId xmlns:a16="http://schemas.microsoft.com/office/drawing/2014/main" id="{26BFDECD-AC7B-4CCF-9235-3224C53A3C08}"/>
              </a:ext>
            </a:extLst>
          </p:cNvPr>
          <p:cNvSpPr>
            <a:spLocks noGrp="1" noChangeArrowheads="1"/>
          </p:cNvSpPr>
          <p:nvPr>
            <p:ph type="body" idx="1"/>
          </p:nvPr>
        </p:nvSpPr>
        <p:spPr/>
        <p:txBody>
          <a:bodyPr/>
          <a:lstStyle/>
          <a:p>
            <a:pPr>
              <a:buFontTx/>
              <a:buNone/>
            </a:pPr>
            <a:r>
              <a:rPr lang="en-US" altLang="en-US"/>
              <a:t>An ERD is:</a:t>
            </a:r>
          </a:p>
          <a:p>
            <a:r>
              <a:rPr lang="en-US" altLang="en-US"/>
              <a:t>A logical diagram of the architecture of the database defining the Entities, Attributes and Relationships</a:t>
            </a:r>
          </a:p>
          <a:p>
            <a:r>
              <a:rPr lang="en-US" altLang="en-US"/>
              <a:t>A pictorial representation of the data storage repository of the database</a:t>
            </a:r>
          </a:p>
        </p:txBody>
      </p:sp>
      <p:sp>
        <p:nvSpPr>
          <p:cNvPr id="251908" name="Text Box 4">
            <a:extLst>
              <a:ext uri="{FF2B5EF4-FFF2-40B4-BE49-F238E27FC236}">
                <a16:creationId xmlns:a16="http://schemas.microsoft.com/office/drawing/2014/main" id="{F875D15E-22B4-4F55-8002-A531F2260EC9}"/>
              </a:ext>
            </a:extLst>
          </p:cNvPr>
          <p:cNvSpPr txBox="1">
            <a:spLocks noChangeArrowheads="1"/>
          </p:cNvSpPr>
          <p:nvPr/>
        </p:nvSpPr>
        <p:spPr bwMode="auto">
          <a:xfrm>
            <a:off x="1066800" y="2362200"/>
            <a:ext cx="706755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endParaRPr lang="en-US" altLang="en-US" sz="2400" b="1" i="1">
              <a:solidFill>
                <a:srgbClr val="000099"/>
              </a:solidFill>
            </a:endParaRPr>
          </a:p>
          <a:p>
            <a:pPr eaLnBrk="0" hangingPunct="0"/>
            <a:endParaRPr lang="en-US" altLang="en-US" sz="2400"/>
          </a:p>
        </p:txBody>
      </p:sp>
    </p:spTree>
    <p:extLst>
      <p:ext uri="{BB962C8B-B14F-4D97-AF65-F5344CB8AC3E}">
        <p14:creationId xmlns:p14="http://schemas.microsoft.com/office/powerpoint/2010/main" val="2432295853"/>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56A5ABD-903C-43CA-B2EB-C3594B8BB9BB}"/>
              </a:ext>
            </a:extLst>
          </p:cNvPr>
          <p:cNvSpPr>
            <a:spLocks noGrp="1"/>
          </p:cNvSpPr>
          <p:nvPr>
            <p:ph type="sldNum" sz="quarter" idx="10"/>
          </p:nvPr>
        </p:nvSpPr>
        <p:spPr/>
        <p:txBody>
          <a:bodyPr/>
          <a:lstStyle/>
          <a:p>
            <a:fld id="{A6FD37F9-0A22-46DE-9D6E-73F382AB5EDF}" type="slidenum">
              <a:rPr lang="en-GB" altLang="en-US"/>
              <a:pPr/>
              <a:t>24</a:t>
            </a:fld>
            <a:endParaRPr lang="en-GB" altLang="en-US"/>
          </a:p>
        </p:txBody>
      </p:sp>
      <p:sp>
        <p:nvSpPr>
          <p:cNvPr id="617474" name="Rectangle 2">
            <a:extLst>
              <a:ext uri="{FF2B5EF4-FFF2-40B4-BE49-F238E27FC236}">
                <a16:creationId xmlns:a16="http://schemas.microsoft.com/office/drawing/2014/main" id="{74B628F6-2DA0-4E3F-AF01-96CDCE24B664}"/>
              </a:ext>
            </a:extLst>
          </p:cNvPr>
          <p:cNvSpPr>
            <a:spLocks noGrp="1" noChangeArrowheads="1"/>
          </p:cNvSpPr>
          <p:nvPr>
            <p:ph type="title"/>
          </p:nvPr>
        </p:nvSpPr>
        <p:spPr/>
        <p:txBody>
          <a:bodyPr/>
          <a:lstStyle/>
          <a:p>
            <a:r>
              <a:rPr lang="en-US" altLang="en-US"/>
              <a:t>Entity Relationship Diagrams</a:t>
            </a:r>
          </a:p>
        </p:txBody>
      </p:sp>
      <p:sp>
        <p:nvSpPr>
          <p:cNvPr id="617475" name="Rectangle 3">
            <a:extLst>
              <a:ext uri="{FF2B5EF4-FFF2-40B4-BE49-F238E27FC236}">
                <a16:creationId xmlns:a16="http://schemas.microsoft.com/office/drawing/2014/main" id="{03F6783E-C42B-48C1-9DB4-8F9034FFC544}"/>
              </a:ext>
            </a:extLst>
          </p:cNvPr>
          <p:cNvSpPr>
            <a:spLocks noGrp="1" noChangeArrowheads="1"/>
          </p:cNvSpPr>
          <p:nvPr>
            <p:ph type="body" idx="1"/>
          </p:nvPr>
        </p:nvSpPr>
        <p:spPr/>
        <p:txBody>
          <a:bodyPr/>
          <a:lstStyle/>
          <a:p>
            <a:pPr marL="457200" indent="-457200">
              <a:buFontTx/>
              <a:buNone/>
            </a:pPr>
            <a:r>
              <a:rPr lang="en-GB" altLang="en-US"/>
              <a:t>Steps of Creating an ERD:</a:t>
            </a:r>
          </a:p>
          <a:p>
            <a:pPr marL="457200" indent="-457200">
              <a:buFont typeface="Wingdings" panose="05000000000000000000" pitchFamily="2" charset="2"/>
              <a:buAutoNum type="arabicPeriod"/>
            </a:pPr>
            <a:r>
              <a:rPr lang="en-GB" altLang="en-US"/>
              <a:t>Identify Entities</a:t>
            </a:r>
          </a:p>
          <a:p>
            <a:pPr marL="457200" indent="-457200">
              <a:buFont typeface="Wingdings" panose="05000000000000000000" pitchFamily="2" charset="2"/>
              <a:buAutoNum type="arabicPeriod"/>
            </a:pPr>
            <a:r>
              <a:rPr lang="en-GB" altLang="en-US"/>
              <a:t>Identify Relationships</a:t>
            </a:r>
          </a:p>
          <a:p>
            <a:pPr marL="457200" indent="-457200">
              <a:buFont typeface="Wingdings" panose="05000000000000000000" pitchFamily="2" charset="2"/>
              <a:buAutoNum type="arabicPeriod"/>
            </a:pPr>
            <a:r>
              <a:rPr lang="en-GB" altLang="en-US"/>
              <a:t>Identify Attributes</a:t>
            </a:r>
          </a:p>
          <a:p>
            <a:pPr marL="457200" indent="-457200">
              <a:buFont typeface="Wingdings" panose="05000000000000000000" pitchFamily="2" charset="2"/>
              <a:buAutoNum type="arabicPeriod"/>
            </a:pPr>
            <a:r>
              <a:rPr lang="en-GB" altLang="en-US"/>
              <a:t>Normalise &amp; repeat steps 1 to 3 as required</a:t>
            </a:r>
            <a:endParaRPr lang="en-US" altLang="en-US"/>
          </a:p>
        </p:txBody>
      </p:sp>
    </p:spTree>
    <p:extLst>
      <p:ext uri="{BB962C8B-B14F-4D97-AF65-F5344CB8AC3E}">
        <p14:creationId xmlns:p14="http://schemas.microsoft.com/office/powerpoint/2010/main" val="3178248337"/>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Slide Number Placeholder 2">
            <a:extLst>
              <a:ext uri="{FF2B5EF4-FFF2-40B4-BE49-F238E27FC236}">
                <a16:creationId xmlns:a16="http://schemas.microsoft.com/office/drawing/2014/main" id="{C958A75F-D5FE-49DB-B425-95D6655C2226}"/>
              </a:ext>
            </a:extLst>
          </p:cNvPr>
          <p:cNvSpPr>
            <a:spLocks noGrp="1"/>
          </p:cNvSpPr>
          <p:nvPr>
            <p:ph type="sldNum" sz="quarter" idx="10"/>
          </p:nvPr>
        </p:nvSpPr>
        <p:spPr/>
        <p:txBody>
          <a:bodyPr/>
          <a:lstStyle/>
          <a:p>
            <a:fld id="{864258FA-599F-4F66-A258-7E32703DF464}" type="slidenum">
              <a:rPr lang="en-GB" altLang="en-US"/>
              <a:pPr/>
              <a:t>25</a:t>
            </a:fld>
            <a:endParaRPr lang="en-GB" altLang="en-US"/>
          </a:p>
        </p:txBody>
      </p:sp>
      <p:sp>
        <p:nvSpPr>
          <p:cNvPr id="253959" name="Rectangle 7">
            <a:extLst>
              <a:ext uri="{FF2B5EF4-FFF2-40B4-BE49-F238E27FC236}">
                <a16:creationId xmlns:a16="http://schemas.microsoft.com/office/drawing/2014/main" id="{5BAC2E16-8A5D-4A63-878F-65C62650140D}"/>
              </a:ext>
            </a:extLst>
          </p:cNvPr>
          <p:cNvSpPr>
            <a:spLocks noGrp="1" noChangeArrowheads="1"/>
          </p:cNvSpPr>
          <p:nvPr>
            <p:ph type="title"/>
          </p:nvPr>
        </p:nvSpPr>
        <p:spPr>
          <a:xfrm>
            <a:off x="5191472" y="428624"/>
            <a:ext cx="3671199" cy="1143000"/>
          </a:xfrm>
        </p:spPr>
        <p:txBody>
          <a:bodyPr/>
          <a:lstStyle/>
          <a:p>
            <a:r>
              <a:rPr lang="en-US" altLang="en-US" dirty="0"/>
              <a:t>Entity Relationship Diagrams</a:t>
            </a:r>
          </a:p>
        </p:txBody>
      </p:sp>
      <p:sp>
        <p:nvSpPr>
          <p:cNvPr id="253962" name="AutoShape 10">
            <a:extLst>
              <a:ext uri="{FF2B5EF4-FFF2-40B4-BE49-F238E27FC236}">
                <a16:creationId xmlns:a16="http://schemas.microsoft.com/office/drawing/2014/main" id="{9D42CEE8-F7F4-4005-AD40-43A322001C18}"/>
              </a:ext>
            </a:extLst>
          </p:cNvPr>
          <p:cNvSpPr>
            <a:spLocks noChangeArrowheads="1"/>
          </p:cNvSpPr>
          <p:nvPr/>
        </p:nvSpPr>
        <p:spPr bwMode="auto">
          <a:xfrm>
            <a:off x="2411760" y="1446212"/>
            <a:ext cx="1800225" cy="288925"/>
          </a:xfrm>
          <a:prstGeom prst="flowChartAlternateProcess">
            <a:avLst/>
          </a:prstGeom>
          <a:noFill/>
          <a:ln w="12700" algn="ctr">
            <a:solidFill>
              <a:srgbClr val="00FF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GB" altLang="en-US" sz="1200"/>
              <a:t>Identify</a:t>
            </a:r>
            <a:r>
              <a:rPr lang="en-GB" altLang="en-US" sz="1600"/>
              <a:t> </a:t>
            </a:r>
            <a:r>
              <a:rPr lang="en-GB" altLang="en-US" sz="1200"/>
              <a:t>Entities</a:t>
            </a:r>
          </a:p>
        </p:txBody>
      </p:sp>
      <p:sp>
        <p:nvSpPr>
          <p:cNvPr id="253963" name="AutoShape 11">
            <a:extLst>
              <a:ext uri="{FF2B5EF4-FFF2-40B4-BE49-F238E27FC236}">
                <a16:creationId xmlns:a16="http://schemas.microsoft.com/office/drawing/2014/main" id="{3420835D-B758-4F42-9A65-F372147E3723}"/>
              </a:ext>
            </a:extLst>
          </p:cNvPr>
          <p:cNvSpPr>
            <a:spLocks noChangeArrowheads="1"/>
          </p:cNvSpPr>
          <p:nvPr/>
        </p:nvSpPr>
        <p:spPr bwMode="auto">
          <a:xfrm>
            <a:off x="2411760" y="2143124"/>
            <a:ext cx="1800225" cy="288925"/>
          </a:xfrm>
          <a:prstGeom prst="flowChartAlternateProcess">
            <a:avLst/>
          </a:prstGeom>
          <a:noFill/>
          <a:ln w="12700" algn="ctr">
            <a:solidFill>
              <a:srgbClr val="00FF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GB" altLang="en-US" sz="1200"/>
              <a:t>Identify Relationships</a:t>
            </a:r>
          </a:p>
        </p:txBody>
      </p:sp>
      <p:sp>
        <p:nvSpPr>
          <p:cNvPr id="253964" name="AutoShape 12">
            <a:extLst>
              <a:ext uri="{FF2B5EF4-FFF2-40B4-BE49-F238E27FC236}">
                <a16:creationId xmlns:a16="http://schemas.microsoft.com/office/drawing/2014/main" id="{0635A6FF-1075-4301-B549-D2DB17348098}"/>
              </a:ext>
            </a:extLst>
          </p:cNvPr>
          <p:cNvSpPr>
            <a:spLocks noChangeArrowheads="1"/>
          </p:cNvSpPr>
          <p:nvPr/>
        </p:nvSpPr>
        <p:spPr bwMode="auto">
          <a:xfrm>
            <a:off x="2411760" y="2840037"/>
            <a:ext cx="1800225" cy="288925"/>
          </a:xfrm>
          <a:prstGeom prst="flowChartAlternateProcess">
            <a:avLst/>
          </a:prstGeom>
          <a:noFill/>
          <a:ln w="12700" algn="ctr">
            <a:solidFill>
              <a:srgbClr val="00FF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GB" altLang="en-US" sz="1200"/>
              <a:t>Produce</a:t>
            </a:r>
            <a:r>
              <a:rPr lang="en-GB" altLang="en-US" sz="2000"/>
              <a:t> </a:t>
            </a:r>
            <a:r>
              <a:rPr lang="en-GB" altLang="en-US" sz="1200"/>
              <a:t>Attribute</a:t>
            </a:r>
            <a:r>
              <a:rPr lang="en-GB" altLang="en-US" sz="2000"/>
              <a:t> </a:t>
            </a:r>
            <a:r>
              <a:rPr lang="en-GB" altLang="en-US" sz="1200"/>
              <a:t>Lists</a:t>
            </a:r>
          </a:p>
        </p:txBody>
      </p:sp>
      <p:sp>
        <p:nvSpPr>
          <p:cNvPr id="253965" name="AutoShape 13">
            <a:extLst>
              <a:ext uri="{FF2B5EF4-FFF2-40B4-BE49-F238E27FC236}">
                <a16:creationId xmlns:a16="http://schemas.microsoft.com/office/drawing/2014/main" id="{8A1FB362-A5AC-4498-874C-5C10E46110D7}"/>
              </a:ext>
            </a:extLst>
          </p:cNvPr>
          <p:cNvSpPr>
            <a:spLocks noChangeArrowheads="1"/>
          </p:cNvSpPr>
          <p:nvPr/>
        </p:nvSpPr>
        <p:spPr bwMode="auto">
          <a:xfrm>
            <a:off x="2411760" y="3535362"/>
            <a:ext cx="1800225" cy="288925"/>
          </a:xfrm>
          <a:prstGeom prst="flowChartAlternateProcess">
            <a:avLst/>
          </a:prstGeom>
          <a:noFill/>
          <a:ln w="12700" algn="ctr">
            <a:solidFill>
              <a:srgbClr val="00FF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GB" altLang="en-US" sz="1200"/>
              <a:t>Normalise</a:t>
            </a:r>
          </a:p>
        </p:txBody>
      </p:sp>
      <p:sp>
        <p:nvSpPr>
          <p:cNvPr id="253966" name="AutoShape 14">
            <a:extLst>
              <a:ext uri="{FF2B5EF4-FFF2-40B4-BE49-F238E27FC236}">
                <a16:creationId xmlns:a16="http://schemas.microsoft.com/office/drawing/2014/main" id="{7F64BEFA-91B1-4325-9D37-B9EDA06A0864}"/>
              </a:ext>
            </a:extLst>
          </p:cNvPr>
          <p:cNvSpPr>
            <a:spLocks noChangeArrowheads="1"/>
          </p:cNvSpPr>
          <p:nvPr/>
        </p:nvSpPr>
        <p:spPr bwMode="auto">
          <a:xfrm>
            <a:off x="5180360" y="3200399"/>
            <a:ext cx="1979612" cy="288925"/>
          </a:xfrm>
          <a:prstGeom prst="flowChartAlternateProcess">
            <a:avLst/>
          </a:prstGeom>
          <a:noFill/>
          <a:ln w="12700" algn="ctr">
            <a:solidFill>
              <a:srgbClr val="00FF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nchorCtr="1"/>
          <a:lstStyle/>
          <a:p>
            <a:pPr algn="ctr" eaLnBrk="0" hangingPunct="0"/>
            <a:r>
              <a:rPr lang="en-GB" altLang="en-US" sz="1200"/>
              <a:t>Modify</a:t>
            </a:r>
            <a:r>
              <a:rPr lang="en-GB" altLang="en-US" sz="2000"/>
              <a:t> </a:t>
            </a:r>
            <a:r>
              <a:rPr lang="en-GB" altLang="en-US" sz="1200"/>
              <a:t>Entities</a:t>
            </a:r>
            <a:r>
              <a:rPr lang="en-GB" altLang="en-US" sz="2000"/>
              <a:t> </a:t>
            </a:r>
            <a:r>
              <a:rPr lang="en-GB" altLang="en-US" sz="1200"/>
              <a:t>as</a:t>
            </a:r>
            <a:r>
              <a:rPr lang="en-GB" altLang="en-US" sz="2000"/>
              <a:t> </a:t>
            </a:r>
            <a:r>
              <a:rPr lang="en-GB" altLang="en-US" sz="1200"/>
              <a:t>required</a:t>
            </a:r>
          </a:p>
        </p:txBody>
      </p:sp>
      <p:sp>
        <p:nvSpPr>
          <p:cNvPr id="253967" name="AutoShape 15">
            <a:extLst>
              <a:ext uri="{FF2B5EF4-FFF2-40B4-BE49-F238E27FC236}">
                <a16:creationId xmlns:a16="http://schemas.microsoft.com/office/drawing/2014/main" id="{B6672ED5-B241-4AD9-9330-691E9A089B0A}"/>
              </a:ext>
            </a:extLst>
          </p:cNvPr>
          <p:cNvSpPr>
            <a:spLocks noChangeArrowheads="1"/>
          </p:cNvSpPr>
          <p:nvPr/>
        </p:nvSpPr>
        <p:spPr bwMode="auto">
          <a:xfrm>
            <a:off x="2803872" y="742949"/>
            <a:ext cx="1036638" cy="287338"/>
          </a:xfrm>
          <a:prstGeom prst="flowChartTerminator">
            <a:avLst/>
          </a:prstGeom>
          <a:noFill/>
          <a:ln w="12700" algn="ctr">
            <a:solidFill>
              <a:srgbClr val="00FF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GB" altLang="en-US" sz="1200"/>
              <a:t>START</a:t>
            </a:r>
          </a:p>
        </p:txBody>
      </p:sp>
      <p:sp>
        <p:nvSpPr>
          <p:cNvPr id="253968" name="AutoShape 16">
            <a:extLst>
              <a:ext uri="{FF2B5EF4-FFF2-40B4-BE49-F238E27FC236}">
                <a16:creationId xmlns:a16="http://schemas.microsoft.com/office/drawing/2014/main" id="{8A84E84B-3A39-49E7-A45A-1FC4F350BEFF}"/>
              </a:ext>
            </a:extLst>
          </p:cNvPr>
          <p:cNvSpPr>
            <a:spLocks noChangeArrowheads="1"/>
          </p:cNvSpPr>
          <p:nvPr/>
        </p:nvSpPr>
        <p:spPr bwMode="auto">
          <a:xfrm>
            <a:off x="2792760" y="5216524"/>
            <a:ext cx="1036637" cy="287338"/>
          </a:xfrm>
          <a:prstGeom prst="flowChartTerminator">
            <a:avLst/>
          </a:prstGeom>
          <a:noFill/>
          <a:ln w="12700" algn="ctr">
            <a:solidFill>
              <a:srgbClr val="00FF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GB" altLang="en-US" sz="1200"/>
              <a:t>Finish</a:t>
            </a:r>
          </a:p>
        </p:txBody>
      </p:sp>
      <p:sp>
        <p:nvSpPr>
          <p:cNvPr id="253969" name="AutoShape 17">
            <a:extLst>
              <a:ext uri="{FF2B5EF4-FFF2-40B4-BE49-F238E27FC236}">
                <a16:creationId xmlns:a16="http://schemas.microsoft.com/office/drawing/2014/main" id="{D57EEB68-BA71-49EE-8131-1A09DA2B1DA4}"/>
              </a:ext>
            </a:extLst>
          </p:cNvPr>
          <p:cNvSpPr>
            <a:spLocks noChangeArrowheads="1"/>
          </p:cNvSpPr>
          <p:nvPr/>
        </p:nvSpPr>
        <p:spPr bwMode="auto">
          <a:xfrm>
            <a:off x="2411760" y="4065587"/>
            <a:ext cx="1800225" cy="900112"/>
          </a:xfrm>
          <a:prstGeom prst="flowChartDecision">
            <a:avLst/>
          </a:prstGeom>
          <a:noFill/>
          <a:ln w="12700" algn="ctr">
            <a:solidFill>
              <a:srgbClr val="00FF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GB" altLang="en-US" sz="1200"/>
              <a:t>Any</a:t>
            </a:r>
            <a:r>
              <a:rPr lang="en-GB" altLang="en-US" sz="2000"/>
              <a:t> </a:t>
            </a:r>
            <a:r>
              <a:rPr lang="en-GB" altLang="en-US" sz="1200"/>
              <a:t>problems</a:t>
            </a:r>
            <a:r>
              <a:rPr lang="en-GB" altLang="en-US" sz="2000"/>
              <a:t> </a:t>
            </a:r>
            <a:r>
              <a:rPr lang="en-GB" altLang="en-US" sz="1200"/>
              <a:t>?</a:t>
            </a:r>
          </a:p>
        </p:txBody>
      </p:sp>
      <p:cxnSp>
        <p:nvCxnSpPr>
          <p:cNvPr id="253971" name="AutoShape 19">
            <a:extLst>
              <a:ext uri="{FF2B5EF4-FFF2-40B4-BE49-F238E27FC236}">
                <a16:creationId xmlns:a16="http://schemas.microsoft.com/office/drawing/2014/main" id="{38F877D6-2613-49C5-B74E-048CF071C5CB}"/>
              </a:ext>
            </a:extLst>
          </p:cNvPr>
          <p:cNvCxnSpPr>
            <a:cxnSpLocks noChangeShapeType="1"/>
            <a:stCxn id="253967" idx="2"/>
            <a:endCxn id="253962" idx="0"/>
          </p:cNvCxnSpPr>
          <p:nvPr/>
        </p:nvCxnSpPr>
        <p:spPr bwMode="auto">
          <a:xfrm flipH="1">
            <a:off x="3311872" y="1030287"/>
            <a:ext cx="11113" cy="415925"/>
          </a:xfrm>
          <a:prstGeom prst="straightConnector1">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3972" name="AutoShape 20">
            <a:extLst>
              <a:ext uri="{FF2B5EF4-FFF2-40B4-BE49-F238E27FC236}">
                <a16:creationId xmlns:a16="http://schemas.microsoft.com/office/drawing/2014/main" id="{3781D52F-8576-4DB9-BABE-E84CB0860411}"/>
              </a:ext>
            </a:extLst>
          </p:cNvPr>
          <p:cNvCxnSpPr>
            <a:cxnSpLocks noChangeShapeType="1"/>
            <a:stCxn id="253962" idx="2"/>
            <a:endCxn id="253963" idx="0"/>
          </p:cNvCxnSpPr>
          <p:nvPr/>
        </p:nvCxnSpPr>
        <p:spPr bwMode="auto">
          <a:xfrm>
            <a:off x="3311872" y="1735137"/>
            <a:ext cx="0" cy="407987"/>
          </a:xfrm>
          <a:prstGeom prst="straightConnector1">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3973" name="AutoShape 21">
            <a:extLst>
              <a:ext uri="{FF2B5EF4-FFF2-40B4-BE49-F238E27FC236}">
                <a16:creationId xmlns:a16="http://schemas.microsoft.com/office/drawing/2014/main" id="{48797A57-DBA6-48CC-982C-A80A61068C53}"/>
              </a:ext>
            </a:extLst>
          </p:cNvPr>
          <p:cNvCxnSpPr>
            <a:cxnSpLocks noChangeShapeType="1"/>
            <a:stCxn id="253963" idx="2"/>
            <a:endCxn id="253964" idx="0"/>
          </p:cNvCxnSpPr>
          <p:nvPr/>
        </p:nvCxnSpPr>
        <p:spPr bwMode="auto">
          <a:xfrm>
            <a:off x="3311872" y="2432049"/>
            <a:ext cx="0" cy="407988"/>
          </a:xfrm>
          <a:prstGeom prst="straightConnector1">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3974" name="AutoShape 22">
            <a:extLst>
              <a:ext uri="{FF2B5EF4-FFF2-40B4-BE49-F238E27FC236}">
                <a16:creationId xmlns:a16="http://schemas.microsoft.com/office/drawing/2014/main" id="{92106762-059D-4AE9-BCA2-77AD01A72A8D}"/>
              </a:ext>
            </a:extLst>
          </p:cNvPr>
          <p:cNvCxnSpPr>
            <a:cxnSpLocks noChangeShapeType="1"/>
            <a:stCxn id="253964" idx="2"/>
            <a:endCxn id="253965" idx="0"/>
          </p:cNvCxnSpPr>
          <p:nvPr/>
        </p:nvCxnSpPr>
        <p:spPr bwMode="auto">
          <a:xfrm>
            <a:off x="3311872" y="3128962"/>
            <a:ext cx="0" cy="406400"/>
          </a:xfrm>
          <a:prstGeom prst="straightConnector1">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3975" name="AutoShape 23">
            <a:extLst>
              <a:ext uri="{FF2B5EF4-FFF2-40B4-BE49-F238E27FC236}">
                <a16:creationId xmlns:a16="http://schemas.microsoft.com/office/drawing/2014/main" id="{3DD35E6C-783C-4962-99C8-F7177962FB03}"/>
              </a:ext>
            </a:extLst>
          </p:cNvPr>
          <p:cNvCxnSpPr>
            <a:cxnSpLocks noChangeShapeType="1"/>
            <a:stCxn id="253965" idx="2"/>
            <a:endCxn id="253969" idx="0"/>
          </p:cNvCxnSpPr>
          <p:nvPr/>
        </p:nvCxnSpPr>
        <p:spPr bwMode="auto">
          <a:xfrm>
            <a:off x="3311872" y="3824287"/>
            <a:ext cx="0" cy="241300"/>
          </a:xfrm>
          <a:prstGeom prst="straightConnector1">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3976" name="AutoShape 24">
            <a:extLst>
              <a:ext uri="{FF2B5EF4-FFF2-40B4-BE49-F238E27FC236}">
                <a16:creationId xmlns:a16="http://schemas.microsoft.com/office/drawing/2014/main" id="{8DE298E1-C51B-4BB8-A043-AA8985C5DF64}"/>
              </a:ext>
            </a:extLst>
          </p:cNvPr>
          <p:cNvCxnSpPr>
            <a:cxnSpLocks noChangeShapeType="1"/>
            <a:stCxn id="253969" idx="3"/>
            <a:endCxn id="253966" idx="2"/>
          </p:cNvCxnSpPr>
          <p:nvPr/>
        </p:nvCxnSpPr>
        <p:spPr bwMode="auto">
          <a:xfrm flipV="1">
            <a:off x="4211985" y="3489324"/>
            <a:ext cx="1958975" cy="1027113"/>
          </a:xfrm>
          <a:prstGeom prst="bentConnector2">
            <a:avLst/>
          </a:prstGeom>
          <a:noFill/>
          <a:ln w="127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3977" name="AutoShape 25">
            <a:extLst>
              <a:ext uri="{FF2B5EF4-FFF2-40B4-BE49-F238E27FC236}">
                <a16:creationId xmlns:a16="http://schemas.microsoft.com/office/drawing/2014/main" id="{C3CE7378-6C07-47C3-99A9-B6C6D37D182E}"/>
              </a:ext>
            </a:extLst>
          </p:cNvPr>
          <p:cNvCxnSpPr>
            <a:cxnSpLocks noChangeShapeType="1"/>
            <a:stCxn id="253966" idx="0"/>
            <a:endCxn id="253963" idx="3"/>
          </p:cNvCxnSpPr>
          <p:nvPr/>
        </p:nvCxnSpPr>
        <p:spPr bwMode="auto">
          <a:xfrm rot="5400000" flipH="1">
            <a:off x="4735067" y="1764505"/>
            <a:ext cx="912812" cy="1958975"/>
          </a:xfrm>
          <a:prstGeom prst="bentConnector2">
            <a:avLst/>
          </a:prstGeom>
          <a:noFill/>
          <a:ln w="127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3978" name="AutoShape 26">
            <a:extLst>
              <a:ext uri="{FF2B5EF4-FFF2-40B4-BE49-F238E27FC236}">
                <a16:creationId xmlns:a16="http://schemas.microsoft.com/office/drawing/2014/main" id="{94E09070-A8E5-448C-ACB3-79ECC8E65598}"/>
              </a:ext>
            </a:extLst>
          </p:cNvPr>
          <p:cNvCxnSpPr>
            <a:cxnSpLocks noChangeShapeType="1"/>
            <a:stCxn id="253969" idx="2"/>
            <a:endCxn id="253968" idx="0"/>
          </p:cNvCxnSpPr>
          <p:nvPr/>
        </p:nvCxnSpPr>
        <p:spPr bwMode="auto">
          <a:xfrm>
            <a:off x="3311872" y="4965699"/>
            <a:ext cx="0" cy="250825"/>
          </a:xfrm>
          <a:prstGeom prst="straightConnector1">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3979" name="Text Box 27">
            <a:extLst>
              <a:ext uri="{FF2B5EF4-FFF2-40B4-BE49-F238E27FC236}">
                <a16:creationId xmlns:a16="http://schemas.microsoft.com/office/drawing/2014/main" id="{72E072E3-D62E-4500-ABAE-39087DB2F650}"/>
              </a:ext>
            </a:extLst>
          </p:cNvPr>
          <p:cNvSpPr txBox="1">
            <a:spLocks noChangeArrowheads="1"/>
          </p:cNvSpPr>
          <p:nvPr/>
        </p:nvSpPr>
        <p:spPr bwMode="auto">
          <a:xfrm>
            <a:off x="3970685" y="4214812"/>
            <a:ext cx="446087"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eaLnBrk="0" hangingPunct="0"/>
            <a:r>
              <a:rPr lang="en-GB" altLang="en-US" sz="1200"/>
              <a:t>Yes</a:t>
            </a:r>
          </a:p>
        </p:txBody>
      </p:sp>
      <p:sp>
        <p:nvSpPr>
          <p:cNvPr id="253980" name="Text Box 28">
            <a:extLst>
              <a:ext uri="{FF2B5EF4-FFF2-40B4-BE49-F238E27FC236}">
                <a16:creationId xmlns:a16="http://schemas.microsoft.com/office/drawing/2014/main" id="{100CFBB9-B892-4A92-9033-3527A153FF0B}"/>
              </a:ext>
            </a:extLst>
          </p:cNvPr>
          <p:cNvSpPr txBox="1">
            <a:spLocks noChangeArrowheads="1"/>
          </p:cNvSpPr>
          <p:nvPr/>
        </p:nvSpPr>
        <p:spPr bwMode="auto">
          <a:xfrm>
            <a:off x="2921347" y="4878387"/>
            <a:ext cx="37782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eaLnBrk="0" hangingPunct="0"/>
            <a:r>
              <a:rPr lang="en-GB" altLang="en-US" sz="1200"/>
              <a:t>No</a:t>
            </a:r>
          </a:p>
        </p:txBody>
      </p:sp>
    </p:spTree>
    <p:extLst>
      <p:ext uri="{BB962C8B-B14F-4D97-AF65-F5344CB8AC3E}">
        <p14:creationId xmlns:p14="http://schemas.microsoft.com/office/powerpoint/2010/main" val="77005708"/>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A99118B-E9ED-4D4E-BD9D-1971FCF35512}"/>
              </a:ext>
            </a:extLst>
          </p:cNvPr>
          <p:cNvSpPr>
            <a:spLocks noGrp="1"/>
          </p:cNvSpPr>
          <p:nvPr>
            <p:ph type="sldNum" sz="quarter" idx="10"/>
          </p:nvPr>
        </p:nvSpPr>
        <p:spPr/>
        <p:txBody>
          <a:bodyPr/>
          <a:lstStyle/>
          <a:p>
            <a:fld id="{B1A93633-6205-4EE0-8A38-79F4B7198AFB}" type="slidenum">
              <a:rPr lang="en-GB" altLang="en-US"/>
              <a:pPr/>
              <a:t>26</a:t>
            </a:fld>
            <a:endParaRPr lang="en-GB" altLang="en-US"/>
          </a:p>
        </p:txBody>
      </p:sp>
      <p:sp>
        <p:nvSpPr>
          <p:cNvPr id="58376" name="Rectangle 8">
            <a:extLst>
              <a:ext uri="{FF2B5EF4-FFF2-40B4-BE49-F238E27FC236}">
                <a16:creationId xmlns:a16="http://schemas.microsoft.com/office/drawing/2014/main" id="{B33EC21B-044A-4AAD-9912-4D5AA8F3F798}"/>
              </a:ext>
            </a:extLst>
          </p:cNvPr>
          <p:cNvSpPr>
            <a:spLocks noGrp="1" noChangeArrowheads="1"/>
          </p:cNvSpPr>
          <p:nvPr>
            <p:ph type="title"/>
          </p:nvPr>
        </p:nvSpPr>
        <p:spPr/>
        <p:txBody>
          <a:bodyPr/>
          <a:lstStyle/>
          <a:p>
            <a:r>
              <a:rPr lang="en-US" altLang="en-US"/>
              <a:t>Entities</a:t>
            </a:r>
          </a:p>
        </p:txBody>
      </p:sp>
      <p:sp>
        <p:nvSpPr>
          <p:cNvPr id="58377" name="Rectangle 9">
            <a:extLst>
              <a:ext uri="{FF2B5EF4-FFF2-40B4-BE49-F238E27FC236}">
                <a16:creationId xmlns:a16="http://schemas.microsoft.com/office/drawing/2014/main" id="{066E9717-37A7-44A9-A71D-29AB0C281B5D}"/>
              </a:ext>
            </a:extLst>
          </p:cNvPr>
          <p:cNvSpPr>
            <a:spLocks noGrp="1" noChangeArrowheads="1"/>
          </p:cNvSpPr>
          <p:nvPr>
            <p:ph type="body" idx="1"/>
          </p:nvPr>
        </p:nvSpPr>
        <p:spPr/>
        <p:txBody>
          <a:bodyPr/>
          <a:lstStyle/>
          <a:p>
            <a:r>
              <a:rPr lang="en-US" altLang="en-US" dirty="0"/>
              <a:t>Entities are things </a:t>
            </a:r>
            <a:r>
              <a:rPr lang="en-US" altLang="en-US" u="sng" dirty="0"/>
              <a:t>about which</a:t>
            </a:r>
            <a:r>
              <a:rPr lang="en-US" altLang="en-US" dirty="0"/>
              <a:t> we need to store information</a:t>
            </a:r>
          </a:p>
          <a:p>
            <a:r>
              <a:rPr lang="en-US" altLang="en-US" dirty="0"/>
              <a:t>Examples of some typical entity types:-</a:t>
            </a:r>
          </a:p>
          <a:p>
            <a:pPr lvl="1"/>
            <a:r>
              <a:rPr lang="en-US" altLang="en-US" dirty="0"/>
              <a:t>Books</a:t>
            </a:r>
          </a:p>
          <a:p>
            <a:pPr lvl="1"/>
            <a:r>
              <a:rPr lang="en-US" altLang="en-US" dirty="0"/>
              <a:t>Invoice</a:t>
            </a:r>
          </a:p>
          <a:p>
            <a:pPr lvl="1"/>
            <a:r>
              <a:rPr lang="en-US" altLang="en-US" dirty="0"/>
              <a:t>Customer</a:t>
            </a:r>
          </a:p>
        </p:txBody>
      </p:sp>
    </p:spTree>
    <p:extLst>
      <p:ext uri="{BB962C8B-B14F-4D97-AF65-F5344CB8AC3E}">
        <p14:creationId xmlns:p14="http://schemas.microsoft.com/office/powerpoint/2010/main" val="3758635782"/>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BB459F3-32D1-45FC-9036-EE4761C89110}"/>
              </a:ext>
            </a:extLst>
          </p:cNvPr>
          <p:cNvSpPr>
            <a:spLocks noGrp="1"/>
          </p:cNvSpPr>
          <p:nvPr>
            <p:ph type="sldNum" sz="quarter" idx="10"/>
          </p:nvPr>
        </p:nvSpPr>
        <p:spPr/>
        <p:txBody>
          <a:bodyPr/>
          <a:lstStyle/>
          <a:p>
            <a:fld id="{FAB74B94-3A9D-456D-918B-732A5170EA62}" type="slidenum">
              <a:rPr lang="en-GB" altLang="en-US"/>
              <a:pPr/>
              <a:t>27</a:t>
            </a:fld>
            <a:endParaRPr lang="en-GB" altLang="en-US"/>
          </a:p>
        </p:txBody>
      </p:sp>
      <p:sp>
        <p:nvSpPr>
          <p:cNvPr id="161798" name="Rectangle 6">
            <a:extLst>
              <a:ext uri="{FF2B5EF4-FFF2-40B4-BE49-F238E27FC236}">
                <a16:creationId xmlns:a16="http://schemas.microsoft.com/office/drawing/2014/main" id="{C4C12754-0435-4D1B-925B-20265EEB0C75}"/>
              </a:ext>
            </a:extLst>
          </p:cNvPr>
          <p:cNvSpPr>
            <a:spLocks noGrp="1" noChangeArrowheads="1"/>
          </p:cNvSpPr>
          <p:nvPr>
            <p:ph type="title"/>
          </p:nvPr>
        </p:nvSpPr>
        <p:spPr/>
        <p:txBody>
          <a:bodyPr/>
          <a:lstStyle/>
          <a:p>
            <a:r>
              <a:rPr lang="en-US" altLang="en-US"/>
              <a:t>Relationships	</a:t>
            </a:r>
          </a:p>
        </p:txBody>
      </p:sp>
      <p:sp>
        <p:nvSpPr>
          <p:cNvPr id="161799" name="Rectangle 7">
            <a:extLst>
              <a:ext uri="{FF2B5EF4-FFF2-40B4-BE49-F238E27FC236}">
                <a16:creationId xmlns:a16="http://schemas.microsoft.com/office/drawing/2014/main" id="{89A3F433-3CF0-40C6-B50B-E27D80D7E8AA}"/>
              </a:ext>
            </a:extLst>
          </p:cNvPr>
          <p:cNvSpPr>
            <a:spLocks noGrp="1" noChangeArrowheads="1"/>
          </p:cNvSpPr>
          <p:nvPr>
            <p:ph type="body" idx="1"/>
          </p:nvPr>
        </p:nvSpPr>
        <p:spPr/>
        <p:txBody>
          <a:bodyPr/>
          <a:lstStyle/>
          <a:p>
            <a:pPr>
              <a:buFontTx/>
              <a:buNone/>
            </a:pPr>
            <a:r>
              <a:rPr lang="en-US" altLang="en-US"/>
              <a:t>A relationship:</a:t>
            </a:r>
          </a:p>
          <a:p>
            <a:r>
              <a:rPr lang="en-US" altLang="en-US"/>
              <a:t>is a </a:t>
            </a:r>
            <a:r>
              <a:rPr lang="en-GB" altLang="en-US"/>
              <a:t>logical  association between two entity types</a:t>
            </a:r>
          </a:p>
          <a:p>
            <a:r>
              <a:rPr lang="en-GB" altLang="en-US"/>
              <a:t>can be one of three types:</a:t>
            </a:r>
          </a:p>
          <a:p>
            <a:pPr lvl="1"/>
            <a:r>
              <a:rPr lang="en-GB" altLang="en-US"/>
              <a:t>one-to-one</a:t>
            </a:r>
          </a:p>
          <a:p>
            <a:pPr lvl="1"/>
            <a:r>
              <a:rPr lang="en-GB" altLang="en-US"/>
              <a:t>one-to-many</a:t>
            </a:r>
          </a:p>
          <a:p>
            <a:pPr lvl="1"/>
            <a:r>
              <a:rPr lang="en-GB" altLang="en-US"/>
              <a:t>many-to-many</a:t>
            </a:r>
            <a:endParaRPr lang="en-US" altLang="en-US"/>
          </a:p>
        </p:txBody>
      </p:sp>
    </p:spTree>
    <p:extLst>
      <p:ext uri="{BB962C8B-B14F-4D97-AF65-F5344CB8AC3E}">
        <p14:creationId xmlns:p14="http://schemas.microsoft.com/office/powerpoint/2010/main" val="772924913"/>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00346C1-A6B9-49DB-9F5C-5125E36213C5}"/>
              </a:ext>
            </a:extLst>
          </p:cNvPr>
          <p:cNvSpPr>
            <a:spLocks noGrp="1"/>
          </p:cNvSpPr>
          <p:nvPr>
            <p:ph type="sldNum" sz="quarter" idx="10"/>
          </p:nvPr>
        </p:nvSpPr>
        <p:spPr/>
        <p:txBody>
          <a:bodyPr/>
          <a:lstStyle/>
          <a:p>
            <a:fld id="{C8BC03D6-2E69-4578-A918-6F3278F799A5}" type="slidenum">
              <a:rPr lang="en-GB" altLang="en-US"/>
              <a:pPr/>
              <a:t>28</a:t>
            </a:fld>
            <a:endParaRPr lang="en-GB" altLang="en-US"/>
          </a:p>
        </p:txBody>
      </p:sp>
      <p:sp>
        <p:nvSpPr>
          <p:cNvPr id="635906" name="Rectangle 2">
            <a:extLst>
              <a:ext uri="{FF2B5EF4-FFF2-40B4-BE49-F238E27FC236}">
                <a16:creationId xmlns:a16="http://schemas.microsoft.com/office/drawing/2014/main" id="{5324E389-4296-4E3F-A03D-99FCE67A7B6F}"/>
              </a:ext>
            </a:extLst>
          </p:cNvPr>
          <p:cNvSpPr>
            <a:spLocks noGrp="1" noChangeArrowheads="1"/>
          </p:cNvSpPr>
          <p:nvPr>
            <p:ph type="title"/>
          </p:nvPr>
        </p:nvSpPr>
        <p:spPr/>
        <p:txBody>
          <a:bodyPr/>
          <a:lstStyle/>
          <a:p>
            <a:r>
              <a:rPr lang="en-US" altLang="en-US"/>
              <a:t>Relationships	</a:t>
            </a:r>
          </a:p>
        </p:txBody>
      </p:sp>
      <p:sp>
        <p:nvSpPr>
          <p:cNvPr id="635907" name="Rectangle 3">
            <a:extLst>
              <a:ext uri="{FF2B5EF4-FFF2-40B4-BE49-F238E27FC236}">
                <a16:creationId xmlns:a16="http://schemas.microsoft.com/office/drawing/2014/main" id="{42F85703-8C68-4029-A488-B10F138763C5}"/>
              </a:ext>
            </a:extLst>
          </p:cNvPr>
          <p:cNvSpPr>
            <a:spLocks noGrp="1" noChangeArrowheads="1"/>
          </p:cNvSpPr>
          <p:nvPr>
            <p:ph type="body" idx="1"/>
          </p:nvPr>
        </p:nvSpPr>
        <p:spPr/>
        <p:txBody>
          <a:bodyPr/>
          <a:lstStyle/>
          <a:p>
            <a:pPr>
              <a:buFontTx/>
              <a:buNone/>
            </a:pPr>
            <a:r>
              <a:rPr lang="en-US" altLang="en-US" sz="2400" dirty="0"/>
              <a:t>Example:</a:t>
            </a:r>
          </a:p>
          <a:p>
            <a:r>
              <a:rPr lang="en-US" altLang="en-US" sz="2400" dirty="0"/>
              <a:t>A soldier is posted to a unit</a:t>
            </a:r>
          </a:p>
          <a:p>
            <a:r>
              <a:rPr lang="en-US" altLang="en-US" sz="2400" dirty="0"/>
              <a:t>This could be a one-to-many relationship</a:t>
            </a:r>
          </a:p>
          <a:p>
            <a:pPr lvl="1"/>
            <a:r>
              <a:rPr lang="en-US" altLang="en-US" sz="2400" dirty="0"/>
              <a:t>A soldier is only posted to ONE unit at a time</a:t>
            </a:r>
          </a:p>
          <a:p>
            <a:pPr lvl="1"/>
            <a:r>
              <a:rPr lang="en-US" altLang="en-US" sz="2400" dirty="0"/>
              <a:t>A unit has MANY soldiers posted to it</a:t>
            </a:r>
          </a:p>
          <a:p>
            <a:r>
              <a:rPr lang="en-GB" altLang="en-US" sz="2400" dirty="0"/>
              <a:t>Or it could be many-to-many</a:t>
            </a:r>
          </a:p>
          <a:p>
            <a:pPr lvl="1"/>
            <a:r>
              <a:rPr lang="en-GB" altLang="en-US" sz="2400" dirty="0"/>
              <a:t>During his/her career, a soldier is posted to MANY units</a:t>
            </a:r>
          </a:p>
          <a:p>
            <a:pPr lvl="1"/>
            <a:r>
              <a:rPr lang="en-GB" altLang="en-US" sz="2400" dirty="0"/>
              <a:t>A unit has MANY soldiers posted to it</a:t>
            </a:r>
          </a:p>
        </p:txBody>
      </p:sp>
    </p:spTree>
    <p:extLst>
      <p:ext uri="{BB962C8B-B14F-4D97-AF65-F5344CB8AC3E}">
        <p14:creationId xmlns:p14="http://schemas.microsoft.com/office/powerpoint/2010/main" val="1247520520"/>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Slide Number Placeholder 3">
            <a:extLst>
              <a:ext uri="{FF2B5EF4-FFF2-40B4-BE49-F238E27FC236}">
                <a16:creationId xmlns:a16="http://schemas.microsoft.com/office/drawing/2014/main" id="{4EDCE8B6-1324-4DEA-ADDE-D8833EBF36C5}"/>
              </a:ext>
            </a:extLst>
          </p:cNvPr>
          <p:cNvSpPr>
            <a:spLocks noGrp="1"/>
          </p:cNvSpPr>
          <p:nvPr>
            <p:ph type="sldNum" sz="quarter" idx="10"/>
          </p:nvPr>
        </p:nvSpPr>
        <p:spPr/>
        <p:txBody>
          <a:bodyPr/>
          <a:lstStyle/>
          <a:p>
            <a:fld id="{874D5C58-3C86-4B1C-A9D8-DE90B64E6D16}" type="slidenum">
              <a:rPr lang="en-GB" altLang="en-US"/>
              <a:pPr/>
              <a:t>29</a:t>
            </a:fld>
            <a:endParaRPr lang="en-GB" altLang="en-US"/>
          </a:p>
        </p:txBody>
      </p:sp>
      <p:sp>
        <p:nvSpPr>
          <p:cNvPr id="397316" name="Rectangle 4">
            <a:extLst>
              <a:ext uri="{FF2B5EF4-FFF2-40B4-BE49-F238E27FC236}">
                <a16:creationId xmlns:a16="http://schemas.microsoft.com/office/drawing/2014/main" id="{2DCEBEA2-E1F9-47C3-B97C-F5C750FE902D}"/>
              </a:ext>
            </a:extLst>
          </p:cNvPr>
          <p:cNvSpPr>
            <a:spLocks noGrp="1" noChangeArrowheads="1"/>
          </p:cNvSpPr>
          <p:nvPr>
            <p:ph type="title"/>
          </p:nvPr>
        </p:nvSpPr>
        <p:spPr/>
        <p:txBody>
          <a:bodyPr/>
          <a:lstStyle/>
          <a:p>
            <a:r>
              <a:rPr lang="en-US" altLang="en-US"/>
              <a:t>Relationship Terminology	</a:t>
            </a:r>
          </a:p>
        </p:txBody>
      </p:sp>
      <p:graphicFrame>
        <p:nvGraphicFramePr>
          <p:cNvPr id="397406" name="Group 94">
            <a:extLst>
              <a:ext uri="{FF2B5EF4-FFF2-40B4-BE49-F238E27FC236}">
                <a16:creationId xmlns:a16="http://schemas.microsoft.com/office/drawing/2014/main" id="{C354A991-7A87-4915-AD3D-753B3E2D1FA8}"/>
              </a:ext>
            </a:extLst>
          </p:cNvPr>
          <p:cNvGraphicFramePr>
            <a:graphicFrameLocks noGrp="1"/>
          </p:cNvGraphicFramePr>
          <p:nvPr>
            <p:ph type="tbl" idx="1"/>
            <p:extLst>
              <p:ext uri="{D42A27DB-BD31-4B8C-83A1-F6EECF244321}">
                <p14:modId xmlns:p14="http://schemas.microsoft.com/office/powerpoint/2010/main" val="3475686719"/>
              </p:ext>
            </p:extLst>
          </p:nvPr>
        </p:nvGraphicFramePr>
        <p:xfrm>
          <a:off x="885307" y="1277537"/>
          <a:ext cx="7315200" cy="4646296"/>
        </p:xfrm>
        <a:graphic>
          <a:graphicData uri="http://schemas.openxmlformats.org/drawingml/2006/table">
            <a:tbl>
              <a:tblPr/>
              <a:tblGrid>
                <a:gridCol w="1857375">
                  <a:extLst>
                    <a:ext uri="{9D8B030D-6E8A-4147-A177-3AD203B41FA5}">
                      <a16:colId xmlns:a16="http://schemas.microsoft.com/office/drawing/2014/main" val="3630817610"/>
                    </a:ext>
                  </a:extLst>
                </a:gridCol>
                <a:gridCol w="5457825">
                  <a:extLst>
                    <a:ext uri="{9D8B030D-6E8A-4147-A177-3AD203B41FA5}">
                      <a16:colId xmlns:a16="http://schemas.microsoft.com/office/drawing/2014/main" val="1799159122"/>
                    </a:ext>
                  </a:extLst>
                </a:gridCol>
              </a:tblGrid>
              <a:tr h="407988">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marL="571500" indent="-114300">
                        <a:spcBef>
                          <a:spcPct val="20000"/>
                        </a:spcBef>
                        <a:defRPr>
                          <a:solidFill>
                            <a:srgbClr val="FFFF66"/>
                          </a:solidFill>
                          <a:latin typeface="Arial" panose="020B0604020202020204" pitchFamily="34" charset="0"/>
                          <a:cs typeface="Arial" panose="020B0604020202020204" pitchFamily="34" charset="0"/>
                        </a:defRPr>
                      </a:lvl2pPr>
                      <a:lvl3pPr marL="1085850" indent="-171450">
                        <a:spcBef>
                          <a:spcPct val="20000"/>
                        </a:spcBef>
                        <a:defRPr>
                          <a:solidFill>
                            <a:srgbClr val="FFFF66"/>
                          </a:solidFill>
                          <a:latin typeface="Arial" panose="020B0604020202020204" pitchFamily="34" charset="0"/>
                          <a:cs typeface="Arial" panose="020B0604020202020204" pitchFamily="34" charset="0"/>
                        </a:defRPr>
                      </a:lvl3pPr>
                      <a:lvl4pPr marL="1543050" indent="-171450">
                        <a:spcBef>
                          <a:spcPct val="20000"/>
                        </a:spcBef>
                        <a:defRPr>
                          <a:solidFill>
                            <a:srgbClr val="FFFF66"/>
                          </a:solidFill>
                          <a:latin typeface="Arial" panose="020B0604020202020204" pitchFamily="34" charset="0"/>
                          <a:cs typeface="Arial" panose="020B0604020202020204" pitchFamily="34" charset="0"/>
                        </a:defRPr>
                      </a:lvl4pPr>
                      <a:lvl5pPr marL="1943100" indent="-114300">
                        <a:spcBef>
                          <a:spcPct val="20000"/>
                        </a:spcBef>
                        <a:defRPr>
                          <a:solidFill>
                            <a:srgbClr val="FFFF66"/>
                          </a:solidFill>
                          <a:latin typeface="Arial" panose="020B0604020202020204" pitchFamily="34" charset="0"/>
                          <a:cs typeface="Arial" panose="020B0604020202020204" pitchFamily="34" charset="0"/>
                        </a:defRPr>
                      </a:lvl5pPr>
                      <a:lvl6pPr marL="24003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marL="28575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marL="33147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marL="37719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Term</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marL="571500" indent="-114300">
                        <a:spcBef>
                          <a:spcPct val="20000"/>
                        </a:spcBef>
                        <a:defRPr>
                          <a:solidFill>
                            <a:srgbClr val="FFFF66"/>
                          </a:solidFill>
                          <a:latin typeface="Arial" panose="020B0604020202020204" pitchFamily="34" charset="0"/>
                          <a:cs typeface="Arial" panose="020B0604020202020204" pitchFamily="34" charset="0"/>
                        </a:defRPr>
                      </a:lvl2pPr>
                      <a:lvl3pPr marL="1085850" indent="-171450">
                        <a:spcBef>
                          <a:spcPct val="20000"/>
                        </a:spcBef>
                        <a:defRPr>
                          <a:solidFill>
                            <a:srgbClr val="FFFF66"/>
                          </a:solidFill>
                          <a:latin typeface="Arial" panose="020B0604020202020204" pitchFamily="34" charset="0"/>
                          <a:cs typeface="Arial" panose="020B0604020202020204" pitchFamily="34" charset="0"/>
                        </a:defRPr>
                      </a:lvl3pPr>
                      <a:lvl4pPr marL="1543050" indent="-171450">
                        <a:spcBef>
                          <a:spcPct val="20000"/>
                        </a:spcBef>
                        <a:defRPr>
                          <a:solidFill>
                            <a:srgbClr val="FFFF66"/>
                          </a:solidFill>
                          <a:latin typeface="Arial" panose="020B0604020202020204" pitchFamily="34" charset="0"/>
                          <a:cs typeface="Arial" panose="020B0604020202020204" pitchFamily="34" charset="0"/>
                        </a:defRPr>
                      </a:lvl4pPr>
                      <a:lvl5pPr marL="1943100" indent="-114300">
                        <a:spcBef>
                          <a:spcPct val="20000"/>
                        </a:spcBef>
                        <a:defRPr>
                          <a:solidFill>
                            <a:srgbClr val="FFFF66"/>
                          </a:solidFill>
                          <a:latin typeface="Arial" panose="020B0604020202020204" pitchFamily="34" charset="0"/>
                          <a:cs typeface="Arial" panose="020B0604020202020204" pitchFamily="34" charset="0"/>
                        </a:defRPr>
                      </a:lvl5pPr>
                      <a:lvl6pPr marL="24003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marL="28575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marL="33147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marL="37719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Meaning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3871466810"/>
                  </a:ext>
                </a:extLst>
              </a:tr>
              <a:tr h="609600">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marL="571500" indent="-114300">
                        <a:spcBef>
                          <a:spcPct val="20000"/>
                        </a:spcBef>
                        <a:defRPr>
                          <a:solidFill>
                            <a:srgbClr val="FFFF66"/>
                          </a:solidFill>
                          <a:latin typeface="Arial" panose="020B0604020202020204" pitchFamily="34" charset="0"/>
                          <a:cs typeface="Arial" panose="020B0604020202020204" pitchFamily="34" charset="0"/>
                        </a:defRPr>
                      </a:lvl2pPr>
                      <a:lvl3pPr marL="1085850" indent="-171450">
                        <a:spcBef>
                          <a:spcPct val="20000"/>
                        </a:spcBef>
                        <a:defRPr>
                          <a:solidFill>
                            <a:srgbClr val="FFFF66"/>
                          </a:solidFill>
                          <a:latin typeface="Arial" panose="020B0604020202020204" pitchFamily="34" charset="0"/>
                          <a:cs typeface="Arial" panose="020B0604020202020204" pitchFamily="34" charset="0"/>
                        </a:defRPr>
                      </a:lvl3pPr>
                      <a:lvl4pPr marL="1543050" indent="-171450">
                        <a:spcBef>
                          <a:spcPct val="20000"/>
                        </a:spcBef>
                        <a:defRPr>
                          <a:solidFill>
                            <a:srgbClr val="FFFF66"/>
                          </a:solidFill>
                          <a:latin typeface="Arial" panose="020B0604020202020204" pitchFamily="34" charset="0"/>
                          <a:cs typeface="Arial" panose="020B0604020202020204" pitchFamily="34" charset="0"/>
                        </a:defRPr>
                      </a:lvl4pPr>
                      <a:lvl5pPr marL="1943100" indent="-114300">
                        <a:spcBef>
                          <a:spcPct val="20000"/>
                        </a:spcBef>
                        <a:defRPr>
                          <a:solidFill>
                            <a:srgbClr val="FFFF66"/>
                          </a:solidFill>
                          <a:latin typeface="Arial" panose="020B0604020202020204" pitchFamily="34" charset="0"/>
                          <a:cs typeface="Arial" panose="020B0604020202020204" pitchFamily="34" charset="0"/>
                        </a:defRPr>
                      </a:lvl5pPr>
                      <a:lvl6pPr marL="24003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marL="28575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marL="33147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marL="37719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Degree</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marL="571500" indent="-114300">
                        <a:spcBef>
                          <a:spcPct val="20000"/>
                        </a:spcBef>
                        <a:defRPr>
                          <a:solidFill>
                            <a:srgbClr val="FFFF66"/>
                          </a:solidFill>
                          <a:latin typeface="Arial" panose="020B0604020202020204" pitchFamily="34" charset="0"/>
                          <a:cs typeface="Arial" panose="020B0604020202020204" pitchFamily="34" charset="0"/>
                        </a:defRPr>
                      </a:lvl2pPr>
                      <a:lvl3pPr marL="1085850" indent="-171450">
                        <a:spcBef>
                          <a:spcPct val="20000"/>
                        </a:spcBef>
                        <a:defRPr>
                          <a:solidFill>
                            <a:srgbClr val="FFFF66"/>
                          </a:solidFill>
                          <a:latin typeface="Arial" panose="020B0604020202020204" pitchFamily="34" charset="0"/>
                          <a:cs typeface="Arial" panose="020B0604020202020204" pitchFamily="34" charset="0"/>
                        </a:defRPr>
                      </a:lvl3pPr>
                      <a:lvl4pPr marL="1543050" indent="-171450">
                        <a:spcBef>
                          <a:spcPct val="20000"/>
                        </a:spcBef>
                        <a:defRPr>
                          <a:solidFill>
                            <a:srgbClr val="FFFF66"/>
                          </a:solidFill>
                          <a:latin typeface="Arial" panose="020B0604020202020204" pitchFamily="34" charset="0"/>
                          <a:cs typeface="Arial" panose="020B0604020202020204" pitchFamily="34" charset="0"/>
                        </a:defRPr>
                      </a:lvl4pPr>
                      <a:lvl5pPr marL="1943100" indent="-114300">
                        <a:spcBef>
                          <a:spcPct val="20000"/>
                        </a:spcBef>
                        <a:defRPr>
                          <a:solidFill>
                            <a:srgbClr val="FFFF66"/>
                          </a:solidFill>
                          <a:latin typeface="Arial" panose="020B0604020202020204" pitchFamily="34" charset="0"/>
                          <a:cs typeface="Arial" panose="020B0604020202020204" pitchFamily="34" charset="0"/>
                        </a:defRPr>
                      </a:lvl5pPr>
                      <a:lvl6pPr marL="24003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marL="28575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marL="33147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marL="37719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 number of different entity </a:t>
                      </a:r>
                      <a:r>
                        <a:rPr kumimoji="0" lang="en-GB"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types</a:t>
                      </a:r>
                      <a:r>
                        <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involved in the relationship</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2236566202"/>
                  </a:ext>
                </a:extLst>
              </a:tr>
              <a:tr h="609600">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marL="571500" indent="-114300">
                        <a:spcBef>
                          <a:spcPct val="20000"/>
                        </a:spcBef>
                        <a:defRPr>
                          <a:solidFill>
                            <a:srgbClr val="FFFF66"/>
                          </a:solidFill>
                          <a:latin typeface="Arial" panose="020B0604020202020204" pitchFamily="34" charset="0"/>
                          <a:cs typeface="Arial" panose="020B0604020202020204" pitchFamily="34" charset="0"/>
                        </a:defRPr>
                      </a:lvl2pPr>
                      <a:lvl3pPr marL="1085850" indent="-171450">
                        <a:spcBef>
                          <a:spcPct val="20000"/>
                        </a:spcBef>
                        <a:defRPr>
                          <a:solidFill>
                            <a:srgbClr val="FFFF66"/>
                          </a:solidFill>
                          <a:latin typeface="Arial" panose="020B0604020202020204" pitchFamily="34" charset="0"/>
                          <a:cs typeface="Arial" panose="020B0604020202020204" pitchFamily="34" charset="0"/>
                        </a:defRPr>
                      </a:lvl3pPr>
                      <a:lvl4pPr marL="1543050" indent="-171450">
                        <a:spcBef>
                          <a:spcPct val="20000"/>
                        </a:spcBef>
                        <a:defRPr>
                          <a:solidFill>
                            <a:srgbClr val="FFFF66"/>
                          </a:solidFill>
                          <a:latin typeface="Arial" panose="020B0604020202020204" pitchFamily="34" charset="0"/>
                          <a:cs typeface="Arial" panose="020B0604020202020204" pitchFamily="34" charset="0"/>
                        </a:defRPr>
                      </a:lvl4pPr>
                      <a:lvl5pPr marL="1943100" indent="-114300">
                        <a:spcBef>
                          <a:spcPct val="20000"/>
                        </a:spcBef>
                        <a:defRPr>
                          <a:solidFill>
                            <a:srgbClr val="FFFF66"/>
                          </a:solidFill>
                          <a:latin typeface="Arial" panose="020B0604020202020204" pitchFamily="34" charset="0"/>
                          <a:cs typeface="Arial" panose="020B0604020202020204" pitchFamily="34" charset="0"/>
                        </a:defRPr>
                      </a:lvl5pPr>
                      <a:lvl6pPr marL="24003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marL="28575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marL="33147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marL="37719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Unary</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marL="571500" indent="-114300">
                        <a:spcBef>
                          <a:spcPct val="20000"/>
                        </a:spcBef>
                        <a:defRPr>
                          <a:solidFill>
                            <a:srgbClr val="FFFF66"/>
                          </a:solidFill>
                          <a:latin typeface="Arial" panose="020B0604020202020204" pitchFamily="34" charset="0"/>
                          <a:cs typeface="Arial" panose="020B0604020202020204" pitchFamily="34" charset="0"/>
                        </a:defRPr>
                      </a:lvl2pPr>
                      <a:lvl3pPr marL="1085850" indent="-171450">
                        <a:spcBef>
                          <a:spcPct val="20000"/>
                        </a:spcBef>
                        <a:defRPr>
                          <a:solidFill>
                            <a:srgbClr val="FFFF66"/>
                          </a:solidFill>
                          <a:latin typeface="Arial" panose="020B0604020202020204" pitchFamily="34" charset="0"/>
                          <a:cs typeface="Arial" panose="020B0604020202020204" pitchFamily="34" charset="0"/>
                        </a:defRPr>
                      </a:lvl3pPr>
                      <a:lvl4pPr marL="1543050" indent="-171450">
                        <a:spcBef>
                          <a:spcPct val="20000"/>
                        </a:spcBef>
                        <a:defRPr>
                          <a:solidFill>
                            <a:srgbClr val="FFFF66"/>
                          </a:solidFill>
                          <a:latin typeface="Arial" panose="020B0604020202020204" pitchFamily="34" charset="0"/>
                          <a:cs typeface="Arial" panose="020B0604020202020204" pitchFamily="34" charset="0"/>
                        </a:defRPr>
                      </a:lvl4pPr>
                      <a:lvl5pPr marL="1943100" indent="-114300">
                        <a:spcBef>
                          <a:spcPct val="20000"/>
                        </a:spcBef>
                        <a:defRPr>
                          <a:solidFill>
                            <a:srgbClr val="FFFF66"/>
                          </a:solidFill>
                          <a:latin typeface="Arial" panose="020B0604020202020204" pitchFamily="34" charset="0"/>
                          <a:cs typeface="Arial" panose="020B0604020202020204" pitchFamily="34" charset="0"/>
                        </a:defRPr>
                      </a:lvl5pPr>
                      <a:lvl6pPr marL="24003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marL="28575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marL="33147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marL="37719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 relationship exists between entities of the same type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3350928237"/>
                  </a:ext>
                </a:extLst>
              </a:tr>
              <a:tr h="546100">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marL="571500" indent="-114300">
                        <a:spcBef>
                          <a:spcPct val="20000"/>
                        </a:spcBef>
                        <a:defRPr>
                          <a:solidFill>
                            <a:srgbClr val="FFFF66"/>
                          </a:solidFill>
                          <a:latin typeface="Arial" panose="020B0604020202020204" pitchFamily="34" charset="0"/>
                          <a:cs typeface="Arial" panose="020B0604020202020204" pitchFamily="34" charset="0"/>
                        </a:defRPr>
                      </a:lvl2pPr>
                      <a:lvl3pPr marL="1085850" indent="-171450">
                        <a:spcBef>
                          <a:spcPct val="20000"/>
                        </a:spcBef>
                        <a:defRPr>
                          <a:solidFill>
                            <a:srgbClr val="FFFF66"/>
                          </a:solidFill>
                          <a:latin typeface="Arial" panose="020B0604020202020204" pitchFamily="34" charset="0"/>
                          <a:cs typeface="Arial" panose="020B0604020202020204" pitchFamily="34" charset="0"/>
                        </a:defRPr>
                      </a:lvl3pPr>
                      <a:lvl4pPr marL="1543050" indent="-171450">
                        <a:spcBef>
                          <a:spcPct val="20000"/>
                        </a:spcBef>
                        <a:defRPr>
                          <a:solidFill>
                            <a:srgbClr val="FFFF66"/>
                          </a:solidFill>
                          <a:latin typeface="Arial" panose="020B0604020202020204" pitchFamily="34" charset="0"/>
                          <a:cs typeface="Arial" panose="020B0604020202020204" pitchFamily="34" charset="0"/>
                        </a:defRPr>
                      </a:lvl4pPr>
                      <a:lvl5pPr marL="1943100" indent="-114300">
                        <a:spcBef>
                          <a:spcPct val="20000"/>
                        </a:spcBef>
                        <a:defRPr>
                          <a:solidFill>
                            <a:srgbClr val="FFFF66"/>
                          </a:solidFill>
                          <a:latin typeface="Arial" panose="020B0604020202020204" pitchFamily="34" charset="0"/>
                          <a:cs typeface="Arial" panose="020B0604020202020204" pitchFamily="34" charset="0"/>
                        </a:defRPr>
                      </a:lvl5pPr>
                      <a:lvl6pPr marL="24003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marL="28575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marL="33147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marL="37719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Binary</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marL="571500" indent="-114300">
                        <a:spcBef>
                          <a:spcPct val="20000"/>
                        </a:spcBef>
                        <a:defRPr>
                          <a:solidFill>
                            <a:srgbClr val="FFFF66"/>
                          </a:solidFill>
                          <a:latin typeface="Arial" panose="020B0604020202020204" pitchFamily="34" charset="0"/>
                          <a:cs typeface="Arial" panose="020B0604020202020204" pitchFamily="34" charset="0"/>
                        </a:defRPr>
                      </a:lvl2pPr>
                      <a:lvl3pPr marL="1085850" indent="-171450">
                        <a:spcBef>
                          <a:spcPct val="20000"/>
                        </a:spcBef>
                        <a:defRPr>
                          <a:solidFill>
                            <a:srgbClr val="FFFF66"/>
                          </a:solidFill>
                          <a:latin typeface="Arial" panose="020B0604020202020204" pitchFamily="34" charset="0"/>
                          <a:cs typeface="Arial" panose="020B0604020202020204" pitchFamily="34" charset="0"/>
                        </a:defRPr>
                      </a:lvl3pPr>
                      <a:lvl4pPr marL="1543050" indent="-171450">
                        <a:spcBef>
                          <a:spcPct val="20000"/>
                        </a:spcBef>
                        <a:defRPr>
                          <a:solidFill>
                            <a:srgbClr val="FFFF66"/>
                          </a:solidFill>
                          <a:latin typeface="Arial" panose="020B0604020202020204" pitchFamily="34" charset="0"/>
                          <a:cs typeface="Arial" panose="020B0604020202020204" pitchFamily="34" charset="0"/>
                        </a:defRPr>
                      </a:lvl4pPr>
                      <a:lvl5pPr marL="1943100" indent="-114300">
                        <a:spcBef>
                          <a:spcPct val="20000"/>
                        </a:spcBef>
                        <a:defRPr>
                          <a:solidFill>
                            <a:srgbClr val="FFFF66"/>
                          </a:solidFill>
                          <a:latin typeface="Arial" panose="020B0604020202020204" pitchFamily="34" charset="0"/>
                          <a:cs typeface="Arial" panose="020B0604020202020204" pitchFamily="34" charset="0"/>
                        </a:defRPr>
                      </a:lvl5pPr>
                      <a:lvl6pPr marL="24003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marL="28575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marL="33147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marL="37719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 relationship exists between two entities of different types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3251526843"/>
                  </a:ext>
                </a:extLst>
              </a:tr>
              <a:tr h="10636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marL="571500" indent="-114300">
                        <a:spcBef>
                          <a:spcPct val="20000"/>
                        </a:spcBef>
                        <a:defRPr>
                          <a:solidFill>
                            <a:srgbClr val="FFFF66"/>
                          </a:solidFill>
                          <a:latin typeface="Arial" panose="020B0604020202020204" pitchFamily="34" charset="0"/>
                          <a:cs typeface="Arial" panose="020B0604020202020204" pitchFamily="34" charset="0"/>
                        </a:defRPr>
                      </a:lvl2pPr>
                      <a:lvl3pPr marL="1085850" indent="-171450">
                        <a:spcBef>
                          <a:spcPct val="20000"/>
                        </a:spcBef>
                        <a:defRPr>
                          <a:solidFill>
                            <a:srgbClr val="FFFF66"/>
                          </a:solidFill>
                          <a:latin typeface="Arial" panose="020B0604020202020204" pitchFamily="34" charset="0"/>
                          <a:cs typeface="Arial" panose="020B0604020202020204" pitchFamily="34" charset="0"/>
                        </a:defRPr>
                      </a:lvl3pPr>
                      <a:lvl4pPr marL="1543050" indent="-171450">
                        <a:spcBef>
                          <a:spcPct val="20000"/>
                        </a:spcBef>
                        <a:defRPr>
                          <a:solidFill>
                            <a:srgbClr val="FFFF66"/>
                          </a:solidFill>
                          <a:latin typeface="Arial" panose="020B0604020202020204" pitchFamily="34" charset="0"/>
                          <a:cs typeface="Arial" panose="020B0604020202020204" pitchFamily="34" charset="0"/>
                        </a:defRPr>
                      </a:lvl4pPr>
                      <a:lvl5pPr marL="1943100" indent="-114300">
                        <a:spcBef>
                          <a:spcPct val="20000"/>
                        </a:spcBef>
                        <a:defRPr>
                          <a:solidFill>
                            <a:srgbClr val="FFFF66"/>
                          </a:solidFill>
                          <a:latin typeface="Arial" panose="020B0604020202020204" pitchFamily="34" charset="0"/>
                          <a:cs typeface="Arial" panose="020B0604020202020204" pitchFamily="34" charset="0"/>
                        </a:defRPr>
                      </a:lvl5pPr>
                      <a:lvl6pPr marL="24003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marL="28575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marL="33147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marL="37719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Cardinality</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marL="571500" indent="-114300">
                        <a:spcBef>
                          <a:spcPct val="20000"/>
                        </a:spcBef>
                        <a:defRPr>
                          <a:solidFill>
                            <a:srgbClr val="FFFF66"/>
                          </a:solidFill>
                          <a:latin typeface="Arial" panose="020B0604020202020204" pitchFamily="34" charset="0"/>
                          <a:cs typeface="Arial" panose="020B0604020202020204" pitchFamily="34" charset="0"/>
                        </a:defRPr>
                      </a:lvl2pPr>
                      <a:lvl3pPr marL="1085850" indent="-171450">
                        <a:spcBef>
                          <a:spcPct val="20000"/>
                        </a:spcBef>
                        <a:defRPr>
                          <a:solidFill>
                            <a:srgbClr val="FFFF66"/>
                          </a:solidFill>
                          <a:latin typeface="Arial" panose="020B0604020202020204" pitchFamily="34" charset="0"/>
                          <a:cs typeface="Arial" panose="020B0604020202020204" pitchFamily="34" charset="0"/>
                        </a:defRPr>
                      </a:lvl3pPr>
                      <a:lvl4pPr marL="1543050" indent="-171450">
                        <a:spcBef>
                          <a:spcPct val="20000"/>
                        </a:spcBef>
                        <a:defRPr>
                          <a:solidFill>
                            <a:srgbClr val="FFFF66"/>
                          </a:solidFill>
                          <a:latin typeface="Arial" panose="020B0604020202020204" pitchFamily="34" charset="0"/>
                          <a:cs typeface="Arial" panose="020B0604020202020204" pitchFamily="34" charset="0"/>
                        </a:defRPr>
                      </a:lvl4pPr>
                      <a:lvl5pPr marL="1943100" indent="-114300">
                        <a:spcBef>
                          <a:spcPct val="20000"/>
                        </a:spcBef>
                        <a:defRPr>
                          <a:solidFill>
                            <a:srgbClr val="FFFF66"/>
                          </a:solidFill>
                          <a:latin typeface="Arial" panose="020B0604020202020204" pitchFamily="34" charset="0"/>
                          <a:cs typeface="Arial" panose="020B0604020202020204" pitchFamily="34" charset="0"/>
                        </a:defRPr>
                      </a:lvl5pPr>
                      <a:lvl6pPr marL="24003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marL="28575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marL="33147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marL="37719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 maximum number of instances of an entity type that can be involved in the relationship, either </a:t>
                      </a:r>
                      <a:r>
                        <a:rPr kumimoji="0" lang="en-GB"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one</a:t>
                      </a:r>
                      <a:r>
                        <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or </a:t>
                      </a:r>
                      <a:r>
                        <a:rPr kumimoji="0" lang="en-GB"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many.</a:t>
                      </a:r>
                      <a:r>
                        <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The cardinality cannot be zero because if it was the relationship couldn’t exist.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771502414"/>
                  </a:ext>
                </a:extLst>
              </a:tr>
              <a:tr h="1373188">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marL="571500" indent="-114300">
                        <a:spcBef>
                          <a:spcPct val="20000"/>
                        </a:spcBef>
                        <a:defRPr>
                          <a:solidFill>
                            <a:srgbClr val="FFFF66"/>
                          </a:solidFill>
                          <a:latin typeface="Arial" panose="020B0604020202020204" pitchFamily="34" charset="0"/>
                          <a:cs typeface="Arial" panose="020B0604020202020204" pitchFamily="34" charset="0"/>
                        </a:defRPr>
                      </a:lvl2pPr>
                      <a:lvl3pPr marL="1085850" indent="-171450">
                        <a:spcBef>
                          <a:spcPct val="20000"/>
                        </a:spcBef>
                        <a:defRPr>
                          <a:solidFill>
                            <a:srgbClr val="FFFF66"/>
                          </a:solidFill>
                          <a:latin typeface="Arial" panose="020B0604020202020204" pitchFamily="34" charset="0"/>
                          <a:cs typeface="Arial" panose="020B0604020202020204" pitchFamily="34" charset="0"/>
                        </a:defRPr>
                      </a:lvl3pPr>
                      <a:lvl4pPr marL="1543050" indent="-171450">
                        <a:spcBef>
                          <a:spcPct val="20000"/>
                        </a:spcBef>
                        <a:defRPr>
                          <a:solidFill>
                            <a:srgbClr val="FFFF66"/>
                          </a:solidFill>
                          <a:latin typeface="Arial" panose="020B0604020202020204" pitchFamily="34" charset="0"/>
                          <a:cs typeface="Arial" panose="020B0604020202020204" pitchFamily="34" charset="0"/>
                        </a:defRPr>
                      </a:lvl4pPr>
                      <a:lvl5pPr marL="1943100" indent="-114300">
                        <a:spcBef>
                          <a:spcPct val="20000"/>
                        </a:spcBef>
                        <a:defRPr>
                          <a:solidFill>
                            <a:srgbClr val="FFFF66"/>
                          </a:solidFill>
                          <a:latin typeface="Arial" panose="020B0604020202020204" pitchFamily="34" charset="0"/>
                          <a:cs typeface="Arial" panose="020B0604020202020204" pitchFamily="34" charset="0"/>
                        </a:defRPr>
                      </a:lvl5pPr>
                      <a:lvl6pPr marL="24003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marL="28575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marL="33147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marL="37719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Optionality</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marL="571500" indent="-114300">
                        <a:spcBef>
                          <a:spcPct val="20000"/>
                        </a:spcBef>
                        <a:defRPr>
                          <a:solidFill>
                            <a:srgbClr val="FFFF66"/>
                          </a:solidFill>
                          <a:latin typeface="Arial" panose="020B0604020202020204" pitchFamily="34" charset="0"/>
                          <a:cs typeface="Arial" panose="020B0604020202020204" pitchFamily="34" charset="0"/>
                        </a:defRPr>
                      </a:lvl2pPr>
                      <a:lvl3pPr marL="1085850" indent="-171450">
                        <a:spcBef>
                          <a:spcPct val="20000"/>
                        </a:spcBef>
                        <a:defRPr>
                          <a:solidFill>
                            <a:srgbClr val="FFFF66"/>
                          </a:solidFill>
                          <a:latin typeface="Arial" panose="020B0604020202020204" pitchFamily="34" charset="0"/>
                          <a:cs typeface="Arial" panose="020B0604020202020204" pitchFamily="34" charset="0"/>
                        </a:defRPr>
                      </a:lvl3pPr>
                      <a:lvl4pPr marL="1543050" indent="-171450">
                        <a:spcBef>
                          <a:spcPct val="20000"/>
                        </a:spcBef>
                        <a:defRPr>
                          <a:solidFill>
                            <a:srgbClr val="FFFF66"/>
                          </a:solidFill>
                          <a:latin typeface="Arial" panose="020B0604020202020204" pitchFamily="34" charset="0"/>
                          <a:cs typeface="Arial" panose="020B0604020202020204" pitchFamily="34" charset="0"/>
                        </a:defRPr>
                      </a:lvl4pPr>
                      <a:lvl5pPr marL="1943100" indent="-114300">
                        <a:spcBef>
                          <a:spcPct val="20000"/>
                        </a:spcBef>
                        <a:defRPr>
                          <a:solidFill>
                            <a:srgbClr val="FFFF66"/>
                          </a:solidFill>
                          <a:latin typeface="Arial" panose="020B0604020202020204" pitchFamily="34" charset="0"/>
                          <a:cs typeface="Arial" panose="020B0604020202020204" pitchFamily="34" charset="0"/>
                        </a:defRPr>
                      </a:lvl5pPr>
                      <a:lvl6pPr marL="24003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marL="28575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marL="33147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marL="37719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 minimum number of instances of an entity type that can be involved in the relationship, either </a:t>
                      </a:r>
                      <a:r>
                        <a:rPr kumimoji="0" lang="en-GB"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zero </a:t>
                      </a:r>
                      <a:r>
                        <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or </a:t>
                      </a:r>
                      <a:r>
                        <a:rPr kumimoji="0" lang="en-GB"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one</a:t>
                      </a:r>
                      <a:r>
                        <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If the optionality is one, the relationship is said to be  </a:t>
                      </a:r>
                      <a:r>
                        <a:rPr kumimoji="0" lang="en-GB"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mandatory</a:t>
                      </a:r>
                      <a:r>
                        <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645600405"/>
                  </a:ext>
                </a:extLst>
              </a:tr>
            </a:tbl>
          </a:graphicData>
        </a:graphic>
      </p:graphicFrame>
    </p:spTree>
    <p:extLst>
      <p:ext uri="{BB962C8B-B14F-4D97-AF65-F5344CB8AC3E}">
        <p14:creationId xmlns:p14="http://schemas.microsoft.com/office/powerpoint/2010/main" val="2994125302"/>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Slide Number Placeholder 3">
            <a:extLst>
              <a:ext uri="{FF2B5EF4-FFF2-40B4-BE49-F238E27FC236}">
                <a16:creationId xmlns:a16="http://schemas.microsoft.com/office/drawing/2014/main" id="{F7DCD5A6-268E-4F1D-BF25-D24398E98911}"/>
              </a:ext>
            </a:extLst>
          </p:cNvPr>
          <p:cNvSpPr>
            <a:spLocks noGrp="1"/>
          </p:cNvSpPr>
          <p:nvPr>
            <p:ph type="sldNum" sz="quarter" idx="10"/>
          </p:nvPr>
        </p:nvSpPr>
        <p:spPr/>
        <p:txBody>
          <a:bodyPr/>
          <a:lstStyle/>
          <a:p>
            <a:fld id="{742EDBA9-73D6-4D2E-87F0-A7C69563E880}" type="slidenum">
              <a:rPr lang="en-GB" altLang="en-US"/>
              <a:pPr/>
              <a:t>30</a:t>
            </a:fld>
            <a:endParaRPr lang="en-GB" altLang="en-US"/>
          </a:p>
        </p:txBody>
      </p:sp>
      <p:sp>
        <p:nvSpPr>
          <p:cNvPr id="856066" name="Rectangle 2">
            <a:extLst>
              <a:ext uri="{FF2B5EF4-FFF2-40B4-BE49-F238E27FC236}">
                <a16:creationId xmlns:a16="http://schemas.microsoft.com/office/drawing/2014/main" id="{894186F7-8276-4FF9-ACFA-4B93AD690E81}"/>
              </a:ext>
            </a:extLst>
          </p:cNvPr>
          <p:cNvSpPr>
            <a:spLocks noGrp="1" noChangeArrowheads="1"/>
          </p:cNvSpPr>
          <p:nvPr>
            <p:ph type="title"/>
          </p:nvPr>
        </p:nvSpPr>
        <p:spPr/>
        <p:txBody>
          <a:bodyPr/>
          <a:lstStyle/>
          <a:p>
            <a:r>
              <a:rPr lang="en-US" altLang="en-US"/>
              <a:t>Entity Terminology	</a:t>
            </a:r>
          </a:p>
        </p:txBody>
      </p:sp>
      <p:graphicFrame>
        <p:nvGraphicFramePr>
          <p:cNvPr id="856111" name="Group 47">
            <a:extLst>
              <a:ext uri="{FF2B5EF4-FFF2-40B4-BE49-F238E27FC236}">
                <a16:creationId xmlns:a16="http://schemas.microsoft.com/office/drawing/2014/main" id="{0D50D4D6-332C-4280-8877-8F4ABAD5B376}"/>
              </a:ext>
            </a:extLst>
          </p:cNvPr>
          <p:cNvGraphicFramePr>
            <a:graphicFrameLocks noGrp="1"/>
          </p:cNvGraphicFramePr>
          <p:nvPr>
            <p:ph type="tbl" idx="1"/>
            <p:extLst>
              <p:ext uri="{D42A27DB-BD31-4B8C-83A1-F6EECF244321}">
                <p14:modId xmlns:p14="http://schemas.microsoft.com/office/powerpoint/2010/main" val="4199682323"/>
              </p:ext>
            </p:extLst>
          </p:nvPr>
        </p:nvGraphicFramePr>
        <p:xfrm>
          <a:off x="900113" y="1700213"/>
          <a:ext cx="7315200" cy="1627188"/>
        </p:xfrm>
        <a:graphic>
          <a:graphicData uri="http://schemas.openxmlformats.org/drawingml/2006/table">
            <a:tbl>
              <a:tblPr/>
              <a:tblGrid>
                <a:gridCol w="1857375">
                  <a:extLst>
                    <a:ext uri="{9D8B030D-6E8A-4147-A177-3AD203B41FA5}">
                      <a16:colId xmlns:a16="http://schemas.microsoft.com/office/drawing/2014/main" val="2507183713"/>
                    </a:ext>
                  </a:extLst>
                </a:gridCol>
                <a:gridCol w="5457825">
                  <a:extLst>
                    <a:ext uri="{9D8B030D-6E8A-4147-A177-3AD203B41FA5}">
                      <a16:colId xmlns:a16="http://schemas.microsoft.com/office/drawing/2014/main" val="1230225843"/>
                    </a:ext>
                  </a:extLst>
                </a:gridCol>
              </a:tblGrid>
              <a:tr h="407988">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marL="571500" indent="-114300">
                        <a:spcBef>
                          <a:spcPct val="20000"/>
                        </a:spcBef>
                        <a:defRPr>
                          <a:solidFill>
                            <a:srgbClr val="FFFF66"/>
                          </a:solidFill>
                          <a:latin typeface="Arial" panose="020B0604020202020204" pitchFamily="34" charset="0"/>
                          <a:cs typeface="Arial" panose="020B0604020202020204" pitchFamily="34" charset="0"/>
                        </a:defRPr>
                      </a:lvl2pPr>
                      <a:lvl3pPr marL="1085850" indent="-171450">
                        <a:spcBef>
                          <a:spcPct val="20000"/>
                        </a:spcBef>
                        <a:defRPr>
                          <a:solidFill>
                            <a:srgbClr val="FFFF66"/>
                          </a:solidFill>
                          <a:latin typeface="Arial" panose="020B0604020202020204" pitchFamily="34" charset="0"/>
                          <a:cs typeface="Arial" panose="020B0604020202020204" pitchFamily="34" charset="0"/>
                        </a:defRPr>
                      </a:lvl3pPr>
                      <a:lvl4pPr marL="1543050" indent="-171450">
                        <a:spcBef>
                          <a:spcPct val="20000"/>
                        </a:spcBef>
                        <a:defRPr>
                          <a:solidFill>
                            <a:srgbClr val="FFFF66"/>
                          </a:solidFill>
                          <a:latin typeface="Arial" panose="020B0604020202020204" pitchFamily="34" charset="0"/>
                          <a:cs typeface="Arial" panose="020B0604020202020204" pitchFamily="34" charset="0"/>
                        </a:defRPr>
                      </a:lvl4pPr>
                      <a:lvl5pPr marL="1943100" indent="-114300">
                        <a:spcBef>
                          <a:spcPct val="20000"/>
                        </a:spcBef>
                        <a:defRPr>
                          <a:solidFill>
                            <a:srgbClr val="FFFF66"/>
                          </a:solidFill>
                          <a:latin typeface="Arial" panose="020B0604020202020204" pitchFamily="34" charset="0"/>
                          <a:cs typeface="Arial" panose="020B0604020202020204" pitchFamily="34" charset="0"/>
                        </a:defRPr>
                      </a:lvl5pPr>
                      <a:lvl6pPr marL="24003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marL="28575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marL="33147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marL="37719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Term</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marL="571500" indent="-114300">
                        <a:spcBef>
                          <a:spcPct val="20000"/>
                        </a:spcBef>
                        <a:defRPr>
                          <a:solidFill>
                            <a:srgbClr val="FFFF66"/>
                          </a:solidFill>
                          <a:latin typeface="Arial" panose="020B0604020202020204" pitchFamily="34" charset="0"/>
                          <a:cs typeface="Arial" panose="020B0604020202020204" pitchFamily="34" charset="0"/>
                        </a:defRPr>
                      </a:lvl2pPr>
                      <a:lvl3pPr marL="1085850" indent="-171450">
                        <a:spcBef>
                          <a:spcPct val="20000"/>
                        </a:spcBef>
                        <a:defRPr>
                          <a:solidFill>
                            <a:srgbClr val="FFFF66"/>
                          </a:solidFill>
                          <a:latin typeface="Arial" panose="020B0604020202020204" pitchFamily="34" charset="0"/>
                          <a:cs typeface="Arial" panose="020B0604020202020204" pitchFamily="34" charset="0"/>
                        </a:defRPr>
                      </a:lvl3pPr>
                      <a:lvl4pPr marL="1543050" indent="-171450">
                        <a:spcBef>
                          <a:spcPct val="20000"/>
                        </a:spcBef>
                        <a:defRPr>
                          <a:solidFill>
                            <a:srgbClr val="FFFF66"/>
                          </a:solidFill>
                          <a:latin typeface="Arial" panose="020B0604020202020204" pitchFamily="34" charset="0"/>
                          <a:cs typeface="Arial" panose="020B0604020202020204" pitchFamily="34" charset="0"/>
                        </a:defRPr>
                      </a:lvl4pPr>
                      <a:lvl5pPr marL="1943100" indent="-114300">
                        <a:spcBef>
                          <a:spcPct val="20000"/>
                        </a:spcBef>
                        <a:defRPr>
                          <a:solidFill>
                            <a:srgbClr val="FFFF66"/>
                          </a:solidFill>
                          <a:latin typeface="Arial" panose="020B0604020202020204" pitchFamily="34" charset="0"/>
                          <a:cs typeface="Arial" panose="020B0604020202020204" pitchFamily="34" charset="0"/>
                        </a:defRPr>
                      </a:lvl5pPr>
                      <a:lvl6pPr marL="24003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marL="28575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marL="33147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marL="37719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Meaning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403223802"/>
                  </a:ext>
                </a:extLst>
              </a:tr>
              <a:tr h="609600">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marL="571500" indent="-114300">
                        <a:spcBef>
                          <a:spcPct val="20000"/>
                        </a:spcBef>
                        <a:defRPr>
                          <a:solidFill>
                            <a:srgbClr val="FFFF66"/>
                          </a:solidFill>
                          <a:latin typeface="Arial" panose="020B0604020202020204" pitchFamily="34" charset="0"/>
                          <a:cs typeface="Arial" panose="020B0604020202020204" pitchFamily="34" charset="0"/>
                        </a:defRPr>
                      </a:lvl2pPr>
                      <a:lvl3pPr marL="1085850" indent="-171450">
                        <a:spcBef>
                          <a:spcPct val="20000"/>
                        </a:spcBef>
                        <a:defRPr>
                          <a:solidFill>
                            <a:srgbClr val="FFFF66"/>
                          </a:solidFill>
                          <a:latin typeface="Arial" panose="020B0604020202020204" pitchFamily="34" charset="0"/>
                          <a:cs typeface="Arial" panose="020B0604020202020204" pitchFamily="34" charset="0"/>
                        </a:defRPr>
                      </a:lvl3pPr>
                      <a:lvl4pPr marL="1543050" indent="-171450">
                        <a:spcBef>
                          <a:spcPct val="20000"/>
                        </a:spcBef>
                        <a:defRPr>
                          <a:solidFill>
                            <a:srgbClr val="FFFF66"/>
                          </a:solidFill>
                          <a:latin typeface="Arial" panose="020B0604020202020204" pitchFamily="34" charset="0"/>
                          <a:cs typeface="Arial" panose="020B0604020202020204" pitchFamily="34" charset="0"/>
                        </a:defRPr>
                      </a:lvl4pPr>
                      <a:lvl5pPr marL="1943100" indent="-114300">
                        <a:spcBef>
                          <a:spcPct val="20000"/>
                        </a:spcBef>
                        <a:defRPr>
                          <a:solidFill>
                            <a:srgbClr val="FFFF66"/>
                          </a:solidFill>
                          <a:latin typeface="Arial" panose="020B0604020202020204" pitchFamily="34" charset="0"/>
                          <a:cs typeface="Arial" panose="020B0604020202020204" pitchFamily="34" charset="0"/>
                        </a:defRPr>
                      </a:lvl5pPr>
                      <a:lvl6pPr marL="24003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marL="28575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marL="33147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marL="37719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Degree</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marL="571500" indent="-114300">
                        <a:spcBef>
                          <a:spcPct val="20000"/>
                        </a:spcBef>
                        <a:defRPr>
                          <a:solidFill>
                            <a:srgbClr val="FFFF66"/>
                          </a:solidFill>
                          <a:latin typeface="Arial" panose="020B0604020202020204" pitchFamily="34" charset="0"/>
                          <a:cs typeface="Arial" panose="020B0604020202020204" pitchFamily="34" charset="0"/>
                        </a:defRPr>
                      </a:lvl2pPr>
                      <a:lvl3pPr marL="1085850" indent="-171450">
                        <a:spcBef>
                          <a:spcPct val="20000"/>
                        </a:spcBef>
                        <a:defRPr>
                          <a:solidFill>
                            <a:srgbClr val="FFFF66"/>
                          </a:solidFill>
                          <a:latin typeface="Arial" panose="020B0604020202020204" pitchFamily="34" charset="0"/>
                          <a:cs typeface="Arial" panose="020B0604020202020204" pitchFamily="34" charset="0"/>
                        </a:defRPr>
                      </a:lvl3pPr>
                      <a:lvl4pPr marL="1543050" indent="-171450">
                        <a:spcBef>
                          <a:spcPct val="20000"/>
                        </a:spcBef>
                        <a:defRPr>
                          <a:solidFill>
                            <a:srgbClr val="FFFF66"/>
                          </a:solidFill>
                          <a:latin typeface="Arial" panose="020B0604020202020204" pitchFamily="34" charset="0"/>
                          <a:cs typeface="Arial" panose="020B0604020202020204" pitchFamily="34" charset="0"/>
                        </a:defRPr>
                      </a:lvl4pPr>
                      <a:lvl5pPr marL="1943100" indent="-114300">
                        <a:spcBef>
                          <a:spcPct val="20000"/>
                        </a:spcBef>
                        <a:defRPr>
                          <a:solidFill>
                            <a:srgbClr val="FFFF66"/>
                          </a:solidFill>
                          <a:latin typeface="Arial" panose="020B0604020202020204" pitchFamily="34" charset="0"/>
                          <a:cs typeface="Arial" panose="020B0604020202020204" pitchFamily="34" charset="0"/>
                        </a:defRPr>
                      </a:lvl5pPr>
                      <a:lvl6pPr marL="24003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marL="28575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marL="33147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marL="37719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rPr>
                        <a:t>The number of attributes which the entity possesses (corresponds to the number of columns in the table)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328166352"/>
                  </a:ext>
                </a:extLst>
              </a:tr>
              <a:tr h="609600">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marL="571500" indent="-114300">
                        <a:spcBef>
                          <a:spcPct val="20000"/>
                        </a:spcBef>
                        <a:defRPr>
                          <a:solidFill>
                            <a:srgbClr val="FFFF66"/>
                          </a:solidFill>
                          <a:latin typeface="Arial" panose="020B0604020202020204" pitchFamily="34" charset="0"/>
                          <a:cs typeface="Arial" panose="020B0604020202020204" pitchFamily="34" charset="0"/>
                        </a:defRPr>
                      </a:lvl2pPr>
                      <a:lvl3pPr marL="1085850" indent="-171450">
                        <a:spcBef>
                          <a:spcPct val="20000"/>
                        </a:spcBef>
                        <a:defRPr>
                          <a:solidFill>
                            <a:srgbClr val="FFFF66"/>
                          </a:solidFill>
                          <a:latin typeface="Arial" panose="020B0604020202020204" pitchFamily="34" charset="0"/>
                          <a:cs typeface="Arial" panose="020B0604020202020204" pitchFamily="34" charset="0"/>
                        </a:defRPr>
                      </a:lvl3pPr>
                      <a:lvl4pPr marL="1543050" indent="-171450">
                        <a:spcBef>
                          <a:spcPct val="20000"/>
                        </a:spcBef>
                        <a:defRPr>
                          <a:solidFill>
                            <a:srgbClr val="FFFF66"/>
                          </a:solidFill>
                          <a:latin typeface="Arial" panose="020B0604020202020204" pitchFamily="34" charset="0"/>
                          <a:cs typeface="Arial" panose="020B0604020202020204" pitchFamily="34" charset="0"/>
                        </a:defRPr>
                      </a:lvl4pPr>
                      <a:lvl5pPr marL="1943100" indent="-114300">
                        <a:spcBef>
                          <a:spcPct val="20000"/>
                        </a:spcBef>
                        <a:defRPr>
                          <a:solidFill>
                            <a:srgbClr val="FFFF66"/>
                          </a:solidFill>
                          <a:latin typeface="Arial" panose="020B0604020202020204" pitchFamily="34" charset="0"/>
                          <a:cs typeface="Arial" panose="020B0604020202020204" pitchFamily="34" charset="0"/>
                        </a:defRPr>
                      </a:lvl5pPr>
                      <a:lvl6pPr marL="24003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marL="28575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marL="33147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marL="37719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Cardinality</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marL="571500" indent="-114300">
                        <a:spcBef>
                          <a:spcPct val="20000"/>
                        </a:spcBef>
                        <a:defRPr>
                          <a:solidFill>
                            <a:srgbClr val="FFFF66"/>
                          </a:solidFill>
                          <a:latin typeface="Arial" panose="020B0604020202020204" pitchFamily="34" charset="0"/>
                          <a:cs typeface="Arial" panose="020B0604020202020204" pitchFamily="34" charset="0"/>
                        </a:defRPr>
                      </a:lvl2pPr>
                      <a:lvl3pPr marL="1085850" indent="-171450">
                        <a:spcBef>
                          <a:spcPct val="20000"/>
                        </a:spcBef>
                        <a:defRPr>
                          <a:solidFill>
                            <a:srgbClr val="FFFF66"/>
                          </a:solidFill>
                          <a:latin typeface="Arial" panose="020B0604020202020204" pitchFamily="34" charset="0"/>
                          <a:cs typeface="Arial" panose="020B0604020202020204" pitchFamily="34" charset="0"/>
                        </a:defRPr>
                      </a:lvl3pPr>
                      <a:lvl4pPr marL="1543050" indent="-171450">
                        <a:spcBef>
                          <a:spcPct val="20000"/>
                        </a:spcBef>
                        <a:defRPr>
                          <a:solidFill>
                            <a:srgbClr val="FFFF66"/>
                          </a:solidFill>
                          <a:latin typeface="Arial" panose="020B0604020202020204" pitchFamily="34" charset="0"/>
                          <a:cs typeface="Arial" panose="020B0604020202020204" pitchFamily="34" charset="0"/>
                        </a:defRPr>
                      </a:lvl4pPr>
                      <a:lvl5pPr marL="1943100" indent="-114300">
                        <a:spcBef>
                          <a:spcPct val="20000"/>
                        </a:spcBef>
                        <a:defRPr>
                          <a:solidFill>
                            <a:srgbClr val="FFFF66"/>
                          </a:solidFill>
                          <a:latin typeface="Arial" panose="020B0604020202020204" pitchFamily="34" charset="0"/>
                          <a:cs typeface="Arial" panose="020B0604020202020204" pitchFamily="34" charset="0"/>
                        </a:defRPr>
                      </a:lvl5pPr>
                      <a:lvl6pPr marL="24003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marL="28575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marL="33147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marL="3771900" indent="-114300"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 number of instances of the entity (corresponds to the number of rows in the table)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505912816"/>
                  </a:ext>
                </a:extLst>
              </a:tr>
            </a:tbl>
          </a:graphicData>
        </a:graphic>
      </p:graphicFrame>
    </p:spTree>
    <p:extLst>
      <p:ext uri="{BB962C8B-B14F-4D97-AF65-F5344CB8AC3E}">
        <p14:creationId xmlns:p14="http://schemas.microsoft.com/office/powerpoint/2010/main" val="2173843012"/>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3">
            <a:extLst>
              <a:ext uri="{FF2B5EF4-FFF2-40B4-BE49-F238E27FC236}">
                <a16:creationId xmlns:a16="http://schemas.microsoft.com/office/drawing/2014/main" id="{5697ADC4-8075-463E-9EFD-A9CF55515529}"/>
              </a:ext>
            </a:extLst>
          </p:cNvPr>
          <p:cNvSpPr>
            <a:spLocks noGrp="1"/>
          </p:cNvSpPr>
          <p:nvPr>
            <p:ph type="sldNum" sz="quarter" idx="10"/>
          </p:nvPr>
        </p:nvSpPr>
        <p:spPr/>
        <p:txBody>
          <a:bodyPr/>
          <a:lstStyle/>
          <a:p>
            <a:fld id="{F45E601E-84AA-417E-9ABF-F569E5B1E824}" type="slidenum">
              <a:rPr lang="en-GB" altLang="en-US"/>
              <a:pPr/>
              <a:t>31</a:t>
            </a:fld>
            <a:endParaRPr lang="en-GB" altLang="en-US"/>
          </a:p>
        </p:txBody>
      </p:sp>
      <p:sp>
        <p:nvSpPr>
          <p:cNvPr id="65579" name="Rectangle 43">
            <a:extLst>
              <a:ext uri="{FF2B5EF4-FFF2-40B4-BE49-F238E27FC236}">
                <a16:creationId xmlns:a16="http://schemas.microsoft.com/office/drawing/2014/main" id="{C7097640-1BD3-4C1F-AD59-74D9CC6B479A}"/>
              </a:ext>
            </a:extLst>
          </p:cNvPr>
          <p:cNvSpPr>
            <a:spLocks noGrp="1" noChangeArrowheads="1"/>
          </p:cNvSpPr>
          <p:nvPr>
            <p:ph type="title"/>
          </p:nvPr>
        </p:nvSpPr>
        <p:spPr/>
        <p:txBody>
          <a:bodyPr/>
          <a:lstStyle/>
          <a:p>
            <a:r>
              <a:rPr lang="en-US" altLang="en-US"/>
              <a:t>One-to-One Relationships</a:t>
            </a:r>
          </a:p>
        </p:txBody>
      </p:sp>
      <p:sp>
        <p:nvSpPr>
          <p:cNvPr id="65580" name="Rectangle 44">
            <a:extLst>
              <a:ext uri="{FF2B5EF4-FFF2-40B4-BE49-F238E27FC236}">
                <a16:creationId xmlns:a16="http://schemas.microsoft.com/office/drawing/2014/main" id="{17E1B5B2-2D22-48BE-B3D2-4F566617C4A9}"/>
              </a:ext>
            </a:extLst>
          </p:cNvPr>
          <p:cNvSpPr>
            <a:spLocks noGrp="1" noChangeArrowheads="1"/>
          </p:cNvSpPr>
          <p:nvPr>
            <p:ph type="body" idx="1"/>
          </p:nvPr>
        </p:nvSpPr>
        <p:spPr>
          <a:xfrm>
            <a:off x="913606" y="3829051"/>
            <a:ext cx="7315200" cy="1663700"/>
          </a:xfrm>
        </p:spPr>
        <p:txBody>
          <a:bodyPr/>
          <a:lstStyle/>
          <a:p>
            <a:pPr>
              <a:buFontTx/>
              <a:buNone/>
            </a:pPr>
            <a:r>
              <a:rPr lang="en-GB" altLang="en-US" sz="2800" dirty="0"/>
              <a:t>Example: Binary one-to-one:-</a:t>
            </a:r>
          </a:p>
          <a:p>
            <a:r>
              <a:rPr lang="en-GB" altLang="en-US" sz="2800" dirty="0"/>
              <a:t>an </a:t>
            </a:r>
            <a:r>
              <a:rPr lang="en-GB" altLang="en-US" sz="2800" i="1" dirty="0"/>
              <a:t>employee</a:t>
            </a:r>
            <a:r>
              <a:rPr lang="en-GB" altLang="en-US" sz="2800" dirty="0"/>
              <a:t> holds one </a:t>
            </a:r>
            <a:r>
              <a:rPr lang="en-GB" altLang="en-US" sz="2800" i="1" dirty="0"/>
              <a:t>driving licence</a:t>
            </a:r>
            <a:endParaRPr lang="en-GB" altLang="en-US" sz="2800" dirty="0"/>
          </a:p>
          <a:p>
            <a:r>
              <a:rPr lang="en-GB" altLang="en-US" sz="2800" dirty="0"/>
              <a:t>a </a:t>
            </a:r>
            <a:r>
              <a:rPr lang="en-GB" altLang="en-US" sz="2800" i="1" dirty="0"/>
              <a:t>driving licence </a:t>
            </a:r>
            <a:r>
              <a:rPr lang="en-GB" altLang="en-US" sz="2800" dirty="0"/>
              <a:t>is held by one </a:t>
            </a:r>
            <a:r>
              <a:rPr lang="en-GB" altLang="en-US" sz="2800" i="1" dirty="0"/>
              <a:t>employee</a:t>
            </a:r>
            <a:endParaRPr lang="en-GB" altLang="en-US" sz="2800" dirty="0"/>
          </a:p>
        </p:txBody>
      </p:sp>
      <p:grpSp>
        <p:nvGrpSpPr>
          <p:cNvPr id="65583" name="Group 47">
            <a:extLst>
              <a:ext uri="{FF2B5EF4-FFF2-40B4-BE49-F238E27FC236}">
                <a16:creationId xmlns:a16="http://schemas.microsoft.com/office/drawing/2014/main" id="{2733910B-7C26-4F32-BF8A-606FB78007BE}"/>
              </a:ext>
            </a:extLst>
          </p:cNvPr>
          <p:cNvGrpSpPr>
            <a:grpSpLocks/>
          </p:cNvGrpSpPr>
          <p:nvPr/>
        </p:nvGrpSpPr>
        <p:grpSpPr bwMode="auto">
          <a:xfrm>
            <a:off x="1042988" y="1773238"/>
            <a:ext cx="7294562" cy="1811337"/>
            <a:chOff x="657" y="1117"/>
            <a:chExt cx="4595" cy="1141"/>
          </a:xfrm>
        </p:grpSpPr>
        <p:sp>
          <p:nvSpPr>
            <p:cNvPr id="65558" name="AutoShape 22">
              <a:extLst>
                <a:ext uri="{FF2B5EF4-FFF2-40B4-BE49-F238E27FC236}">
                  <a16:creationId xmlns:a16="http://schemas.microsoft.com/office/drawing/2014/main" id="{1EBEC4B2-4F11-45F7-AE97-769F0F4F5C2F}"/>
                </a:ext>
              </a:extLst>
            </p:cNvPr>
            <p:cNvSpPr>
              <a:spLocks noChangeAspect="1" noChangeArrowheads="1"/>
            </p:cNvSpPr>
            <p:nvPr/>
          </p:nvSpPr>
          <p:spPr bwMode="auto">
            <a:xfrm>
              <a:off x="657" y="1494"/>
              <a:ext cx="1135" cy="39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p>
              <a:pPr algn="ctr" eaLnBrk="0" hangingPunct="0"/>
              <a:r>
                <a:rPr lang="en-GB" altLang="en-US" sz="1000"/>
                <a:t>Employee</a:t>
              </a:r>
            </a:p>
          </p:txBody>
        </p:sp>
        <p:sp>
          <p:nvSpPr>
            <p:cNvPr id="65559" name="AutoShape 23">
              <a:extLst>
                <a:ext uri="{FF2B5EF4-FFF2-40B4-BE49-F238E27FC236}">
                  <a16:creationId xmlns:a16="http://schemas.microsoft.com/office/drawing/2014/main" id="{B8774A26-1964-4144-A2C7-2600A2DE3105}"/>
                </a:ext>
              </a:extLst>
            </p:cNvPr>
            <p:cNvSpPr>
              <a:spLocks noChangeAspect="1" noChangeArrowheads="1"/>
            </p:cNvSpPr>
            <p:nvPr/>
          </p:nvSpPr>
          <p:spPr bwMode="auto">
            <a:xfrm>
              <a:off x="4000" y="1440"/>
              <a:ext cx="1252" cy="468"/>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Driving</a:t>
              </a:r>
              <a:r>
                <a:rPr lang="en-GB" altLang="en-US" sz="1200"/>
                <a:t> </a:t>
              </a:r>
              <a:r>
                <a:rPr lang="en-GB" altLang="en-US" sz="1000"/>
                <a:t>Licence</a:t>
              </a:r>
            </a:p>
          </p:txBody>
        </p:sp>
        <p:sp>
          <p:nvSpPr>
            <p:cNvPr id="65560" name="Line 24">
              <a:extLst>
                <a:ext uri="{FF2B5EF4-FFF2-40B4-BE49-F238E27FC236}">
                  <a16:creationId xmlns:a16="http://schemas.microsoft.com/office/drawing/2014/main" id="{C6A561FA-41D7-4753-A6FA-E6705807CBAE}"/>
                </a:ext>
              </a:extLst>
            </p:cNvPr>
            <p:cNvSpPr>
              <a:spLocks noChangeAspect="1" noChangeShapeType="1"/>
            </p:cNvSpPr>
            <p:nvPr/>
          </p:nvSpPr>
          <p:spPr bwMode="auto">
            <a:xfrm>
              <a:off x="1793" y="1692"/>
              <a:ext cx="1858"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65561" name="Group 25">
              <a:extLst>
                <a:ext uri="{FF2B5EF4-FFF2-40B4-BE49-F238E27FC236}">
                  <a16:creationId xmlns:a16="http://schemas.microsoft.com/office/drawing/2014/main" id="{716F2D65-5FDE-4290-AC32-35270C90AFBD}"/>
                </a:ext>
              </a:extLst>
            </p:cNvPr>
            <p:cNvGrpSpPr>
              <a:grpSpLocks noChangeAspect="1"/>
            </p:cNvGrpSpPr>
            <p:nvPr/>
          </p:nvGrpSpPr>
          <p:grpSpPr bwMode="auto">
            <a:xfrm>
              <a:off x="1957" y="1602"/>
              <a:ext cx="79" cy="180"/>
              <a:chOff x="4640" y="8407"/>
              <a:chExt cx="130" cy="301"/>
            </a:xfrm>
          </p:grpSpPr>
          <p:sp>
            <p:nvSpPr>
              <p:cNvPr id="65562" name="Line 26">
                <a:extLst>
                  <a:ext uri="{FF2B5EF4-FFF2-40B4-BE49-F238E27FC236}">
                    <a16:creationId xmlns:a16="http://schemas.microsoft.com/office/drawing/2014/main" id="{650F9634-4405-4852-A8F4-2829EEB925E1}"/>
                  </a:ext>
                </a:extLst>
              </p:cNvPr>
              <p:cNvSpPr>
                <a:spLocks noChangeAspect="1" noChangeShapeType="1"/>
              </p:cNvSpPr>
              <p:nvPr/>
            </p:nvSpPr>
            <p:spPr bwMode="auto">
              <a:xfrm>
                <a:off x="4640" y="8407"/>
                <a:ext cx="0" cy="3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5563" name="Line 27">
                <a:extLst>
                  <a:ext uri="{FF2B5EF4-FFF2-40B4-BE49-F238E27FC236}">
                    <a16:creationId xmlns:a16="http://schemas.microsoft.com/office/drawing/2014/main" id="{7F414297-D6B3-4486-A432-D75078F27C6B}"/>
                  </a:ext>
                </a:extLst>
              </p:cNvPr>
              <p:cNvSpPr>
                <a:spLocks noChangeAspect="1" noChangeShapeType="1"/>
              </p:cNvSpPr>
              <p:nvPr/>
            </p:nvSpPr>
            <p:spPr bwMode="auto">
              <a:xfrm>
                <a:off x="4770" y="8408"/>
                <a:ext cx="0" cy="3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65564" name="Freeform 28">
              <a:extLst>
                <a:ext uri="{FF2B5EF4-FFF2-40B4-BE49-F238E27FC236}">
                  <a16:creationId xmlns:a16="http://schemas.microsoft.com/office/drawing/2014/main" id="{5A88BFC1-3535-492F-BE8A-830CABFDE1B6}"/>
                </a:ext>
              </a:extLst>
            </p:cNvPr>
            <p:cNvSpPr>
              <a:spLocks noChangeAspect="1"/>
            </p:cNvSpPr>
            <p:nvPr/>
          </p:nvSpPr>
          <p:spPr bwMode="auto">
            <a:xfrm>
              <a:off x="2141" y="1333"/>
              <a:ext cx="1561" cy="187"/>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a:solidFill>
                <a:schemeClr val="tx1"/>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5565" name="Freeform 29">
              <a:extLst>
                <a:ext uri="{FF2B5EF4-FFF2-40B4-BE49-F238E27FC236}">
                  <a16:creationId xmlns:a16="http://schemas.microsoft.com/office/drawing/2014/main" id="{5E822C50-1FB0-4997-8340-FB4044F4FCDE}"/>
                </a:ext>
              </a:extLst>
            </p:cNvPr>
            <p:cNvSpPr>
              <a:spLocks noChangeAspect="1"/>
            </p:cNvSpPr>
            <p:nvPr/>
          </p:nvSpPr>
          <p:spPr bwMode="auto">
            <a:xfrm flipH="1" flipV="1">
              <a:off x="2147" y="1862"/>
              <a:ext cx="1465" cy="174"/>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a:solidFill>
                <a:schemeClr val="tx1"/>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5566" name="Text Box 30">
              <a:extLst>
                <a:ext uri="{FF2B5EF4-FFF2-40B4-BE49-F238E27FC236}">
                  <a16:creationId xmlns:a16="http://schemas.microsoft.com/office/drawing/2014/main" id="{5481B153-5A0D-4566-B16D-8A08BC3A0C17}"/>
                </a:ext>
              </a:extLst>
            </p:cNvPr>
            <p:cNvSpPr txBox="1">
              <a:spLocks noChangeAspect="1" noChangeArrowheads="1"/>
            </p:cNvSpPr>
            <p:nvPr/>
          </p:nvSpPr>
          <p:spPr bwMode="auto">
            <a:xfrm>
              <a:off x="2327" y="1117"/>
              <a:ext cx="1075" cy="1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algn="ctr" eaLnBrk="0" hangingPunct="0"/>
              <a:r>
                <a:rPr lang="en-GB" altLang="en-US" sz="1000"/>
                <a:t>Holds</a:t>
              </a:r>
            </a:p>
          </p:txBody>
        </p:sp>
        <p:sp>
          <p:nvSpPr>
            <p:cNvPr id="65567" name="Text Box 31">
              <a:extLst>
                <a:ext uri="{FF2B5EF4-FFF2-40B4-BE49-F238E27FC236}">
                  <a16:creationId xmlns:a16="http://schemas.microsoft.com/office/drawing/2014/main" id="{B6ACAF9C-0C18-466C-AE15-F439F8019E3D}"/>
                </a:ext>
              </a:extLst>
            </p:cNvPr>
            <p:cNvSpPr txBox="1">
              <a:spLocks noChangeAspect="1" noChangeArrowheads="1"/>
            </p:cNvSpPr>
            <p:nvPr/>
          </p:nvSpPr>
          <p:spPr bwMode="auto">
            <a:xfrm>
              <a:off x="2393" y="2066"/>
              <a:ext cx="94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p>
              <a:pPr algn="ctr" eaLnBrk="0" hangingPunct="0"/>
              <a:r>
                <a:rPr lang="en-GB" altLang="en-US" sz="1000"/>
                <a:t>Is held by</a:t>
              </a:r>
            </a:p>
          </p:txBody>
        </p:sp>
        <p:sp>
          <p:nvSpPr>
            <p:cNvPr id="65570" name="Line 34">
              <a:extLst>
                <a:ext uri="{FF2B5EF4-FFF2-40B4-BE49-F238E27FC236}">
                  <a16:creationId xmlns:a16="http://schemas.microsoft.com/office/drawing/2014/main" id="{888248E1-7B7A-4811-900E-E6B877204D25}"/>
                </a:ext>
              </a:extLst>
            </p:cNvPr>
            <p:cNvSpPr>
              <a:spLocks noChangeAspect="1" noChangeShapeType="1"/>
            </p:cNvSpPr>
            <p:nvPr/>
          </p:nvSpPr>
          <p:spPr bwMode="auto">
            <a:xfrm>
              <a:off x="3864" y="1603"/>
              <a:ext cx="0" cy="179"/>
            </a:xfrm>
            <a:prstGeom prst="line">
              <a:avLst/>
            </a:prstGeom>
            <a:noFill/>
            <a:ln w="9525">
              <a:solidFill>
                <a:srgbClr val="FFFF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5581" name="Oval 45">
              <a:extLst>
                <a:ext uri="{FF2B5EF4-FFF2-40B4-BE49-F238E27FC236}">
                  <a16:creationId xmlns:a16="http://schemas.microsoft.com/office/drawing/2014/main" id="{7E3AD835-039D-4168-8747-1910751D6974}"/>
                </a:ext>
              </a:extLst>
            </p:cNvPr>
            <p:cNvSpPr>
              <a:spLocks noChangeArrowheads="1"/>
            </p:cNvSpPr>
            <p:nvPr/>
          </p:nvSpPr>
          <p:spPr bwMode="auto">
            <a:xfrm>
              <a:off x="3648" y="1622"/>
              <a:ext cx="136" cy="136"/>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5582" name="Line 46">
              <a:extLst>
                <a:ext uri="{FF2B5EF4-FFF2-40B4-BE49-F238E27FC236}">
                  <a16:creationId xmlns:a16="http://schemas.microsoft.com/office/drawing/2014/main" id="{91FEFB18-021A-4389-A032-7232E00735CF}"/>
                </a:ext>
              </a:extLst>
            </p:cNvPr>
            <p:cNvSpPr>
              <a:spLocks noChangeAspect="1" noChangeShapeType="1"/>
            </p:cNvSpPr>
            <p:nvPr/>
          </p:nvSpPr>
          <p:spPr bwMode="auto">
            <a:xfrm flipH="1">
              <a:off x="3786" y="1693"/>
              <a:ext cx="208"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spTree>
    <p:extLst>
      <p:ext uri="{BB962C8B-B14F-4D97-AF65-F5344CB8AC3E}">
        <p14:creationId xmlns:p14="http://schemas.microsoft.com/office/powerpoint/2010/main" val="2524168658"/>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EA15CB7-2979-4BB4-B912-4C9FA6E4B124}"/>
              </a:ext>
            </a:extLst>
          </p:cNvPr>
          <p:cNvSpPr>
            <a:spLocks noGrp="1"/>
          </p:cNvSpPr>
          <p:nvPr>
            <p:ph type="sldNum" sz="quarter" idx="10"/>
          </p:nvPr>
        </p:nvSpPr>
        <p:spPr/>
        <p:txBody>
          <a:bodyPr/>
          <a:lstStyle/>
          <a:p>
            <a:fld id="{467D3A87-732B-40F2-BCBC-0ED694256F38}" type="slidenum">
              <a:rPr lang="en-GB" altLang="en-US"/>
              <a:pPr/>
              <a:t>32</a:t>
            </a:fld>
            <a:endParaRPr lang="en-GB" altLang="en-US"/>
          </a:p>
        </p:txBody>
      </p:sp>
      <p:sp>
        <p:nvSpPr>
          <p:cNvPr id="640002" name="Rectangle 2">
            <a:extLst>
              <a:ext uri="{FF2B5EF4-FFF2-40B4-BE49-F238E27FC236}">
                <a16:creationId xmlns:a16="http://schemas.microsoft.com/office/drawing/2014/main" id="{66261F4E-8AF4-4077-A1F4-D53D4282B7A7}"/>
              </a:ext>
            </a:extLst>
          </p:cNvPr>
          <p:cNvSpPr>
            <a:spLocks noGrp="1" noChangeArrowheads="1"/>
          </p:cNvSpPr>
          <p:nvPr>
            <p:ph type="title"/>
          </p:nvPr>
        </p:nvSpPr>
        <p:spPr/>
        <p:txBody>
          <a:bodyPr/>
          <a:lstStyle/>
          <a:p>
            <a:r>
              <a:rPr lang="en-US" altLang="en-US"/>
              <a:t>One-to-One Relationships</a:t>
            </a:r>
          </a:p>
        </p:txBody>
      </p:sp>
      <p:sp>
        <p:nvSpPr>
          <p:cNvPr id="640019" name="Rectangle 19">
            <a:extLst>
              <a:ext uri="{FF2B5EF4-FFF2-40B4-BE49-F238E27FC236}">
                <a16:creationId xmlns:a16="http://schemas.microsoft.com/office/drawing/2014/main" id="{CA8E1D97-D180-4C76-8F5E-7A842443F907}"/>
              </a:ext>
            </a:extLst>
          </p:cNvPr>
          <p:cNvSpPr>
            <a:spLocks noGrp="1" noChangeArrowheads="1"/>
          </p:cNvSpPr>
          <p:nvPr>
            <p:ph type="body" idx="1"/>
          </p:nvPr>
        </p:nvSpPr>
        <p:spPr/>
        <p:txBody>
          <a:bodyPr/>
          <a:lstStyle/>
          <a:p>
            <a:r>
              <a:rPr lang="en-GB" altLang="en-US" sz="2400" dirty="0"/>
              <a:t>One-to-one relationships are rarely used</a:t>
            </a:r>
          </a:p>
          <a:p>
            <a:r>
              <a:rPr lang="en-GB" altLang="en-US" sz="2400" dirty="0"/>
              <a:t>Some exceptions are:</a:t>
            </a:r>
          </a:p>
          <a:p>
            <a:pPr lvl="1"/>
            <a:r>
              <a:rPr lang="en-GB" altLang="en-US" sz="2400" dirty="0"/>
              <a:t>if an entity type has such a large number of attributes that they won’t fit in one table (MS Access has a max. of 255 attributes per entity)</a:t>
            </a:r>
          </a:p>
          <a:p>
            <a:pPr lvl="1"/>
            <a:r>
              <a:rPr lang="en-GB" altLang="en-US" sz="2400" dirty="0"/>
              <a:t>when not all instances of a particular entity type have all of the attributes associated with that entity type</a:t>
            </a:r>
          </a:p>
          <a:p>
            <a:pPr lvl="1"/>
            <a:r>
              <a:rPr lang="en-GB" altLang="en-US" sz="2400" dirty="0"/>
              <a:t>for security reasons</a:t>
            </a:r>
          </a:p>
        </p:txBody>
      </p:sp>
    </p:spTree>
    <p:extLst>
      <p:ext uri="{BB962C8B-B14F-4D97-AF65-F5344CB8AC3E}">
        <p14:creationId xmlns:p14="http://schemas.microsoft.com/office/powerpoint/2010/main" val="2511656539"/>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Slide Number Placeholder 3">
            <a:extLst>
              <a:ext uri="{FF2B5EF4-FFF2-40B4-BE49-F238E27FC236}">
                <a16:creationId xmlns:a16="http://schemas.microsoft.com/office/drawing/2014/main" id="{D19E2B19-2399-4CC4-A72B-125CAD7D9C38}"/>
              </a:ext>
            </a:extLst>
          </p:cNvPr>
          <p:cNvSpPr>
            <a:spLocks noGrp="1"/>
          </p:cNvSpPr>
          <p:nvPr>
            <p:ph type="sldNum" sz="quarter" idx="10"/>
          </p:nvPr>
        </p:nvSpPr>
        <p:spPr/>
        <p:txBody>
          <a:bodyPr/>
          <a:lstStyle/>
          <a:p>
            <a:fld id="{FCFFE960-61F3-4C14-A6C4-1AFD2CAC35A0}" type="slidenum">
              <a:rPr lang="en-GB" altLang="en-US"/>
              <a:pPr/>
              <a:t>33</a:t>
            </a:fld>
            <a:endParaRPr lang="en-GB" altLang="en-US"/>
          </a:p>
        </p:txBody>
      </p:sp>
      <p:sp>
        <p:nvSpPr>
          <p:cNvPr id="644100" name="Rectangle 4">
            <a:extLst>
              <a:ext uri="{FF2B5EF4-FFF2-40B4-BE49-F238E27FC236}">
                <a16:creationId xmlns:a16="http://schemas.microsoft.com/office/drawing/2014/main" id="{EAA79C2E-9B6D-4047-ABAC-46E4750D5795}"/>
              </a:ext>
            </a:extLst>
          </p:cNvPr>
          <p:cNvSpPr>
            <a:spLocks noGrp="1" noChangeArrowheads="1"/>
          </p:cNvSpPr>
          <p:nvPr>
            <p:ph type="title"/>
          </p:nvPr>
        </p:nvSpPr>
        <p:spPr>
          <a:xfrm>
            <a:off x="736600" y="49213"/>
            <a:ext cx="8229600" cy="1143000"/>
          </a:xfrm>
        </p:spPr>
        <p:txBody>
          <a:bodyPr/>
          <a:lstStyle/>
          <a:p>
            <a:r>
              <a:rPr lang="en-GB" altLang="en-US"/>
              <a:t>One-to-Many Relationships</a:t>
            </a:r>
          </a:p>
        </p:txBody>
      </p:sp>
      <p:sp>
        <p:nvSpPr>
          <p:cNvPr id="644101" name="Rectangle 5">
            <a:extLst>
              <a:ext uri="{FF2B5EF4-FFF2-40B4-BE49-F238E27FC236}">
                <a16:creationId xmlns:a16="http://schemas.microsoft.com/office/drawing/2014/main" id="{FF966B4E-A05C-441D-97AA-C92929CE30B3}"/>
              </a:ext>
            </a:extLst>
          </p:cNvPr>
          <p:cNvSpPr>
            <a:spLocks noGrp="1" noChangeArrowheads="1"/>
          </p:cNvSpPr>
          <p:nvPr>
            <p:ph type="body" idx="1"/>
          </p:nvPr>
        </p:nvSpPr>
        <p:spPr>
          <a:xfrm>
            <a:off x="349250" y="3776663"/>
            <a:ext cx="8447088" cy="1428750"/>
          </a:xfrm>
        </p:spPr>
        <p:txBody>
          <a:bodyPr/>
          <a:lstStyle/>
          <a:p>
            <a:pPr>
              <a:buFontTx/>
              <a:buNone/>
            </a:pPr>
            <a:r>
              <a:rPr lang="en-US" altLang="en-US"/>
              <a:t>Example: </a:t>
            </a:r>
            <a:r>
              <a:rPr lang="en-GB" altLang="en-US"/>
              <a:t>Binary one-to-many:-</a:t>
            </a:r>
            <a:endParaRPr lang="en-US" altLang="en-US"/>
          </a:p>
          <a:p>
            <a:r>
              <a:rPr lang="en-GB" altLang="en-US"/>
              <a:t>A Unit has one or more Soldiers</a:t>
            </a:r>
          </a:p>
          <a:p>
            <a:r>
              <a:rPr lang="en-GB" altLang="en-US"/>
              <a:t>A Soldier is posted to only one Unit</a:t>
            </a:r>
          </a:p>
        </p:txBody>
      </p:sp>
      <p:grpSp>
        <p:nvGrpSpPr>
          <p:cNvPr id="644115" name="Group 19">
            <a:extLst>
              <a:ext uri="{FF2B5EF4-FFF2-40B4-BE49-F238E27FC236}">
                <a16:creationId xmlns:a16="http://schemas.microsoft.com/office/drawing/2014/main" id="{8577FDB4-6B6A-4D3E-B569-20280F97B0A4}"/>
              </a:ext>
            </a:extLst>
          </p:cNvPr>
          <p:cNvGrpSpPr>
            <a:grpSpLocks/>
          </p:cNvGrpSpPr>
          <p:nvPr/>
        </p:nvGrpSpPr>
        <p:grpSpPr bwMode="auto">
          <a:xfrm>
            <a:off x="1042988" y="1557338"/>
            <a:ext cx="7092950" cy="1811337"/>
            <a:chOff x="657" y="981"/>
            <a:chExt cx="4468" cy="1141"/>
          </a:xfrm>
        </p:grpSpPr>
        <p:sp>
          <p:nvSpPr>
            <p:cNvPr id="644103" name="AutoShape 7">
              <a:extLst>
                <a:ext uri="{FF2B5EF4-FFF2-40B4-BE49-F238E27FC236}">
                  <a16:creationId xmlns:a16="http://schemas.microsoft.com/office/drawing/2014/main" id="{BAB10F92-9D24-4DC4-9DC5-1554FF0B72E6}"/>
                </a:ext>
              </a:extLst>
            </p:cNvPr>
            <p:cNvSpPr>
              <a:spLocks noChangeAspect="1" noChangeArrowheads="1"/>
            </p:cNvSpPr>
            <p:nvPr/>
          </p:nvSpPr>
          <p:spPr bwMode="auto">
            <a:xfrm>
              <a:off x="657" y="1358"/>
              <a:ext cx="1135" cy="396"/>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UNIT</a:t>
              </a:r>
            </a:p>
          </p:txBody>
        </p:sp>
        <p:sp>
          <p:nvSpPr>
            <p:cNvPr id="644104" name="AutoShape 8">
              <a:extLst>
                <a:ext uri="{FF2B5EF4-FFF2-40B4-BE49-F238E27FC236}">
                  <a16:creationId xmlns:a16="http://schemas.microsoft.com/office/drawing/2014/main" id="{E1D97427-5E97-403E-A3D1-B5F43EF243CF}"/>
                </a:ext>
              </a:extLst>
            </p:cNvPr>
            <p:cNvSpPr>
              <a:spLocks noChangeAspect="1" noChangeArrowheads="1"/>
            </p:cNvSpPr>
            <p:nvPr/>
          </p:nvSpPr>
          <p:spPr bwMode="auto">
            <a:xfrm>
              <a:off x="3990" y="1358"/>
              <a:ext cx="1135" cy="396"/>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SOLDIER</a:t>
              </a:r>
            </a:p>
          </p:txBody>
        </p:sp>
        <p:sp>
          <p:nvSpPr>
            <p:cNvPr id="644105" name="Line 9">
              <a:extLst>
                <a:ext uri="{FF2B5EF4-FFF2-40B4-BE49-F238E27FC236}">
                  <a16:creationId xmlns:a16="http://schemas.microsoft.com/office/drawing/2014/main" id="{7DEF1334-1D10-482E-BE92-53D496679136}"/>
                </a:ext>
              </a:extLst>
            </p:cNvPr>
            <p:cNvSpPr>
              <a:spLocks noChangeAspect="1" noChangeShapeType="1"/>
            </p:cNvSpPr>
            <p:nvPr/>
          </p:nvSpPr>
          <p:spPr bwMode="auto">
            <a:xfrm>
              <a:off x="1783" y="1556"/>
              <a:ext cx="2216"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4106" name="Line 10">
              <a:extLst>
                <a:ext uri="{FF2B5EF4-FFF2-40B4-BE49-F238E27FC236}">
                  <a16:creationId xmlns:a16="http://schemas.microsoft.com/office/drawing/2014/main" id="{BA787CCE-86C9-4775-9D94-A195D3A417F4}"/>
                </a:ext>
              </a:extLst>
            </p:cNvPr>
            <p:cNvSpPr>
              <a:spLocks noChangeAspect="1" noChangeShapeType="1"/>
            </p:cNvSpPr>
            <p:nvPr/>
          </p:nvSpPr>
          <p:spPr bwMode="auto">
            <a:xfrm>
              <a:off x="1957" y="1466"/>
              <a:ext cx="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4107" name="Line 11">
              <a:extLst>
                <a:ext uri="{FF2B5EF4-FFF2-40B4-BE49-F238E27FC236}">
                  <a16:creationId xmlns:a16="http://schemas.microsoft.com/office/drawing/2014/main" id="{62472236-49A8-4E6E-A253-F6E7DAEF24D5}"/>
                </a:ext>
              </a:extLst>
            </p:cNvPr>
            <p:cNvSpPr>
              <a:spLocks noChangeAspect="1" noChangeShapeType="1"/>
            </p:cNvSpPr>
            <p:nvPr/>
          </p:nvSpPr>
          <p:spPr bwMode="auto">
            <a:xfrm>
              <a:off x="2035" y="1466"/>
              <a:ext cx="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4108" name="Line 12">
              <a:extLst>
                <a:ext uri="{FF2B5EF4-FFF2-40B4-BE49-F238E27FC236}">
                  <a16:creationId xmlns:a16="http://schemas.microsoft.com/office/drawing/2014/main" id="{E034420D-203A-444E-A8BD-EB98CF6D9212}"/>
                </a:ext>
              </a:extLst>
            </p:cNvPr>
            <p:cNvSpPr>
              <a:spLocks noChangeAspect="1" noChangeShapeType="1"/>
            </p:cNvSpPr>
            <p:nvPr/>
          </p:nvSpPr>
          <p:spPr bwMode="auto">
            <a:xfrm flipV="1">
              <a:off x="3831" y="1452"/>
              <a:ext cx="171" cy="1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4109" name="Line 13">
              <a:extLst>
                <a:ext uri="{FF2B5EF4-FFF2-40B4-BE49-F238E27FC236}">
                  <a16:creationId xmlns:a16="http://schemas.microsoft.com/office/drawing/2014/main" id="{CB024FD8-3F58-4B75-B000-12E3E20F1208}"/>
                </a:ext>
              </a:extLst>
            </p:cNvPr>
            <p:cNvSpPr>
              <a:spLocks noChangeAspect="1" noChangeShapeType="1"/>
            </p:cNvSpPr>
            <p:nvPr/>
          </p:nvSpPr>
          <p:spPr bwMode="auto">
            <a:xfrm>
              <a:off x="3831" y="1552"/>
              <a:ext cx="162" cy="10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4110" name="Freeform 14">
              <a:extLst>
                <a:ext uri="{FF2B5EF4-FFF2-40B4-BE49-F238E27FC236}">
                  <a16:creationId xmlns:a16="http://schemas.microsoft.com/office/drawing/2014/main" id="{9E3B4658-910D-4910-BB93-ABCDB019ABB4}"/>
                </a:ext>
              </a:extLst>
            </p:cNvPr>
            <p:cNvSpPr>
              <a:spLocks noChangeAspect="1"/>
            </p:cNvSpPr>
            <p:nvPr/>
          </p:nvSpPr>
          <p:spPr bwMode="auto">
            <a:xfrm>
              <a:off x="2140" y="1197"/>
              <a:ext cx="1562" cy="187"/>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4111" name="Freeform 15">
              <a:extLst>
                <a:ext uri="{FF2B5EF4-FFF2-40B4-BE49-F238E27FC236}">
                  <a16:creationId xmlns:a16="http://schemas.microsoft.com/office/drawing/2014/main" id="{6EE98109-C56B-4493-A87D-6D9EFF20A381}"/>
                </a:ext>
              </a:extLst>
            </p:cNvPr>
            <p:cNvSpPr>
              <a:spLocks noChangeAspect="1"/>
            </p:cNvSpPr>
            <p:nvPr/>
          </p:nvSpPr>
          <p:spPr bwMode="auto">
            <a:xfrm flipH="1" flipV="1">
              <a:off x="2146" y="1726"/>
              <a:ext cx="1466" cy="174"/>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4112" name="Text Box 16">
              <a:extLst>
                <a:ext uri="{FF2B5EF4-FFF2-40B4-BE49-F238E27FC236}">
                  <a16:creationId xmlns:a16="http://schemas.microsoft.com/office/drawing/2014/main" id="{F1CC3B4A-EACD-4E3F-9012-5BB93C8FDA12}"/>
                </a:ext>
              </a:extLst>
            </p:cNvPr>
            <p:cNvSpPr txBox="1">
              <a:spLocks noChangeAspect="1" noChangeArrowheads="1"/>
            </p:cNvSpPr>
            <p:nvPr/>
          </p:nvSpPr>
          <p:spPr bwMode="auto">
            <a:xfrm>
              <a:off x="2326" y="981"/>
              <a:ext cx="1075" cy="186"/>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Has</a:t>
              </a:r>
            </a:p>
          </p:txBody>
        </p:sp>
        <p:sp>
          <p:nvSpPr>
            <p:cNvPr id="644113" name="Text Box 17">
              <a:extLst>
                <a:ext uri="{FF2B5EF4-FFF2-40B4-BE49-F238E27FC236}">
                  <a16:creationId xmlns:a16="http://schemas.microsoft.com/office/drawing/2014/main" id="{18B7BC04-3D00-4F62-90E7-352C9F414ACF}"/>
                </a:ext>
              </a:extLst>
            </p:cNvPr>
            <p:cNvSpPr txBox="1">
              <a:spLocks noChangeAspect="1" noChangeArrowheads="1"/>
            </p:cNvSpPr>
            <p:nvPr/>
          </p:nvSpPr>
          <p:spPr bwMode="auto">
            <a:xfrm>
              <a:off x="2393" y="1930"/>
              <a:ext cx="948" cy="192"/>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Is posted to</a:t>
              </a:r>
            </a:p>
          </p:txBody>
        </p:sp>
        <p:sp>
          <p:nvSpPr>
            <p:cNvPr id="644114" name="Line 18">
              <a:extLst>
                <a:ext uri="{FF2B5EF4-FFF2-40B4-BE49-F238E27FC236}">
                  <a16:creationId xmlns:a16="http://schemas.microsoft.com/office/drawing/2014/main" id="{7D7B9A8A-B4ED-4E07-B95B-9E8D94B0A63C}"/>
                </a:ext>
              </a:extLst>
            </p:cNvPr>
            <p:cNvSpPr>
              <a:spLocks noChangeAspect="1" noChangeShapeType="1"/>
            </p:cNvSpPr>
            <p:nvPr/>
          </p:nvSpPr>
          <p:spPr bwMode="auto">
            <a:xfrm>
              <a:off x="3684" y="1466"/>
              <a:ext cx="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Tree>
    <p:extLst>
      <p:ext uri="{BB962C8B-B14F-4D97-AF65-F5344CB8AC3E}">
        <p14:creationId xmlns:p14="http://schemas.microsoft.com/office/powerpoint/2010/main" val="755583559"/>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Slide Number Placeholder 3">
            <a:extLst>
              <a:ext uri="{FF2B5EF4-FFF2-40B4-BE49-F238E27FC236}">
                <a16:creationId xmlns:a16="http://schemas.microsoft.com/office/drawing/2014/main" id="{49021441-BF95-4759-B56D-78485A951FB3}"/>
              </a:ext>
            </a:extLst>
          </p:cNvPr>
          <p:cNvSpPr>
            <a:spLocks noGrp="1"/>
          </p:cNvSpPr>
          <p:nvPr>
            <p:ph type="sldNum" sz="quarter" idx="10"/>
          </p:nvPr>
        </p:nvSpPr>
        <p:spPr/>
        <p:txBody>
          <a:bodyPr/>
          <a:lstStyle/>
          <a:p>
            <a:fld id="{2C6BD6CB-B1A4-44C8-8778-D1A3BF0D6130}" type="slidenum">
              <a:rPr lang="en-GB" altLang="en-US"/>
              <a:pPr/>
              <a:t>34</a:t>
            </a:fld>
            <a:endParaRPr lang="en-GB" altLang="en-US"/>
          </a:p>
        </p:txBody>
      </p:sp>
      <p:sp>
        <p:nvSpPr>
          <p:cNvPr id="649232" name="Rectangle 16">
            <a:extLst>
              <a:ext uri="{FF2B5EF4-FFF2-40B4-BE49-F238E27FC236}">
                <a16:creationId xmlns:a16="http://schemas.microsoft.com/office/drawing/2014/main" id="{3C74AA25-53AD-401E-85DF-3DCC83D0E406}"/>
              </a:ext>
            </a:extLst>
          </p:cNvPr>
          <p:cNvSpPr>
            <a:spLocks noGrp="1" noChangeArrowheads="1"/>
          </p:cNvSpPr>
          <p:nvPr>
            <p:ph type="title"/>
          </p:nvPr>
        </p:nvSpPr>
        <p:spPr/>
        <p:txBody>
          <a:bodyPr/>
          <a:lstStyle/>
          <a:p>
            <a:r>
              <a:rPr lang="en-GB" altLang="en-US"/>
              <a:t>One-to-Many Relationships</a:t>
            </a:r>
          </a:p>
        </p:txBody>
      </p:sp>
      <p:sp>
        <p:nvSpPr>
          <p:cNvPr id="649233" name="Rectangle 17">
            <a:extLst>
              <a:ext uri="{FF2B5EF4-FFF2-40B4-BE49-F238E27FC236}">
                <a16:creationId xmlns:a16="http://schemas.microsoft.com/office/drawing/2014/main" id="{147990E6-AEA8-4102-984E-AB94EBFD97AD}"/>
              </a:ext>
            </a:extLst>
          </p:cNvPr>
          <p:cNvSpPr>
            <a:spLocks noGrp="1" noChangeArrowheads="1"/>
          </p:cNvSpPr>
          <p:nvPr>
            <p:ph type="body" idx="1"/>
          </p:nvPr>
        </p:nvSpPr>
        <p:spPr>
          <a:xfrm>
            <a:off x="827088" y="4149725"/>
            <a:ext cx="7315200" cy="2239963"/>
          </a:xfrm>
        </p:spPr>
        <p:txBody>
          <a:bodyPr/>
          <a:lstStyle/>
          <a:p>
            <a:pPr>
              <a:buFontTx/>
              <a:buNone/>
            </a:pPr>
            <a:r>
              <a:rPr lang="en-US" altLang="en-US" sz="2000" dirty="0"/>
              <a:t>Example: </a:t>
            </a:r>
            <a:r>
              <a:rPr lang="en-GB" altLang="en-US" sz="2000" dirty="0"/>
              <a:t>Unary one-to-many:-</a:t>
            </a:r>
            <a:endParaRPr lang="en-US" altLang="en-US" sz="2000" dirty="0"/>
          </a:p>
          <a:p>
            <a:r>
              <a:rPr lang="en-GB" altLang="en-US" sz="2000" dirty="0"/>
              <a:t>An Employee manages zero or more Employees</a:t>
            </a:r>
          </a:p>
          <a:p>
            <a:r>
              <a:rPr lang="en-GB" altLang="en-US" sz="2000" dirty="0"/>
              <a:t>An Employee is managed by zero or one employees</a:t>
            </a:r>
          </a:p>
        </p:txBody>
      </p:sp>
      <p:grpSp>
        <p:nvGrpSpPr>
          <p:cNvPr id="649250" name="Group 34">
            <a:extLst>
              <a:ext uri="{FF2B5EF4-FFF2-40B4-BE49-F238E27FC236}">
                <a16:creationId xmlns:a16="http://schemas.microsoft.com/office/drawing/2014/main" id="{339B61E0-7D03-4CFD-B4BA-946102BD10BD}"/>
              </a:ext>
            </a:extLst>
          </p:cNvPr>
          <p:cNvGrpSpPr>
            <a:grpSpLocks/>
          </p:cNvGrpSpPr>
          <p:nvPr/>
        </p:nvGrpSpPr>
        <p:grpSpPr bwMode="auto">
          <a:xfrm>
            <a:off x="1042988" y="1557338"/>
            <a:ext cx="7092950" cy="1811337"/>
            <a:chOff x="657" y="981"/>
            <a:chExt cx="4468" cy="1141"/>
          </a:xfrm>
        </p:grpSpPr>
        <p:sp>
          <p:nvSpPr>
            <p:cNvPr id="649227" name="Oval 11">
              <a:extLst>
                <a:ext uri="{FF2B5EF4-FFF2-40B4-BE49-F238E27FC236}">
                  <a16:creationId xmlns:a16="http://schemas.microsoft.com/office/drawing/2014/main" id="{978785BA-25F2-456F-8566-5B31A596C4F1}"/>
                </a:ext>
              </a:extLst>
            </p:cNvPr>
            <p:cNvSpPr>
              <a:spLocks noChangeAspect="1" noChangeArrowheads="1"/>
            </p:cNvSpPr>
            <p:nvPr/>
          </p:nvSpPr>
          <p:spPr bwMode="auto">
            <a:xfrm>
              <a:off x="2014" y="1508"/>
              <a:ext cx="99" cy="99"/>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9228" name="Oval 12">
              <a:extLst>
                <a:ext uri="{FF2B5EF4-FFF2-40B4-BE49-F238E27FC236}">
                  <a16:creationId xmlns:a16="http://schemas.microsoft.com/office/drawing/2014/main" id="{9E54790C-BE3E-403A-838C-5BC37D1ACBEE}"/>
                </a:ext>
              </a:extLst>
            </p:cNvPr>
            <p:cNvSpPr>
              <a:spLocks noChangeAspect="1" noChangeArrowheads="1"/>
            </p:cNvSpPr>
            <p:nvPr/>
          </p:nvSpPr>
          <p:spPr bwMode="auto">
            <a:xfrm>
              <a:off x="3664" y="1510"/>
              <a:ext cx="99" cy="99"/>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9236" name="AutoShape 20">
              <a:extLst>
                <a:ext uri="{FF2B5EF4-FFF2-40B4-BE49-F238E27FC236}">
                  <a16:creationId xmlns:a16="http://schemas.microsoft.com/office/drawing/2014/main" id="{208EE477-78FA-4F93-BF2E-AC49FED27015}"/>
                </a:ext>
              </a:extLst>
            </p:cNvPr>
            <p:cNvSpPr>
              <a:spLocks noChangeAspect="1" noChangeArrowheads="1"/>
            </p:cNvSpPr>
            <p:nvPr/>
          </p:nvSpPr>
          <p:spPr bwMode="auto">
            <a:xfrm>
              <a:off x="657" y="1358"/>
              <a:ext cx="1135" cy="396"/>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EMPLOYEE</a:t>
              </a:r>
            </a:p>
          </p:txBody>
        </p:sp>
        <p:sp>
          <p:nvSpPr>
            <p:cNvPr id="649237" name="AutoShape 21">
              <a:extLst>
                <a:ext uri="{FF2B5EF4-FFF2-40B4-BE49-F238E27FC236}">
                  <a16:creationId xmlns:a16="http://schemas.microsoft.com/office/drawing/2014/main" id="{176B39E7-9D58-4802-AE17-6BE6E6574A75}"/>
                </a:ext>
              </a:extLst>
            </p:cNvPr>
            <p:cNvSpPr>
              <a:spLocks noChangeAspect="1" noChangeArrowheads="1"/>
            </p:cNvSpPr>
            <p:nvPr/>
          </p:nvSpPr>
          <p:spPr bwMode="auto">
            <a:xfrm>
              <a:off x="3990" y="1358"/>
              <a:ext cx="1135" cy="396"/>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EMPLOYEE</a:t>
              </a:r>
            </a:p>
          </p:txBody>
        </p:sp>
        <p:sp>
          <p:nvSpPr>
            <p:cNvPr id="649238" name="Line 22">
              <a:extLst>
                <a:ext uri="{FF2B5EF4-FFF2-40B4-BE49-F238E27FC236}">
                  <a16:creationId xmlns:a16="http://schemas.microsoft.com/office/drawing/2014/main" id="{C2304631-1C12-4655-A6EB-24B360EFADEA}"/>
                </a:ext>
              </a:extLst>
            </p:cNvPr>
            <p:cNvSpPr>
              <a:spLocks noChangeAspect="1" noChangeShapeType="1"/>
            </p:cNvSpPr>
            <p:nvPr/>
          </p:nvSpPr>
          <p:spPr bwMode="auto">
            <a:xfrm>
              <a:off x="2109" y="1556"/>
              <a:ext cx="155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9239" name="Line 23">
              <a:extLst>
                <a:ext uri="{FF2B5EF4-FFF2-40B4-BE49-F238E27FC236}">
                  <a16:creationId xmlns:a16="http://schemas.microsoft.com/office/drawing/2014/main" id="{E3064D7A-16C1-4649-932E-38F9EF8623D9}"/>
                </a:ext>
              </a:extLst>
            </p:cNvPr>
            <p:cNvSpPr>
              <a:spLocks noChangeAspect="1" noChangeShapeType="1"/>
            </p:cNvSpPr>
            <p:nvPr/>
          </p:nvSpPr>
          <p:spPr bwMode="auto">
            <a:xfrm>
              <a:off x="1957" y="1466"/>
              <a:ext cx="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9241" name="Line 25">
              <a:extLst>
                <a:ext uri="{FF2B5EF4-FFF2-40B4-BE49-F238E27FC236}">
                  <a16:creationId xmlns:a16="http://schemas.microsoft.com/office/drawing/2014/main" id="{B3468951-4AFD-4155-BF00-42F229751043}"/>
                </a:ext>
              </a:extLst>
            </p:cNvPr>
            <p:cNvSpPr>
              <a:spLocks noChangeAspect="1" noChangeShapeType="1"/>
            </p:cNvSpPr>
            <p:nvPr/>
          </p:nvSpPr>
          <p:spPr bwMode="auto">
            <a:xfrm flipV="1">
              <a:off x="3831" y="1461"/>
              <a:ext cx="155" cy="91"/>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9242" name="Line 26">
              <a:extLst>
                <a:ext uri="{FF2B5EF4-FFF2-40B4-BE49-F238E27FC236}">
                  <a16:creationId xmlns:a16="http://schemas.microsoft.com/office/drawing/2014/main" id="{93BBFE15-EEB7-4785-B1BF-DCBEF8870D99}"/>
                </a:ext>
              </a:extLst>
            </p:cNvPr>
            <p:cNvSpPr>
              <a:spLocks noChangeAspect="1" noChangeShapeType="1"/>
            </p:cNvSpPr>
            <p:nvPr/>
          </p:nvSpPr>
          <p:spPr bwMode="auto">
            <a:xfrm>
              <a:off x="3831" y="1552"/>
              <a:ext cx="162" cy="10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9243" name="Freeform 27">
              <a:extLst>
                <a:ext uri="{FF2B5EF4-FFF2-40B4-BE49-F238E27FC236}">
                  <a16:creationId xmlns:a16="http://schemas.microsoft.com/office/drawing/2014/main" id="{905B92EB-76AA-4AE1-9595-F01D6BB49EFA}"/>
                </a:ext>
              </a:extLst>
            </p:cNvPr>
            <p:cNvSpPr>
              <a:spLocks noChangeAspect="1"/>
            </p:cNvSpPr>
            <p:nvPr/>
          </p:nvSpPr>
          <p:spPr bwMode="auto">
            <a:xfrm>
              <a:off x="2140" y="1197"/>
              <a:ext cx="1562" cy="187"/>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9244" name="Freeform 28">
              <a:extLst>
                <a:ext uri="{FF2B5EF4-FFF2-40B4-BE49-F238E27FC236}">
                  <a16:creationId xmlns:a16="http://schemas.microsoft.com/office/drawing/2014/main" id="{E2CF5D76-4D4F-4A1F-B0A5-B426AE10F790}"/>
                </a:ext>
              </a:extLst>
            </p:cNvPr>
            <p:cNvSpPr>
              <a:spLocks noChangeAspect="1"/>
            </p:cNvSpPr>
            <p:nvPr/>
          </p:nvSpPr>
          <p:spPr bwMode="auto">
            <a:xfrm flipH="1" flipV="1">
              <a:off x="2146" y="1726"/>
              <a:ext cx="1466" cy="174"/>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9245" name="Text Box 29">
              <a:extLst>
                <a:ext uri="{FF2B5EF4-FFF2-40B4-BE49-F238E27FC236}">
                  <a16:creationId xmlns:a16="http://schemas.microsoft.com/office/drawing/2014/main" id="{5ED28AE7-D010-41E6-A8F0-F3D7D00709DF}"/>
                </a:ext>
              </a:extLst>
            </p:cNvPr>
            <p:cNvSpPr txBox="1">
              <a:spLocks noChangeAspect="1" noChangeArrowheads="1"/>
            </p:cNvSpPr>
            <p:nvPr/>
          </p:nvSpPr>
          <p:spPr bwMode="auto">
            <a:xfrm>
              <a:off x="2326" y="981"/>
              <a:ext cx="1075" cy="186"/>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Manages</a:t>
              </a:r>
            </a:p>
          </p:txBody>
        </p:sp>
        <p:sp>
          <p:nvSpPr>
            <p:cNvPr id="649246" name="Text Box 30">
              <a:extLst>
                <a:ext uri="{FF2B5EF4-FFF2-40B4-BE49-F238E27FC236}">
                  <a16:creationId xmlns:a16="http://schemas.microsoft.com/office/drawing/2014/main" id="{783755B6-3AC9-4166-A9F6-85F8D661B4F4}"/>
                </a:ext>
              </a:extLst>
            </p:cNvPr>
            <p:cNvSpPr txBox="1">
              <a:spLocks noChangeAspect="1" noChangeArrowheads="1"/>
            </p:cNvSpPr>
            <p:nvPr/>
          </p:nvSpPr>
          <p:spPr bwMode="auto">
            <a:xfrm>
              <a:off x="2393" y="1930"/>
              <a:ext cx="948" cy="192"/>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Is managed by</a:t>
              </a:r>
            </a:p>
          </p:txBody>
        </p:sp>
        <p:sp>
          <p:nvSpPr>
            <p:cNvPr id="649248" name="Line 32">
              <a:extLst>
                <a:ext uri="{FF2B5EF4-FFF2-40B4-BE49-F238E27FC236}">
                  <a16:creationId xmlns:a16="http://schemas.microsoft.com/office/drawing/2014/main" id="{E97A4AC1-CBA3-4854-A0FF-E06BE7A06467}"/>
                </a:ext>
              </a:extLst>
            </p:cNvPr>
            <p:cNvSpPr>
              <a:spLocks noChangeAspect="1" noChangeShapeType="1"/>
            </p:cNvSpPr>
            <p:nvPr/>
          </p:nvSpPr>
          <p:spPr bwMode="auto">
            <a:xfrm>
              <a:off x="3766" y="1554"/>
              <a:ext cx="217"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9249" name="Line 33">
              <a:extLst>
                <a:ext uri="{FF2B5EF4-FFF2-40B4-BE49-F238E27FC236}">
                  <a16:creationId xmlns:a16="http://schemas.microsoft.com/office/drawing/2014/main" id="{2CFA3998-CBF0-4B77-999A-597FF4118195}"/>
                </a:ext>
              </a:extLst>
            </p:cNvPr>
            <p:cNvSpPr>
              <a:spLocks noChangeAspect="1" noChangeShapeType="1"/>
            </p:cNvSpPr>
            <p:nvPr/>
          </p:nvSpPr>
          <p:spPr bwMode="auto">
            <a:xfrm flipH="1">
              <a:off x="1790" y="1558"/>
              <a:ext cx="226"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Tree>
    <p:extLst>
      <p:ext uri="{BB962C8B-B14F-4D97-AF65-F5344CB8AC3E}">
        <p14:creationId xmlns:p14="http://schemas.microsoft.com/office/powerpoint/2010/main" val="954043399"/>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Slide Number Placeholder 3">
            <a:extLst>
              <a:ext uri="{FF2B5EF4-FFF2-40B4-BE49-F238E27FC236}">
                <a16:creationId xmlns:a16="http://schemas.microsoft.com/office/drawing/2014/main" id="{2C6181B9-742B-4AF6-A501-4A2635E2C565}"/>
              </a:ext>
            </a:extLst>
          </p:cNvPr>
          <p:cNvSpPr>
            <a:spLocks noGrp="1"/>
          </p:cNvSpPr>
          <p:nvPr>
            <p:ph type="sldNum" sz="quarter" idx="10"/>
          </p:nvPr>
        </p:nvSpPr>
        <p:spPr/>
        <p:txBody>
          <a:bodyPr/>
          <a:lstStyle/>
          <a:p>
            <a:fld id="{7A95ACB0-583D-4E2E-98DB-AF86E4F9D9E1}" type="slidenum">
              <a:rPr lang="en-GB" altLang="en-US"/>
              <a:pPr/>
              <a:t>35</a:t>
            </a:fld>
            <a:endParaRPr lang="en-GB" altLang="en-US"/>
          </a:p>
        </p:txBody>
      </p:sp>
      <p:sp>
        <p:nvSpPr>
          <p:cNvPr id="650242" name="Rectangle 2">
            <a:extLst>
              <a:ext uri="{FF2B5EF4-FFF2-40B4-BE49-F238E27FC236}">
                <a16:creationId xmlns:a16="http://schemas.microsoft.com/office/drawing/2014/main" id="{656D8054-2767-44CF-A592-7B761E0112A8}"/>
              </a:ext>
            </a:extLst>
          </p:cNvPr>
          <p:cNvSpPr>
            <a:spLocks noGrp="1" noChangeArrowheads="1"/>
          </p:cNvSpPr>
          <p:nvPr>
            <p:ph type="title"/>
          </p:nvPr>
        </p:nvSpPr>
        <p:spPr/>
        <p:txBody>
          <a:bodyPr/>
          <a:lstStyle/>
          <a:p>
            <a:r>
              <a:rPr lang="en-GB" altLang="en-US"/>
              <a:t>Many-to-Many Relationships</a:t>
            </a:r>
          </a:p>
        </p:txBody>
      </p:sp>
      <p:sp>
        <p:nvSpPr>
          <p:cNvPr id="650243" name="Rectangle 3">
            <a:extLst>
              <a:ext uri="{FF2B5EF4-FFF2-40B4-BE49-F238E27FC236}">
                <a16:creationId xmlns:a16="http://schemas.microsoft.com/office/drawing/2014/main" id="{5A0F8DB5-9D29-43AB-B7EC-C0BD17C4B437}"/>
              </a:ext>
            </a:extLst>
          </p:cNvPr>
          <p:cNvSpPr>
            <a:spLocks noGrp="1" noChangeArrowheads="1"/>
          </p:cNvSpPr>
          <p:nvPr>
            <p:ph type="body" idx="1"/>
          </p:nvPr>
        </p:nvSpPr>
        <p:spPr>
          <a:xfrm>
            <a:off x="827088" y="4149726"/>
            <a:ext cx="7315200" cy="1162354"/>
          </a:xfrm>
        </p:spPr>
        <p:txBody>
          <a:bodyPr/>
          <a:lstStyle/>
          <a:p>
            <a:pPr>
              <a:buFontTx/>
              <a:buNone/>
            </a:pPr>
            <a:r>
              <a:rPr lang="en-US" altLang="en-US" sz="2000" dirty="0"/>
              <a:t>Example: Binary </a:t>
            </a:r>
            <a:r>
              <a:rPr lang="en-GB" altLang="en-US" sz="2000" dirty="0"/>
              <a:t>many-to-many:-</a:t>
            </a:r>
            <a:endParaRPr lang="en-US" altLang="en-US" sz="2000" dirty="0"/>
          </a:p>
          <a:p>
            <a:r>
              <a:rPr lang="en-GB" altLang="en-US" sz="2000" dirty="0"/>
              <a:t>An Customer purchases one or more Products</a:t>
            </a:r>
          </a:p>
          <a:p>
            <a:r>
              <a:rPr lang="en-GB" altLang="en-US" sz="2000" dirty="0"/>
              <a:t>A product is purchased by zero or more Customers</a:t>
            </a:r>
          </a:p>
        </p:txBody>
      </p:sp>
      <p:grpSp>
        <p:nvGrpSpPr>
          <p:cNvPr id="650273" name="Group 33">
            <a:extLst>
              <a:ext uri="{FF2B5EF4-FFF2-40B4-BE49-F238E27FC236}">
                <a16:creationId xmlns:a16="http://schemas.microsoft.com/office/drawing/2014/main" id="{B94A6B5C-FC3F-47CC-9022-798947D56971}"/>
              </a:ext>
            </a:extLst>
          </p:cNvPr>
          <p:cNvGrpSpPr>
            <a:grpSpLocks/>
          </p:cNvGrpSpPr>
          <p:nvPr/>
        </p:nvGrpSpPr>
        <p:grpSpPr bwMode="auto">
          <a:xfrm>
            <a:off x="1619250" y="1844675"/>
            <a:ext cx="5899150" cy="1506538"/>
            <a:chOff x="1020" y="1162"/>
            <a:chExt cx="3716" cy="949"/>
          </a:xfrm>
        </p:grpSpPr>
        <p:sp>
          <p:nvSpPr>
            <p:cNvPr id="650257" name="AutoShape 17">
              <a:extLst>
                <a:ext uri="{FF2B5EF4-FFF2-40B4-BE49-F238E27FC236}">
                  <a16:creationId xmlns:a16="http://schemas.microsoft.com/office/drawing/2014/main" id="{801FA348-8FF3-44FE-93B5-8D89C3F8EAC0}"/>
                </a:ext>
              </a:extLst>
            </p:cNvPr>
            <p:cNvSpPr>
              <a:spLocks noChangeArrowheads="1"/>
            </p:cNvSpPr>
            <p:nvPr/>
          </p:nvSpPr>
          <p:spPr bwMode="auto">
            <a:xfrm>
              <a:off x="1020" y="1475"/>
              <a:ext cx="944" cy="330"/>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Customer</a:t>
              </a:r>
            </a:p>
          </p:txBody>
        </p:sp>
        <p:sp>
          <p:nvSpPr>
            <p:cNvPr id="650258" name="AutoShape 18">
              <a:extLst>
                <a:ext uri="{FF2B5EF4-FFF2-40B4-BE49-F238E27FC236}">
                  <a16:creationId xmlns:a16="http://schemas.microsoft.com/office/drawing/2014/main" id="{B41265C6-0446-4ED2-AD0B-B8ED2987FE38}"/>
                </a:ext>
              </a:extLst>
            </p:cNvPr>
            <p:cNvSpPr>
              <a:spLocks noChangeArrowheads="1"/>
            </p:cNvSpPr>
            <p:nvPr/>
          </p:nvSpPr>
          <p:spPr bwMode="auto">
            <a:xfrm>
              <a:off x="3792" y="1475"/>
              <a:ext cx="944" cy="330"/>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Product</a:t>
              </a:r>
            </a:p>
          </p:txBody>
        </p:sp>
        <p:sp>
          <p:nvSpPr>
            <p:cNvPr id="650259" name="Line 19">
              <a:extLst>
                <a:ext uri="{FF2B5EF4-FFF2-40B4-BE49-F238E27FC236}">
                  <a16:creationId xmlns:a16="http://schemas.microsoft.com/office/drawing/2014/main" id="{B189C38E-107E-4A8B-A149-14229BDE49FD}"/>
                </a:ext>
              </a:extLst>
            </p:cNvPr>
            <p:cNvSpPr>
              <a:spLocks noChangeShapeType="1"/>
            </p:cNvSpPr>
            <p:nvPr/>
          </p:nvSpPr>
          <p:spPr bwMode="auto">
            <a:xfrm>
              <a:off x="2277" y="1637"/>
              <a:ext cx="1523" cy="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50260" name="Line 20">
              <a:extLst>
                <a:ext uri="{FF2B5EF4-FFF2-40B4-BE49-F238E27FC236}">
                  <a16:creationId xmlns:a16="http://schemas.microsoft.com/office/drawing/2014/main" id="{390ED7B4-5E2E-44C8-8CB8-9D0B23F0CEC4}"/>
                </a:ext>
              </a:extLst>
            </p:cNvPr>
            <p:cNvSpPr>
              <a:spLocks noChangeShapeType="1"/>
            </p:cNvSpPr>
            <p:nvPr/>
          </p:nvSpPr>
          <p:spPr bwMode="auto">
            <a:xfrm>
              <a:off x="3562" y="1558"/>
              <a:ext cx="0" cy="15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50261" name="Oval 21">
              <a:extLst>
                <a:ext uri="{FF2B5EF4-FFF2-40B4-BE49-F238E27FC236}">
                  <a16:creationId xmlns:a16="http://schemas.microsoft.com/office/drawing/2014/main" id="{95B060AD-95A3-4357-87EF-BDC76CA02368}"/>
                </a:ext>
              </a:extLst>
            </p:cNvPr>
            <p:cNvSpPr>
              <a:spLocks noChangeArrowheads="1"/>
            </p:cNvSpPr>
            <p:nvPr/>
          </p:nvSpPr>
          <p:spPr bwMode="auto">
            <a:xfrm>
              <a:off x="2189" y="1595"/>
              <a:ext cx="90" cy="90"/>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650262" name="Group 22">
              <a:extLst>
                <a:ext uri="{FF2B5EF4-FFF2-40B4-BE49-F238E27FC236}">
                  <a16:creationId xmlns:a16="http://schemas.microsoft.com/office/drawing/2014/main" id="{D53DD4DF-034A-4E93-B0C9-7FD12045641A}"/>
                </a:ext>
              </a:extLst>
            </p:cNvPr>
            <p:cNvGrpSpPr>
              <a:grpSpLocks/>
            </p:cNvGrpSpPr>
            <p:nvPr/>
          </p:nvGrpSpPr>
          <p:grpSpPr bwMode="auto">
            <a:xfrm>
              <a:off x="3660" y="1554"/>
              <a:ext cx="142" cy="172"/>
              <a:chOff x="7790" y="11025"/>
              <a:chExt cx="285" cy="345"/>
            </a:xfrm>
          </p:grpSpPr>
          <p:sp>
            <p:nvSpPr>
              <p:cNvPr id="650263" name="Line 23">
                <a:extLst>
                  <a:ext uri="{FF2B5EF4-FFF2-40B4-BE49-F238E27FC236}">
                    <a16:creationId xmlns:a16="http://schemas.microsoft.com/office/drawing/2014/main" id="{8CFA0701-BB5B-4956-A267-1D266C750539}"/>
                  </a:ext>
                </a:extLst>
              </p:cNvPr>
              <p:cNvSpPr>
                <a:spLocks noChangeShapeType="1"/>
              </p:cNvSpPr>
              <p:nvPr/>
            </p:nvSpPr>
            <p:spPr bwMode="auto">
              <a:xfrm flipV="1">
                <a:off x="7790" y="11025"/>
                <a:ext cx="285" cy="16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50264" name="Line 24">
                <a:extLst>
                  <a:ext uri="{FF2B5EF4-FFF2-40B4-BE49-F238E27FC236}">
                    <a16:creationId xmlns:a16="http://schemas.microsoft.com/office/drawing/2014/main" id="{CEFC58E4-5BD4-40D6-8440-EB8C1CF021E8}"/>
                  </a:ext>
                </a:extLst>
              </p:cNvPr>
              <p:cNvSpPr>
                <a:spLocks noChangeShapeType="1"/>
              </p:cNvSpPr>
              <p:nvPr/>
            </p:nvSpPr>
            <p:spPr bwMode="auto">
              <a:xfrm>
                <a:off x="7790" y="11190"/>
                <a:ext cx="27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650265" name="Freeform 25">
              <a:extLst>
                <a:ext uri="{FF2B5EF4-FFF2-40B4-BE49-F238E27FC236}">
                  <a16:creationId xmlns:a16="http://schemas.microsoft.com/office/drawing/2014/main" id="{271CC92E-6206-48A5-BD93-F7BD09A08795}"/>
                </a:ext>
              </a:extLst>
            </p:cNvPr>
            <p:cNvSpPr>
              <a:spLocks/>
            </p:cNvSpPr>
            <p:nvPr/>
          </p:nvSpPr>
          <p:spPr bwMode="auto">
            <a:xfrm>
              <a:off x="2254" y="1342"/>
              <a:ext cx="1298" cy="155"/>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50266" name="Freeform 26">
              <a:extLst>
                <a:ext uri="{FF2B5EF4-FFF2-40B4-BE49-F238E27FC236}">
                  <a16:creationId xmlns:a16="http://schemas.microsoft.com/office/drawing/2014/main" id="{6DB83705-1F0D-4690-A3D7-8C977F00CC21}"/>
                </a:ext>
              </a:extLst>
            </p:cNvPr>
            <p:cNvSpPr>
              <a:spLocks/>
            </p:cNvSpPr>
            <p:nvPr/>
          </p:nvSpPr>
          <p:spPr bwMode="auto">
            <a:xfrm flipH="1" flipV="1">
              <a:off x="2259" y="1781"/>
              <a:ext cx="1218" cy="145"/>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50267" name="Text Box 27">
              <a:extLst>
                <a:ext uri="{FF2B5EF4-FFF2-40B4-BE49-F238E27FC236}">
                  <a16:creationId xmlns:a16="http://schemas.microsoft.com/office/drawing/2014/main" id="{4E14A52B-CB3A-43C7-A5EA-0D54D7F398D6}"/>
                </a:ext>
              </a:extLst>
            </p:cNvPr>
            <p:cNvSpPr txBox="1">
              <a:spLocks noChangeArrowheads="1"/>
            </p:cNvSpPr>
            <p:nvPr/>
          </p:nvSpPr>
          <p:spPr bwMode="auto">
            <a:xfrm>
              <a:off x="2409" y="1162"/>
              <a:ext cx="894" cy="155"/>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Purchases</a:t>
              </a:r>
            </a:p>
          </p:txBody>
        </p:sp>
        <p:sp>
          <p:nvSpPr>
            <p:cNvPr id="650268" name="Text Box 28">
              <a:extLst>
                <a:ext uri="{FF2B5EF4-FFF2-40B4-BE49-F238E27FC236}">
                  <a16:creationId xmlns:a16="http://schemas.microsoft.com/office/drawing/2014/main" id="{C803AF76-1F03-4768-B0BD-CE74751635E3}"/>
                </a:ext>
              </a:extLst>
            </p:cNvPr>
            <p:cNvSpPr txBox="1">
              <a:spLocks noChangeArrowheads="1"/>
            </p:cNvSpPr>
            <p:nvPr/>
          </p:nvSpPr>
          <p:spPr bwMode="auto">
            <a:xfrm>
              <a:off x="2463" y="1951"/>
              <a:ext cx="790" cy="160"/>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Is purchased by</a:t>
              </a:r>
            </a:p>
          </p:txBody>
        </p:sp>
        <p:grpSp>
          <p:nvGrpSpPr>
            <p:cNvPr id="650269" name="Group 29">
              <a:extLst>
                <a:ext uri="{FF2B5EF4-FFF2-40B4-BE49-F238E27FC236}">
                  <a16:creationId xmlns:a16="http://schemas.microsoft.com/office/drawing/2014/main" id="{CE7F14BD-8BB3-4C79-A109-FC5C56A5CBDE}"/>
                </a:ext>
              </a:extLst>
            </p:cNvPr>
            <p:cNvGrpSpPr>
              <a:grpSpLocks/>
            </p:cNvGrpSpPr>
            <p:nvPr/>
          </p:nvGrpSpPr>
          <p:grpSpPr bwMode="auto">
            <a:xfrm flipH="1">
              <a:off x="1959" y="1559"/>
              <a:ext cx="142" cy="172"/>
              <a:chOff x="7790" y="11025"/>
              <a:chExt cx="285" cy="345"/>
            </a:xfrm>
          </p:grpSpPr>
          <p:sp>
            <p:nvSpPr>
              <p:cNvPr id="650270" name="Line 30">
                <a:extLst>
                  <a:ext uri="{FF2B5EF4-FFF2-40B4-BE49-F238E27FC236}">
                    <a16:creationId xmlns:a16="http://schemas.microsoft.com/office/drawing/2014/main" id="{FBC1E6EE-3ACE-4C2D-BEF3-68E6B33B46B8}"/>
                  </a:ext>
                </a:extLst>
              </p:cNvPr>
              <p:cNvSpPr>
                <a:spLocks noChangeShapeType="1"/>
              </p:cNvSpPr>
              <p:nvPr/>
            </p:nvSpPr>
            <p:spPr bwMode="auto">
              <a:xfrm flipV="1">
                <a:off x="7790" y="11025"/>
                <a:ext cx="285" cy="16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50271" name="Line 31">
                <a:extLst>
                  <a:ext uri="{FF2B5EF4-FFF2-40B4-BE49-F238E27FC236}">
                    <a16:creationId xmlns:a16="http://schemas.microsoft.com/office/drawing/2014/main" id="{2D09A847-C2C9-446F-9FD3-B5E9019AE330}"/>
                  </a:ext>
                </a:extLst>
              </p:cNvPr>
              <p:cNvSpPr>
                <a:spLocks noChangeShapeType="1"/>
              </p:cNvSpPr>
              <p:nvPr/>
            </p:nvSpPr>
            <p:spPr bwMode="auto">
              <a:xfrm>
                <a:off x="7790" y="11190"/>
                <a:ext cx="27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650272" name="Line 32">
              <a:extLst>
                <a:ext uri="{FF2B5EF4-FFF2-40B4-BE49-F238E27FC236}">
                  <a16:creationId xmlns:a16="http://schemas.microsoft.com/office/drawing/2014/main" id="{85120DB9-3139-4E59-94D7-7C1F55FB536B}"/>
                </a:ext>
              </a:extLst>
            </p:cNvPr>
            <p:cNvSpPr>
              <a:spLocks noChangeShapeType="1"/>
            </p:cNvSpPr>
            <p:nvPr/>
          </p:nvSpPr>
          <p:spPr bwMode="auto">
            <a:xfrm>
              <a:off x="1969" y="1639"/>
              <a:ext cx="226"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Tree>
    <p:extLst>
      <p:ext uri="{BB962C8B-B14F-4D97-AF65-F5344CB8AC3E}">
        <p14:creationId xmlns:p14="http://schemas.microsoft.com/office/powerpoint/2010/main" val="2002263987"/>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F4244BF-B54F-4DC7-B792-0C4BA8AAA263}"/>
              </a:ext>
            </a:extLst>
          </p:cNvPr>
          <p:cNvSpPr>
            <a:spLocks noGrp="1"/>
          </p:cNvSpPr>
          <p:nvPr>
            <p:ph type="sldNum" sz="quarter" idx="10"/>
          </p:nvPr>
        </p:nvSpPr>
        <p:spPr/>
        <p:txBody>
          <a:bodyPr/>
          <a:lstStyle/>
          <a:p>
            <a:fld id="{2EF617F0-ABE4-4D34-A18A-02C258F9E9AE}" type="slidenum">
              <a:rPr lang="en-GB" altLang="en-US"/>
              <a:pPr/>
              <a:t>36</a:t>
            </a:fld>
            <a:endParaRPr lang="en-GB" altLang="en-US"/>
          </a:p>
        </p:txBody>
      </p:sp>
      <p:sp>
        <p:nvSpPr>
          <p:cNvPr id="651266" name="Rectangle 2">
            <a:extLst>
              <a:ext uri="{FF2B5EF4-FFF2-40B4-BE49-F238E27FC236}">
                <a16:creationId xmlns:a16="http://schemas.microsoft.com/office/drawing/2014/main" id="{A9F363E9-08B5-477E-9915-E0BE7BCE4573}"/>
              </a:ext>
            </a:extLst>
          </p:cNvPr>
          <p:cNvSpPr>
            <a:spLocks noGrp="1" noChangeArrowheads="1"/>
          </p:cNvSpPr>
          <p:nvPr>
            <p:ph type="title"/>
          </p:nvPr>
        </p:nvSpPr>
        <p:spPr/>
        <p:txBody>
          <a:bodyPr/>
          <a:lstStyle/>
          <a:p>
            <a:r>
              <a:rPr lang="en-GB" altLang="en-US"/>
              <a:t>Many-to-Many Relationships</a:t>
            </a:r>
          </a:p>
        </p:txBody>
      </p:sp>
      <p:sp>
        <p:nvSpPr>
          <p:cNvPr id="651267" name="Rectangle 3">
            <a:extLst>
              <a:ext uri="{FF2B5EF4-FFF2-40B4-BE49-F238E27FC236}">
                <a16:creationId xmlns:a16="http://schemas.microsoft.com/office/drawing/2014/main" id="{DC88BC7B-8F91-4A09-A5F1-5A3D33D04ADC}"/>
              </a:ext>
            </a:extLst>
          </p:cNvPr>
          <p:cNvSpPr>
            <a:spLocks noGrp="1" noChangeArrowheads="1"/>
          </p:cNvSpPr>
          <p:nvPr>
            <p:ph type="body" idx="1"/>
          </p:nvPr>
        </p:nvSpPr>
        <p:spPr>
          <a:xfrm>
            <a:off x="827088" y="1989138"/>
            <a:ext cx="7315200" cy="4400550"/>
          </a:xfrm>
        </p:spPr>
        <p:txBody>
          <a:bodyPr/>
          <a:lstStyle/>
          <a:p>
            <a:r>
              <a:rPr lang="en-US" altLang="en-US"/>
              <a:t>Many-to-many relationships </a:t>
            </a:r>
            <a:r>
              <a:rPr lang="en-US" altLang="en-US" u="sng"/>
              <a:t>cannot</a:t>
            </a:r>
            <a:r>
              <a:rPr lang="en-US" altLang="en-US"/>
              <a:t> be implemented</a:t>
            </a:r>
          </a:p>
          <a:p>
            <a:r>
              <a:rPr lang="en-GB" altLang="en-US"/>
              <a:t>The ERD must be reworked to replace any many-to-many relationship with an additional “link entity” and one-to-many relationships</a:t>
            </a:r>
          </a:p>
        </p:txBody>
      </p:sp>
    </p:spTree>
    <p:extLst>
      <p:ext uri="{BB962C8B-B14F-4D97-AF65-F5344CB8AC3E}">
        <p14:creationId xmlns:p14="http://schemas.microsoft.com/office/powerpoint/2010/main" val="593594660"/>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Slide Number Placeholder 2">
            <a:extLst>
              <a:ext uri="{FF2B5EF4-FFF2-40B4-BE49-F238E27FC236}">
                <a16:creationId xmlns:a16="http://schemas.microsoft.com/office/drawing/2014/main" id="{7DDCC5A1-5A17-4DDC-B673-A7D9A76C1860}"/>
              </a:ext>
            </a:extLst>
          </p:cNvPr>
          <p:cNvSpPr>
            <a:spLocks noGrp="1"/>
          </p:cNvSpPr>
          <p:nvPr>
            <p:ph type="sldNum" sz="quarter" idx="10"/>
          </p:nvPr>
        </p:nvSpPr>
        <p:spPr/>
        <p:txBody>
          <a:bodyPr/>
          <a:lstStyle/>
          <a:p>
            <a:fld id="{94FB1A73-815C-49DE-8757-E70241F2B061}" type="slidenum">
              <a:rPr lang="en-GB" altLang="en-US"/>
              <a:pPr/>
              <a:t>37</a:t>
            </a:fld>
            <a:endParaRPr lang="en-GB" altLang="en-US"/>
          </a:p>
        </p:txBody>
      </p:sp>
      <p:sp>
        <p:nvSpPr>
          <p:cNvPr id="63597" name="Rectangle 109">
            <a:extLst>
              <a:ext uri="{FF2B5EF4-FFF2-40B4-BE49-F238E27FC236}">
                <a16:creationId xmlns:a16="http://schemas.microsoft.com/office/drawing/2014/main" id="{60F6A911-BE32-4F67-A3C8-7F8B3A462421}"/>
              </a:ext>
            </a:extLst>
          </p:cNvPr>
          <p:cNvSpPr>
            <a:spLocks noGrp="1" noChangeArrowheads="1"/>
          </p:cNvSpPr>
          <p:nvPr>
            <p:ph type="title"/>
          </p:nvPr>
        </p:nvSpPr>
        <p:spPr/>
        <p:txBody>
          <a:bodyPr/>
          <a:lstStyle/>
          <a:p>
            <a:r>
              <a:rPr lang="en-US" altLang="en-US"/>
              <a:t>Many-to-Many Relationships </a:t>
            </a:r>
          </a:p>
        </p:txBody>
      </p:sp>
      <p:sp>
        <p:nvSpPr>
          <p:cNvPr id="63507" name="Rectangle 19">
            <a:extLst>
              <a:ext uri="{FF2B5EF4-FFF2-40B4-BE49-F238E27FC236}">
                <a16:creationId xmlns:a16="http://schemas.microsoft.com/office/drawing/2014/main" id="{0ABC1A6D-CDCD-4B93-9A13-161610F33DB3}"/>
              </a:ext>
            </a:extLst>
          </p:cNvPr>
          <p:cNvSpPr>
            <a:spLocks noChangeArrowheads="1"/>
          </p:cNvSpPr>
          <p:nvPr/>
        </p:nvSpPr>
        <p:spPr bwMode="auto">
          <a:xfrm>
            <a:off x="3071813" y="2576513"/>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63598" name="AutoShape 110">
            <a:extLst>
              <a:ext uri="{FF2B5EF4-FFF2-40B4-BE49-F238E27FC236}">
                <a16:creationId xmlns:a16="http://schemas.microsoft.com/office/drawing/2014/main" id="{4F393278-4758-4653-93A6-FAA481882737}"/>
              </a:ext>
            </a:extLst>
          </p:cNvPr>
          <p:cNvSpPr>
            <a:spLocks noChangeArrowheads="1"/>
          </p:cNvSpPr>
          <p:nvPr/>
        </p:nvSpPr>
        <p:spPr bwMode="auto">
          <a:xfrm>
            <a:off x="4164013" y="3252788"/>
            <a:ext cx="431800" cy="936625"/>
          </a:xfrm>
          <a:prstGeom prst="downArrow">
            <a:avLst>
              <a:gd name="adj1" fmla="val 50000"/>
              <a:gd name="adj2" fmla="val 54228"/>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63599" name="Group 111">
            <a:extLst>
              <a:ext uri="{FF2B5EF4-FFF2-40B4-BE49-F238E27FC236}">
                <a16:creationId xmlns:a16="http://schemas.microsoft.com/office/drawing/2014/main" id="{85B1ACEC-2004-45F5-8B26-61264FA79F67}"/>
              </a:ext>
            </a:extLst>
          </p:cNvPr>
          <p:cNvGrpSpPr>
            <a:grpSpLocks/>
          </p:cNvGrpSpPr>
          <p:nvPr/>
        </p:nvGrpSpPr>
        <p:grpSpPr bwMode="auto">
          <a:xfrm>
            <a:off x="1409700" y="1484313"/>
            <a:ext cx="5899150" cy="1506537"/>
            <a:chOff x="1020" y="1162"/>
            <a:chExt cx="3716" cy="949"/>
          </a:xfrm>
        </p:grpSpPr>
        <p:sp>
          <p:nvSpPr>
            <p:cNvPr id="63600" name="AutoShape 112">
              <a:extLst>
                <a:ext uri="{FF2B5EF4-FFF2-40B4-BE49-F238E27FC236}">
                  <a16:creationId xmlns:a16="http://schemas.microsoft.com/office/drawing/2014/main" id="{FF680649-BE26-4D68-9FBC-506AF0416E5B}"/>
                </a:ext>
              </a:extLst>
            </p:cNvPr>
            <p:cNvSpPr>
              <a:spLocks noChangeArrowheads="1"/>
            </p:cNvSpPr>
            <p:nvPr/>
          </p:nvSpPr>
          <p:spPr bwMode="auto">
            <a:xfrm>
              <a:off x="1020" y="1475"/>
              <a:ext cx="944" cy="330"/>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Customer</a:t>
              </a:r>
            </a:p>
          </p:txBody>
        </p:sp>
        <p:sp>
          <p:nvSpPr>
            <p:cNvPr id="63601" name="AutoShape 113">
              <a:extLst>
                <a:ext uri="{FF2B5EF4-FFF2-40B4-BE49-F238E27FC236}">
                  <a16:creationId xmlns:a16="http://schemas.microsoft.com/office/drawing/2014/main" id="{555446D0-1916-4B66-8A7E-0C22A9E9A2EF}"/>
                </a:ext>
              </a:extLst>
            </p:cNvPr>
            <p:cNvSpPr>
              <a:spLocks noChangeArrowheads="1"/>
            </p:cNvSpPr>
            <p:nvPr/>
          </p:nvSpPr>
          <p:spPr bwMode="auto">
            <a:xfrm>
              <a:off x="3792" y="1475"/>
              <a:ext cx="944" cy="330"/>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Product</a:t>
              </a:r>
            </a:p>
          </p:txBody>
        </p:sp>
        <p:sp>
          <p:nvSpPr>
            <p:cNvPr id="63602" name="Line 114">
              <a:extLst>
                <a:ext uri="{FF2B5EF4-FFF2-40B4-BE49-F238E27FC236}">
                  <a16:creationId xmlns:a16="http://schemas.microsoft.com/office/drawing/2014/main" id="{6CAC01B6-AFA8-478E-B1E6-437EF35838C3}"/>
                </a:ext>
              </a:extLst>
            </p:cNvPr>
            <p:cNvSpPr>
              <a:spLocks noChangeShapeType="1"/>
            </p:cNvSpPr>
            <p:nvPr/>
          </p:nvSpPr>
          <p:spPr bwMode="auto">
            <a:xfrm>
              <a:off x="2277" y="1637"/>
              <a:ext cx="1523" cy="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3603" name="Line 115">
              <a:extLst>
                <a:ext uri="{FF2B5EF4-FFF2-40B4-BE49-F238E27FC236}">
                  <a16:creationId xmlns:a16="http://schemas.microsoft.com/office/drawing/2014/main" id="{0B227CE0-D172-4040-AA0F-B3830CF8F951}"/>
                </a:ext>
              </a:extLst>
            </p:cNvPr>
            <p:cNvSpPr>
              <a:spLocks noChangeShapeType="1"/>
            </p:cNvSpPr>
            <p:nvPr/>
          </p:nvSpPr>
          <p:spPr bwMode="auto">
            <a:xfrm>
              <a:off x="3562" y="1558"/>
              <a:ext cx="0" cy="15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3604" name="Oval 116">
              <a:extLst>
                <a:ext uri="{FF2B5EF4-FFF2-40B4-BE49-F238E27FC236}">
                  <a16:creationId xmlns:a16="http://schemas.microsoft.com/office/drawing/2014/main" id="{32D865DD-24E0-4B63-B2E3-23B5399AD4F3}"/>
                </a:ext>
              </a:extLst>
            </p:cNvPr>
            <p:cNvSpPr>
              <a:spLocks noChangeArrowheads="1"/>
            </p:cNvSpPr>
            <p:nvPr/>
          </p:nvSpPr>
          <p:spPr bwMode="auto">
            <a:xfrm>
              <a:off x="2189" y="1595"/>
              <a:ext cx="90" cy="90"/>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63605" name="Group 117">
              <a:extLst>
                <a:ext uri="{FF2B5EF4-FFF2-40B4-BE49-F238E27FC236}">
                  <a16:creationId xmlns:a16="http://schemas.microsoft.com/office/drawing/2014/main" id="{771F5B22-F975-47B6-B412-6AC94B03CEE7}"/>
                </a:ext>
              </a:extLst>
            </p:cNvPr>
            <p:cNvGrpSpPr>
              <a:grpSpLocks/>
            </p:cNvGrpSpPr>
            <p:nvPr/>
          </p:nvGrpSpPr>
          <p:grpSpPr bwMode="auto">
            <a:xfrm>
              <a:off x="3660" y="1554"/>
              <a:ext cx="142" cy="172"/>
              <a:chOff x="7790" y="11025"/>
              <a:chExt cx="285" cy="345"/>
            </a:xfrm>
          </p:grpSpPr>
          <p:sp>
            <p:nvSpPr>
              <p:cNvPr id="63606" name="Line 118">
                <a:extLst>
                  <a:ext uri="{FF2B5EF4-FFF2-40B4-BE49-F238E27FC236}">
                    <a16:creationId xmlns:a16="http://schemas.microsoft.com/office/drawing/2014/main" id="{DD2A3DA0-3340-4A77-9D4E-C69C0373E3F0}"/>
                  </a:ext>
                </a:extLst>
              </p:cNvPr>
              <p:cNvSpPr>
                <a:spLocks noChangeShapeType="1"/>
              </p:cNvSpPr>
              <p:nvPr/>
            </p:nvSpPr>
            <p:spPr bwMode="auto">
              <a:xfrm flipV="1">
                <a:off x="7790" y="11025"/>
                <a:ext cx="285" cy="16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3607" name="Line 119">
                <a:extLst>
                  <a:ext uri="{FF2B5EF4-FFF2-40B4-BE49-F238E27FC236}">
                    <a16:creationId xmlns:a16="http://schemas.microsoft.com/office/drawing/2014/main" id="{4A7D73FB-F4B0-472A-B921-BEBF9178476E}"/>
                  </a:ext>
                </a:extLst>
              </p:cNvPr>
              <p:cNvSpPr>
                <a:spLocks noChangeShapeType="1"/>
              </p:cNvSpPr>
              <p:nvPr/>
            </p:nvSpPr>
            <p:spPr bwMode="auto">
              <a:xfrm>
                <a:off x="7790" y="11190"/>
                <a:ext cx="27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63608" name="Freeform 120">
              <a:extLst>
                <a:ext uri="{FF2B5EF4-FFF2-40B4-BE49-F238E27FC236}">
                  <a16:creationId xmlns:a16="http://schemas.microsoft.com/office/drawing/2014/main" id="{078A4431-21E9-4C10-A407-D82A9FD576FD}"/>
                </a:ext>
              </a:extLst>
            </p:cNvPr>
            <p:cNvSpPr>
              <a:spLocks/>
            </p:cNvSpPr>
            <p:nvPr/>
          </p:nvSpPr>
          <p:spPr bwMode="auto">
            <a:xfrm>
              <a:off x="2254" y="1342"/>
              <a:ext cx="1298" cy="155"/>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3609" name="Freeform 121">
              <a:extLst>
                <a:ext uri="{FF2B5EF4-FFF2-40B4-BE49-F238E27FC236}">
                  <a16:creationId xmlns:a16="http://schemas.microsoft.com/office/drawing/2014/main" id="{B5B1C964-BBD0-4CED-BE2E-E34910190D73}"/>
                </a:ext>
              </a:extLst>
            </p:cNvPr>
            <p:cNvSpPr>
              <a:spLocks/>
            </p:cNvSpPr>
            <p:nvPr/>
          </p:nvSpPr>
          <p:spPr bwMode="auto">
            <a:xfrm flipH="1" flipV="1">
              <a:off x="2259" y="1781"/>
              <a:ext cx="1218" cy="145"/>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3610" name="Text Box 122">
              <a:extLst>
                <a:ext uri="{FF2B5EF4-FFF2-40B4-BE49-F238E27FC236}">
                  <a16:creationId xmlns:a16="http://schemas.microsoft.com/office/drawing/2014/main" id="{F6BE739B-5E21-4786-8482-D1804BEBAFAB}"/>
                </a:ext>
              </a:extLst>
            </p:cNvPr>
            <p:cNvSpPr txBox="1">
              <a:spLocks noChangeArrowheads="1"/>
            </p:cNvSpPr>
            <p:nvPr/>
          </p:nvSpPr>
          <p:spPr bwMode="auto">
            <a:xfrm>
              <a:off x="2409" y="1162"/>
              <a:ext cx="894" cy="155"/>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Purchases</a:t>
              </a:r>
            </a:p>
          </p:txBody>
        </p:sp>
        <p:sp>
          <p:nvSpPr>
            <p:cNvPr id="63611" name="Text Box 123">
              <a:extLst>
                <a:ext uri="{FF2B5EF4-FFF2-40B4-BE49-F238E27FC236}">
                  <a16:creationId xmlns:a16="http://schemas.microsoft.com/office/drawing/2014/main" id="{79A43328-94A3-4FDC-8ABB-0A0DFA58A47C}"/>
                </a:ext>
              </a:extLst>
            </p:cNvPr>
            <p:cNvSpPr txBox="1">
              <a:spLocks noChangeArrowheads="1"/>
            </p:cNvSpPr>
            <p:nvPr/>
          </p:nvSpPr>
          <p:spPr bwMode="auto">
            <a:xfrm>
              <a:off x="2463" y="1951"/>
              <a:ext cx="790" cy="160"/>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Is purchased by</a:t>
              </a:r>
            </a:p>
          </p:txBody>
        </p:sp>
        <p:grpSp>
          <p:nvGrpSpPr>
            <p:cNvPr id="63612" name="Group 124">
              <a:extLst>
                <a:ext uri="{FF2B5EF4-FFF2-40B4-BE49-F238E27FC236}">
                  <a16:creationId xmlns:a16="http://schemas.microsoft.com/office/drawing/2014/main" id="{79CB25C1-7CED-4505-8E7E-80C3E9D51161}"/>
                </a:ext>
              </a:extLst>
            </p:cNvPr>
            <p:cNvGrpSpPr>
              <a:grpSpLocks/>
            </p:cNvGrpSpPr>
            <p:nvPr/>
          </p:nvGrpSpPr>
          <p:grpSpPr bwMode="auto">
            <a:xfrm flipH="1">
              <a:off x="1959" y="1559"/>
              <a:ext cx="142" cy="172"/>
              <a:chOff x="7790" y="11025"/>
              <a:chExt cx="285" cy="345"/>
            </a:xfrm>
          </p:grpSpPr>
          <p:sp>
            <p:nvSpPr>
              <p:cNvPr id="63613" name="Line 125">
                <a:extLst>
                  <a:ext uri="{FF2B5EF4-FFF2-40B4-BE49-F238E27FC236}">
                    <a16:creationId xmlns:a16="http://schemas.microsoft.com/office/drawing/2014/main" id="{50BDDC38-E116-42A0-A909-BF1822BF846A}"/>
                  </a:ext>
                </a:extLst>
              </p:cNvPr>
              <p:cNvSpPr>
                <a:spLocks noChangeShapeType="1"/>
              </p:cNvSpPr>
              <p:nvPr/>
            </p:nvSpPr>
            <p:spPr bwMode="auto">
              <a:xfrm flipV="1">
                <a:off x="7790" y="11025"/>
                <a:ext cx="285" cy="16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3614" name="Line 126">
                <a:extLst>
                  <a:ext uri="{FF2B5EF4-FFF2-40B4-BE49-F238E27FC236}">
                    <a16:creationId xmlns:a16="http://schemas.microsoft.com/office/drawing/2014/main" id="{28263005-6150-482B-9D28-39A619D8DEF8}"/>
                  </a:ext>
                </a:extLst>
              </p:cNvPr>
              <p:cNvSpPr>
                <a:spLocks noChangeShapeType="1"/>
              </p:cNvSpPr>
              <p:nvPr/>
            </p:nvSpPr>
            <p:spPr bwMode="auto">
              <a:xfrm>
                <a:off x="7790" y="11190"/>
                <a:ext cx="27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63615" name="Line 127">
              <a:extLst>
                <a:ext uri="{FF2B5EF4-FFF2-40B4-BE49-F238E27FC236}">
                  <a16:creationId xmlns:a16="http://schemas.microsoft.com/office/drawing/2014/main" id="{AF9BF399-EA7C-4907-BDA7-50B231955A40}"/>
                </a:ext>
              </a:extLst>
            </p:cNvPr>
            <p:cNvSpPr>
              <a:spLocks noChangeShapeType="1"/>
            </p:cNvSpPr>
            <p:nvPr/>
          </p:nvSpPr>
          <p:spPr bwMode="auto">
            <a:xfrm>
              <a:off x="1969" y="1639"/>
              <a:ext cx="226"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grpSp>
        <p:nvGrpSpPr>
          <p:cNvPr id="63618" name="Group 130">
            <a:extLst>
              <a:ext uri="{FF2B5EF4-FFF2-40B4-BE49-F238E27FC236}">
                <a16:creationId xmlns:a16="http://schemas.microsoft.com/office/drawing/2014/main" id="{48AD96BA-872A-4840-A000-EE62B62079DC}"/>
              </a:ext>
            </a:extLst>
          </p:cNvPr>
          <p:cNvGrpSpPr>
            <a:grpSpLocks/>
          </p:cNvGrpSpPr>
          <p:nvPr/>
        </p:nvGrpSpPr>
        <p:grpSpPr bwMode="auto">
          <a:xfrm>
            <a:off x="1438274" y="4154416"/>
            <a:ext cx="5921375" cy="1452562"/>
            <a:chOff x="884" y="2795"/>
            <a:chExt cx="3730" cy="915"/>
          </a:xfrm>
        </p:grpSpPr>
        <p:sp>
          <p:nvSpPr>
            <p:cNvPr id="63525" name="AutoShape 37">
              <a:extLst>
                <a:ext uri="{FF2B5EF4-FFF2-40B4-BE49-F238E27FC236}">
                  <a16:creationId xmlns:a16="http://schemas.microsoft.com/office/drawing/2014/main" id="{37C12428-7071-4994-93B4-FC3AE25DA65E}"/>
                </a:ext>
              </a:extLst>
            </p:cNvPr>
            <p:cNvSpPr>
              <a:spLocks noChangeArrowheads="1"/>
            </p:cNvSpPr>
            <p:nvPr/>
          </p:nvSpPr>
          <p:spPr bwMode="auto">
            <a:xfrm>
              <a:off x="884" y="3109"/>
              <a:ext cx="862" cy="301"/>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Customer</a:t>
              </a:r>
            </a:p>
          </p:txBody>
        </p:sp>
        <p:sp>
          <p:nvSpPr>
            <p:cNvPr id="63526" name="AutoShape 38">
              <a:extLst>
                <a:ext uri="{FF2B5EF4-FFF2-40B4-BE49-F238E27FC236}">
                  <a16:creationId xmlns:a16="http://schemas.microsoft.com/office/drawing/2014/main" id="{3C7F1829-3417-4913-80A4-26A416E1D9DC}"/>
                </a:ext>
              </a:extLst>
            </p:cNvPr>
            <p:cNvSpPr>
              <a:spLocks noChangeArrowheads="1"/>
            </p:cNvSpPr>
            <p:nvPr/>
          </p:nvSpPr>
          <p:spPr bwMode="auto">
            <a:xfrm>
              <a:off x="2314" y="3109"/>
              <a:ext cx="863" cy="301"/>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Order</a:t>
              </a:r>
            </a:p>
          </p:txBody>
        </p:sp>
        <p:sp>
          <p:nvSpPr>
            <p:cNvPr id="63527" name="Line 39">
              <a:extLst>
                <a:ext uri="{FF2B5EF4-FFF2-40B4-BE49-F238E27FC236}">
                  <a16:creationId xmlns:a16="http://schemas.microsoft.com/office/drawing/2014/main" id="{33DB0014-4DAE-406A-8691-6A97FB3FF676}"/>
                </a:ext>
              </a:extLst>
            </p:cNvPr>
            <p:cNvSpPr>
              <a:spLocks noChangeShapeType="1"/>
            </p:cNvSpPr>
            <p:nvPr/>
          </p:nvSpPr>
          <p:spPr bwMode="auto">
            <a:xfrm>
              <a:off x="1740" y="3259"/>
              <a:ext cx="346"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3528" name="Line 40">
              <a:extLst>
                <a:ext uri="{FF2B5EF4-FFF2-40B4-BE49-F238E27FC236}">
                  <a16:creationId xmlns:a16="http://schemas.microsoft.com/office/drawing/2014/main" id="{7ABDA2C2-20CF-45B4-A20B-E09DE486C767}"/>
                </a:ext>
              </a:extLst>
            </p:cNvPr>
            <p:cNvSpPr>
              <a:spLocks noChangeShapeType="1"/>
            </p:cNvSpPr>
            <p:nvPr/>
          </p:nvSpPr>
          <p:spPr bwMode="auto">
            <a:xfrm>
              <a:off x="1797" y="3184"/>
              <a:ext cx="0" cy="13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3529" name="Oval 41">
              <a:extLst>
                <a:ext uri="{FF2B5EF4-FFF2-40B4-BE49-F238E27FC236}">
                  <a16:creationId xmlns:a16="http://schemas.microsoft.com/office/drawing/2014/main" id="{122782C1-873D-443A-97D0-48500D0656FF}"/>
                </a:ext>
              </a:extLst>
            </p:cNvPr>
            <p:cNvSpPr>
              <a:spLocks noChangeArrowheads="1"/>
            </p:cNvSpPr>
            <p:nvPr/>
          </p:nvSpPr>
          <p:spPr bwMode="auto">
            <a:xfrm>
              <a:off x="2082" y="3218"/>
              <a:ext cx="82" cy="82"/>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63530" name="Group 42">
              <a:extLst>
                <a:ext uri="{FF2B5EF4-FFF2-40B4-BE49-F238E27FC236}">
                  <a16:creationId xmlns:a16="http://schemas.microsoft.com/office/drawing/2014/main" id="{5042B9CF-B5E1-4A30-9334-A3331BEFEC77}"/>
                </a:ext>
              </a:extLst>
            </p:cNvPr>
            <p:cNvGrpSpPr>
              <a:grpSpLocks/>
            </p:cNvGrpSpPr>
            <p:nvPr/>
          </p:nvGrpSpPr>
          <p:grpSpPr bwMode="auto">
            <a:xfrm>
              <a:off x="2193" y="3184"/>
              <a:ext cx="128" cy="154"/>
              <a:chOff x="7790" y="11025"/>
              <a:chExt cx="285" cy="345"/>
            </a:xfrm>
          </p:grpSpPr>
          <p:sp>
            <p:nvSpPr>
              <p:cNvPr id="63531" name="Line 43">
                <a:extLst>
                  <a:ext uri="{FF2B5EF4-FFF2-40B4-BE49-F238E27FC236}">
                    <a16:creationId xmlns:a16="http://schemas.microsoft.com/office/drawing/2014/main" id="{56C36CEC-7159-42B7-86B5-69EED1181C59}"/>
                  </a:ext>
                </a:extLst>
              </p:cNvPr>
              <p:cNvSpPr>
                <a:spLocks noChangeShapeType="1"/>
              </p:cNvSpPr>
              <p:nvPr/>
            </p:nvSpPr>
            <p:spPr bwMode="auto">
              <a:xfrm flipV="1">
                <a:off x="7790" y="11025"/>
                <a:ext cx="285" cy="16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3532" name="Line 44">
                <a:extLst>
                  <a:ext uri="{FF2B5EF4-FFF2-40B4-BE49-F238E27FC236}">
                    <a16:creationId xmlns:a16="http://schemas.microsoft.com/office/drawing/2014/main" id="{468066E9-FEF6-450C-8D4A-8758CF386B99}"/>
                  </a:ext>
                </a:extLst>
              </p:cNvPr>
              <p:cNvSpPr>
                <a:spLocks noChangeShapeType="1"/>
              </p:cNvSpPr>
              <p:nvPr/>
            </p:nvSpPr>
            <p:spPr bwMode="auto">
              <a:xfrm>
                <a:off x="7790" y="11190"/>
                <a:ext cx="27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63533" name="Freeform 45">
              <a:extLst>
                <a:ext uri="{FF2B5EF4-FFF2-40B4-BE49-F238E27FC236}">
                  <a16:creationId xmlns:a16="http://schemas.microsoft.com/office/drawing/2014/main" id="{99465F82-5834-43BB-8934-D448B601D157}"/>
                </a:ext>
              </a:extLst>
            </p:cNvPr>
            <p:cNvSpPr>
              <a:spLocks/>
            </p:cNvSpPr>
            <p:nvPr/>
          </p:nvSpPr>
          <p:spPr bwMode="auto">
            <a:xfrm>
              <a:off x="1813" y="2966"/>
              <a:ext cx="447" cy="128"/>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3534" name="Freeform 46">
              <a:extLst>
                <a:ext uri="{FF2B5EF4-FFF2-40B4-BE49-F238E27FC236}">
                  <a16:creationId xmlns:a16="http://schemas.microsoft.com/office/drawing/2014/main" id="{DA5A1E96-C164-4238-A851-044D78A380B7}"/>
                </a:ext>
              </a:extLst>
            </p:cNvPr>
            <p:cNvSpPr>
              <a:spLocks/>
            </p:cNvSpPr>
            <p:nvPr/>
          </p:nvSpPr>
          <p:spPr bwMode="auto">
            <a:xfrm flipH="1" flipV="1">
              <a:off x="1817" y="3368"/>
              <a:ext cx="420" cy="120"/>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3535" name="Text Box 47">
              <a:extLst>
                <a:ext uri="{FF2B5EF4-FFF2-40B4-BE49-F238E27FC236}">
                  <a16:creationId xmlns:a16="http://schemas.microsoft.com/office/drawing/2014/main" id="{0246EBC1-D4A4-48C4-97A4-0716451FA59B}"/>
                </a:ext>
              </a:extLst>
            </p:cNvPr>
            <p:cNvSpPr txBox="1">
              <a:spLocks noChangeArrowheads="1"/>
            </p:cNvSpPr>
            <p:nvPr/>
          </p:nvSpPr>
          <p:spPr bwMode="auto">
            <a:xfrm>
              <a:off x="1632" y="2795"/>
              <a:ext cx="817" cy="141"/>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Places</a:t>
              </a:r>
            </a:p>
          </p:txBody>
        </p:sp>
        <p:sp>
          <p:nvSpPr>
            <p:cNvPr id="63536" name="Text Box 48">
              <a:extLst>
                <a:ext uri="{FF2B5EF4-FFF2-40B4-BE49-F238E27FC236}">
                  <a16:creationId xmlns:a16="http://schemas.microsoft.com/office/drawing/2014/main" id="{22FE27EF-15DE-45E3-955B-DE573815CB4B}"/>
                </a:ext>
              </a:extLst>
            </p:cNvPr>
            <p:cNvSpPr txBox="1">
              <a:spLocks noChangeArrowheads="1"/>
            </p:cNvSpPr>
            <p:nvPr/>
          </p:nvSpPr>
          <p:spPr bwMode="auto">
            <a:xfrm>
              <a:off x="1682" y="3516"/>
              <a:ext cx="721" cy="146"/>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Is placed by</a:t>
              </a:r>
            </a:p>
          </p:txBody>
        </p:sp>
        <p:sp>
          <p:nvSpPr>
            <p:cNvPr id="63537" name="AutoShape 49">
              <a:extLst>
                <a:ext uri="{FF2B5EF4-FFF2-40B4-BE49-F238E27FC236}">
                  <a16:creationId xmlns:a16="http://schemas.microsoft.com/office/drawing/2014/main" id="{EB73E8DB-0BCE-45C0-B0E6-D99DC9A15D98}"/>
                </a:ext>
              </a:extLst>
            </p:cNvPr>
            <p:cNvSpPr>
              <a:spLocks noChangeArrowheads="1"/>
            </p:cNvSpPr>
            <p:nvPr/>
          </p:nvSpPr>
          <p:spPr bwMode="auto">
            <a:xfrm>
              <a:off x="3752" y="3116"/>
              <a:ext cx="862" cy="301"/>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Product</a:t>
              </a:r>
            </a:p>
          </p:txBody>
        </p:sp>
        <p:sp>
          <p:nvSpPr>
            <p:cNvPr id="63538" name="Line 50">
              <a:extLst>
                <a:ext uri="{FF2B5EF4-FFF2-40B4-BE49-F238E27FC236}">
                  <a16:creationId xmlns:a16="http://schemas.microsoft.com/office/drawing/2014/main" id="{77C8C863-BFE3-4EDD-BFA4-E0F7F039ABE5}"/>
                </a:ext>
              </a:extLst>
            </p:cNvPr>
            <p:cNvSpPr>
              <a:spLocks noChangeShapeType="1"/>
            </p:cNvSpPr>
            <p:nvPr/>
          </p:nvSpPr>
          <p:spPr bwMode="auto">
            <a:xfrm>
              <a:off x="3405" y="3263"/>
              <a:ext cx="340" cy="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3539" name="Line 51">
              <a:extLst>
                <a:ext uri="{FF2B5EF4-FFF2-40B4-BE49-F238E27FC236}">
                  <a16:creationId xmlns:a16="http://schemas.microsoft.com/office/drawing/2014/main" id="{378545A7-8C7C-4DB1-A623-C288E1CE9614}"/>
                </a:ext>
              </a:extLst>
            </p:cNvPr>
            <p:cNvSpPr>
              <a:spLocks noChangeShapeType="1"/>
            </p:cNvSpPr>
            <p:nvPr/>
          </p:nvSpPr>
          <p:spPr bwMode="auto">
            <a:xfrm>
              <a:off x="3583" y="3191"/>
              <a:ext cx="0" cy="13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3540" name="Oval 52">
              <a:extLst>
                <a:ext uri="{FF2B5EF4-FFF2-40B4-BE49-F238E27FC236}">
                  <a16:creationId xmlns:a16="http://schemas.microsoft.com/office/drawing/2014/main" id="{C0A90045-7C07-428E-B07C-4BD991908833}"/>
                </a:ext>
              </a:extLst>
            </p:cNvPr>
            <p:cNvSpPr>
              <a:spLocks noChangeArrowheads="1"/>
            </p:cNvSpPr>
            <p:nvPr/>
          </p:nvSpPr>
          <p:spPr bwMode="auto">
            <a:xfrm>
              <a:off x="3320" y="3218"/>
              <a:ext cx="83" cy="82"/>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63541" name="Group 53">
              <a:extLst>
                <a:ext uri="{FF2B5EF4-FFF2-40B4-BE49-F238E27FC236}">
                  <a16:creationId xmlns:a16="http://schemas.microsoft.com/office/drawing/2014/main" id="{97BF681E-D459-4346-AA99-03D27E7626C7}"/>
                </a:ext>
              </a:extLst>
            </p:cNvPr>
            <p:cNvGrpSpPr>
              <a:grpSpLocks/>
            </p:cNvGrpSpPr>
            <p:nvPr/>
          </p:nvGrpSpPr>
          <p:grpSpPr bwMode="auto">
            <a:xfrm>
              <a:off x="3631" y="3187"/>
              <a:ext cx="130" cy="158"/>
              <a:chOff x="7790" y="11025"/>
              <a:chExt cx="285" cy="345"/>
            </a:xfrm>
          </p:grpSpPr>
          <p:sp>
            <p:nvSpPr>
              <p:cNvPr id="63542" name="Line 54">
                <a:extLst>
                  <a:ext uri="{FF2B5EF4-FFF2-40B4-BE49-F238E27FC236}">
                    <a16:creationId xmlns:a16="http://schemas.microsoft.com/office/drawing/2014/main" id="{08E70E87-3122-43FA-8042-79EB679A7DEC}"/>
                  </a:ext>
                </a:extLst>
              </p:cNvPr>
              <p:cNvSpPr>
                <a:spLocks noChangeShapeType="1"/>
              </p:cNvSpPr>
              <p:nvPr/>
            </p:nvSpPr>
            <p:spPr bwMode="auto">
              <a:xfrm flipV="1">
                <a:off x="7790" y="11025"/>
                <a:ext cx="285" cy="16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3543" name="Line 55">
                <a:extLst>
                  <a:ext uri="{FF2B5EF4-FFF2-40B4-BE49-F238E27FC236}">
                    <a16:creationId xmlns:a16="http://schemas.microsoft.com/office/drawing/2014/main" id="{AE26949E-F4F4-48B3-828D-3C5212D19702}"/>
                  </a:ext>
                </a:extLst>
              </p:cNvPr>
              <p:cNvSpPr>
                <a:spLocks noChangeShapeType="1"/>
              </p:cNvSpPr>
              <p:nvPr/>
            </p:nvSpPr>
            <p:spPr bwMode="auto">
              <a:xfrm>
                <a:off x="7790" y="11190"/>
                <a:ext cx="27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grpSp>
          <p:nvGrpSpPr>
            <p:cNvPr id="63544" name="Group 56">
              <a:extLst>
                <a:ext uri="{FF2B5EF4-FFF2-40B4-BE49-F238E27FC236}">
                  <a16:creationId xmlns:a16="http://schemas.microsoft.com/office/drawing/2014/main" id="{BBFB28AF-ECE1-4BF7-9F24-717EB2D7DD2F}"/>
                </a:ext>
              </a:extLst>
            </p:cNvPr>
            <p:cNvGrpSpPr>
              <a:grpSpLocks/>
            </p:cNvGrpSpPr>
            <p:nvPr/>
          </p:nvGrpSpPr>
          <p:grpSpPr bwMode="auto">
            <a:xfrm flipH="1">
              <a:off x="3179" y="3181"/>
              <a:ext cx="130" cy="157"/>
              <a:chOff x="7790" y="11025"/>
              <a:chExt cx="285" cy="345"/>
            </a:xfrm>
          </p:grpSpPr>
          <p:sp>
            <p:nvSpPr>
              <p:cNvPr id="63545" name="Line 57">
                <a:extLst>
                  <a:ext uri="{FF2B5EF4-FFF2-40B4-BE49-F238E27FC236}">
                    <a16:creationId xmlns:a16="http://schemas.microsoft.com/office/drawing/2014/main" id="{4DD53E61-4BE7-4D26-94D1-30C7918A1F49}"/>
                  </a:ext>
                </a:extLst>
              </p:cNvPr>
              <p:cNvSpPr>
                <a:spLocks noChangeShapeType="1"/>
              </p:cNvSpPr>
              <p:nvPr/>
            </p:nvSpPr>
            <p:spPr bwMode="auto">
              <a:xfrm flipV="1">
                <a:off x="7790" y="11025"/>
                <a:ext cx="285" cy="16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3546" name="Line 58">
                <a:extLst>
                  <a:ext uri="{FF2B5EF4-FFF2-40B4-BE49-F238E27FC236}">
                    <a16:creationId xmlns:a16="http://schemas.microsoft.com/office/drawing/2014/main" id="{0850DFEC-5C6D-4A10-989E-7037E8EC1C40}"/>
                  </a:ext>
                </a:extLst>
              </p:cNvPr>
              <p:cNvSpPr>
                <a:spLocks noChangeShapeType="1"/>
              </p:cNvSpPr>
              <p:nvPr/>
            </p:nvSpPr>
            <p:spPr bwMode="auto">
              <a:xfrm>
                <a:off x="7790" y="11190"/>
                <a:ext cx="27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63547" name="Freeform 59">
              <a:extLst>
                <a:ext uri="{FF2B5EF4-FFF2-40B4-BE49-F238E27FC236}">
                  <a16:creationId xmlns:a16="http://schemas.microsoft.com/office/drawing/2014/main" id="{D9F3415A-CF4E-45D2-8193-492CB43FF7D5}"/>
                </a:ext>
              </a:extLst>
            </p:cNvPr>
            <p:cNvSpPr>
              <a:spLocks/>
            </p:cNvSpPr>
            <p:nvPr/>
          </p:nvSpPr>
          <p:spPr bwMode="auto">
            <a:xfrm>
              <a:off x="3257" y="3021"/>
              <a:ext cx="447" cy="128"/>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3548" name="Freeform 60">
              <a:extLst>
                <a:ext uri="{FF2B5EF4-FFF2-40B4-BE49-F238E27FC236}">
                  <a16:creationId xmlns:a16="http://schemas.microsoft.com/office/drawing/2014/main" id="{CA4F6818-85C2-47F6-B612-C454F8FB6490}"/>
                </a:ext>
              </a:extLst>
            </p:cNvPr>
            <p:cNvSpPr>
              <a:spLocks/>
            </p:cNvSpPr>
            <p:nvPr/>
          </p:nvSpPr>
          <p:spPr bwMode="auto">
            <a:xfrm flipH="1" flipV="1">
              <a:off x="3261" y="3422"/>
              <a:ext cx="420" cy="120"/>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3549" name="Text Box 61">
              <a:extLst>
                <a:ext uri="{FF2B5EF4-FFF2-40B4-BE49-F238E27FC236}">
                  <a16:creationId xmlns:a16="http://schemas.microsoft.com/office/drawing/2014/main" id="{E64C2027-1D9F-405D-9EEC-F9DD5563019B}"/>
                </a:ext>
              </a:extLst>
            </p:cNvPr>
            <p:cNvSpPr txBox="1">
              <a:spLocks noChangeArrowheads="1"/>
            </p:cNvSpPr>
            <p:nvPr/>
          </p:nvSpPr>
          <p:spPr bwMode="auto">
            <a:xfrm>
              <a:off x="3200" y="2843"/>
              <a:ext cx="577" cy="121"/>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Is for</a:t>
              </a:r>
            </a:p>
          </p:txBody>
        </p:sp>
        <p:sp>
          <p:nvSpPr>
            <p:cNvPr id="63550" name="Text Box 62">
              <a:extLst>
                <a:ext uri="{FF2B5EF4-FFF2-40B4-BE49-F238E27FC236}">
                  <a16:creationId xmlns:a16="http://schemas.microsoft.com/office/drawing/2014/main" id="{1DAE7337-CE60-4C14-AC56-B1A745B129A2}"/>
                </a:ext>
              </a:extLst>
            </p:cNvPr>
            <p:cNvSpPr txBox="1">
              <a:spLocks noChangeArrowheads="1"/>
            </p:cNvSpPr>
            <p:nvPr/>
          </p:nvSpPr>
          <p:spPr bwMode="auto">
            <a:xfrm>
              <a:off x="3072" y="3564"/>
              <a:ext cx="721" cy="146"/>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Appears in</a:t>
              </a:r>
            </a:p>
          </p:txBody>
        </p:sp>
        <p:sp>
          <p:nvSpPr>
            <p:cNvPr id="63551" name="Line 63">
              <a:extLst>
                <a:ext uri="{FF2B5EF4-FFF2-40B4-BE49-F238E27FC236}">
                  <a16:creationId xmlns:a16="http://schemas.microsoft.com/office/drawing/2014/main" id="{ECB64EB9-46BE-4B84-8582-3160A117CBC6}"/>
                </a:ext>
              </a:extLst>
            </p:cNvPr>
            <p:cNvSpPr>
              <a:spLocks noChangeShapeType="1"/>
            </p:cNvSpPr>
            <p:nvPr/>
          </p:nvSpPr>
          <p:spPr bwMode="auto">
            <a:xfrm>
              <a:off x="1844" y="3184"/>
              <a:ext cx="0" cy="13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3616" name="Line 128">
              <a:extLst>
                <a:ext uri="{FF2B5EF4-FFF2-40B4-BE49-F238E27FC236}">
                  <a16:creationId xmlns:a16="http://schemas.microsoft.com/office/drawing/2014/main" id="{E02C218D-F4C5-45D0-8BC4-9498C6FDD2D4}"/>
                </a:ext>
              </a:extLst>
            </p:cNvPr>
            <p:cNvSpPr>
              <a:spLocks noChangeShapeType="1"/>
            </p:cNvSpPr>
            <p:nvPr/>
          </p:nvSpPr>
          <p:spPr bwMode="auto">
            <a:xfrm flipV="1">
              <a:off x="2163" y="3258"/>
              <a:ext cx="148" cy="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3617" name="Line 129">
              <a:extLst>
                <a:ext uri="{FF2B5EF4-FFF2-40B4-BE49-F238E27FC236}">
                  <a16:creationId xmlns:a16="http://schemas.microsoft.com/office/drawing/2014/main" id="{EB57BEF7-890C-4E01-98F8-0C3D48B77F4F}"/>
                </a:ext>
              </a:extLst>
            </p:cNvPr>
            <p:cNvSpPr>
              <a:spLocks noChangeShapeType="1"/>
            </p:cNvSpPr>
            <p:nvPr/>
          </p:nvSpPr>
          <p:spPr bwMode="auto">
            <a:xfrm flipV="1">
              <a:off x="3171" y="3258"/>
              <a:ext cx="155" cy="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Tree>
    <p:extLst>
      <p:ext uri="{BB962C8B-B14F-4D97-AF65-F5344CB8AC3E}">
        <p14:creationId xmlns:p14="http://schemas.microsoft.com/office/powerpoint/2010/main" val="2566648487"/>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Slide Number Placeholder 2">
            <a:extLst>
              <a:ext uri="{FF2B5EF4-FFF2-40B4-BE49-F238E27FC236}">
                <a16:creationId xmlns:a16="http://schemas.microsoft.com/office/drawing/2014/main" id="{9C41E97C-08CB-48A5-B753-B3B0196A0617}"/>
              </a:ext>
            </a:extLst>
          </p:cNvPr>
          <p:cNvSpPr>
            <a:spLocks noGrp="1"/>
          </p:cNvSpPr>
          <p:nvPr>
            <p:ph type="sldNum" sz="quarter" idx="10"/>
          </p:nvPr>
        </p:nvSpPr>
        <p:spPr/>
        <p:txBody>
          <a:bodyPr/>
          <a:lstStyle/>
          <a:p>
            <a:fld id="{F52EE8E9-BDC6-431A-9DB9-8AB691D96E10}" type="slidenum">
              <a:rPr lang="en-GB" altLang="en-US"/>
              <a:pPr/>
              <a:t>38</a:t>
            </a:fld>
            <a:endParaRPr lang="en-GB" altLang="en-US"/>
          </a:p>
        </p:txBody>
      </p:sp>
      <p:sp>
        <p:nvSpPr>
          <p:cNvPr id="64604" name="Rectangle 92">
            <a:extLst>
              <a:ext uri="{FF2B5EF4-FFF2-40B4-BE49-F238E27FC236}">
                <a16:creationId xmlns:a16="http://schemas.microsoft.com/office/drawing/2014/main" id="{E978C925-9BC8-43A6-845A-683169951C53}"/>
              </a:ext>
            </a:extLst>
          </p:cNvPr>
          <p:cNvSpPr>
            <a:spLocks noGrp="1" noChangeArrowheads="1"/>
          </p:cNvSpPr>
          <p:nvPr>
            <p:ph type="title"/>
          </p:nvPr>
        </p:nvSpPr>
        <p:spPr>
          <a:xfrm>
            <a:off x="457200" y="274638"/>
            <a:ext cx="8229600" cy="695325"/>
          </a:xfrm>
        </p:spPr>
        <p:txBody>
          <a:bodyPr/>
          <a:lstStyle/>
          <a:p>
            <a:r>
              <a:rPr lang="en-US" altLang="en-US" dirty="0"/>
              <a:t>Many-to-Many Relationships </a:t>
            </a:r>
            <a:endParaRPr lang="en-US" altLang="en-US" sz="3200" i="1" dirty="0"/>
          </a:p>
        </p:txBody>
      </p:sp>
      <p:sp>
        <p:nvSpPr>
          <p:cNvPr id="64534" name="Rectangle 22">
            <a:extLst>
              <a:ext uri="{FF2B5EF4-FFF2-40B4-BE49-F238E27FC236}">
                <a16:creationId xmlns:a16="http://schemas.microsoft.com/office/drawing/2014/main" id="{FC6809CD-E08F-4AD8-9386-536272AC6930}"/>
              </a:ext>
            </a:extLst>
          </p:cNvPr>
          <p:cNvSpPr>
            <a:spLocks noChangeArrowheads="1"/>
          </p:cNvSpPr>
          <p:nvPr/>
        </p:nvSpPr>
        <p:spPr bwMode="auto">
          <a:xfrm>
            <a:off x="2381250" y="188118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64605" name="AutoShape 93">
            <a:extLst>
              <a:ext uri="{FF2B5EF4-FFF2-40B4-BE49-F238E27FC236}">
                <a16:creationId xmlns:a16="http://schemas.microsoft.com/office/drawing/2014/main" id="{2FC7E901-4F8B-4DEB-A75D-164ED589844A}"/>
              </a:ext>
            </a:extLst>
          </p:cNvPr>
          <p:cNvSpPr>
            <a:spLocks noChangeArrowheads="1"/>
          </p:cNvSpPr>
          <p:nvPr/>
        </p:nvSpPr>
        <p:spPr bwMode="auto">
          <a:xfrm>
            <a:off x="4427538" y="2420938"/>
            <a:ext cx="431800" cy="936625"/>
          </a:xfrm>
          <a:prstGeom prst="downArrow">
            <a:avLst>
              <a:gd name="adj1" fmla="val 50000"/>
              <a:gd name="adj2" fmla="val 54228"/>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64606" name="Group 94">
            <a:extLst>
              <a:ext uri="{FF2B5EF4-FFF2-40B4-BE49-F238E27FC236}">
                <a16:creationId xmlns:a16="http://schemas.microsoft.com/office/drawing/2014/main" id="{EF9BFB4C-CFB5-49B0-B73E-CCE6B4E7ACEC}"/>
              </a:ext>
            </a:extLst>
          </p:cNvPr>
          <p:cNvGrpSpPr>
            <a:grpSpLocks/>
          </p:cNvGrpSpPr>
          <p:nvPr/>
        </p:nvGrpSpPr>
        <p:grpSpPr bwMode="auto">
          <a:xfrm>
            <a:off x="1674813" y="1196975"/>
            <a:ext cx="5921375" cy="1452563"/>
            <a:chOff x="884" y="2795"/>
            <a:chExt cx="3730" cy="915"/>
          </a:xfrm>
        </p:grpSpPr>
        <p:sp>
          <p:nvSpPr>
            <p:cNvPr id="64607" name="AutoShape 95">
              <a:extLst>
                <a:ext uri="{FF2B5EF4-FFF2-40B4-BE49-F238E27FC236}">
                  <a16:creationId xmlns:a16="http://schemas.microsoft.com/office/drawing/2014/main" id="{C82EFE1F-3214-4270-9274-9A3D087BAFE9}"/>
                </a:ext>
              </a:extLst>
            </p:cNvPr>
            <p:cNvSpPr>
              <a:spLocks noChangeArrowheads="1"/>
            </p:cNvSpPr>
            <p:nvPr/>
          </p:nvSpPr>
          <p:spPr bwMode="auto">
            <a:xfrm>
              <a:off x="884" y="3109"/>
              <a:ext cx="862" cy="301"/>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Customer</a:t>
              </a:r>
            </a:p>
          </p:txBody>
        </p:sp>
        <p:sp>
          <p:nvSpPr>
            <p:cNvPr id="64608" name="AutoShape 96">
              <a:extLst>
                <a:ext uri="{FF2B5EF4-FFF2-40B4-BE49-F238E27FC236}">
                  <a16:creationId xmlns:a16="http://schemas.microsoft.com/office/drawing/2014/main" id="{C71D81E5-EE69-4CDF-B34B-5FCF44118BA9}"/>
                </a:ext>
              </a:extLst>
            </p:cNvPr>
            <p:cNvSpPr>
              <a:spLocks noChangeArrowheads="1"/>
            </p:cNvSpPr>
            <p:nvPr/>
          </p:nvSpPr>
          <p:spPr bwMode="auto">
            <a:xfrm>
              <a:off x="2314" y="3109"/>
              <a:ext cx="863" cy="301"/>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Order</a:t>
              </a:r>
            </a:p>
          </p:txBody>
        </p:sp>
        <p:sp>
          <p:nvSpPr>
            <p:cNvPr id="64609" name="Line 97">
              <a:extLst>
                <a:ext uri="{FF2B5EF4-FFF2-40B4-BE49-F238E27FC236}">
                  <a16:creationId xmlns:a16="http://schemas.microsoft.com/office/drawing/2014/main" id="{428857D7-7848-4007-899B-68779F6E8385}"/>
                </a:ext>
              </a:extLst>
            </p:cNvPr>
            <p:cNvSpPr>
              <a:spLocks noChangeShapeType="1"/>
            </p:cNvSpPr>
            <p:nvPr/>
          </p:nvSpPr>
          <p:spPr bwMode="auto">
            <a:xfrm>
              <a:off x="1740" y="3259"/>
              <a:ext cx="346"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610" name="Line 98">
              <a:extLst>
                <a:ext uri="{FF2B5EF4-FFF2-40B4-BE49-F238E27FC236}">
                  <a16:creationId xmlns:a16="http://schemas.microsoft.com/office/drawing/2014/main" id="{3BA6AD78-9D69-4A01-AB47-DA318838D78A}"/>
                </a:ext>
              </a:extLst>
            </p:cNvPr>
            <p:cNvSpPr>
              <a:spLocks noChangeShapeType="1"/>
            </p:cNvSpPr>
            <p:nvPr/>
          </p:nvSpPr>
          <p:spPr bwMode="auto">
            <a:xfrm>
              <a:off x="1797" y="3184"/>
              <a:ext cx="0" cy="13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611" name="Oval 99">
              <a:extLst>
                <a:ext uri="{FF2B5EF4-FFF2-40B4-BE49-F238E27FC236}">
                  <a16:creationId xmlns:a16="http://schemas.microsoft.com/office/drawing/2014/main" id="{E2E6A96B-FC6F-4D92-824D-A6B8E746ACCA}"/>
                </a:ext>
              </a:extLst>
            </p:cNvPr>
            <p:cNvSpPr>
              <a:spLocks noChangeArrowheads="1"/>
            </p:cNvSpPr>
            <p:nvPr/>
          </p:nvSpPr>
          <p:spPr bwMode="auto">
            <a:xfrm>
              <a:off x="2082" y="3218"/>
              <a:ext cx="82" cy="82"/>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64612" name="Group 100">
              <a:extLst>
                <a:ext uri="{FF2B5EF4-FFF2-40B4-BE49-F238E27FC236}">
                  <a16:creationId xmlns:a16="http://schemas.microsoft.com/office/drawing/2014/main" id="{AA140D0C-1ED2-40AE-953E-7800CFBDF567}"/>
                </a:ext>
              </a:extLst>
            </p:cNvPr>
            <p:cNvGrpSpPr>
              <a:grpSpLocks/>
            </p:cNvGrpSpPr>
            <p:nvPr/>
          </p:nvGrpSpPr>
          <p:grpSpPr bwMode="auto">
            <a:xfrm>
              <a:off x="2193" y="3184"/>
              <a:ext cx="128" cy="154"/>
              <a:chOff x="7790" y="11025"/>
              <a:chExt cx="285" cy="345"/>
            </a:xfrm>
          </p:grpSpPr>
          <p:sp>
            <p:nvSpPr>
              <p:cNvPr id="64613" name="Line 101">
                <a:extLst>
                  <a:ext uri="{FF2B5EF4-FFF2-40B4-BE49-F238E27FC236}">
                    <a16:creationId xmlns:a16="http://schemas.microsoft.com/office/drawing/2014/main" id="{3026FD03-A7F8-47BD-A4C7-F1A704771D15}"/>
                  </a:ext>
                </a:extLst>
              </p:cNvPr>
              <p:cNvSpPr>
                <a:spLocks noChangeShapeType="1"/>
              </p:cNvSpPr>
              <p:nvPr/>
            </p:nvSpPr>
            <p:spPr bwMode="auto">
              <a:xfrm flipV="1">
                <a:off x="7790" y="11025"/>
                <a:ext cx="285" cy="16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614" name="Line 102">
                <a:extLst>
                  <a:ext uri="{FF2B5EF4-FFF2-40B4-BE49-F238E27FC236}">
                    <a16:creationId xmlns:a16="http://schemas.microsoft.com/office/drawing/2014/main" id="{03D152A9-6C5A-4FB6-A740-54CA4C0E3C28}"/>
                  </a:ext>
                </a:extLst>
              </p:cNvPr>
              <p:cNvSpPr>
                <a:spLocks noChangeShapeType="1"/>
              </p:cNvSpPr>
              <p:nvPr/>
            </p:nvSpPr>
            <p:spPr bwMode="auto">
              <a:xfrm>
                <a:off x="7790" y="11190"/>
                <a:ext cx="27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64615" name="Freeform 103">
              <a:extLst>
                <a:ext uri="{FF2B5EF4-FFF2-40B4-BE49-F238E27FC236}">
                  <a16:creationId xmlns:a16="http://schemas.microsoft.com/office/drawing/2014/main" id="{39DB31D6-D320-4FE6-8ED0-AC598ABB8359}"/>
                </a:ext>
              </a:extLst>
            </p:cNvPr>
            <p:cNvSpPr>
              <a:spLocks/>
            </p:cNvSpPr>
            <p:nvPr/>
          </p:nvSpPr>
          <p:spPr bwMode="auto">
            <a:xfrm>
              <a:off x="1813" y="2966"/>
              <a:ext cx="447" cy="128"/>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616" name="Freeform 104">
              <a:extLst>
                <a:ext uri="{FF2B5EF4-FFF2-40B4-BE49-F238E27FC236}">
                  <a16:creationId xmlns:a16="http://schemas.microsoft.com/office/drawing/2014/main" id="{7E6700E2-0832-4819-A35D-E4624A47A6AF}"/>
                </a:ext>
              </a:extLst>
            </p:cNvPr>
            <p:cNvSpPr>
              <a:spLocks/>
            </p:cNvSpPr>
            <p:nvPr/>
          </p:nvSpPr>
          <p:spPr bwMode="auto">
            <a:xfrm flipH="1" flipV="1">
              <a:off x="1817" y="3368"/>
              <a:ext cx="420" cy="120"/>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617" name="Text Box 105">
              <a:extLst>
                <a:ext uri="{FF2B5EF4-FFF2-40B4-BE49-F238E27FC236}">
                  <a16:creationId xmlns:a16="http://schemas.microsoft.com/office/drawing/2014/main" id="{791CE622-866A-4EDB-85B5-D47B602FA272}"/>
                </a:ext>
              </a:extLst>
            </p:cNvPr>
            <p:cNvSpPr txBox="1">
              <a:spLocks noChangeArrowheads="1"/>
            </p:cNvSpPr>
            <p:nvPr/>
          </p:nvSpPr>
          <p:spPr bwMode="auto">
            <a:xfrm>
              <a:off x="1632" y="2795"/>
              <a:ext cx="817" cy="141"/>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Places</a:t>
              </a:r>
            </a:p>
          </p:txBody>
        </p:sp>
        <p:sp>
          <p:nvSpPr>
            <p:cNvPr id="64618" name="Text Box 106">
              <a:extLst>
                <a:ext uri="{FF2B5EF4-FFF2-40B4-BE49-F238E27FC236}">
                  <a16:creationId xmlns:a16="http://schemas.microsoft.com/office/drawing/2014/main" id="{F4B21380-DF7F-4060-8289-09F5D99CEC8B}"/>
                </a:ext>
              </a:extLst>
            </p:cNvPr>
            <p:cNvSpPr txBox="1">
              <a:spLocks noChangeArrowheads="1"/>
            </p:cNvSpPr>
            <p:nvPr/>
          </p:nvSpPr>
          <p:spPr bwMode="auto">
            <a:xfrm>
              <a:off x="1682" y="3516"/>
              <a:ext cx="721" cy="146"/>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Is placed by</a:t>
              </a:r>
            </a:p>
          </p:txBody>
        </p:sp>
        <p:sp>
          <p:nvSpPr>
            <p:cNvPr id="64619" name="AutoShape 107">
              <a:extLst>
                <a:ext uri="{FF2B5EF4-FFF2-40B4-BE49-F238E27FC236}">
                  <a16:creationId xmlns:a16="http://schemas.microsoft.com/office/drawing/2014/main" id="{4FD580F7-542F-401C-B9F4-2C0B3F3E6CA5}"/>
                </a:ext>
              </a:extLst>
            </p:cNvPr>
            <p:cNvSpPr>
              <a:spLocks noChangeArrowheads="1"/>
            </p:cNvSpPr>
            <p:nvPr/>
          </p:nvSpPr>
          <p:spPr bwMode="auto">
            <a:xfrm>
              <a:off x="3752" y="3116"/>
              <a:ext cx="862" cy="301"/>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Product</a:t>
              </a:r>
            </a:p>
          </p:txBody>
        </p:sp>
        <p:sp>
          <p:nvSpPr>
            <p:cNvPr id="64620" name="Line 108">
              <a:extLst>
                <a:ext uri="{FF2B5EF4-FFF2-40B4-BE49-F238E27FC236}">
                  <a16:creationId xmlns:a16="http://schemas.microsoft.com/office/drawing/2014/main" id="{5D224CAD-EC59-4642-9D13-42D679FBAC7D}"/>
                </a:ext>
              </a:extLst>
            </p:cNvPr>
            <p:cNvSpPr>
              <a:spLocks noChangeShapeType="1"/>
            </p:cNvSpPr>
            <p:nvPr/>
          </p:nvSpPr>
          <p:spPr bwMode="auto">
            <a:xfrm>
              <a:off x="3405" y="3263"/>
              <a:ext cx="340" cy="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621" name="Line 109">
              <a:extLst>
                <a:ext uri="{FF2B5EF4-FFF2-40B4-BE49-F238E27FC236}">
                  <a16:creationId xmlns:a16="http://schemas.microsoft.com/office/drawing/2014/main" id="{B6F2AE80-FBEE-4805-B4A3-DD592C86F911}"/>
                </a:ext>
              </a:extLst>
            </p:cNvPr>
            <p:cNvSpPr>
              <a:spLocks noChangeShapeType="1"/>
            </p:cNvSpPr>
            <p:nvPr/>
          </p:nvSpPr>
          <p:spPr bwMode="auto">
            <a:xfrm>
              <a:off x="3583" y="3191"/>
              <a:ext cx="0" cy="13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622" name="Oval 110">
              <a:extLst>
                <a:ext uri="{FF2B5EF4-FFF2-40B4-BE49-F238E27FC236}">
                  <a16:creationId xmlns:a16="http://schemas.microsoft.com/office/drawing/2014/main" id="{27094FA2-F73C-49E8-BB97-9144302A11A2}"/>
                </a:ext>
              </a:extLst>
            </p:cNvPr>
            <p:cNvSpPr>
              <a:spLocks noChangeArrowheads="1"/>
            </p:cNvSpPr>
            <p:nvPr/>
          </p:nvSpPr>
          <p:spPr bwMode="auto">
            <a:xfrm>
              <a:off x="3320" y="3218"/>
              <a:ext cx="83" cy="82"/>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64623" name="Group 111">
              <a:extLst>
                <a:ext uri="{FF2B5EF4-FFF2-40B4-BE49-F238E27FC236}">
                  <a16:creationId xmlns:a16="http://schemas.microsoft.com/office/drawing/2014/main" id="{0049ABCD-C512-489B-BF1E-71E3B845091F}"/>
                </a:ext>
              </a:extLst>
            </p:cNvPr>
            <p:cNvGrpSpPr>
              <a:grpSpLocks/>
            </p:cNvGrpSpPr>
            <p:nvPr/>
          </p:nvGrpSpPr>
          <p:grpSpPr bwMode="auto">
            <a:xfrm>
              <a:off x="3631" y="3187"/>
              <a:ext cx="130" cy="158"/>
              <a:chOff x="7790" y="11025"/>
              <a:chExt cx="285" cy="345"/>
            </a:xfrm>
          </p:grpSpPr>
          <p:sp>
            <p:nvSpPr>
              <p:cNvPr id="64624" name="Line 112">
                <a:extLst>
                  <a:ext uri="{FF2B5EF4-FFF2-40B4-BE49-F238E27FC236}">
                    <a16:creationId xmlns:a16="http://schemas.microsoft.com/office/drawing/2014/main" id="{2F5D4550-53F0-4202-A126-23C38E67FBBE}"/>
                  </a:ext>
                </a:extLst>
              </p:cNvPr>
              <p:cNvSpPr>
                <a:spLocks noChangeShapeType="1"/>
              </p:cNvSpPr>
              <p:nvPr/>
            </p:nvSpPr>
            <p:spPr bwMode="auto">
              <a:xfrm flipV="1">
                <a:off x="7790" y="11025"/>
                <a:ext cx="285" cy="16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625" name="Line 113">
                <a:extLst>
                  <a:ext uri="{FF2B5EF4-FFF2-40B4-BE49-F238E27FC236}">
                    <a16:creationId xmlns:a16="http://schemas.microsoft.com/office/drawing/2014/main" id="{70656B2C-3627-4FCE-875D-C214697991CA}"/>
                  </a:ext>
                </a:extLst>
              </p:cNvPr>
              <p:cNvSpPr>
                <a:spLocks noChangeShapeType="1"/>
              </p:cNvSpPr>
              <p:nvPr/>
            </p:nvSpPr>
            <p:spPr bwMode="auto">
              <a:xfrm>
                <a:off x="7790" y="11190"/>
                <a:ext cx="27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grpSp>
          <p:nvGrpSpPr>
            <p:cNvPr id="64626" name="Group 114">
              <a:extLst>
                <a:ext uri="{FF2B5EF4-FFF2-40B4-BE49-F238E27FC236}">
                  <a16:creationId xmlns:a16="http://schemas.microsoft.com/office/drawing/2014/main" id="{C5D08BE4-AE28-4A64-AC39-26757119F30F}"/>
                </a:ext>
              </a:extLst>
            </p:cNvPr>
            <p:cNvGrpSpPr>
              <a:grpSpLocks/>
            </p:cNvGrpSpPr>
            <p:nvPr/>
          </p:nvGrpSpPr>
          <p:grpSpPr bwMode="auto">
            <a:xfrm flipH="1">
              <a:off x="3179" y="3181"/>
              <a:ext cx="130" cy="157"/>
              <a:chOff x="7790" y="11025"/>
              <a:chExt cx="285" cy="345"/>
            </a:xfrm>
          </p:grpSpPr>
          <p:sp>
            <p:nvSpPr>
              <p:cNvPr id="64627" name="Line 115">
                <a:extLst>
                  <a:ext uri="{FF2B5EF4-FFF2-40B4-BE49-F238E27FC236}">
                    <a16:creationId xmlns:a16="http://schemas.microsoft.com/office/drawing/2014/main" id="{3CB8C8D1-1856-41DC-9255-A4EF389208D5}"/>
                  </a:ext>
                </a:extLst>
              </p:cNvPr>
              <p:cNvSpPr>
                <a:spLocks noChangeShapeType="1"/>
              </p:cNvSpPr>
              <p:nvPr/>
            </p:nvSpPr>
            <p:spPr bwMode="auto">
              <a:xfrm flipV="1">
                <a:off x="7790" y="11025"/>
                <a:ext cx="285" cy="16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628" name="Line 116">
                <a:extLst>
                  <a:ext uri="{FF2B5EF4-FFF2-40B4-BE49-F238E27FC236}">
                    <a16:creationId xmlns:a16="http://schemas.microsoft.com/office/drawing/2014/main" id="{C10AB236-1261-43C2-B48A-48D0928D6541}"/>
                  </a:ext>
                </a:extLst>
              </p:cNvPr>
              <p:cNvSpPr>
                <a:spLocks noChangeShapeType="1"/>
              </p:cNvSpPr>
              <p:nvPr/>
            </p:nvSpPr>
            <p:spPr bwMode="auto">
              <a:xfrm>
                <a:off x="7790" y="11190"/>
                <a:ext cx="27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64629" name="Freeform 117">
              <a:extLst>
                <a:ext uri="{FF2B5EF4-FFF2-40B4-BE49-F238E27FC236}">
                  <a16:creationId xmlns:a16="http://schemas.microsoft.com/office/drawing/2014/main" id="{4D97B3B9-F4D3-4923-880C-A4D6F114A920}"/>
                </a:ext>
              </a:extLst>
            </p:cNvPr>
            <p:cNvSpPr>
              <a:spLocks/>
            </p:cNvSpPr>
            <p:nvPr/>
          </p:nvSpPr>
          <p:spPr bwMode="auto">
            <a:xfrm>
              <a:off x="3257" y="3021"/>
              <a:ext cx="447" cy="128"/>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630" name="Freeform 118">
              <a:extLst>
                <a:ext uri="{FF2B5EF4-FFF2-40B4-BE49-F238E27FC236}">
                  <a16:creationId xmlns:a16="http://schemas.microsoft.com/office/drawing/2014/main" id="{C56F0413-2145-4D81-9D34-405487C13C17}"/>
                </a:ext>
              </a:extLst>
            </p:cNvPr>
            <p:cNvSpPr>
              <a:spLocks/>
            </p:cNvSpPr>
            <p:nvPr/>
          </p:nvSpPr>
          <p:spPr bwMode="auto">
            <a:xfrm flipH="1" flipV="1">
              <a:off x="3261" y="3422"/>
              <a:ext cx="420" cy="120"/>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631" name="Text Box 119">
              <a:extLst>
                <a:ext uri="{FF2B5EF4-FFF2-40B4-BE49-F238E27FC236}">
                  <a16:creationId xmlns:a16="http://schemas.microsoft.com/office/drawing/2014/main" id="{E8BA551C-534C-474B-8257-1A6632875104}"/>
                </a:ext>
              </a:extLst>
            </p:cNvPr>
            <p:cNvSpPr txBox="1">
              <a:spLocks noChangeArrowheads="1"/>
            </p:cNvSpPr>
            <p:nvPr/>
          </p:nvSpPr>
          <p:spPr bwMode="auto">
            <a:xfrm>
              <a:off x="3200" y="2843"/>
              <a:ext cx="577" cy="121"/>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Is for</a:t>
              </a:r>
            </a:p>
          </p:txBody>
        </p:sp>
        <p:sp>
          <p:nvSpPr>
            <p:cNvPr id="64632" name="Text Box 120">
              <a:extLst>
                <a:ext uri="{FF2B5EF4-FFF2-40B4-BE49-F238E27FC236}">
                  <a16:creationId xmlns:a16="http://schemas.microsoft.com/office/drawing/2014/main" id="{7EB82140-18B8-426F-AF1C-B61A3DECF9FD}"/>
                </a:ext>
              </a:extLst>
            </p:cNvPr>
            <p:cNvSpPr txBox="1">
              <a:spLocks noChangeArrowheads="1"/>
            </p:cNvSpPr>
            <p:nvPr/>
          </p:nvSpPr>
          <p:spPr bwMode="auto">
            <a:xfrm>
              <a:off x="3072" y="3564"/>
              <a:ext cx="721" cy="146"/>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Appears in</a:t>
              </a:r>
            </a:p>
          </p:txBody>
        </p:sp>
        <p:sp>
          <p:nvSpPr>
            <p:cNvPr id="64633" name="Line 121">
              <a:extLst>
                <a:ext uri="{FF2B5EF4-FFF2-40B4-BE49-F238E27FC236}">
                  <a16:creationId xmlns:a16="http://schemas.microsoft.com/office/drawing/2014/main" id="{9670A2F0-81A3-47BE-9CA0-9A30E779EF5D}"/>
                </a:ext>
              </a:extLst>
            </p:cNvPr>
            <p:cNvSpPr>
              <a:spLocks noChangeShapeType="1"/>
            </p:cNvSpPr>
            <p:nvPr/>
          </p:nvSpPr>
          <p:spPr bwMode="auto">
            <a:xfrm>
              <a:off x="1844" y="3184"/>
              <a:ext cx="0" cy="13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634" name="Line 122">
              <a:extLst>
                <a:ext uri="{FF2B5EF4-FFF2-40B4-BE49-F238E27FC236}">
                  <a16:creationId xmlns:a16="http://schemas.microsoft.com/office/drawing/2014/main" id="{4BDE3A17-BEA4-4B93-94EB-2C6CEF08A118}"/>
                </a:ext>
              </a:extLst>
            </p:cNvPr>
            <p:cNvSpPr>
              <a:spLocks noChangeShapeType="1"/>
            </p:cNvSpPr>
            <p:nvPr/>
          </p:nvSpPr>
          <p:spPr bwMode="auto">
            <a:xfrm flipV="1">
              <a:off x="2163" y="3258"/>
              <a:ext cx="148" cy="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635" name="Line 123">
              <a:extLst>
                <a:ext uri="{FF2B5EF4-FFF2-40B4-BE49-F238E27FC236}">
                  <a16:creationId xmlns:a16="http://schemas.microsoft.com/office/drawing/2014/main" id="{685B93A0-42D4-468A-A728-CAA9EBE459EE}"/>
                </a:ext>
              </a:extLst>
            </p:cNvPr>
            <p:cNvSpPr>
              <a:spLocks noChangeShapeType="1"/>
            </p:cNvSpPr>
            <p:nvPr/>
          </p:nvSpPr>
          <p:spPr bwMode="auto">
            <a:xfrm flipV="1">
              <a:off x="3171" y="3258"/>
              <a:ext cx="155" cy="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2" name="Rectangle 1">
            <a:extLst>
              <a:ext uri="{FF2B5EF4-FFF2-40B4-BE49-F238E27FC236}">
                <a16:creationId xmlns:a16="http://schemas.microsoft.com/office/drawing/2014/main" id="{CAECE147-0119-42BC-90BA-6541C8A8BC93}"/>
              </a:ext>
            </a:extLst>
          </p:cNvPr>
          <p:cNvSpPr/>
          <p:nvPr/>
        </p:nvSpPr>
        <p:spPr>
          <a:xfrm>
            <a:off x="0" y="5652295"/>
            <a:ext cx="9144000" cy="12231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638" name="Group 126">
            <a:extLst>
              <a:ext uri="{FF2B5EF4-FFF2-40B4-BE49-F238E27FC236}">
                <a16:creationId xmlns:a16="http://schemas.microsoft.com/office/drawing/2014/main" id="{D535F993-D493-417E-835C-3A028CDE2EA4}"/>
              </a:ext>
            </a:extLst>
          </p:cNvPr>
          <p:cNvGrpSpPr>
            <a:grpSpLocks/>
          </p:cNvGrpSpPr>
          <p:nvPr/>
        </p:nvGrpSpPr>
        <p:grpSpPr bwMode="auto">
          <a:xfrm>
            <a:off x="1403350" y="3344863"/>
            <a:ext cx="6591300" cy="3513137"/>
            <a:chOff x="884" y="2107"/>
            <a:chExt cx="4152" cy="2213"/>
          </a:xfrm>
        </p:grpSpPr>
        <p:sp>
          <p:nvSpPr>
            <p:cNvPr id="64566" name="Text Box 54">
              <a:extLst>
                <a:ext uri="{FF2B5EF4-FFF2-40B4-BE49-F238E27FC236}">
                  <a16:creationId xmlns:a16="http://schemas.microsoft.com/office/drawing/2014/main" id="{3078DAA2-F3D3-4FBE-B805-11DCE7EC17E0}"/>
                </a:ext>
              </a:extLst>
            </p:cNvPr>
            <p:cNvSpPr txBox="1">
              <a:spLocks noChangeArrowheads="1"/>
            </p:cNvSpPr>
            <p:nvPr/>
          </p:nvSpPr>
          <p:spPr bwMode="auto">
            <a:xfrm>
              <a:off x="2288" y="3153"/>
              <a:ext cx="364" cy="162"/>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dirty="0"/>
                <a:t>Is in</a:t>
              </a:r>
            </a:p>
          </p:txBody>
        </p:sp>
        <p:sp>
          <p:nvSpPr>
            <p:cNvPr id="64567" name="AutoShape 55">
              <a:extLst>
                <a:ext uri="{FF2B5EF4-FFF2-40B4-BE49-F238E27FC236}">
                  <a16:creationId xmlns:a16="http://schemas.microsoft.com/office/drawing/2014/main" id="{48B94046-4B94-4796-B6BF-248568E90A2F}"/>
                </a:ext>
              </a:extLst>
            </p:cNvPr>
            <p:cNvSpPr>
              <a:spLocks noChangeArrowheads="1"/>
            </p:cNvSpPr>
            <p:nvPr/>
          </p:nvSpPr>
          <p:spPr bwMode="auto">
            <a:xfrm>
              <a:off x="884" y="2456"/>
              <a:ext cx="948" cy="335"/>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Customer</a:t>
              </a:r>
            </a:p>
          </p:txBody>
        </p:sp>
        <p:sp>
          <p:nvSpPr>
            <p:cNvPr id="64568" name="Line 56">
              <a:extLst>
                <a:ext uri="{FF2B5EF4-FFF2-40B4-BE49-F238E27FC236}">
                  <a16:creationId xmlns:a16="http://schemas.microsoft.com/office/drawing/2014/main" id="{F3B828C4-8752-4BBB-A4E4-87C09B8E65A9}"/>
                </a:ext>
              </a:extLst>
            </p:cNvPr>
            <p:cNvSpPr>
              <a:spLocks noChangeShapeType="1"/>
            </p:cNvSpPr>
            <p:nvPr/>
          </p:nvSpPr>
          <p:spPr bwMode="auto">
            <a:xfrm>
              <a:off x="1824" y="2623"/>
              <a:ext cx="379"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569" name="Oval 57">
              <a:extLst>
                <a:ext uri="{FF2B5EF4-FFF2-40B4-BE49-F238E27FC236}">
                  <a16:creationId xmlns:a16="http://schemas.microsoft.com/office/drawing/2014/main" id="{60ABB86A-6D0F-4291-B326-2845B0CA046D}"/>
                </a:ext>
              </a:extLst>
            </p:cNvPr>
            <p:cNvSpPr>
              <a:spLocks noChangeArrowheads="1"/>
            </p:cNvSpPr>
            <p:nvPr/>
          </p:nvSpPr>
          <p:spPr bwMode="auto">
            <a:xfrm>
              <a:off x="2200" y="2578"/>
              <a:ext cx="91" cy="91"/>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64570" name="Group 58">
              <a:extLst>
                <a:ext uri="{FF2B5EF4-FFF2-40B4-BE49-F238E27FC236}">
                  <a16:creationId xmlns:a16="http://schemas.microsoft.com/office/drawing/2014/main" id="{28D4EB51-3A33-4D57-87AD-28DC3C7971F4}"/>
                </a:ext>
              </a:extLst>
            </p:cNvPr>
            <p:cNvGrpSpPr>
              <a:grpSpLocks/>
            </p:cNvGrpSpPr>
            <p:nvPr/>
          </p:nvGrpSpPr>
          <p:grpSpPr bwMode="auto">
            <a:xfrm>
              <a:off x="2323" y="2536"/>
              <a:ext cx="143" cy="175"/>
              <a:chOff x="7790" y="11025"/>
              <a:chExt cx="285" cy="345"/>
            </a:xfrm>
          </p:grpSpPr>
          <p:sp>
            <p:nvSpPr>
              <p:cNvPr id="64571" name="Line 59">
                <a:extLst>
                  <a:ext uri="{FF2B5EF4-FFF2-40B4-BE49-F238E27FC236}">
                    <a16:creationId xmlns:a16="http://schemas.microsoft.com/office/drawing/2014/main" id="{C43C7BDE-7AA1-4A65-8AB7-70D254762D70}"/>
                  </a:ext>
                </a:extLst>
              </p:cNvPr>
              <p:cNvSpPr>
                <a:spLocks noChangeShapeType="1"/>
              </p:cNvSpPr>
              <p:nvPr/>
            </p:nvSpPr>
            <p:spPr bwMode="auto">
              <a:xfrm flipV="1">
                <a:off x="7790" y="11025"/>
                <a:ext cx="285" cy="16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572" name="Line 60">
                <a:extLst>
                  <a:ext uri="{FF2B5EF4-FFF2-40B4-BE49-F238E27FC236}">
                    <a16:creationId xmlns:a16="http://schemas.microsoft.com/office/drawing/2014/main" id="{6E458247-D8AF-4A14-AB7F-C79BE7C55375}"/>
                  </a:ext>
                </a:extLst>
              </p:cNvPr>
              <p:cNvSpPr>
                <a:spLocks noChangeShapeType="1"/>
              </p:cNvSpPr>
              <p:nvPr/>
            </p:nvSpPr>
            <p:spPr bwMode="auto">
              <a:xfrm>
                <a:off x="7790" y="11190"/>
                <a:ext cx="27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64573" name="Freeform 61">
              <a:extLst>
                <a:ext uri="{FF2B5EF4-FFF2-40B4-BE49-F238E27FC236}">
                  <a16:creationId xmlns:a16="http://schemas.microsoft.com/office/drawing/2014/main" id="{1CA1BDB6-5A1A-48FA-9F6F-41EB0DC418D3}"/>
                </a:ext>
              </a:extLst>
            </p:cNvPr>
            <p:cNvSpPr>
              <a:spLocks/>
            </p:cNvSpPr>
            <p:nvPr/>
          </p:nvSpPr>
          <p:spPr bwMode="auto">
            <a:xfrm>
              <a:off x="1904" y="2297"/>
              <a:ext cx="492" cy="142"/>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574" name="Freeform 62">
              <a:extLst>
                <a:ext uri="{FF2B5EF4-FFF2-40B4-BE49-F238E27FC236}">
                  <a16:creationId xmlns:a16="http://schemas.microsoft.com/office/drawing/2014/main" id="{2A881D36-F3E3-4B6C-AD24-523BA0B06AB9}"/>
                </a:ext>
              </a:extLst>
            </p:cNvPr>
            <p:cNvSpPr>
              <a:spLocks/>
            </p:cNvSpPr>
            <p:nvPr/>
          </p:nvSpPr>
          <p:spPr bwMode="auto">
            <a:xfrm flipH="1" flipV="1">
              <a:off x="1909" y="2744"/>
              <a:ext cx="462" cy="133"/>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575" name="Text Box 63">
              <a:extLst>
                <a:ext uri="{FF2B5EF4-FFF2-40B4-BE49-F238E27FC236}">
                  <a16:creationId xmlns:a16="http://schemas.microsoft.com/office/drawing/2014/main" id="{1F46D4C0-6FC2-4BCF-8B6E-56FA4F235EF1}"/>
                </a:ext>
              </a:extLst>
            </p:cNvPr>
            <p:cNvSpPr txBox="1">
              <a:spLocks noChangeArrowheads="1"/>
            </p:cNvSpPr>
            <p:nvPr/>
          </p:nvSpPr>
          <p:spPr bwMode="auto">
            <a:xfrm>
              <a:off x="1706" y="2107"/>
              <a:ext cx="898" cy="157"/>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Places</a:t>
              </a:r>
            </a:p>
          </p:txBody>
        </p:sp>
        <p:sp>
          <p:nvSpPr>
            <p:cNvPr id="64576" name="Text Box 64">
              <a:extLst>
                <a:ext uri="{FF2B5EF4-FFF2-40B4-BE49-F238E27FC236}">
                  <a16:creationId xmlns:a16="http://schemas.microsoft.com/office/drawing/2014/main" id="{3160964C-59B6-49FC-93B6-AFF25713A29B}"/>
                </a:ext>
              </a:extLst>
            </p:cNvPr>
            <p:cNvSpPr txBox="1">
              <a:spLocks noChangeArrowheads="1"/>
            </p:cNvSpPr>
            <p:nvPr/>
          </p:nvSpPr>
          <p:spPr bwMode="auto">
            <a:xfrm>
              <a:off x="1762" y="2909"/>
              <a:ext cx="792" cy="162"/>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Is placed by</a:t>
              </a:r>
            </a:p>
          </p:txBody>
        </p:sp>
        <p:sp>
          <p:nvSpPr>
            <p:cNvPr id="64577" name="AutoShape 65">
              <a:extLst>
                <a:ext uri="{FF2B5EF4-FFF2-40B4-BE49-F238E27FC236}">
                  <a16:creationId xmlns:a16="http://schemas.microsoft.com/office/drawing/2014/main" id="{5A0FD72F-B7E8-4BB1-8E33-E51D9D03E25B}"/>
                </a:ext>
              </a:extLst>
            </p:cNvPr>
            <p:cNvSpPr>
              <a:spLocks noChangeArrowheads="1"/>
            </p:cNvSpPr>
            <p:nvPr/>
          </p:nvSpPr>
          <p:spPr bwMode="auto">
            <a:xfrm>
              <a:off x="2456" y="2456"/>
              <a:ext cx="948" cy="335"/>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Order</a:t>
              </a:r>
            </a:p>
          </p:txBody>
        </p:sp>
        <p:sp>
          <p:nvSpPr>
            <p:cNvPr id="64578" name="Line 66">
              <a:extLst>
                <a:ext uri="{FF2B5EF4-FFF2-40B4-BE49-F238E27FC236}">
                  <a16:creationId xmlns:a16="http://schemas.microsoft.com/office/drawing/2014/main" id="{69788378-5798-4269-B796-B94A4C023D67}"/>
                </a:ext>
              </a:extLst>
            </p:cNvPr>
            <p:cNvSpPr>
              <a:spLocks noChangeShapeType="1"/>
            </p:cNvSpPr>
            <p:nvPr/>
          </p:nvSpPr>
          <p:spPr bwMode="auto">
            <a:xfrm rot="5400000">
              <a:off x="2495" y="3221"/>
              <a:ext cx="852"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579" name="Line 67">
              <a:extLst>
                <a:ext uri="{FF2B5EF4-FFF2-40B4-BE49-F238E27FC236}">
                  <a16:creationId xmlns:a16="http://schemas.microsoft.com/office/drawing/2014/main" id="{2E7D1D15-6F21-42BD-B614-ADEDE4B4539C}"/>
                </a:ext>
              </a:extLst>
            </p:cNvPr>
            <p:cNvSpPr>
              <a:spLocks noChangeShapeType="1"/>
            </p:cNvSpPr>
            <p:nvPr/>
          </p:nvSpPr>
          <p:spPr bwMode="auto">
            <a:xfrm rot="5400000">
              <a:off x="2921" y="3400"/>
              <a:ext cx="0" cy="15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64580" name="Group 68">
              <a:extLst>
                <a:ext uri="{FF2B5EF4-FFF2-40B4-BE49-F238E27FC236}">
                  <a16:creationId xmlns:a16="http://schemas.microsoft.com/office/drawing/2014/main" id="{99A62E51-B8CB-4A39-9D7F-3EB338A1788C}"/>
                </a:ext>
              </a:extLst>
            </p:cNvPr>
            <p:cNvGrpSpPr>
              <a:grpSpLocks/>
            </p:cNvGrpSpPr>
            <p:nvPr/>
          </p:nvGrpSpPr>
          <p:grpSpPr bwMode="auto">
            <a:xfrm rot="5400000">
              <a:off x="2856" y="3499"/>
              <a:ext cx="145" cy="173"/>
              <a:chOff x="7790" y="11025"/>
              <a:chExt cx="285" cy="345"/>
            </a:xfrm>
          </p:grpSpPr>
          <p:sp>
            <p:nvSpPr>
              <p:cNvPr id="64581" name="Line 69">
                <a:extLst>
                  <a:ext uri="{FF2B5EF4-FFF2-40B4-BE49-F238E27FC236}">
                    <a16:creationId xmlns:a16="http://schemas.microsoft.com/office/drawing/2014/main" id="{D8380EC7-29D1-4FEC-894B-1068BC20871E}"/>
                  </a:ext>
                </a:extLst>
              </p:cNvPr>
              <p:cNvSpPr>
                <a:spLocks noChangeShapeType="1"/>
              </p:cNvSpPr>
              <p:nvPr/>
            </p:nvSpPr>
            <p:spPr bwMode="auto">
              <a:xfrm flipV="1">
                <a:off x="7790" y="11025"/>
                <a:ext cx="285" cy="16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582" name="Line 70">
                <a:extLst>
                  <a:ext uri="{FF2B5EF4-FFF2-40B4-BE49-F238E27FC236}">
                    <a16:creationId xmlns:a16="http://schemas.microsoft.com/office/drawing/2014/main" id="{A8816552-6A8D-422B-92E3-46ADDB88B695}"/>
                  </a:ext>
                </a:extLst>
              </p:cNvPr>
              <p:cNvSpPr>
                <a:spLocks noChangeShapeType="1"/>
              </p:cNvSpPr>
              <p:nvPr/>
            </p:nvSpPr>
            <p:spPr bwMode="auto">
              <a:xfrm>
                <a:off x="7790" y="11190"/>
                <a:ext cx="27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64583" name="Freeform 71">
              <a:extLst>
                <a:ext uri="{FF2B5EF4-FFF2-40B4-BE49-F238E27FC236}">
                  <a16:creationId xmlns:a16="http://schemas.microsoft.com/office/drawing/2014/main" id="{F3920E91-4A68-451E-AF91-A5B18747AC12}"/>
                </a:ext>
              </a:extLst>
            </p:cNvPr>
            <p:cNvSpPr>
              <a:spLocks/>
            </p:cNvSpPr>
            <p:nvPr/>
          </p:nvSpPr>
          <p:spPr bwMode="auto">
            <a:xfrm rot="5400000">
              <a:off x="2762" y="3171"/>
              <a:ext cx="715" cy="142"/>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584" name="Freeform 72">
              <a:extLst>
                <a:ext uri="{FF2B5EF4-FFF2-40B4-BE49-F238E27FC236}">
                  <a16:creationId xmlns:a16="http://schemas.microsoft.com/office/drawing/2014/main" id="{9E42FA10-DBCC-4FD2-9DD6-2C69B47AC1AA}"/>
                </a:ext>
              </a:extLst>
            </p:cNvPr>
            <p:cNvSpPr>
              <a:spLocks/>
            </p:cNvSpPr>
            <p:nvPr/>
          </p:nvSpPr>
          <p:spPr bwMode="auto">
            <a:xfrm rot="5400000" flipH="1" flipV="1">
              <a:off x="2348" y="3159"/>
              <a:ext cx="672" cy="131"/>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585" name="Text Box 73">
              <a:extLst>
                <a:ext uri="{FF2B5EF4-FFF2-40B4-BE49-F238E27FC236}">
                  <a16:creationId xmlns:a16="http://schemas.microsoft.com/office/drawing/2014/main" id="{8041FD29-845B-484B-B823-101A26EDF44C}"/>
                </a:ext>
              </a:extLst>
            </p:cNvPr>
            <p:cNvSpPr txBox="1">
              <a:spLocks noChangeArrowheads="1"/>
            </p:cNvSpPr>
            <p:nvPr/>
          </p:nvSpPr>
          <p:spPr bwMode="auto">
            <a:xfrm>
              <a:off x="3218" y="3130"/>
              <a:ext cx="524" cy="172"/>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Contains</a:t>
              </a:r>
            </a:p>
          </p:txBody>
        </p:sp>
        <p:sp>
          <p:nvSpPr>
            <p:cNvPr id="64586" name="Line 74">
              <a:extLst>
                <a:ext uri="{FF2B5EF4-FFF2-40B4-BE49-F238E27FC236}">
                  <a16:creationId xmlns:a16="http://schemas.microsoft.com/office/drawing/2014/main" id="{A3EE128C-CF95-4A8B-AEE9-F39AF9CFCD7D}"/>
                </a:ext>
              </a:extLst>
            </p:cNvPr>
            <p:cNvSpPr>
              <a:spLocks noChangeShapeType="1"/>
            </p:cNvSpPr>
            <p:nvPr/>
          </p:nvSpPr>
          <p:spPr bwMode="auto">
            <a:xfrm>
              <a:off x="1940" y="2540"/>
              <a:ext cx="0" cy="15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587" name="AutoShape 75">
              <a:extLst>
                <a:ext uri="{FF2B5EF4-FFF2-40B4-BE49-F238E27FC236}">
                  <a16:creationId xmlns:a16="http://schemas.microsoft.com/office/drawing/2014/main" id="{8F149139-F48C-4C86-9AB6-ABDA16153E3C}"/>
                </a:ext>
              </a:extLst>
            </p:cNvPr>
            <p:cNvSpPr>
              <a:spLocks noChangeArrowheads="1"/>
            </p:cNvSpPr>
            <p:nvPr/>
          </p:nvSpPr>
          <p:spPr bwMode="auto">
            <a:xfrm>
              <a:off x="2509" y="3651"/>
              <a:ext cx="947" cy="335"/>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Order Line</a:t>
              </a:r>
            </a:p>
          </p:txBody>
        </p:sp>
        <p:sp>
          <p:nvSpPr>
            <p:cNvPr id="64588" name="AutoShape 76">
              <a:extLst>
                <a:ext uri="{FF2B5EF4-FFF2-40B4-BE49-F238E27FC236}">
                  <a16:creationId xmlns:a16="http://schemas.microsoft.com/office/drawing/2014/main" id="{6FF7E91F-DC72-442F-9A07-896E9BAC31DC}"/>
                </a:ext>
              </a:extLst>
            </p:cNvPr>
            <p:cNvSpPr>
              <a:spLocks noChangeArrowheads="1"/>
            </p:cNvSpPr>
            <p:nvPr/>
          </p:nvSpPr>
          <p:spPr bwMode="auto">
            <a:xfrm>
              <a:off x="4088" y="3659"/>
              <a:ext cx="948" cy="335"/>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Product</a:t>
              </a:r>
            </a:p>
          </p:txBody>
        </p:sp>
        <p:sp>
          <p:nvSpPr>
            <p:cNvPr id="64589" name="Line 77">
              <a:extLst>
                <a:ext uri="{FF2B5EF4-FFF2-40B4-BE49-F238E27FC236}">
                  <a16:creationId xmlns:a16="http://schemas.microsoft.com/office/drawing/2014/main" id="{5BC1C3D5-4B40-4510-B91A-73F172E3946B}"/>
                </a:ext>
              </a:extLst>
            </p:cNvPr>
            <p:cNvSpPr>
              <a:spLocks noChangeShapeType="1"/>
            </p:cNvSpPr>
            <p:nvPr/>
          </p:nvSpPr>
          <p:spPr bwMode="auto">
            <a:xfrm>
              <a:off x="3973" y="3746"/>
              <a:ext cx="0" cy="15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590" name="Oval 78">
              <a:extLst>
                <a:ext uri="{FF2B5EF4-FFF2-40B4-BE49-F238E27FC236}">
                  <a16:creationId xmlns:a16="http://schemas.microsoft.com/office/drawing/2014/main" id="{D802B44F-1A4E-4D93-B4B1-E7297C950CC9}"/>
                </a:ext>
              </a:extLst>
            </p:cNvPr>
            <p:cNvSpPr>
              <a:spLocks noChangeArrowheads="1"/>
            </p:cNvSpPr>
            <p:nvPr/>
          </p:nvSpPr>
          <p:spPr bwMode="auto">
            <a:xfrm>
              <a:off x="3641" y="3773"/>
              <a:ext cx="91" cy="91"/>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64591" name="Group 79">
              <a:extLst>
                <a:ext uri="{FF2B5EF4-FFF2-40B4-BE49-F238E27FC236}">
                  <a16:creationId xmlns:a16="http://schemas.microsoft.com/office/drawing/2014/main" id="{A095832C-B7DD-46C8-BE0F-AAB3EB71DE73}"/>
                </a:ext>
              </a:extLst>
            </p:cNvPr>
            <p:cNvGrpSpPr>
              <a:grpSpLocks/>
            </p:cNvGrpSpPr>
            <p:nvPr/>
          </p:nvGrpSpPr>
          <p:grpSpPr bwMode="auto">
            <a:xfrm flipH="1">
              <a:off x="3459" y="3731"/>
              <a:ext cx="143" cy="175"/>
              <a:chOff x="7790" y="11025"/>
              <a:chExt cx="285" cy="345"/>
            </a:xfrm>
          </p:grpSpPr>
          <p:sp>
            <p:nvSpPr>
              <p:cNvPr id="64592" name="Line 80">
                <a:extLst>
                  <a:ext uri="{FF2B5EF4-FFF2-40B4-BE49-F238E27FC236}">
                    <a16:creationId xmlns:a16="http://schemas.microsoft.com/office/drawing/2014/main" id="{1457E106-8242-4128-9E1B-315746B4117A}"/>
                  </a:ext>
                </a:extLst>
              </p:cNvPr>
              <p:cNvSpPr>
                <a:spLocks noChangeShapeType="1"/>
              </p:cNvSpPr>
              <p:nvPr/>
            </p:nvSpPr>
            <p:spPr bwMode="auto">
              <a:xfrm flipV="1">
                <a:off x="7790" y="11025"/>
                <a:ext cx="285" cy="16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593" name="Line 81">
                <a:extLst>
                  <a:ext uri="{FF2B5EF4-FFF2-40B4-BE49-F238E27FC236}">
                    <a16:creationId xmlns:a16="http://schemas.microsoft.com/office/drawing/2014/main" id="{2BCD2EEC-861F-4BAF-AD86-62E76C126F4F}"/>
                  </a:ext>
                </a:extLst>
              </p:cNvPr>
              <p:cNvSpPr>
                <a:spLocks noChangeShapeType="1"/>
              </p:cNvSpPr>
              <p:nvPr/>
            </p:nvSpPr>
            <p:spPr bwMode="auto">
              <a:xfrm>
                <a:off x="7790" y="11190"/>
                <a:ext cx="27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64594" name="Freeform 82">
              <a:extLst>
                <a:ext uri="{FF2B5EF4-FFF2-40B4-BE49-F238E27FC236}">
                  <a16:creationId xmlns:a16="http://schemas.microsoft.com/office/drawing/2014/main" id="{36AA1979-88CB-4C76-A8EB-3E4580F559F7}"/>
                </a:ext>
              </a:extLst>
            </p:cNvPr>
            <p:cNvSpPr>
              <a:spLocks/>
            </p:cNvSpPr>
            <p:nvPr/>
          </p:nvSpPr>
          <p:spPr bwMode="auto">
            <a:xfrm>
              <a:off x="3544" y="3554"/>
              <a:ext cx="492" cy="143"/>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595" name="Freeform 83">
              <a:extLst>
                <a:ext uri="{FF2B5EF4-FFF2-40B4-BE49-F238E27FC236}">
                  <a16:creationId xmlns:a16="http://schemas.microsoft.com/office/drawing/2014/main" id="{FE191521-DC12-4F3A-9C44-660DC18395C3}"/>
                </a:ext>
              </a:extLst>
            </p:cNvPr>
            <p:cNvSpPr>
              <a:spLocks/>
            </p:cNvSpPr>
            <p:nvPr/>
          </p:nvSpPr>
          <p:spPr bwMode="auto">
            <a:xfrm flipH="1" flipV="1">
              <a:off x="3549" y="4000"/>
              <a:ext cx="462" cy="133"/>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596" name="Text Box 84">
              <a:extLst>
                <a:ext uri="{FF2B5EF4-FFF2-40B4-BE49-F238E27FC236}">
                  <a16:creationId xmlns:a16="http://schemas.microsoft.com/office/drawing/2014/main" id="{26E8D0B3-E987-46C8-B4A0-ADFDFC76E897}"/>
                </a:ext>
              </a:extLst>
            </p:cNvPr>
            <p:cNvSpPr txBox="1">
              <a:spLocks noChangeArrowheads="1"/>
            </p:cNvSpPr>
            <p:nvPr/>
          </p:nvSpPr>
          <p:spPr bwMode="auto">
            <a:xfrm>
              <a:off x="3482" y="3356"/>
              <a:ext cx="634" cy="134"/>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Is for</a:t>
              </a:r>
            </a:p>
          </p:txBody>
        </p:sp>
        <p:sp>
          <p:nvSpPr>
            <p:cNvPr id="64597" name="Text Box 85">
              <a:extLst>
                <a:ext uri="{FF2B5EF4-FFF2-40B4-BE49-F238E27FC236}">
                  <a16:creationId xmlns:a16="http://schemas.microsoft.com/office/drawing/2014/main" id="{436E9B96-2347-4E78-B25B-86D06FD01848}"/>
                </a:ext>
              </a:extLst>
            </p:cNvPr>
            <p:cNvSpPr txBox="1">
              <a:spLocks noChangeArrowheads="1"/>
            </p:cNvSpPr>
            <p:nvPr/>
          </p:nvSpPr>
          <p:spPr bwMode="auto">
            <a:xfrm>
              <a:off x="3341" y="4158"/>
              <a:ext cx="792" cy="162"/>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Appears in</a:t>
              </a:r>
            </a:p>
          </p:txBody>
        </p:sp>
        <p:sp>
          <p:nvSpPr>
            <p:cNvPr id="64598" name="Line 86">
              <a:extLst>
                <a:ext uri="{FF2B5EF4-FFF2-40B4-BE49-F238E27FC236}">
                  <a16:creationId xmlns:a16="http://schemas.microsoft.com/office/drawing/2014/main" id="{6E6E2A9F-3388-410E-9A34-ED5C1C5109F6}"/>
                </a:ext>
              </a:extLst>
            </p:cNvPr>
            <p:cNvSpPr>
              <a:spLocks noChangeShapeType="1"/>
            </p:cNvSpPr>
            <p:nvPr/>
          </p:nvSpPr>
          <p:spPr bwMode="auto">
            <a:xfrm rot="5400000">
              <a:off x="2914" y="2775"/>
              <a:ext cx="0" cy="151"/>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599" name="Line 87">
              <a:extLst>
                <a:ext uri="{FF2B5EF4-FFF2-40B4-BE49-F238E27FC236}">
                  <a16:creationId xmlns:a16="http://schemas.microsoft.com/office/drawing/2014/main" id="{84FD2FAB-1C3F-49C9-87F6-AB16DA27BAD8}"/>
                </a:ext>
              </a:extLst>
            </p:cNvPr>
            <p:cNvSpPr>
              <a:spLocks noChangeShapeType="1"/>
            </p:cNvSpPr>
            <p:nvPr/>
          </p:nvSpPr>
          <p:spPr bwMode="auto">
            <a:xfrm rot="5400000">
              <a:off x="2914" y="2835"/>
              <a:ext cx="0" cy="151"/>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600" name="Line 88">
              <a:extLst>
                <a:ext uri="{FF2B5EF4-FFF2-40B4-BE49-F238E27FC236}">
                  <a16:creationId xmlns:a16="http://schemas.microsoft.com/office/drawing/2014/main" id="{072CBF50-841C-49D4-8EDD-E208270FD3F1}"/>
                </a:ext>
              </a:extLst>
            </p:cNvPr>
            <p:cNvSpPr>
              <a:spLocks noChangeShapeType="1"/>
            </p:cNvSpPr>
            <p:nvPr/>
          </p:nvSpPr>
          <p:spPr bwMode="auto">
            <a:xfrm>
              <a:off x="4028" y="3746"/>
              <a:ext cx="0" cy="15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601" name="Line 89">
              <a:extLst>
                <a:ext uri="{FF2B5EF4-FFF2-40B4-BE49-F238E27FC236}">
                  <a16:creationId xmlns:a16="http://schemas.microsoft.com/office/drawing/2014/main" id="{37E99783-5ABC-4349-B3B7-20F1C9A57AB1}"/>
                </a:ext>
              </a:extLst>
            </p:cNvPr>
            <p:cNvSpPr>
              <a:spLocks noChangeShapeType="1"/>
            </p:cNvSpPr>
            <p:nvPr/>
          </p:nvSpPr>
          <p:spPr bwMode="auto">
            <a:xfrm flipV="1">
              <a:off x="3734" y="3810"/>
              <a:ext cx="352" cy="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636" name="Line 124">
              <a:extLst>
                <a:ext uri="{FF2B5EF4-FFF2-40B4-BE49-F238E27FC236}">
                  <a16:creationId xmlns:a16="http://schemas.microsoft.com/office/drawing/2014/main" id="{042064C2-3791-42E2-8CB5-300AD844DAF6}"/>
                </a:ext>
              </a:extLst>
            </p:cNvPr>
            <p:cNvSpPr>
              <a:spLocks noChangeShapeType="1"/>
            </p:cNvSpPr>
            <p:nvPr/>
          </p:nvSpPr>
          <p:spPr bwMode="auto">
            <a:xfrm>
              <a:off x="2293" y="2621"/>
              <a:ext cx="163" cy="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64637" name="Line 125">
              <a:extLst>
                <a:ext uri="{FF2B5EF4-FFF2-40B4-BE49-F238E27FC236}">
                  <a16:creationId xmlns:a16="http://schemas.microsoft.com/office/drawing/2014/main" id="{86B6D476-A433-40FD-9195-4CC450BD2478}"/>
                </a:ext>
              </a:extLst>
            </p:cNvPr>
            <p:cNvSpPr>
              <a:spLocks noChangeShapeType="1"/>
            </p:cNvSpPr>
            <p:nvPr/>
          </p:nvSpPr>
          <p:spPr bwMode="auto">
            <a:xfrm flipV="1">
              <a:off x="3450" y="3817"/>
              <a:ext cx="187"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Tree>
    <p:extLst>
      <p:ext uri="{BB962C8B-B14F-4D97-AF65-F5344CB8AC3E}">
        <p14:creationId xmlns:p14="http://schemas.microsoft.com/office/powerpoint/2010/main" val="2578101816"/>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C6C9017-B879-4A40-8D6B-44DAF0757281}"/>
              </a:ext>
            </a:extLst>
          </p:cNvPr>
          <p:cNvSpPr>
            <a:spLocks noGrp="1"/>
          </p:cNvSpPr>
          <p:nvPr>
            <p:ph type="sldNum" sz="quarter" idx="10"/>
          </p:nvPr>
        </p:nvSpPr>
        <p:spPr/>
        <p:txBody>
          <a:bodyPr/>
          <a:lstStyle/>
          <a:p>
            <a:fld id="{D7586D9C-CFDB-4CEB-ADA3-95AF0686E45C}" type="slidenum">
              <a:rPr lang="en-GB" altLang="en-US"/>
              <a:pPr/>
              <a:t>39</a:t>
            </a:fld>
            <a:endParaRPr lang="en-GB" altLang="en-US"/>
          </a:p>
        </p:txBody>
      </p:sp>
      <p:sp>
        <p:nvSpPr>
          <p:cNvPr id="657410" name="Rectangle 2">
            <a:extLst>
              <a:ext uri="{FF2B5EF4-FFF2-40B4-BE49-F238E27FC236}">
                <a16:creationId xmlns:a16="http://schemas.microsoft.com/office/drawing/2014/main" id="{C1852287-DAEB-47C5-8770-9779BC708240}"/>
              </a:ext>
            </a:extLst>
          </p:cNvPr>
          <p:cNvSpPr>
            <a:spLocks noGrp="1" noChangeArrowheads="1"/>
          </p:cNvSpPr>
          <p:nvPr>
            <p:ph type="title"/>
          </p:nvPr>
        </p:nvSpPr>
        <p:spPr/>
        <p:txBody>
          <a:bodyPr/>
          <a:lstStyle/>
          <a:p>
            <a:r>
              <a:rPr lang="en-GB" altLang="en-US"/>
              <a:t>Other Odd Relationships</a:t>
            </a:r>
          </a:p>
        </p:txBody>
      </p:sp>
      <p:sp>
        <p:nvSpPr>
          <p:cNvPr id="657411" name="Rectangle 3">
            <a:extLst>
              <a:ext uri="{FF2B5EF4-FFF2-40B4-BE49-F238E27FC236}">
                <a16:creationId xmlns:a16="http://schemas.microsoft.com/office/drawing/2014/main" id="{7DC3039B-3ABB-4534-8CB6-EE8352BBFC76}"/>
              </a:ext>
            </a:extLst>
          </p:cNvPr>
          <p:cNvSpPr>
            <a:spLocks noGrp="1" noChangeArrowheads="1"/>
          </p:cNvSpPr>
          <p:nvPr>
            <p:ph type="body" idx="1"/>
          </p:nvPr>
        </p:nvSpPr>
        <p:spPr/>
        <p:txBody>
          <a:bodyPr/>
          <a:lstStyle/>
          <a:p>
            <a:r>
              <a:rPr lang="en-GB" altLang="en-US" sz="2800" dirty="0"/>
              <a:t>Other strange relationships can be found during modelling.  These are not necessarily incorrect !</a:t>
            </a:r>
          </a:p>
          <a:p>
            <a:endParaRPr lang="en-GB" altLang="en-US" sz="2800" dirty="0"/>
          </a:p>
          <a:p>
            <a:r>
              <a:rPr lang="en-GB" altLang="en-US" sz="2800" dirty="0"/>
              <a:t>These include:</a:t>
            </a:r>
          </a:p>
          <a:p>
            <a:pPr lvl="1"/>
            <a:r>
              <a:rPr lang="en-GB" altLang="en-US" dirty="0"/>
              <a:t>Parallel relationships</a:t>
            </a:r>
          </a:p>
          <a:p>
            <a:pPr lvl="1"/>
            <a:r>
              <a:rPr lang="en-GB" altLang="en-US" dirty="0"/>
              <a:t>Mutually exclusive relationships</a:t>
            </a:r>
          </a:p>
          <a:p>
            <a:pPr lvl="1"/>
            <a:r>
              <a:rPr lang="en-GB" altLang="en-US" dirty="0"/>
              <a:t>Unnecessary relationships</a:t>
            </a:r>
          </a:p>
        </p:txBody>
      </p:sp>
    </p:spTree>
    <p:extLst>
      <p:ext uri="{BB962C8B-B14F-4D97-AF65-F5344CB8AC3E}">
        <p14:creationId xmlns:p14="http://schemas.microsoft.com/office/powerpoint/2010/main" val="4196730723"/>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2">
            <a:extLst>
              <a:ext uri="{FF2B5EF4-FFF2-40B4-BE49-F238E27FC236}">
                <a16:creationId xmlns:a16="http://schemas.microsoft.com/office/drawing/2014/main" id="{BB01D48E-80AA-4041-9958-DFBFEEE37F86}"/>
              </a:ext>
            </a:extLst>
          </p:cNvPr>
          <p:cNvSpPr>
            <a:spLocks noGrp="1"/>
          </p:cNvSpPr>
          <p:nvPr>
            <p:ph type="sldNum" sz="quarter" idx="10"/>
          </p:nvPr>
        </p:nvSpPr>
        <p:spPr/>
        <p:txBody>
          <a:bodyPr/>
          <a:lstStyle/>
          <a:p>
            <a:fld id="{417A656E-1715-44CE-9A32-C17B8B484F69}" type="slidenum">
              <a:rPr lang="en-GB" altLang="en-US"/>
              <a:pPr/>
              <a:t>40</a:t>
            </a:fld>
            <a:endParaRPr lang="en-GB" altLang="en-US"/>
          </a:p>
        </p:txBody>
      </p:sp>
      <p:sp>
        <p:nvSpPr>
          <p:cNvPr id="401505" name="Rectangle 97">
            <a:extLst>
              <a:ext uri="{FF2B5EF4-FFF2-40B4-BE49-F238E27FC236}">
                <a16:creationId xmlns:a16="http://schemas.microsoft.com/office/drawing/2014/main" id="{B49C295F-D0C1-4EE8-A64C-51CA13FC9901}"/>
              </a:ext>
            </a:extLst>
          </p:cNvPr>
          <p:cNvSpPr>
            <a:spLocks noGrp="1" noChangeArrowheads="1"/>
          </p:cNvSpPr>
          <p:nvPr>
            <p:ph type="title"/>
          </p:nvPr>
        </p:nvSpPr>
        <p:spPr>
          <a:xfrm>
            <a:off x="615950" y="72750"/>
            <a:ext cx="8229600" cy="1143000"/>
          </a:xfrm>
        </p:spPr>
        <p:txBody>
          <a:bodyPr/>
          <a:lstStyle/>
          <a:p>
            <a:r>
              <a:rPr lang="en-US" altLang="en-US"/>
              <a:t>Parallel Relationships </a:t>
            </a:r>
          </a:p>
        </p:txBody>
      </p:sp>
      <p:sp>
        <p:nvSpPr>
          <p:cNvPr id="401412" name="Rectangle 4">
            <a:extLst>
              <a:ext uri="{FF2B5EF4-FFF2-40B4-BE49-F238E27FC236}">
                <a16:creationId xmlns:a16="http://schemas.microsoft.com/office/drawing/2014/main" id="{75658998-5800-4F90-B343-310388A0BDD6}"/>
              </a:ext>
            </a:extLst>
          </p:cNvPr>
          <p:cNvSpPr>
            <a:spLocks noChangeArrowheads="1"/>
          </p:cNvSpPr>
          <p:nvPr/>
        </p:nvSpPr>
        <p:spPr bwMode="auto">
          <a:xfrm>
            <a:off x="2381250" y="188118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grpSp>
        <p:nvGrpSpPr>
          <p:cNvPr id="401510" name="Group 102">
            <a:extLst>
              <a:ext uri="{FF2B5EF4-FFF2-40B4-BE49-F238E27FC236}">
                <a16:creationId xmlns:a16="http://schemas.microsoft.com/office/drawing/2014/main" id="{06CEA452-7ED6-43ED-B60A-7A6293295CF7}"/>
              </a:ext>
            </a:extLst>
          </p:cNvPr>
          <p:cNvGrpSpPr>
            <a:grpSpLocks/>
          </p:cNvGrpSpPr>
          <p:nvPr/>
        </p:nvGrpSpPr>
        <p:grpSpPr bwMode="auto">
          <a:xfrm>
            <a:off x="1219200" y="1981200"/>
            <a:ext cx="7089775" cy="2968625"/>
            <a:chOff x="768" y="1248"/>
            <a:chExt cx="4466" cy="1870"/>
          </a:xfrm>
        </p:grpSpPr>
        <p:sp>
          <p:nvSpPr>
            <p:cNvPr id="401480" name="AutoShape 72">
              <a:extLst>
                <a:ext uri="{FF2B5EF4-FFF2-40B4-BE49-F238E27FC236}">
                  <a16:creationId xmlns:a16="http://schemas.microsoft.com/office/drawing/2014/main" id="{FA130523-EAC8-4F4F-B556-3E48911CB71D}"/>
                </a:ext>
              </a:extLst>
            </p:cNvPr>
            <p:cNvSpPr>
              <a:spLocks noChangeAspect="1" noChangeArrowheads="1"/>
            </p:cNvSpPr>
            <p:nvPr/>
          </p:nvSpPr>
          <p:spPr bwMode="auto">
            <a:xfrm>
              <a:off x="768" y="1507"/>
              <a:ext cx="1135" cy="1351"/>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endParaRPr lang="en-GB" altLang="en-US" sz="1000"/>
            </a:p>
            <a:p>
              <a:pPr algn="ctr" eaLnBrk="0" hangingPunct="0"/>
              <a:endParaRPr lang="en-GB" altLang="en-US" sz="1000"/>
            </a:p>
            <a:p>
              <a:pPr algn="ctr" eaLnBrk="0" hangingPunct="0"/>
              <a:endParaRPr lang="en-GB" altLang="en-US" sz="1000"/>
            </a:p>
            <a:p>
              <a:pPr algn="ctr" eaLnBrk="0" hangingPunct="0"/>
              <a:r>
                <a:rPr lang="en-GB" altLang="en-US" sz="1000"/>
                <a:t>Employee</a:t>
              </a:r>
            </a:p>
          </p:txBody>
        </p:sp>
        <p:sp>
          <p:nvSpPr>
            <p:cNvPr id="401481" name="AutoShape 73">
              <a:extLst>
                <a:ext uri="{FF2B5EF4-FFF2-40B4-BE49-F238E27FC236}">
                  <a16:creationId xmlns:a16="http://schemas.microsoft.com/office/drawing/2014/main" id="{17DAE8A6-26B6-4933-A336-6642AB8BBC42}"/>
                </a:ext>
              </a:extLst>
            </p:cNvPr>
            <p:cNvSpPr>
              <a:spLocks noChangeAspect="1" noChangeArrowheads="1"/>
            </p:cNvSpPr>
            <p:nvPr/>
          </p:nvSpPr>
          <p:spPr bwMode="auto">
            <a:xfrm>
              <a:off x="4099" y="1508"/>
              <a:ext cx="1135" cy="1351"/>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endParaRPr lang="en-GB" altLang="en-US" sz="1000"/>
            </a:p>
            <a:p>
              <a:pPr algn="ctr" eaLnBrk="0" hangingPunct="0"/>
              <a:endParaRPr lang="en-GB" altLang="en-US" sz="1000"/>
            </a:p>
            <a:p>
              <a:pPr algn="ctr" eaLnBrk="0" hangingPunct="0"/>
              <a:endParaRPr lang="en-GB" altLang="en-US" sz="1000"/>
            </a:p>
            <a:p>
              <a:pPr algn="ctr" eaLnBrk="0" hangingPunct="0"/>
              <a:r>
                <a:rPr lang="en-GB" altLang="en-US" sz="1000"/>
                <a:t>Vehicle</a:t>
              </a:r>
            </a:p>
          </p:txBody>
        </p:sp>
        <p:sp>
          <p:nvSpPr>
            <p:cNvPr id="401482" name="Line 74">
              <a:extLst>
                <a:ext uri="{FF2B5EF4-FFF2-40B4-BE49-F238E27FC236}">
                  <a16:creationId xmlns:a16="http://schemas.microsoft.com/office/drawing/2014/main" id="{3A96F637-23B4-4AC9-8640-517E94BC4037}"/>
                </a:ext>
              </a:extLst>
            </p:cNvPr>
            <p:cNvSpPr>
              <a:spLocks noChangeAspect="1" noChangeShapeType="1"/>
            </p:cNvSpPr>
            <p:nvPr/>
          </p:nvSpPr>
          <p:spPr bwMode="auto">
            <a:xfrm>
              <a:off x="2268" y="1703"/>
              <a:ext cx="1511"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1483" name="Line 75">
              <a:extLst>
                <a:ext uri="{FF2B5EF4-FFF2-40B4-BE49-F238E27FC236}">
                  <a16:creationId xmlns:a16="http://schemas.microsoft.com/office/drawing/2014/main" id="{D7AE4F57-054A-4552-9012-F217AFC31300}"/>
                </a:ext>
              </a:extLst>
            </p:cNvPr>
            <p:cNvSpPr>
              <a:spLocks noChangeAspect="1" noChangeShapeType="1"/>
            </p:cNvSpPr>
            <p:nvPr/>
          </p:nvSpPr>
          <p:spPr bwMode="auto">
            <a:xfrm>
              <a:off x="2050" y="1630"/>
              <a:ext cx="0" cy="144"/>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401484" name="Group 76">
              <a:extLst>
                <a:ext uri="{FF2B5EF4-FFF2-40B4-BE49-F238E27FC236}">
                  <a16:creationId xmlns:a16="http://schemas.microsoft.com/office/drawing/2014/main" id="{30EB4D9A-DBB5-4A06-AC95-237B316B5B44}"/>
                </a:ext>
              </a:extLst>
            </p:cNvPr>
            <p:cNvGrpSpPr>
              <a:grpSpLocks noChangeAspect="1"/>
            </p:cNvGrpSpPr>
            <p:nvPr/>
          </p:nvGrpSpPr>
          <p:grpSpPr bwMode="auto">
            <a:xfrm>
              <a:off x="3940" y="1628"/>
              <a:ext cx="169" cy="164"/>
              <a:chOff x="7790" y="11025"/>
              <a:chExt cx="285" cy="345"/>
            </a:xfrm>
          </p:grpSpPr>
          <p:sp>
            <p:nvSpPr>
              <p:cNvPr id="401485" name="Line 77">
                <a:extLst>
                  <a:ext uri="{FF2B5EF4-FFF2-40B4-BE49-F238E27FC236}">
                    <a16:creationId xmlns:a16="http://schemas.microsoft.com/office/drawing/2014/main" id="{4F3DABD9-47CE-43B3-92E7-30915C02CFBB}"/>
                  </a:ext>
                </a:extLst>
              </p:cNvPr>
              <p:cNvSpPr>
                <a:spLocks noChangeAspect="1" noChangeShapeType="1"/>
              </p:cNvSpPr>
              <p:nvPr/>
            </p:nvSpPr>
            <p:spPr bwMode="auto">
              <a:xfrm flipV="1">
                <a:off x="7790" y="11025"/>
                <a:ext cx="285" cy="16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1486" name="Line 78">
                <a:extLst>
                  <a:ext uri="{FF2B5EF4-FFF2-40B4-BE49-F238E27FC236}">
                    <a16:creationId xmlns:a16="http://schemas.microsoft.com/office/drawing/2014/main" id="{CECF3016-1764-4934-93AE-CCA616731371}"/>
                  </a:ext>
                </a:extLst>
              </p:cNvPr>
              <p:cNvSpPr>
                <a:spLocks noChangeAspect="1" noChangeShapeType="1"/>
              </p:cNvSpPr>
              <p:nvPr/>
            </p:nvSpPr>
            <p:spPr bwMode="auto">
              <a:xfrm>
                <a:off x="7790" y="11190"/>
                <a:ext cx="27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401487" name="Freeform 79">
              <a:extLst>
                <a:ext uri="{FF2B5EF4-FFF2-40B4-BE49-F238E27FC236}">
                  <a16:creationId xmlns:a16="http://schemas.microsoft.com/office/drawing/2014/main" id="{456E51BF-265B-4D47-8811-A095B641A960}"/>
                </a:ext>
              </a:extLst>
            </p:cNvPr>
            <p:cNvSpPr>
              <a:spLocks noChangeAspect="1"/>
            </p:cNvSpPr>
            <p:nvPr/>
          </p:nvSpPr>
          <p:spPr bwMode="auto">
            <a:xfrm>
              <a:off x="2296" y="1421"/>
              <a:ext cx="1560" cy="151"/>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1488" name="Freeform 80">
              <a:extLst>
                <a:ext uri="{FF2B5EF4-FFF2-40B4-BE49-F238E27FC236}">
                  <a16:creationId xmlns:a16="http://schemas.microsoft.com/office/drawing/2014/main" id="{6C540791-6882-40FD-8500-85AEFE1F26AE}"/>
                </a:ext>
              </a:extLst>
            </p:cNvPr>
            <p:cNvSpPr>
              <a:spLocks noChangeAspect="1"/>
            </p:cNvSpPr>
            <p:nvPr/>
          </p:nvSpPr>
          <p:spPr bwMode="auto">
            <a:xfrm flipH="1" flipV="1">
              <a:off x="2302" y="1845"/>
              <a:ext cx="1464" cy="140"/>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1489" name="Text Box 81">
              <a:extLst>
                <a:ext uri="{FF2B5EF4-FFF2-40B4-BE49-F238E27FC236}">
                  <a16:creationId xmlns:a16="http://schemas.microsoft.com/office/drawing/2014/main" id="{141EB8B0-9BBC-4D2F-8DE6-78053BD03964}"/>
                </a:ext>
              </a:extLst>
            </p:cNvPr>
            <p:cNvSpPr txBox="1">
              <a:spLocks noChangeAspect="1" noChangeArrowheads="1"/>
            </p:cNvSpPr>
            <p:nvPr/>
          </p:nvSpPr>
          <p:spPr bwMode="auto">
            <a:xfrm>
              <a:off x="2455" y="1248"/>
              <a:ext cx="1074" cy="149"/>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Owns</a:t>
              </a:r>
            </a:p>
          </p:txBody>
        </p:sp>
        <p:sp>
          <p:nvSpPr>
            <p:cNvPr id="401490" name="Text Box 82">
              <a:extLst>
                <a:ext uri="{FF2B5EF4-FFF2-40B4-BE49-F238E27FC236}">
                  <a16:creationId xmlns:a16="http://schemas.microsoft.com/office/drawing/2014/main" id="{095F31D9-DD33-4D2E-A80C-A4D2757177E3}"/>
                </a:ext>
              </a:extLst>
            </p:cNvPr>
            <p:cNvSpPr txBox="1">
              <a:spLocks noChangeAspect="1" noChangeArrowheads="1"/>
            </p:cNvSpPr>
            <p:nvPr/>
          </p:nvSpPr>
          <p:spPr bwMode="auto">
            <a:xfrm>
              <a:off x="2518" y="2009"/>
              <a:ext cx="948" cy="154"/>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Is owned by</a:t>
              </a:r>
            </a:p>
          </p:txBody>
        </p:sp>
        <p:sp>
          <p:nvSpPr>
            <p:cNvPr id="401491" name="Line 83">
              <a:extLst>
                <a:ext uri="{FF2B5EF4-FFF2-40B4-BE49-F238E27FC236}">
                  <a16:creationId xmlns:a16="http://schemas.microsoft.com/office/drawing/2014/main" id="{D0961EEF-606F-406F-89F8-1ACB83DA61E4}"/>
                </a:ext>
              </a:extLst>
            </p:cNvPr>
            <p:cNvSpPr>
              <a:spLocks noChangeAspect="1" noChangeShapeType="1"/>
            </p:cNvSpPr>
            <p:nvPr/>
          </p:nvSpPr>
          <p:spPr bwMode="auto">
            <a:xfrm>
              <a:off x="2242" y="2658"/>
              <a:ext cx="1542"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1492" name="Line 84">
              <a:extLst>
                <a:ext uri="{FF2B5EF4-FFF2-40B4-BE49-F238E27FC236}">
                  <a16:creationId xmlns:a16="http://schemas.microsoft.com/office/drawing/2014/main" id="{A83CBFF7-9BE7-4DDA-81C4-50226E50BF2C}"/>
                </a:ext>
              </a:extLst>
            </p:cNvPr>
            <p:cNvSpPr>
              <a:spLocks noChangeAspect="1" noChangeShapeType="1"/>
            </p:cNvSpPr>
            <p:nvPr/>
          </p:nvSpPr>
          <p:spPr bwMode="auto">
            <a:xfrm>
              <a:off x="2050" y="2593"/>
              <a:ext cx="0" cy="144"/>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401493" name="Group 85">
              <a:extLst>
                <a:ext uri="{FF2B5EF4-FFF2-40B4-BE49-F238E27FC236}">
                  <a16:creationId xmlns:a16="http://schemas.microsoft.com/office/drawing/2014/main" id="{466DCFDD-9DC0-445E-A34B-3EDD761267B3}"/>
                </a:ext>
              </a:extLst>
            </p:cNvPr>
            <p:cNvGrpSpPr>
              <a:grpSpLocks noChangeAspect="1"/>
            </p:cNvGrpSpPr>
            <p:nvPr/>
          </p:nvGrpSpPr>
          <p:grpSpPr bwMode="auto">
            <a:xfrm>
              <a:off x="3931" y="2581"/>
              <a:ext cx="171" cy="166"/>
              <a:chOff x="7790" y="11025"/>
              <a:chExt cx="285" cy="345"/>
            </a:xfrm>
          </p:grpSpPr>
          <p:sp>
            <p:nvSpPr>
              <p:cNvPr id="401494" name="Line 86">
                <a:extLst>
                  <a:ext uri="{FF2B5EF4-FFF2-40B4-BE49-F238E27FC236}">
                    <a16:creationId xmlns:a16="http://schemas.microsoft.com/office/drawing/2014/main" id="{FAF81109-9B29-4153-B046-C0ADA6A09FB1}"/>
                  </a:ext>
                </a:extLst>
              </p:cNvPr>
              <p:cNvSpPr>
                <a:spLocks noChangeAspect="1" noChangeShapeType="1"/>
              </p:cNvSpPr>
              <p:nvPr/>
            </p:nvSpPr>
            <p:spPr bwMode="auto">
              <a:xfrm flipV="1">
                <a:off x="7790" y="11025"/>
                <a:ext cx="285" cy="16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1495" name="Line 87">
                <a:extLst>
                  <a:ext uri="{FF2B5EF4-FFF2-40B4-BE49-F238E27FC236}">
                    <a16:creationId xmlns:a16="http://schemas.microsoft.com/office/drawing/2014/main" id="{9F3BCABD-7EF4-41A0-A240-E2CB412F7291}"/>
                  </a:ext>
                </a:extLst>
              </p:cNvPr>
              <p:cNvSpPr>
                <a:spLocks noChangeAspect="1" noChangeShapeType="1"/>
              </p:cNvSpPr>
              <p:nvPr/>
            </p:nvSpPr>
            <p:spPr bwMode="auto">
              <a:xfrm>
                <a:off x="7790" y="11190"/>
                <a:ext cx="27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401496" name="Freeform 88">
              <a:extLst>
                <a:ext uri="{FF2B5EF4-FFF2-40B4-BE49-F238E27FC236}">
                  <a16:creationId xmlns:a16="http://schemas.microsoft.com/office/drawing/2014/main" id="{E6094211-4A2A-4ABE-AA3E-DFABECD3D993}"/>
                </a:ext>
              </a:extLst>
            </p:cNvPr>
            <p:cNvSpPr>
              <a:spLocks noChangeAspect="1"/>
            </p:cNvSpPr>
            <p:nvPr/>
          </p:nvSpPr>
          <p:spPr bwMode="auto">
            <a:xfrm>
              <a:off x="2242" y="2376"/>
              <a:ext cx="1560" cy="150"/>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1497" name="Freeform 89">
              <a:extLst>
                <a:ext uri="{FF2B5EF4-FFF2-40B4-BE49-F238E27FC236}">
                  <a16:creationId xmlns:a16="http://schemas.microsoft.com/office/drawing/2014/main" id="{0845EA2D-F1B9-4185-AA78-AB853524FE32}"/>
                </a:ext>
              </a:extLst>
            </p:cNvPr>
            <p:cNvSpPr>
              <a:spLocks noChangeAspect="1"/>
            </p:cNvSpPr>
            <p:nvPr/>
          </p:nvSpPr>
          <p:spPr bwMode="auto">
            <a:xfrm flipH="1" flipV="1">
              <a:off x="2248" y="2800"/>
              <a:ext cx="1464" cy="140"/>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1498" name="Text Box 90">
              <a:extLst>
                <a:ext uri="{FF2B5EF4-FFF2-40B4-BE49-F238E27FC236}">
                  <a16:creationId xmlns:a16="http://schemas.microsoft.com/office/drawing/2014/main" id="{58402024-22DC-44C2-B6BE-0D174A01BD6C}"/>
                </a:ext>
              </a:extLst>
            </p:cNvPr>
            <p:cNvSpPr txBox="1">
              <a:spLocks noChangeAspect="1" noChangeArrowheads="1"/>
            </p:cNvSpPr>
            <p:nvPr/>
          </p:nvSpPr>
          <p:spPr bwMode="auto">
            <a:xfrm>
              <a:off x="2455" y="2203"/>
              <a:ext cx="1074" cy="149"/>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Services</a:t>
              </a:r>
            </a:p>
          </p:txBody>
        </p:sp>
        <p:sp>
          <p:nvSpPr>
            <p:cNvPr id="401499" name="Text Box 91">
              <a:extLst>
                <a:ext uri="{FF2B5EF4-FFF2-40B4-BE49-F238E27FC236}">
                  <a16:creationId xmlns:a16="http://schemas.microsoft.com/office/drawing/2014/main" id="{56133BE0-617C-417E-9FAF-4B18280C8D61}"/>
                </a:ext>
              </a:extLst>
            </p:cNvPr>
            <p:cNvSpPr txBox="1">
              <a:spLocks noChangeAspect="1" noChangeArrowheads="1"/>
            </p:cNvSpPr>
            <p:nvPr/>
          </p:nvSpPr>
          <p:spPr bwMode="auto">
            <a:xfrm>
              <a:off x="2518" y="2964"/>
              <a:ext cx="948" cy="154"/>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Is serviced by</a:t>
              </a:r>
            </a:p>
          </p:txBody>
        </p:sp>
        <p:sp>
          <p:nvSpPr>
            <p:cNvPr id="401500" name="Oval 92">
              <a:extLst>
                <a:ext uri="{FF2B5EF4-FFF2-40B4-BE49-F238E27FC236}">
                  <a16:creationId xmlns:a16="http://schemas.microsoft.com/office/drawing/2014/main" id="{53611CB2-555D-4130-A6C8-AEDE36B13028}"/>
                </a:ext>
              </a:extLst>
            </p:cNvPr>
            <p:cNvSpPr>
              <a:spLocks noChangeAspect="1" noChangeArrowheads="1"/>
            </p:cNvSpPr>
            <p:nvPr/>
          </p:nvSpPr>
          <p:spPr bwMode="auto">
            <a:xfrm>
              <a:off x="2142" y="1644"/>
              <a:ext cx="117" cy="117"/>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1501" name="Oval 93">
              <a:extLst>
                <a:ext uri="{FF2B5EF4-FFF2-40B4-BE49-F238E27FC236}">
                  <a16:creationId xmlns:a16="http://schemas.microsoft.com/office/drawing/2014/main" id="{B683D490-6255-4C28-A0F1-5933EEEA6F3D}"/>
                </a:ext>
              </a:extLst>
            </p:cNvPr>
            <p:cNvSpPr>
              <a:spLocks noChangeAspect="1" noChangeArrowheads="1"/>
            </p:cNvSpPr>
            <p:nvPr/>
          </p:nvSpPr>
          <p:spPr bwMode="auto">
            <a:xfrm>
              <a:off x="3779" y="2599"/>
              <a:ext cx="117" cy="117"/>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1502" name="Oval 94">
              <a:extLst>
                <a:ext uri="{FF2B5EF4-FFF2-40B4-BE49-F238E27FC236}">
                  <a16:creationId xmlns:a16="http://schemas.microsoft.com/office/drawing/2014/main" id="{6D6E5F26-25FC-461E-A1F3-C5CA8DEE9991}"/>
                </a:ext>
              </a:extLst>
            </p:cNvPr>
            <p:cNvSpPr>
              <a:spLocks noChangeAspect="1" noChangeArrowheads="1"/>
            </p:cNvSpPr>
            <p:nvPr/>
          </p:nvSpPr>
          <p:spPr bwMode="auto">
            <a:xfrm>
              <a:off x="2141" y="2599"/>
              <a:ext cx="117" cy="117"/>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1503" name="Oval 95">
              <a:extLst>
                <a:ext uri="{FF2B5EF4-FFF2-40B4-BE49-F238E27FC236}">
                  <a16:creationId xmlns:a16="http://schemas.microsoft.com/office/drawing/2014/main" id="{8FF13510-5E2A-4881-8B4E-3ED447A35061}"/>
                </a:ext>
              </a:extLst>
            </p:cNvPr>
            <p:cNvSpPr>
              <a:spLocks noChangeAspect="1" noChangeArrowheads="1"/>
            </p:cNvSpPr>
            <p:nvPr/>
          </p:nvSpPr>
          <p:spPr bwMode="auto">
            <a:xfrm>
              <a:off x="3780" y="1644"/>
              <a:ext cx="117" cy="117"/>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1506" name="Line 98">
              <a:extLst>
                <a:ext uri="{FF2B5EF4-FFF2-40B4-BE49-F238E27FC236}">
                  <a16:creationId xmlns:a16="http://schemas.microsoft.com/office/drawing/2014/main" id="{212476D4-D43E-4A85-B945-823B6D51D221}"/>
                </a:ext>
              </a:extLst>
            </p:cNvPr>
            <p:cNvSpPr>
              <a:spLocks noChangeAspect="1" noChangeShapeType="1"/>
            </p:cNvSpPr>
            <p:nvPr/>
          </p:nvSpPr>
          <p:spPr bwMode="auto">
            <a:xfrm>
              <a:off x="3897" y="2661"/>
              <a:ext cx="201"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1507" name="Line 99">
              <a:extLst>
                <a:ext uri="{FF2B5EF4-FFF2-40B4-BE49-F238E27FC236}">
                  <a16:creationId xmlns:a16="http://schemas.microsoft.com/office/drawing/2014/main" id="{79B5F413-5A48-45E3-8476-32CD8CADA581}"/>
                </a:ext>
              </a:extLst>
            </p:cNvPr>
            <p:cNvSpPr>
              <a:spLocks noChangeAspect="1" noChangeShapeType="1"/>
            </p:cNvSpPr>
            <p:nvPr/>
          </p:nvSpPr>
          <p:spPr bwMode="auto">
            <a:xfrm>
              <a:off x="1908" y="2661"/>
              <a:ext cx="231"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1508" name="Line 100">
              <a:extLst>
                <a:ext uri="{FF2B5EF4-FFF2-40B4-BE49-F238E27FC236}">
                  <a16:creationId xmlns:a16="http://schemas.microsoft.com/office/drawing/2014/main" id="{4C4FF6DA-3BFB-419E-83CC-30F433B0C0C7}"/>
                </a:ext>
              </a:extLst>
            </p:cNvPr>
            <p:cNvSpPr>
              <a:spLocks noChangeAspect="1" noChangeShapeType="1"/>
            </p:cNvSpPr>
            <p:nvPr/>
          </p:nvSpPr>
          <p:spPr bwMode="auto">
            <a:xfrm>
              <a:off x="1902" y="1701"/>
              <a:ext cx="231"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1509" name="Line 101">
              <a:extLst>
                <a:ext uri="{FF2B5EF4-FFF2-40B4-BE49-F238E27FC236}">
                  <a16:creationId xmlns:a16="http://schemas.microsoft.com/office/drawing/2014/main" id="{A51119E6-3A24-48E9-BC77-4A59C209652A}"/>
                </a:ext>
              </a:extLst>
            </p:cNvPr>
            <p:cNvSpPr>
              <a:spLocks noChangeAspect="1" noChangeShapeType="1"/>
            </p:cNvSpPr>
            <p:nvPr/>
          </p:nvSpPr>
          <p:spPr bwMode="auto">
            <a:xfrm>
              <a:off x="3897" y="1702"/>
              <a:ext cx="199"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Tree>
    <p:extLst>
      <p:ext uri="{BB962C8B-B14F-4D97-AF65-F5344CB8AC3E}">
        <p14:creationId xmlns:p14="http://schemas.microsoft.com/office/powerpoint/2010/main" val="1078527629"/>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Slide Number Placeholder 2">
            <a:extLst>
              <a:ext uri="{FF2B5EF4-FFF2-40B4-BE49-F238E27FC236}">
                <a16:creationId xmlns:a16="http://schemas.microsoft.com/office/drawing/2014/main" id="{6C352F1A-2437-4FD7-BD4D-DD7139CCAFB5}"/>
              </a:ext>
            </a:extLst>
          </p:cNvPr>
          <p:cNvSpPr>
            <a:spLocks noGrp="1"/>
          </p:cNvSpPr>
          <p:nvPr>
            <p:ph type="sldNum" sz="quarter" idx="10"/>
          </p:nvPr>
        </p:nvSpPr>
        <p:spPr/>
        <p:txBody>
          <a:bodyPr/>
          <a:lstStyle/>
          <a:p>
            <a:fld id="{F7D7C172-4693-4AD2-BAC0-9BA321F3A4E7}" type="slidenum">
              <a:rPr lang="en-GB" altLang="en-US"/>
              <a:pPr/>
              <a:t>41</a:t>
            </a:fld>
            <a:endParaRPr lang="en-GB" altLang="en-US"/>
          </a:p>
        </p:txBody>
      </p:sp>
      <p:sp>
        <p:nvSpPr>
          <p:cNvPr id="403460" name="Rectangle 4">
            <a:extLst>
              <a:ext uri="{FF2B5EF4-FFF2-40B4-BE49-F238E27FC236}">
                <a16:creationId xmlns:a16="http://schemas.microsoft.com/office/drawing/2014/main" id="{093326D7-5D9E-4194-B361-A4A7DC36FF62}"/>
              </a:ext>
            </a:extLst>
          </p:cNvPr>
          <p:cNvSpPr>
            <a:spLocks noChangeArrowheads="1"/>
          </p:cNvSpPr>
          <p:nvPr/>
        </p:nvSpPr>
        <p:spPr bwMode="auto">
          <a:xfrm>
            <a:off x="2381250" y="188118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grpSp>
        <p:nvGrpSpPr>
          <p:cNvPr id="403517" name="Group 61">
            <a:extLst>
              <a:ext uri="{FF2B5EF4-FFF2-40B4-BE49-F238E27FC236}">
                <a16:creationId xmlns:a16="http://schemas.microsoft.com/office/drawing/2014/main" id="{24D8FB52-BE2D-41E2-A628-605E26C85691}"/>
              </a:ext>
            </a:extLst>
          </p:cNvPr>
          <p:cNvGrpSpPr>
            <a:grpSpLocks/>
          </p:cNvGrpSpPr>
          <p:nvPr/>
        </p:nvGrpSpPr>
        <p:grpSpPr bwMode="auto">
          <a:xfrm>
            <a:off x="1143000" y="1828800"/>
            <a:ext cx="7377113" cy="2887663"/>
            <a:chOff x="720" y="1152"/>
            <a:chExt cx="4647" cy="1819"/>
          </a:xfrm>
        </p:grpSpPr>
        <p:grpSp>
          <p:nvGrpSpPr>
            <p:cNvPr id="403487" name="Group 31">
              <a:extLst>
                <a:ext uri="{FF2B5EF4-FFF2-40B4-BE49-F238E27FC236}">
                  <a16:creationId xmlns:a16="http://schemas.microsoft.com/office/drawing/2014/main" id="{A861926D-9FE2-415A-8E42-E7491C72E952}"/>
                </a:ext>
              </a:extLst>
            </p:cNvPr>
            <p:cNvGrpSpPr>
              <a:grpSpLocks noChangeAspect="1"/>
            </p:cNvGrpSpPr>
            <p:nvPr/>
          </p:nvGrpSpPr>
          <p:grpSpPr bwMode="auto">
            <a:xfrm flipH="1">
              <a:off x="1855" y="1629"/>
              <a:ext cx="171" cy="167"/>
              <a:chOff x="7790" y="11025"/>
              <a:chExt cx="285" cy="345"/>
            </a:xfrm>
          </p:grpSpPr>
          <p:sp>
            <p:nvSpPr>
              <p:cNvPr id="403488" name="Line 32">
                <a:extLst>
                  <a:ext uri="{FF2B5EF4-FFF2-40B4-BE49-F238E27FC236}">
                    <a16:creationId xmlns:a16="http://schemas.microsoft.com/office/drawing/2014/main" id="{06F1EF40-82E8-4EEF-B152-CA9E1F9E6EF3}"/>
                  </a:ext>
                </a:extLst>
              </p:cNvPr>
              <p:cNvSpPr>
                <a:spLocks noChangeAspect="1" noChangeShapeType="1"/>
              </p:cNvSpPr>
              <p:nvPr/>
            </p:nvSpPr>
            <p:spPr bwMode="auto">
              <a:xfrm flipV="1">
                <a:off x="7790" y="11025"/>
                <a:ext cx="285" cy="16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3489" name="Line 33">
                <a:extLst>
                  <a:ext uri="{FF2B5EF4-FFF2-40B4-BE49-F238E27FC236}">
                    <a16:creationId xmlns:a16="http://schemas.microsoft.com/office/drawing/2014/main" id="{AED41102-8700-4B4B-818F-0FC3781995DA}"/>
                  </a:ext>
                </a:extLst>
              </p:cNvPr>
              <p:cNvSpPr>
                <a:spLocks noChangeAspect="1" noChangeShapeType="1"/>
              </p:cNvSpPr>
              <p:nvPr/>
            </p:nvSpPr>
            <p:spPr bwMode="auto">
              <a:xfrm>
                <a:off x="7790" y="11190"/>
                <a:ext cx="27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403491" name="AutoShape 35">
              <a:extLst>
                <a:ext uri="{FF2B5EF4-FFF2-40B4-BE49-F238E27FC236}">
                  <a16:creationId xmlns:a16="http://schemas.microsoft.com/office/drawing/2014/main" id="{F2756F83-D733-4A40-9C10-64BDFF8D2503}"/>
                </a:ext>
              </a:extLst>
            </p:cNvPr>
            <p:cNvSpPr>
              <a:spLocks noChangeAspect="1" noChangeArrowheads="1"/>
            </p:cNvSpPr>
            <p:nvPr/>
          </p:nvSpPr>
          <p:spPr bwMode="auto">
            <a:xfrm>
              <a:off x="720" y="1400"/>
              <a:ext cx="1135" cy="1351"/>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endParaRPr lang="en-GB" altLang="en-US" sz="1000"/>
            </a:p>
            <a:p>
              <a:pPr algn="ctr" eaLnBrk="0" hangingPunct="0"/>
              <a:endParaRPr lang="en-GB" altLang="en-US" sz="1000"/>
            </a:p>
            <a:p>
              <a:pPr algn="ctr" eaLnBrk="0" hangingPunct="0"/>
              <a:endParaRPr lang="en-GB" altLang="en-US" sz="1000"/>
            </a:p>
            <a:p>
              <a:pPr algn="ctr" eaLnBrk="0" hangingPunct="0"/>
              <a:r>
                <a:rPr lang="en-GB" altLang="en-US" sz="1000"/>
                <a:t>Invoice Line</a:t>
              </a:r>
            </a:p>
          </p:txBody>
        </p:sp>
        <p:sp>
          <p:nvSpPr>
            <p:cNvPr id="403492" name="Line 36">
              <a:extLst>
                <a:ext uri="{FF2B5EF4-FFF2-40B4-BE49-F238E27FC236}">
                  <a16:creationId xmlns:a16="http://schemas.microsoft.com/office/drawing/2014/main" id="{B5396C41-7A02-435C-B042-7D7989E4707C}"/>
                </a:ext>
              </a:extLst>
            </p:cNvPr>
            <p:cNvSpPr>
              <a:spLocks noChangeAspect="1" noChangeShapeType="1"/>
            </p:cNvSpPr>
            <p:nvPr/>
          </p:nvSpPr>
          <p:spPr bwMode="auto">
            <a:xfrm>
              <a:off x="2221" y="1710"/>
              <a:ext cx="1536"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3493" name="Line 37">
              <a:extLst>
                <a:ext uri="{FF2B5EF4-FFF2-40B4-BE49-F238E27FC236}">
                  <a16:creationId xmlns:a16="http://schemas.microsoft.com/office/drawing/2014/main" id="{1A51D3A8-37FA-4464-8E6E-AE878FFAF02F}"/>
                </a:ext>
              </a:extLst>
            </p:cNvPr>
            <p:cNvSpPr>
              <a:spLocks noChangeAspect="1" noChangeShapeType="1"/>
            </p:cNvSpPr>
            <p:nvPr/>
          </p:nvSpPr>
          <p:spPr bwMode="auto">
            <a:xfrm>
              <a:off x="3956" y="1639"/>
              <a:ext cx="0" cy="14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3494" name="Text Box 38">
              <a:extLst>
                <a:ext uri="{FF2B5EF4-FFF2-40B4-BE49-F238E27FC236}">
                  <a16:creationId xmlns:a16="http://schemas.microsoft.com/office/drawing/2014/main" id="{E7876FFC-1B79-4AB1-AAD5-70B789D593E5}"/>
                </a:ext>
              </a:extLst>
            </p:cNvPr>
            <p:cNvSpPr txBox="1">
              <a:spLocks noChangeAspect="1" noChangeArrowheads="1"/>
            </p:cNvSpPr>
            <p:nvPr/>
          </p:nvSpPr>
          <p:spPr bwMode="auto">
            <a:xfrm>
              <a:off x="2470" y="1863"/>
              <a:ext cx="949" cy="154"/>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Is for</a:t>
              </a:r>
            </a:p>
          </p:txBody>
        </p:sp>
        <p:sp>
          <p:nvSpPr>
            <p:cNvPr id="403495" name="Line 39">
              <a:extLst>
                <a:ext uri="{FF2B5EF4-FFF2-40B4-BE49-F238E27FC236}">
                  <a16:creationId xmlns:a16="http://schemas.microsoft.com/office/drawing/2014/main" id="{34C04A31-38FA-4411-A655-0AEB790E937F}"/>
                </a:ext>
              </a:extLst>
            </p:cNvPr>
            <p:cNvSpPr>
              <a:spLocks noChangeAspect="1" noChangeShapeType="1"/>
            </p:cNvSpPr>
            <p:nvPr/>
          </p:nvSpPr>
          <p:spPr bwMode="auto">
            <a:xfrm>
              <a:off x="2200" y="2304"/>
              <a:ext cx="150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3496" name="Line 40">
              <a:extLst>
                <a:ext uri="{FF2B5EF4-FFF2-40B4-BE49-F238E27FC236}">
                  <a16:creationId xmlns:a16="http://schemas.microsoft.com/office/drawing/2014/main" id="{1B89FA93-4350-4B95-B835-010458481DC9}"/>
                </a:ext>
              </a:extLst>
            </p:cNvPr>
            <p:cNvSpPr>
              <a:spLocks noChangeAspect="1" noChangeShapeType="1"/>
            </p:cNvSpPr>
            <p:nvPr/>
          </p:nvSpPr>
          <p:spPr bwMode="auto">
            <a:xfrm>
              <a:off x="3956" y="2234"/>
              <a:ext cx="0" cy="144"/>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403497" name="Group 41">
              <a:extLst>
                <a:ext uri="{FF2B5EF4-FFF2-40B4-BE49-F238E27FC236}">
                  <a16:creationId xmlns:a16="http://schemas.microsoft.com/office/drawing/2014/main" id="{E36459A4-15F0-47C1-BBFA-FFD6EC59EBBB}"/>
                </a:ext>
              </a:extLst>
            </p:cNvPr>
            <p:cNvGrpSpPr>
              <a:grpSpLocks noChangeAspect="1"/>
            </p:cNvGrpSpPr>
            <p:nvPr/>
          </p:nvGrpSpPr>
          <p:grpSpPr bwMode="auto">
            <a:xfrm flipH="1">
              <a:off x="1858" y="2221"/>
              <a:ext cx="171" cy="166"/>
              <a:chOff x="7790" y="11025"/>
              <a:chExt cx="285" cy="345"/>
            </a:xfrm>
          </p:grpSpPr>
          <p:sp>
            <p:nvSpPr>
              <p:cNvPr id="403498" name="Line 42">
                <a:extLst>
                  <a:ext uri="{FF2B5EF4-FFF2-40B4-BE49-F238E27FC236}">
                    <a16:creationId xmlns:a16="http://schemas.microsoft.com/office/drawing/2014/main" id="{3DDC4795-EBE1-4D70-86A6-D53555572C58}"/>
                  </a:ext>
                </a:extLst>
              </p:cNvPr>
              <p:cNvSpPr>
                <a:spLocks noChangeAspect="1" noChangeShapeType="1"/>
              </p:cNvSpPr>
              <p:nvPr/>
            </p:nvSpPr>
            <p:spPr bwMode="auto">
              <a:xfrm flipV="1">
                <a:off x="7790" y="11025"/>
                <a:ext cx="285" cy="16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3499" name="Line 43">
                <a:extLst>
                  <a:ext uri="{FF2B5EF4-FFF2-40B4-BE49-F238E27FC236}">
                    <a16:creationId xmlns:a16="http://schemas.microsoft.com/office/drawing/2014/main" id="{54FFD74B-5A9C-42CF-926D-F30AFCDC773A}"/>
                  </a:ext>
                </a:extLst>
              </p:cNvPr>
              <p:cNvSpPr>
                <a:spLocks noChangeAspect="1" noChangeShapeType="1"/>
              </p:cNvSpPr>
              <p:nvPr/>
            </p:nvSpPr>
            <p:spPr bwMode="auto">
              <a:xfrm>
                <a:off x="7790" y="11190"/>
                <a:ext cx="27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403500" name="Text Box 44">
              <a:extLst>
                <a:ext uri="{FF2B5EF4-FFF2-40B4-BE49-F238E27FC236}">
                  <a16:creationId xmlns:a16="http://schemas.microsoft.com/office/drawing/2014/main" id="{0437DA8A-A291-4877-9DB3-0B341A232ED3}"/>
                </a:ext>
              </a:extLst>
            </p:cNvPr>
            <p:cNvSpPr txBox="1">
              <a:spLocks noChangeAspect="1" noChangeArrowheads="1"/>
            </p:cNvSpPr>
            <p:nvPr/>
          </p:nvSpPr>
          <p:spPr bwMode="auto">
            <a:xfrm>
              <a:off x="2407" y="1987"/>
              <a:ext cx="1075" cy="222"/>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Appears in</a:t>
              </a:r>
            </a:p>
          </p:txBody>
        </p:sp>
        <p:sp>
          <p:nvSpPr>
            <p:cNvPr id="403501" name="Oval 45">
              <a:extLst>
                <a:ext uri="{FF2B5EF4-FFF2-40B4-BE49-F238E27FC236}">
                  <a16:creationId xmlns:a16="http://schemas.microsoft.com/office/drawing/2014/main" id="{6B453A00-F1DA-47DE-8254-4145FCADF4A2}"/>
                </a:ext>
              </a:extLst>
            </p:cNvPr>
            <p:cNvSpPr>
              <a:spLocks noChangeAspect="1" noChangeArrowheads="1"/>
            </p:cNvSpPr>
            <p:nvPr/>
          </p:nvSpPr>
          <p:spPr bwMode="auto">
            <a:xfrm>
              <a:off x="2107" y="1654"/>
              <a:ext cx="117" cy="117"/>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3502" name="Oval 46">
              <a:extLst>
                <a:ext uri="{FF2B5EF4-FFF2-40B4-BE49-F238E27FC236}">
                  <a16:creationId xmlns:a16="http://schemas.microsoft.com/office/drawing/2014/main" id="{9A805871-E715-4EC0-BFF9-E7E5F450C088}"/>
                </a:ext>
              </a:extLst>
            </p:cNvPr>
            <p:cNvSpPr>
              <a:spLocks noChangeAspect="1" noChangeArrowheads="1"/>
            </p:cNvSpPr>
            <p:nvPr/>
          </p:nvSpPr>
          <p:spPr bwMode="auto">
            <a:xfrm>
              <a:off x="3710" y="2239"/>
              <a:ext cx="117" cy="117"/>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3503" name="Oval 47">
              <a:extLst>
                <a:ext uri="{FF2B5EF4-FFF2-40B4-BE49-F238E27FC236}">
                  <a16:creationId xmlns:a16="http://schemas.microsoft.com/office/drawing/2014/main" id="{61AFD871-0262-4475-9AE7-CEA95E862A67}"/>
                </a:ext>
              </a:extLst>
            </p:cNvPr>
            <p:cNvSpPr>
              <a:spLocks noChangeAspect="1" noChangeArrowheads="1"/>
            </p:cNvSpPr>
            <p:nvPr/>
          </p:nvSpPr>
          <p:spPr bwMode="auto">
            <a:xfrm>
              <a:off x="2080" y="2239"/>
              <a:ext cx="117" cy="117"/>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3504" name="Oval 48">
              <a:extLst>
                <a:ext uri="{FF2B5EF4-FFF2-40B4-BE49-F238E27FC236}">
                  <a16:creationId xmlns:a16="http://schemas.microsoft.com/office/drawing/2014/main" id="{87583C4E-7D6C-486B-9A78-3CD6CEE822EB}"/>
                </a:ext>
              </a:extLst>
            </p:cNvPr>
            <p:cNvSpPr>
              <a:spLocks noChangeAspect="1" noChangeArrowheads="1"/>
            </p:cNvSpPr>
            <p:nvPr/>
          </p:nvSpPr>
          <p:spPr bwMode="auto">
            <a:xfrm>
              <a:off x="3755" y="1652"/>
              <a:ext cx="117" cy="117"/>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3505" name="AutoShape 49">
              <a:extLst>
                <a:ext uri="{FF2B5EF4-FFF2-40B4-BE49-F238E27FC236}">
                  <a16:creationId xmlns:a16="http://schemas.microsoft.com/office/drawing/2014/main" id="{0757873B-EBF1-4908-BADC-980979FE0FD5}"/>
                </a:ext>
              </a:extLst>
            </p:cNvPr>
            <p:cNvSpPr>
              <a:spLocks noChangeAspect="1" noChangeArrowheads="1"/>
            </p:cNvSpPr>
            <p:nvPr/>
          </p:nvSpPr>
          <p:spPr bwMode="auto">
            <a:xfrm>
              <a:off x="4061" y="1494"/>
              <a:ext cx="1306" cy="432"/>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Product</a:t>
              </a:r>
            </a:p>
          </p:txBody>
        </p:sp>
        <p:sp>
          <p:nvSpPr>
            <p:cNvPr id="403506" name="AutoShape 50">
              <a:extLst>
                <a:ext uri="{FF2B5EF4-FFF2-40B4-BE49-F238E27FC236}">
                  <a16:creationId xmlns:a16="http://schemas.microsoft.com/office/drawing/2014/main" id="{1E04468D-1F55-4694-82B5-3BB307E8DD50}"/>
                </a:ext>
              </a:extLst>
            </p:cNvPr>
            <p:cNvSpPr>
              <a:spLocks noChangeAspect="1" noChangeArrowheads="1"/>
            </p:cNvSpPr>
            <p:nvPr/>
          </p:nvSpPr>
          <p:spPr bwMode="auto">
            <a:xfrm>
              <a:off x="4034" y="2098"/>
              <a:ext cx="1306" cy="414"/>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Service</a:t>
              </a:r>
            </a:p>
          </p:txBody>
        </p:sp>
        <p:sp>
          <p:nvSpPr>
            <p:cNvPr id="403507" name="Line 51">
              <a:extLst>
                <a:ext uri="{FF2B5EF4-FFF2-40B4-BE49-F238E27FC236}">
                  <a16:creationId xmlns:a16="http://schemas.microsoft.com/office/drawing/2014/main" id="{38B69C84-E4AC-4205-8C6B-4EC204864306}"/>
                </a:ext>
              </a:extLst>
            </p:cNvPr>
            <p:cNvSpPr>
              <a:spLocks noChangeAspect="1" noChangeShapeType="1"/>
            </p:cNvSpPr>
            <p:nvPr/>
          </p:nvSpPr>
          <p:spPr bwMode="auto">
            <a:xfrm>
              <a:off x="2602" y="1842"/>
              <a:ext cx="811"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3508" name="Line 52">
              <a:extLst>
                <a:ext uri="{FF2B5EF4-FFF2-40B4-BE49-F238E27FC236}">
                  <a16:creationId xmlns:a16="http://schemas.microsoft.com/office/drawing/2014/main" id="{8AD45C29-AB7B-4FE5-9070-1B583A132FFD}"/>
                </a:ext>
              </a:extLst>
            </p:cNvPr>
            <p:cNvSpPr>
              <a:spLocks noChangeAspect="1" noChangeShapeType="1"/>
            </p:cNvSpPr>
            <p:nvPr/>
          </p:nvSpPr>
          <p:spPr bwMode="auto">
            <a:xfrm flipH="1">
              <a:off x="2638" y="2179"/>
              <a:ext cx="811"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3509" name="Freeform 53">
              <a:extLst>
                <a:ext uri="{FF2B5EF4-FFF2-40B4-BE49-F238E27FC236}">
                  <a16:creationId xmlns:a16="http://schemas.microsoft.com/office/drawing/2014/main" id="{C5ACF72F-65E3-42A1-B5DE-9A569CC91A3B}"/>
                </a:ext>
              </a:extLst>
            </p:cNvPr>
            <p:cNvSpPr>
              <a:spLocks noChangeAspect="1"/>
            </p:cNvSpPr>
            <p:nvPr/>
          </p:nvSpPr>
          <p:spPr bwMode="auto">
            <a:xfrm>
              <a:off x="2251" y="1152"/>
              <a:ext cx="261" cy="1819"/>
            </a:xfrm>
            <a:custGeom>
              <a:avLst/>
              <a:gdLst>
                <a:gd name="T0" fmla="*/ 0 w 435"/>
                <a:gd name="T1" fmla="*/ 0 h 3030"/>
                <a:gd name="T2" fmla="*/ 435 w 435"/>
                <a:gd name="T3" fmla="*/ 1425 h 3030"/>
                <a:gd name="T4" fmla="*/ 0 w 435"/>
                <a:gd name="T5" fmla="*/ 3030 h 3030"/>
              </a:gdLst>
              <a:ahLst/>
              <a:cxnLst>
                <a:cxn ang="0">
                  <a:pos x="T0" y="T1"/>
                </a:cxn>
                <a:cxn ang="0">
                  <a:pos x="T2" y="T3"/>
                </a:cxn>
                <a:cxn ang="0">
                  <a:pos x="T4" y="T5"/>
                </a:cxn>
              </a:cxnLst>
              <a:rect l="0" t="0" r="r" b="b"/>
              <a:pathLst>
                <a:path w="435" h="3030">
                  <a:moveTo>
                    <a:pt x="0" y="0"/>
                  </a:moveTo>
                  <a:cubicBezTo>
                    <a:pt x="72" y="237"/>
                    <a:pt x="435" y="920"/>
                    <a:pt x="435" y="1425"/>
                  </a:cubicBezTo>
                  <a:cubicBezTo>
                    <a:pt x="435" y="1930"/>
                    <a:pt x="91" y="2696"/>
                    <a:pt x="0" y="3030"/>
                  </a:cubicBezTo>
                </a:path>
              </a:pathLst>
            </a:custGeom>
            <a:noFill/>
            <a:ln w="9525" cap="flat" cmpd="sng">
              <a:solidFill>
                <a:schemeClr val="tx1"/>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3513" name="Line 57">
              <a:extLst>
                <a:ext uri="{FF2B5EF4-FFF2-40B4-BE49-F238E27FC236}">
                  <a16:creationId xmlns:a16="http://schemas.microsoft.com/office/drawing/2014/main" id="{6D50C218-61EA-481D-AC0E-636D2212AFFB}"/>
                </a:ext>
              </a:extLst>
            </p:cNvPr>
            <p:cNvSpPr>
              <a:spLocks noChangeAspect="1" noChangeShapeType="1"/>
            </p:cNvSpPr>
            <p:nvPr/>
          </p:nvSpPr>
          <p:spPr bwMode="auto">
            <a:xfrm>
              <a:off x="1853" y="2304"/>
              <a:ext cx="222"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3514" name="Line 58">
              <a:extLst>
                <a:ext uri="{FF2B5EF4-FFF2-40B4-BE49-F238E27FC236}">
                  <a16:creationId xmlns:a16="http://schemas.microsoft.com/office/drawing/2014/main" id="{4B46553D-7936-486E-9DE2-E8C78201F15C}"/>
                </a:ext>
              </a:extLst>
            </p:cNvPr>
            <p:cNvSpPr>
              <a:spLocks noChangeAspect="1" noChangeShapeType="1"/>
            </p:cNvSpPr>
            <p:nvPr/>
          </p:nvSpPr>
          <p:spPr bwMode="auto">
            <a:xfrm>
              <a:off x="1853" y="1708"/>
              <a:ext cx="262"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3515" name="Line 59">
              <a:extLst>
                <a:ext uri="{FF2B5EF4-FFF2-40B4-BE49-F238E27FC236}">
                  <a16:creationId xmlns:a16="http://schemas.microsoft.com/office/drawing/2014/main" id="{F898D25C-6752-4758-BEDF-1459AB0C70F3}"/>
                </a:ext>
              </a:extLst>
            </p:cNvPr>
            <p:cNvSpPr>
              <a:spLocks noChangeAspect="1" noChangeShapeType="1"/>
            </p:cNvSpPr>
            <p:nvPr/>
          </p:nvSpPr>
          <p:spPr bwMode="auto">
            <a:xfrm>
              <a:off x="3878" y="1706"/>
              <a:ext cx="17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3516" name="Line 60">
              <a:extLst>
                <a:ext uri="{FF2B5EF4-FFF2-40B4-BE49-F238E27FC236}">
                  <a16:creationId xmlns:a16="http://schemas.microsoft.com/office/drawing/2014/main" id="{0CE8D58C-F3C5-47C3-96F4-88B37CCCF15E}"/>
                </a:ext>
              </a:extLst>
            </p:cNvPr>
            <p:cNvSpPr>
              <a:spLocks noChangeAspect="1" noChangeShapeType="1"/>
            </p:cNvSpPr>
            <p:nvPr/>
          </p:nvSpPr>
          <p:spPr bwMode="auto">
            <a:xfrm>
              <a:off x="3825" y="2300"/>
              <a:ext cx="21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403518" name="Rectangle 62">
            <a:extLst>
              <a:ext uri="{FF2B5EF4-FFF2-40B4-BE49-F238E27FC236}">
                <a16:creationId xmlns:a16="http://schemas.microsoft.com/office/drawing/2014/main" id="{8E27F98A-4E64-419D-B201-45F748EAC4CD}"/>
              </a:ext>
            </a:extLst>
          </p:cNvPr>
          <p:cNvSpPr>
            <a:spLocks noGrp="1" noChangeArrowheads="1"/>
          </p:cNvSpPr>
          <p:nvPr>
            <p:ph type="title"/>
          </p:nvPr>
        </p:nvSpPr>
        <p:spPr/>
        <p:txBody>
          <a:bodyPr/>
          <a:lstStyle/>
          <a:p>
            <a:r>
              <a:rPr lang="en-US" altLang="en-US"/>
              <a:t>Mutually Exclusive Relationships</a:t>
            </a:r>
            <a:endParaRPr lang="en-GB" altLang="en-US"/>
          </a:p>
        </p:txBody>
      </p:sp>
    </p:spTree>
    <p:extLst>
      <p:ext uri="{BB962C8B-B14F-4D97-AF65-F5344CB8AC3E}">
        <p14:creationId xmlns:p14="http://schemas.microsoft.com/office/powerpoint/2010/main" val="4017435731"/>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Slide Number Placeholder 2">
            <a:extLst>
              <a:ext uri="{FF2B5EF4-FFF2-40B4-BE49-F238E27FC236}">
                <a16:creationId xmlns:a16="http://schemas.microsoft.com/office/drawing/2014/main" id="{A86BE61F-D60C-4E09-966F-C2E2D06A4EBC}"/>
              </a:ext>
            </a:extLst>
          </p:cNvPr>
          <p:cNvSpPr>
            <a:spLocks noGrp="1"/>
          </p:cNvSpPr>
          <p:nvPr>
            <p:ph type="sldNum" sz="quarter" idx="10"/>
          </p:nvPr>
        </p:nvSpPr>
        <p:spPr/>
        <p:txBody>
          <a:bodyPr/>
          <a:lstStyle/>
          <a:p>
            <a:fld id="{1F99638B-FB2E-4CF5-AA04-C26FEE6C6950}" type="slidenum">
              <a:rPr lang="en-GB" altLang="en-US"/>
              <a:pPr/>
              <a:t>42</a:t>
            </a:fld>
            <a:endParaRPr lang="en-GB" altLang="en-US"/>
          </a:p>
        </p:txBody>
      </p:sp>
      <p:sp>
        <p:nvSpPr>
          <p:cNvPr id="405578" name="Rectangle 74">
            <a:extLst>
              <a:ext uri="{FF2B5EF4-FFF2-40B4-BE49-F238E27FC236}">
                <a16:creationId xmlns:a16="http://schemas.microsoft.com/office/drawing/2014/main" id="{23DCA882-66D4-43BD-A0BF-0650E106874E}"/>
              </a:ext>
            </a:extLst>
          </p:cNvPr>
          <p:cNvSpPr>
            <a:spLocks noGrp="1" noChangeArrowheads="1"/>
          </p:cNvSpPr>
          <p:nvPr>
            <p:ph type="title"/>
          </p:nvPr>
        </p:nvSpPr>
        <p:spPr>
          <a:xfrm>
            <a:off x="457200" y="147657"/>
            <a:ext cx="8229600" cy="1143000"/>
          </a:xfrm>
        </p:spPr>
        <p:txBody>
          <a:bodyPr/>
          <a:lstStyle/>
          <a:p>
            <a:r>
              <a:rPr lang="en-US" altLang="en-US"/>
              <a:t>Unnecessary Relationships</a:t>
            </a:r>
          </a:p>
        </p:txBody>
      </p:sp>
      <p:sp>
        <p:nvSpPr>
          <p:cNvPr id="405508" name="Rectangle 4">
            <a:extLst>
              <a:ext uri="{FF2B5EF4-FFF2-40B4-BE49-F238E27FC236}">
                <a16:creationId xmlns:a16="http://schemas.microsoft.com/office/drawing/2014/main" id="{C8C04D8B-F22A-49E0-9285-28AFF79DEAF1}"/>
              </a:ext>
            </a:extLst>
          </p:cNvPr>
          <p:cNvSpPr>
            <a:spLocks noChangeArrowheads="1"/>
          </p:cNvSpPr>
          <p:nvPr/>
        </p:nvSpPr>
        <p:spPr bwMode="auto">
          <a:xfrm>
            <a:off x="2381250" y="188118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grpSp>
        <p:nvGrpSpPr>
          <p:cNvPr id="405583" name="Group 79">
            <a:extLst>
              <a:ext uri="{FF2B5EF4-FFF2-40B4-BE49-F238E27FC236}">
                <a16:creationId xmlns:a16="http://schemas.microsoft.com/office/drawing/2014/main" id="{233BD6B3-F18D-4625-9CDB-F03903900D04}"/>
              </a:ext>
            </a:extLst>
          </p:cNvPr>
          <p:cNvGrpSpPr>
            <a:grpSpLocks/>
          </p:cNvGrpSpPr>
          <p:nvPr/>
        </p:nvGrpSpPr>
        <p:grpSpPr bwMode="auto">
          <a:xfrm>
            <a:off x="762000" y="2057400"/>
            <a:ext cx="7785100" cy="2782888"/>
            <a:chOff x="480" y="1296"/>
            <a:chExt cx="4904" cy="1753"/>
          </a:xfrm>
        </p:grpSpPr>
        <p:sp>
          <p:nvSpPr>
            <p:cNvPr id="405535" name="AutoShape 31">
              <a:extLst>
                <a:ext uri="{FF2B5EF4-FFF2-40B4-BE49-F238E27FC236}">
                  <a16:creationId xmlns:a16="http://schemas.microsoft.com/office/drawing/2014/main" id="{CF9A2EEA-E34E-4B71-A2C1-E105B247C4CF}"/>
                </a:ext>
              </a:extLst>
            </p:cNvPr>
            <p:cNvSpPr>
              <a:spLocks noChangeAspect="1" noChangeArrowheads="1"/>
            </p:cNvSpPr>
            <p:nvPr/>
          </p:nvSpPr>
          <p:spPr bwMode="auto">
            <a:xfrm>
              <a:off x="480" y="2259"/>
              <a:ext cx="1134" cy="396"/>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Customer</a:t>
              </a:r>
            </a:p>
          </p:txBody>
        </p:sp>
        <p:sp>
          <p:nvSpPr>
            <p:cNvPr id="405536" name="AutoShape 32">
              <a:extLst>
                <a:ext uri="{FF2B5EF4-FFF2-40B4-BE49-F238E27FC236}">
                  <a16:creationId xmlns:a16="http://schemas.microsoft.com/office/drawing/2014/main" id="{6FB5413D-4016-4B75-AA1D-27359DE727D7}"/>
                </a:ext>
              </a:extLst>
            </p:cNvPr>
            <p:cNvSpPr>
              <a:spLocks noChangeAspect="1" noChangeArrowheads="1"/>
            </p:cNvSpPr>
            <p:nvPr/>
          </p:nvSpPr>
          <p:spPr bwMode="auto">
            <a:xfrm>
              <a:off x="2361" y="2260"/>
              <a:ext cx="1133" cy="396"/>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Invoice</a:t>
              </a:r>
            </a:p>
          </p:txBody>
        </p:sp>
        <p:sp>
          <p:nvSpPr>
            <p:cNvPr id="405537" name="Freeform 33">
              <a:extLst>
                <a:ext uri="{FF2B5EF4-FFF2-40B4-BE49-F238E27FC236}">
                  <a16:creationId xmlns:a16="http://schemas.microsoft.com/office/drawing/2014/main" id="{F59F670C-D7D3-4D9D-9D76-BD9A14D4222F}"/>
                </a:ext>
              </a:extLst>
            </p:cNvPr>
            <p:cNvSpPr>
              <a:spLocks noChangeAspect="1"/>
            </p:cNvSpPr>
            <p:nvPr/>
          </p:nvSpPr>
          <p:spPr bwMode="auto">
            <a:xfrm>
              <a:off x="1701" y="2072"/>
              <a:ext cx="588" cy="169"/>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5538" name="Freeform 34">
              <a:extLst>
                <a:ext uri="{FF2B5EF4-FFF2-40B4-BE49-F238E27FC236}">
                  <a16:creationId xmlns:a16="http://schemas.microsoft.com/office/drawing/2014/main" id="{CA79FA5F-77F6-4900-BD3B-3D8A021F335A}"/>
                </a:ext>
              </a:extLst>
            </p:cNvPr>
            <p:cNvSpPr>
              <a:spLocks noChangeAspect="1"/>
            </p:cNvSpPr>
            <p:nvPr/>
          </p:nvSpPr>
          <p:spPr bwMode="auto">
            <a:xfrm flipH="1" flipV="1">
              <a:off x="1707" y="2599"/>
              <a:ext cx="552" cy="157"/>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5539" name="Text Box 35">
              <a:extLst>
                <a:ext uri="{FF2B5EF4-FFF2-40B4-BE49-F238E27FC236}">
                  <a16:creationId xmlns:a16="http://schemas.microsoft.com/office/drawing/2014/main" id="{B287EC0D-D1D3-4CE5-9781-345FBE3435C3}"/>
                </a:ext>
              </a:extLst>
            </p:cNvPr>
            <p:cNvSpPr txBox="1">
              <a:spLocks noChangeAspect="1" noChangeArrowheads="1"/>
            </p:cNvSpPr>
            <p:nvPr/>
          </p:nvSpPr>
          <p:spPr bwMode="auto">
            <a:xfrm>
              <a:off x="1464" y="1847"/>
              <a:ext cx="1074" cy="186"/>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Receives</a:t>
              </a:r>
            </a:p>
          </p:txBody>
        </p:sp>
        <p:sp>
          <p:nvSpPr>
            <p:cNvPr id="405540" name="Text Box 36">
              <a:extLst>
                <a:ext uri="{FF2B5EF4-FFF2-40B4-BE49-F238E27FC236}">
                  <a16:creationId xmlns:a16="http://schemas.microsoft.com/office/drawing/2014/main" id="{B6FD68A0-7981-44AA-9A17-3B7F593342E2}"/>
                </a:ext>
              </a:extLst>
            </p:cNvPr>
            <p:cNvSpPr txBox="1">
              <a:spLocks noChangeAspect="1" noChangeArrowheads="1"/>
            </p:cNvSpPr>
            <p:nvPr/>
          </p:nvSpPr>
          <p:spPr bwMode="auto">
            <a:xfrm>
              <a:off x="1530" y="2794"/>
              <a:ext cx="948" cy="192"/>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Is received by</a:t>
              </a:r>
            </a:p>
          </p:txBody>
        </p:sp>
        <p:sp>
          <p:nvSpPr>
            <p:cNvPr id="405541" name="AutoShape 37">
              <a:extLst>
                <a:ext uri="{FF2B5EF4-FFF2-40B4-BE49-F238E27FC236}">
                  <a16:creationId xmlns:a16="http://schemas.microsoft.com/office/drawing/2014/main" id="{6C88B4F8-83BA-40AA-A5C3-C40629A9A307}"/>
                </a:ext>
              </a:extLst>
            </p:cNvPr>
            <p:cNvSpPr>
              <a:spLocks noChangeAspect="1" noChangeArrowheads="1"/>
            </p:cNvSpPr>
            <p:nvPr/>
          </p:nvSpPr>
          <p:spPr bwMode="auto">
            <a:xfrm>
              <a:off x="4250" y="2269"/>
              <a:ext cx="1134" cy="396"/>
            </a:xfrm>
            <a:prstGeom prst="flowChartAlternateProcess">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Payment</a:t>
              </a:r>
            </a:p>
          </p:txBody>
        </p:sp>
        <p:sp>
          <p:nvSpPr>
            <p:cNvPr id="405542" name="Freeform 38">
              <a:extLst>
                <a:ext uri="{FF2B5EF4-FFF2-40B4-BE49-F238E27FC236}">
                  <a16:creationId xmlns:a16="http://schemas.microsoft.com/office/drawing/2014/main" id="{39C3CB9C-7EAA-4B0D-882D-CE388377A771}"/>
                </a:ext>
              </a:extLst>
            </p:cNvPr>
            <p:cNvSpPr>
              <a:spLocks noChangeAspect="1"/>
            </p:cNvSpPr>
            <p:nvPr/>
          </p:nvSpPr>
          <p:spPr bwMode="auto">
            <a:xfrm>
              <a:off x="3599" y="2144"/>
              <a:ext cx="588" cy="169"/>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5543" name="Freeform 39">
              <a:extLst>
                <a:ext uri="{FF2B5EF4-FFF2-40B4-BE49-F238E27FC236}">
                  <a16:creationId xmlns:a16="http://schemas.microsoft.com/office/drawing/2014/main" id="{BB9BBEA3-D06D-46DA-961E-7AEF46BB3DD1}"/>
                </a:ext>
              </a:extLst>
            </p:cNvPr>
            <p:cNvSpPr>
              <a:spLocks noChangeAspect="1"/>
            </p:cNvSpPr>
            <p:nvPr/>
          </p:nvSpPr>
          <p:spPr bwMode="auto">
            <a:xfrm flipH="1" flipV="1">
              <a:off x="3605" y="2671"/>
              <a:ext cx="552" cy="157"/>
            </a:xfrm>
            <a:custGeom>
              <a:avLst/>
              <a:gdLst>
                <a:gd name="T0" fmla="*/ 0 w 2600"/>
                <a:gd name="T1" fmla="*/ 310 h 311"/>
                <a:gd name="T2" fmla="*/ 1280 w 2600"/>
                <a:gd name="T3" fmla="*/ 0 h 311"/>
                <a:gd name="T4" fmla="*/ 2600 w 2600"/>
                <a:gd name="T5" fmla="*/ 311 h 311"/>
              </a:gdLst>
              <a:ahLst/>
              <a:cxnLst>
                <a:cxn ang="0">
                  <a:pos x="T0" y="T1"/>
                </a:cxn>
                <a:cxn ang="0">
                  <a:pos x="T2" y="T3"/>
                </a:cxn>
                <a:cxn ang="0">
                  <a:pos x="T4" y="T5"/>
                </a:cxn>
              </a:cxnLst>
              <a:rect l="0" t="0" r="r" b="b"/>
              <a:pathLst>
                <a:path w="2600" h="311">
                  <a:moveTo>
                    <a:pt x="0" y="310"/>
                  </a:moveTo>
                  <a:cubicBezTo>
                    <a:pt x="213" y="258"/>
                    <a:pt x="847" y="0"/>
                    <a:pt x="1280" y="0"/>
                  </a:cubicBezTo>
                  <a:cubicBezTo>
                    <a:pt x="1713" y="0"/>
                    <a:pt x="2325" y="246"/>
                    <a:pt x="2600" y="311"/>
                  </a:cubicBezTo>
                </a:path>
              </a:pathLst>
            </a:custGeom>
            <a:noFill/>
            <a:ln w="9525"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5544" name="Text Box 40">
              <a:extLst>
                <a:ext uri="{FF2B5EF4-FFF2-40B4-BE49-F238E27FC236}">
                  <a16:creationId xmlns:a16="http://schemas.microsoft.com/office/drawing/2014/main" id="{9C7DA49F-4049-41B5-A000-5BD570660DF8}"/>
                </a:ext>
              </a:extLst>
            </p:cNvPr>
            <p:cNvSpPr txBox="1">
              <a:spLocks noChangeAspect="1" noChangeArrowheads="1"/>
            </p:cNvSpPr>
            <p:nvPr/>
          </p:nvSpPr>
          <p:spPr bwMode="auto">
            <a:xfrm>
              <a:off x="3524" y="1910"/>
              <a:ext cx="759" cy="159"/>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Results in</a:t>
              </a:r>
            </a:p>
          </p:txBody>
        </p:sp>
        <p:sp>
          <p:nvSpPr>
            <p:cNvPr id="405545" name="Text Box 41">
              <a:extLst>
                <a:ext uri="{FF2B5EF4-FFF2-40B4-BE49-F238E27FC236}">
                  <a16:creationId xmlns:a16="http://schemas.microsoft.com/office/drawing/2014/main" id="{4869B9C8-2202-48AA-B95D-4CDC3BD38F03}"/>
                </a:ext>
              </a:extLst>
            </p:cNvPr>
            <p:cNvSpPr txBox="1">
              <a:spLocks noChangeAspect="1" noChangeArrowheads="1"/>
            </p:cNvSpPr>
            <p:nvPr/>
          </p:nvSpPr>
          <p:spPr bwMode="auto">
            <a:xfrm>
              <a:off x="3356" y="2857"/>
              <a:ext cx="948" cy="192"/>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Is the result of</a:t>
              </a:r>
            </a:p>
          </p:txBody>
        </p:sp>
        <p:sp>
          <p:nvSpPr>
            <p:cNvPr id="405547" name="Line 43">
              <a:extLst>
                <a:ext uri="{FF2B5EF4-FFF2-40B4-BE49-F238E27FC236}">
                  <a16:creationId xmlns:a16="http://schemas.microsoft.com/office/drawing/2014/main" id="{29D55CBF-330C-473C-A0F9-AF951610CF19}"/>
                </a:ext>
              </a:extLst>
            </p:cNvPr>
            <p:cNvSpPr>
              <a:spLocks noChangeAspect="1" noChangeShapeType="1"/>
            </p:cNvSpPr>
            <p:nvPr/>
          </p:nvSpPr>
          <p:spPr bwMode="auto">
            <a:xfrm>
              <a:off x="1605" y="2457"/>
              <a:ext cx="44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5548" name="Line 44">
              <a:extLst>
                <a:ext uri="{FF2B5EF4-FFF2-40B4-BE49-F238E27FC236}">
                  <a16:creationId xmlns:a16="http://schemas.microsoft.com/office/drawing/2014/main" id="{092FCE7D-AA8F-48BC-825A-81002434FD1B}"/>
                </a:ext>
              </a:extLst>
            </p:cNvPr>
            <p:cNvSpPr>
              <a:spLocks noChangeAspect="1" noChangeShapeType="1"/>
            </p:cNvSpPr>
            <p:nvPr/>
          </p:nvSpPr>
          <p:spPr bwMode="auto">
            <a:xfrm>
              <a:off x="1680" y="2358"/>
              <a:ext cx="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5549" name="Oval 45">
              <a:extLst>
                <a:ext uri="{FF2B5EF4-FFF2-40B4-BE49-F238E27FC236}">
                  <a16:creationId xmlns:a16="http://schemas.microsoft.com/office/drawing/2014/main" id="{3F32CC00-DB0F-4B5B-9144-85563F33FA25}"/>
                </a:ext>
              </a:extLst>
            </p:cNvPr>
            <p:cNvSpPr>
              <a:spLocks noChangeAspect="1" noChangeArrowheads="1"/>
            </p:cNvSpPr>
            <p:nvPr/>
          </p:nvSpPr>
          <p:spPr bwMode="auto">
            <a:xfrm>
              <a:off x="2055" y="2403"/>
              <a:ext cx="108" cy="108"/>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405550" name="Group 46">
              <a:extLst>
                <a:ext uri="{FF2B5EF4-FFF2-40B4-BE49-F238E27FC236}">
                  <a16:creationId xmlns:a16="http://schemas.microsoft.com/office/drawing/2014/main" id="{DBC007D4-1C36-497E-B21A-EAC982C4541D}"/>
                </a:ext>
              </a:extLst>
            </p:cNvPr>
            <p:cNvGrpSpPr>
              <a:grpSpLocks noChangeAspect="1"/>
            </p:cNvGrpSpPr>
            <p:nvPr/>
          </p:nvGrpSpPr>
          <p:grpSpPr bwMode="auto">
            <a:xfrm>
              <a:off x="2202" y="2354"/>
              <a:ext cx="171" cy="207"/>
              <a:chOff x="7790" y="11025"/>
              <a:chExt cx="285" cy="345"/>
            </a:xfrm>
          </p:grpSpPr>
          <p:sp>
            <p:nvSpPr>
              <p:cNvPr id="405551" name="Line 47">
                <a:extLst>
                  <a:ext uri="{FF2B5EF4-FFF2-40B4-BE49-F238E27FC236}">
                    <a16:creationId xmlns:a16="http://schemas.microsoft.com/office/drawing/2014/main" id="{F6AC8DEF-48C1-44B7-9E1C-A8CC4ABDAFC5}"/>
                  </a:ext>
                </a:extLst>
              </p:cNvPr>
              <p:cNvSpPr>
                <a:spLocks noChangeAspect="1" noChangeShapeType="1"/>
              </p:cNvSpPr>
              <p:nvPr/>
            </p:nvSpPr>
            <p:spPr bwMode="auto">
              <a:xfrm flipV="1">
                <a:off x="7790" y="11025"/>
                <a:ext cx="285" cy="16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5552" name="Line 48">
                <a:extLst>
                  <a:ext uri="{FF2B5EF4-FFF2-40B4-BE49-F238E27FC236}">
                    <a16:creationId xmlns:a16="http://schemas.microsoft.com/office/drawing/2014/main" id="{EC5F35A2-35FE-4658-9254-34870E10A93E}"/>
                  </a:ext>
                </a:extLst>
              </p:cNvPr>
              <p:cNvSpPr>
                <a:spLocks noChangeAspect="1" noChangeShapeType="1"/>
              </p:cNvSpPr>
              <p:nvPr/>
            </p:nvSpPr>
            <p:spPr bwMode="auto">
              <a:xfrm>
                <a:off x="7790" y="11190"/>
                <a:ext cx="27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405553" name="Line 49">
              <a:extLst>
                <a:ext uri="{FF2B5EF4-FFF2-40B4-BE49-F238E27FC236}">
                  <a16:creationId xmlns:a16="http://schemas.microsoft.com/office/drawing/2014/main" id="{94A61A5D-7C60-4A79-8401-B06AEDD678E6}"/>
                </a:ext>
              </a:extLst>
            </p:cNvPr>
            <p:cNvSpPr>
              <a:spLocks noChangeAspect="1" noChangeShapeType="1"/>
            </p:cNvSpPr>
            <p:nvPr/>
          </p:nvSpPr>
          <p:spPr bwMode="auto">
            <a:xfrm>
              <a:off x="1743" y="2358"/>
              <a:ext cx="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5554" name="Oval 50">
              <a:extLst>
                <a:ext uri="{FF2B5EF4-FFF2-40B4-BE49-F238E27FC236}">
                  <a16:creationId xmlns:a16="http://schemas.microsoft.com/office/drawing/2014/main" id="{4426AB66-6F6C-4FEC-B559-439C4B2CD078}"/>
                </a:ext>
              </a:extLst>
            </p:cNvPr>
            <p:cNvSpPr>
              <a:spLocks noChangeAspect="1" noChangeArrowheads="1"/>
            </p:cNvSpPr>
            <p:nvPr/>
          </p:nvSpPr>
          <p:spPr bwMode="auto">
            <a:xfrm>
              <a:off x="3944" y="2403"/>
              <a:ext cx="108" cy="108"/>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405555" name="Group 51">
              <a:extLst>
                <a:ext uri="{FF2B5EF4-FFF2-40B4-BE49-F238E27FC236}">
                  <a16:creationId xmlns:a16="http://schemas.microsoft.com/office/drawing/2014/main" id="{531D813B-DA32-4443-ABF4-FD92C96A0A65}"/>
                </a:ext>
              </a:extLst>
            </p:cNvPr>
            <p:cNvGrpSpPr>
              <a:grpSpLocks noChangeAspect="1"/>
            </p:cNvGrpSpPr>
            <p:nvPr/>
          </p:nvGrpSpPr>
          <p:grpSpPr bwMode="auto">
            <a:xfrm>
              <a:off x="4091" y="2354"/>
              <a:ext cx="171" cy="207"/>
              <a:chOff x="7790" y="11025"/>
              <a:chExt cx="285" cy="345"/>
            </a:xfrm>
          </p:grpSpPr>
          <p:sp>
            <p:nvSpPr>
              <p:cNvPr id="405556" name="Line 52">
                <a:extLst>
                  <a:ext uri="{FF2B5EF4-FFF2-40B4-BE49-F238E27FC236}">
                    <a16:creationId xmlns:a16="http://schemas.microsoft.com/office/drawing/2014/main" id="{0E8F11AF-AFC4-4F04-AC85-72A088C00CF5}"/>
                  </a:ext>
                </a:extLst>
              </p:cNvPr>
              <p:cNvSpPr>
                <a:spLocks noChangeAspect="1" noChangeShapeType="1"/>
              </p:cNvSpPr>
              <p:nvPr/>
            </p:nvSpPr>
            <p:spPr bwMode="auto">
              <a:xfrm flipV="1">
                <a:off x="7790" y="11025"/>
                <a:ext cx="285" cy="16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5557" name="Line 53">
                <a:extLst>
                  <a:ext uri="{FF2B5EF4-FFF2-40B4-BE49-F238E27FC236}">
                    <a16:creationId xmlns:a16="http://schemas.microsoft.com/office/drawing/2014/main" id="{DD4E8CC2-9BF0-4724-9CE8-70C6C986ACDD}"/>
                  </a:ext>
                </a:extLst>
              </p:cNvPr>
              <p:cNvSpPr>
                <a:spLocks noChangeAspect="1" noChangeShapeType="1"/>
              </p:cNvSpPr>
              <p:nvPr/>
            </p:nvSpPr>
            <p:spPr bwMode="auto">
              <a:xfrm>
                <a:off x="7790" y="11190"/>
                <a:ext cx="27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grpSp>
          <p:nvGrpSpPr>
            <p:cNvPr id="405558" name="Group 54">
              <a:extLst>
                <a:ext uri="{FF2B5EF4-FFF2-40B4-BE49-F238E27FC236}">
                  <a16:creationId xmlns:a16="http://schemas.microsoft.com/office/drawing/2014/main" id="{4967A280-1458-4528-829F-D4116C8FF386}"/>
                </a:ext>
              </a:extLst>
            </p:cNvPr>
            <p:cNvGrpSpPr>
              <a:grpSpLocks noChangeAspect="1"/>
            </p:cNvGrpSpPr>
            <p:nvPr/>
          </p:nvGrpSpPr>
          <p:grpSpPr bwMode="auto">
            <a:xfrm>
              <a:off x="3569" y="2358"/>
              <a:ext cx="63" cy="180"/>
              <a:chOff x="7370" y="11327"/>
              <a:chExt cx="105" cy="300"/>
            </a:xfrm>
          </p:grpSpPr>
          <p:sp>
            <p:nvSpPr>
              <p:cNvPr id="405559" name="Line 55">
                <a:extLst>
                  <a:ext uri="{FF2B5EF4-FFF2-40B4-BE49-F238E27FC236}">
                    <a16:creationId xmlns:a16="http://schemas.microsoft.com/office/drawing/2014/main" id="{2706011F-3397-49AD-8377-8652D8929438}"/>
                  </a:ext>
                </a:extLst>
              </p:cNvPr>
              <p:cNvSpPr>
                <a:spLocks noChangeAspect="1" noChangeShapeType="1"/>
              </p:cNvSpPr>
              <p:nvPr/>
            </p:nvSpPr>
            <p:spPr bwMode="auto">
              <a:xfrm>
                <a:off x="7370" y="11327"/>
                <a:ext cx="0" cy="3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5560" name="Line 56">
                <a:extLst>
                  <a:ext uri="{FF2B5EF4-FFF2-40B4-BE49-F238E27FC236}">
                    <a16:creationId xmlns:a16="http://schemas.microsoft.com/office/drawing/2014/main" id="{3EEE6246-92D7-44E3-92EE-745A7DC4EDC0}"/>
                  </a:ext>
                </a:extLst>
              </p:cNvPr>
              <p:cNvSpPr>
                <a:spLocks noChangeAspect="1" noChangeShapeType="1"/>
              </p:cNvSpPr>
              <p:nvPr/>
            </p:nvSpPr>
            <p:spPr bwMode="auto">
              <a:xfrm>
                <a:off x="7475" y="11327"/>
                <a:ext cx="0" cy="3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405561" name="Line 57">
              <a:extLst>
                <a:ext uri="{FF2B5EF4-FFF2-40B4-BE49-F238E27FC236}">
                  <a16:creationId xmlns:a16="http://schemas.microsoft.com/office/drawing/2014/main" id="{CA10270C-579A-466C-8010-1DCE3E05EAEC}"/>
                </a:ext>
              </a:extLst>
            </p:cNvPr>
            <p:cNvSpPr>
              <a:spLocks noChangeAspect="1" noChangeShapeType="1"/>
            </p:cNvSpPr>
            <p:nvPr/>
          </p:nvSpPr>
          <p:spPr bwMode="auto">
            <a:xfrm flipV="1">
              <a:off x="1047" y="1637"/>
              <a:ext cx="0" cy="621"/>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5562" name="Line 58">
              <a:extLst>
                <a:ext uri="{FF2B5EF4-FFF2-40B4-BE49-F238E27FC236}">
                  <a16:creationId xmlns:a16="http://schemas.microsoft.com/office/drawing/2014/main" id="{99A5B13B-1F30-4CC7-BD40-FA5319632590}"/>
                </a:ext>
              </a:extLst>
            </p:cNvPr>
            <p:cNvSpPr>
              <a:spLocks noChangeAspect="1" noChangeShapeType="1"/>
            </p:cNvSpPr>
            <p:nvPr/>
          </p:nvSpPr>
          <p:spPr bwMode="auto">
            <a:xfrm>
              <a:off x="1047" y="1646"/>
              <a:ext cx="3761"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5563" name="Line 59">
              <a:extLst>
                <a:ext uri="{FF2B5EF4-FFF2-40B4-BE49-F238E27FC236}">
                  <a16:creationId xmlns:a16="http://schemas.microsoft.com/office/drawing/2014/main" id="{8C5BCA31-C476-4DFC-966D-BE02D8EE80B3}"/>
                </a:ext>
              </a:extLst>
            </p:cNvPr>
            <p:cNvSpPr>
              <a:spLocks noChangeAspect="1" noChangeShapeType="1"/>
            </p:cNvSpPr>
            <p:nvPr/>
          </p:nvSpPr>
          <p:spPr bwMode="auto">
            <a:xfrm>
              <a:off x="4811" y="1637"/>
              <a:ext cx="0" cy="264"/>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5564" name="Oval 60">
              <a:extLst>
                <a:ext uri="{FF2B5EF4-FFF2-40B4-BE49-F238E27FC236}">
                  <a16:creationId xmlns:a16="http://schemas.microsoft.com/office/drawing/2014/main" id="{7B6C6303-99B7-4C8F-AD47-74A652CCB344}"/>
                </a:ext>
              </a:extLst>
            </p:cNvPr>
            <p:cNvSpPr>
              <a:spLocks noChangeAspect="1" noChangeArrowheads="1"/>
            </p:cNvSpPr>
            <p:nvPr/>
          </p:nvSpPr>
          <p:spPr bwMode="auto">
            <a:xfrm>
              <a:off x="4757" y="1899"/>
              <a:ext cx="108" cy="108"/>
            </a:xfrm>
            <a:prstGeom prst="ellipse">
              <a:avLst/>
            </a:prstGeom>
            <a:noFill/>
            <a:ln w="9525" algn="ctr">
              <a:solidFill>
                <a:schemeClr val="tx1"/>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405565" name="Group 61">
              <a:extLst>
                <a:ext uri="{FF2B5EF4-FFF2-40B4-BE49-F238E27FC236}">
                  <a16:creationId xmlns:a16="http://schemas.microsoft.com/office/drawing/2014/main" id="{400327A1-C70A-4A3F-B06A-FC03F832CDAE}"/>
                </a:ext>
              </a:extLst>
            </p:cNvPr>
            <p:cNvGrpSpPr>
              <a:grpSpLocks noChangeAspect="1"/>
            </p:cNvGrpSpPr>
            <p:nvPr/>
          </p:nvGrpSpPr>
          <p:grpSpPr bwMode="auto">
            <a:xfrm rot="5400000">
              <a:off x="4720" y="2076"/>
              <a:ext cx="171" cy="206"/>
              <a:chOff x="7790" y="11025"/>
              <a:chExt cx="285" cy="345"/>
            </a:xfrm>
          </p:grpSpPr>
          <p:sp>
            <p:nvSpPr>
              <p:cNvPr id="405566" name="Line 62">
                <a:extLst>
                  <a:ext uri="{FF2B5EF4-FFF2-40B4-BE49-F238E27FC236}">
                    <a16:creationId xmlns:a16="http://schemas.microsoft.com/office/drawing/2014/main" id="{39C9CFEF-C6BB-4A78-A101-A3555CA02BCF}"/>
                  </a:ext>
                </a:extLst>
              </p:cNvPr>
              <p:cNvSpPr>
                <a:spLocks noChangeAspect="1" noChangeShapeType="1"/>
              </p:cNvSpPr>
              <p:nvPr/>
            </p:nvSpPr>
            <p:spPr bwMode="auto">
              <a:xfrm flipV="1">
                <a:off x="7790" y="11025"/>
                <a:ext cx="285" cy="16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5567" name="Line 63">
                <a:extLst>
                  <a:ext uri="{FF2B5EF4-FFF2-40B4-BE49-F238E27FC236}">
                    <a16:creationId xmlns:a16="http://schemas.microsoft.com/office/drawing/2014/main" id="{60A42352-6036-4327-9374-3B0A4C01C8FF}"/>
                  </a:ext>
                </a:extLst>
              </p:cNvPr>
              <p:cNvSpPr>
                <a:spLocks noChangeAspect="1" noChangeShapeType="1"/>
              </p:cNvSpPr>
              <p:nvPr/>
            </p:nvSpPr>
            <p:spPr bwMode="auto">
              <a:xfrm>
                <a:off x="7790" y="11190"/>
                <a:ext cx="270" cy="1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grpSp>
          <p:nvGrpSpPr>
            <p:cNvPr id="405568" name="Group 64">
              <a:extLst>
                <a:ext uri="{FF2B5EF4-FFF2-40B4-BE49-F238E27FC236}">
                  <a16:creationId xmlns:a16="http://schemas.microsoft.com/office/drawing/2014/main" id="{5EAE5B62-A67F-4727-85B5-6D9F72FD3D67}"/>
                </a:ext>
              </a:extLst>
            </p:cNvPr>
            <p:cNvGrpSpPr>
              <a:grpSpLocks noChangeAspect="1"/>
            </p:cNvGrpSpPr>
            <p:nvPr/>
          </p:nvGrpSpPr>
          <p:grpSpPr bwMode="auto">
            <a:xfrm rot="5400000">
              <a:off x="1014" y="2021"/>
              <a:ext cx="63" cy="180"/>
              <a:chOff x="7370" y="11327"/>
              <a:chExt cx="105" cy="300"/>
            </a:xfrm>
          </p:grpSpPr>
          <p:sp>
            <p:nvSpPr>
              <p:cNvPr id="405569" name="Line 65">
                <a:extLst>
                  <a:ext uri="{FF2B5EF4-FFF2-40B4-BE49-F238E27FC236}">
                    <a16:creationId xmlns:a16="http://schemas.microsoft.com/office/drawing/2014/main" id="{30D218DF-01CC-49DA-93DF-FB6B4087FBF3}"/>
                  </a:ext>
                </a:extLst>
              </p:cNvPr>
              <p:cNvSpPr>
                <a:spLocks noChangeAspect="1" noChangeShapeType="1"/>
              </p:cNvSpPr>
              <p:nvPr/>
            </p:nvSpPr>
            <p:spPr bwMode="auto">
              <a:xfrm>
                <a:off x="7370" y="11327"/>
                <a:ext cx="0" cy="3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5570" name="Line 66">
                <a:extLst>
                  <a:ext uri="{FF2B5EF4-FFF2-40B4-BE49-F238E27FC236}">
                    <a16:creationId xmlns:a16="http://schemas.microsoft.com/office/drawing/2014/main" id="{2EBC896E-72F3-4284-94F9-2AA7EA82A0FF}"/>
                  </a:ext>
                </a:extLst>
              </p:cNvPr>
              <p:cNvSpPr>
                <a:spLocks noChangeAspect="1" noChangeShapeType="1"/>
              </p:cNvSpPr>
              <p:nvPr/>
            </p:nvSpPr>
            <p:spPr bwMode="auto">
              <a:xfrm>
                <a:off x="7475" y="11327"/>
                <a:ext cx="0" cy="3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405571" name="Line 67">
              <a:extLst>
                <a:ext uri="{FF2B5EF4-FFF2-40B4-BE49-F238E27FC236}">
                  <a16:creationId xmlns:a16="http://schemas.microsoft.com/office/drawing/2014/main" id="{E212AF66-C640-472A-B838-ACA05CB418B4}"/>
                </a:ext>
              </a:extLst>
            </p:cNvPr>
            <p:cNvSpPr>
              <a:spLocks noChangeAspect="1" noChangeShapeType="1"/>
            </p:cNvSpPr>
            <p:nvPr/>
          </p:nvSpPr>
          <p:spPr bwMode="auto">
            <a:xfrm>
              <a:off x="2667" y="1556"/>
              <a:ext cx="562"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5572" name="Line 68">
              <a:extLst>
                <a:ext uri="{FF2B5EF4-FFF2-40B4-BE49-F238E27FC236}">
                  <a16:creationId xmlns:a16="http://schemas.microsoft.com/office/drawing/2014/main" id="{68DCF6FD-1D7E-45B6-AB71-0C86FF4FF078}"/>
                </a:ext>
              </a:extLst>
            </p:cNvPr>
            <p:cNvSpPr>
              <a:spLocks noChangeAspect="1" noChangeShapeType="1"/>
            </p:cNvSpPr>
            <p:nvPr/>
          </p:nvSpPr>
          <p:spPr bwMode="auto">
            <a:xfrm flipH="1">
              <a:off x="2667" y="1700"/>
              <a:ext cx="562"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5573" name="Text Box 69">
              <a:extLst>
                <a:ext uri="{FF2B5EF4-FFF2-40B4-BE49-F238E27FC236}">
                  <a16:creationId xmlns:a16="http://schemas.microsoft.com/office/drawing/2014/main" id="{7D71582B-E936-4CC5-AD63-05059D08C22B}"/>
                </a:ext>
              </a:extLst>
            </p:cNvPr>
            <p:cNvSpPr txBox="1">
              <a:spLocks noChangeAspect="1" noChangeArrowheads="1"/>
            </p:cNvSpPr>
            <p:nvPr/>
          </p:nvSpPr>
          <p:spPr bwMode="auto">
            <a:xfrm>
              <a:off x="2545" y="1750"/>
              <a:ext cx="833" cy="180"/>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Was sent by</a:t>
              </a:r>
            </a:p>
          </p:txBody>
        </p:sp>
        <p:sp>
          <p:nvSpPr>
            <p:cNvPr id="405574" name="Text Box 70">
              <a:extLst>
                <a:ext uri="{FF2B5EF4-FFF2-40B4-BE49-F238E27FC236}">
                  <a16:creationId xmlns:a16="http://schemas.microsoft.com/office/drawing/2014/main" id="{689E4CD1-E0B4-43EC-B3F5-AECCA0574B04}"/>
                </a:ext>
              </a:extLst>
            </p:cNvPr>
            <p:cNvSpPr txBox="1">
              <a:spLocks noChangeAspect="1" noChangeArrowheads="1"/>
            </p:cNvSpPr>
            <p:nvPr/>
          </p:nvSpPr>
          <p:spPr bwMode="auto">
            <a:xfrm>
              <a:off x="2509" y="1296"/>
              <a:ext cx="833" cy="180"/>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ctr" eaLnBrk="0" hangingPunct="0"/>
              <a:r>
                <a:rPr lang="en-GB" altLang="en-US" sz="1000"/>
                <a:t>Sends</a:t>
              </a:r>
            </a:p>
          </p:txBody>
        </p:sp>
        <p:sp>
          <p:nvSpPr>
            <p:cNvPr id="405575" name="Line 71">
              <a:extLst>
                <a:ext uri="{FF2B5EF4-FFF2-40B4-BE49-F238E27FC236}">
                  <a16:creationId xmlns:a16="http://schemas.microsoft.com/office/drawing/2014/main" id="{378A87AD-D0E7-4675-9119-AE741C7A7C9B}"/>
                </a:ext>
              </a:extLst>
            </p:cNvPr>
            <p:cNvSpPr>
              <a:spLocks noChangeAspect="1" noChangeShapeType="1"/>
            </p:cNvSpPr>
            <p:nvPr/>
          </p:nvSpPr>
          <p:spPr bwMode="auto">
            <a:xfrm>
              <a:off x="3503" y="2456"/>
              <a:ext cx="441"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5580" name="Line 76">
              <a:extLst>
                <a:ext uri="{FF2B5EF4-FFF2-40B4-BE49-F238E27FC236}">
                  <a16:creationId xmlns:a16="http://schemas.microsoft.com/office/drawing/2014/main" id="{73CDF27C-EBEE-4CB4-850B-9D3F7EC91B63}"/>
                </a:ext>
              </a:extLst>
            </p:cNvPr>
            <p:cNvSpPr>
              <a:spLocks noChangeAspect="1" noChangeShapeType="1"/>
            </p:cNvSpPr>
            <p:nvPr/>
          </p:nvSpPr>
          <p:spPr bwMode="auto">
            <a:xfrm>
              <a:off x="2160" y="2456"/>
              <a:ext cx="19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5581" name="Line 77">
              <a:extLst>
                <a:ext uri="{FF2B5EF4-FFF2-40B4-BE49-F238E27FC236}">
                  <a16:creationId xmlns:a16="http://schemas.microsoft.com/office/drawing/2014/main" id="{1B6ABF02-2195-4598-9441-C73ECC2BB67F}"/>
                </a:ext>
              </a:extLst>
            </p:cNvPr>
            <p:cNvSpPr>
              <a:spLocks noChangeAspect="1" noChangeShapeType="1"/>
            </p:cNvSpPr>
            <p:nvPr/>
          </p:nvSpPr>
          <p:spPr bwMode="auto">
            <a:xfrm>
              <a:off x="4053" y="2454"/>
              <a:ext cx="201"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05582" name="Line 78">
              <a:extLst>
                <a:ext uri="{FF2B5EF4-FFF2-40B4-BE49-F238E27FC236}">
                  <a16:creationId xmlns:a16="http://schemas.microsoft.com/office/drawing/2014/main" id="{AD77B14C-3DEE-46DF-9216-CA7E2D5094CE}"/>
                </a:ext>
              </a:extLst>
            </p:cNvPr>
            <p:cNvSpPr>
              <a:spLocks noChangeAspect="1" noChangeShapeType="1"/>
            </p:cNvSpPr>
            <p:nvPr/>
          </p:nvSpPr>
          <p:spPr bwMode="auto">
            <a:xfrm>
              <a:off x="4806" y="2001"/>
              <a:ext cx="0" cy="264"/>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Tree>
    <p:extLst>
      <p:ext uri="{BB962C8B-B14F-4D97-AF65-F5344CB8AC3E}">
        <p14:creationId xmlns:p14="http://schemas.microsoft.com/office/powerpoint/2010/main" val="944505605"/>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EA1D6F2-B82F-4590-9534-280A07F557F3}"/>
              </a:ext>
            </a:extLst>
          </p:cNvPr>
          <p:cNvSpPr>
            <a:spLocks noGrp="1"/>
          </p:cNvSpPr>
          <p:nvPr>
            <p:ph type="sldNum" sz="quarter" idx="10"/>
          </p:nvPr>
        </p:nvSpPr>
        <p:spPr/>
        <p:txBody>
          <a:bodyPr/>
          <a:lstStyle/>
          <a:p>
            <a:fld id="{C8E3EF7A-4C54-4477-8203-8636CFE5A3B3}" type="slidenum">
              <a:rPr lang="en-GB" altLang="en-US"/>
              <a:pPr/>
              <a:t>43</a:t>
            </a:fld>
            <a:endParaRPr lang="en-GB" altLang="en-US"/>
          </a:p>
        </p:txBody>
      </p:sp>
      <p:sp>
        <p:nvSpPr>
          <p:cNvPr id="627714" name="Rectangle 2">
            <a:extLst>
              <a:ext uri="{FF2B5EF4-FFF2-40B4-BE49-F238E27FC236}">
                <a16:creationId xmlns:a16="http://schemas.microsoft.com/office/drawing/2014/main" id="{4F7F8599-676B-4454-BC61-478977EDC138}"/>
              </a:ext>
            </a:extLst>
          </p:cNvPr>
          <p:cNvSpPr>
            <a:spLocks noGrp="1" noChangeArrowheads="1"/>
          </p:cNvSpPr>
          <p:nvPr>
            <p:ph type="title"/>
          </p:nvPr>
        </p:nvSpPr>
        <p:spPr/>
        <p:txBody>
          <a:bodyPr/>
          <a:lstStyle/>
          <a:p>
            <a:r>
              <a:rPr lang="en-US" altLang="en-US"/>
              <a:t>Attributes 	</a:t>
            </a:r>
          </a:p>
        </p:txBody>
      </p:sp>
      <p:sp>
        <p:nvSpPr>
          <p:cNvPr id="627715" name="Rectangle 3">
            <a:extLst>
              <a:ext uri="{FF2B5EF4-FFF2-40B4-BE49-F238E27FC236}">
                <a16:creationId xmlns:a16="http://schemas.microsoft.com/office/drawing/2014/main" id="{B375459E-E40D-4251-8EB9-AD1824CEECC9}"/>
              </a:ext>
            </a:extLst>
          </p:cNvPr>
          <p:cNvSpPr>
            <a:spLocks noGrp="1" noChangeArrowheads="1"/>
          </p:cNvSpPr>
          <p:nvPr>
            <p:ph type="body" idx="1"/>
          </p:nvPr>
        </p:nvSpPr>
        <p:spPr/>
        <p:txBody>
          <a:bodyPr/>
          <a:lstStyle/>
          <a:p>
            <a:r>
              <a:rPr lang="en-US" altLang="en-US" sz="2400" dirty="0"/>
              <a:t>Attributes are the properties of or facts about the Entities that need to be stored</a:t>
            </a:r>
          </a:p>
          <a:p>
            <a:r>
              <a:rPr lang="en-US" altLang="en-US" sz="2400" dirty="0"/>
              <a:t>Examples of typical attributes:</a:t>
            </a:r>
          </a:p>
          <a:p>
            <a:pPr lvl="1"/>
            <a:r>
              <a:rPr lang="en-US" altLang="en-US" sz="2400" dirty="0"/>
              <a:t>For a Soldier entity – name, rank, regimental number</a:t>
            </a:r>
          </a:p>
          <a:p>
            <a:pPr lvl="1"/>
            <a:r>
              <a:rPr lang="en-US" altLang="en-US" sz="2400" dirty="0"/>
              <a:t>For a Unit entity – name, location, target strength</a:t>
            </a:r>
          </a:p>
          <a:p>
            <a:pPr lvl="1"/>
            <a:r>
              <a:rPr lang="en-US" altLang="en-US" sz="2400" dirty="0"/>
              <a:t>For a Customer entity – contact name, address, credit limit </a:t>
            </a:r>
          </a:p>
        </p:txBody>
      </p:sp>
    </p:spTree>
    <p:extLst>
      <p:ext uri="{BB962C8B-B14F-4D97-AF65-F5344CB8AC3E}">
        <p14:creationId xmlns:p14="http://schemas.microsoft.com/office/powerpoint/2010/main" val="415663676"/>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3C45D4E-A052-4C1C-A3BD-8AEDBF3B0703}"/>
              </a:ext>
            </a:extLst>
          </p:cNvPr>
          <p:cNvSpPr>
            <a:spLocks noGrp="1"/>
          </p:cNvSpPr>
          <p:nvPr>
            <p:ph type="sldNum" sz="quarter" idx="10"/>
          </p:nvPr>
        </p:nvSpPr>
        <p:spPr/>
        <p:txBody>
          <a:bodyPr/>
          <a:lstStyle/>
          <a:p>
            <a:fld id="{2CA34306-000F-4AF6-A6A0-905A8DDF6317}" type="slidenum">
              <a:rPr lang="en-GB" altLang="en-US"/>
              <a:pPr/>
              <a:t>44</a:t>
            </a:fld>
            <a:endParaRPr lang="en-GB" altLang="en-US"/>
          </a:p>
        </p:txBody>
      </p:sp>
      <p:sp>
        <p:nvSpPr>
          <p:cNvPr id="629762" name="Rectangle 2">
            <a:extLst>
              <a:ext uri="{FF2B5EF4-FFF2-40B4-BE49-F238E27FC236}">
                <a16:creationId xmlns:a16="http://schemas.microsoft.com/office/drawing/2014/main" id="{318EEE22-DF3E-440F-ADBA-703B342D1DE6}"/>
              </a:ext>
            </a:extLst>
          </p:cNvPr>
          <p:cNvSpPr>
            <a:spLocks noGrp="1" noChangeArrowheads="1"/>
          </p:cNvSpPr>
          <p:nvPr>
            <p:ph type="title"/>
          </p:nvPr>
        </p:nvSpPr>
        <p:spPr/>
        <p:txBody>
          <a:bodyPr/>
          <a:lstStyle/>
          <a:p>
            <a:r>
              <a:rPr lang="en-US" altLang="en-US"/>
              <a:t>Key Attributes</a:t>
            </a:r>
          </a:p>
        </p:txBody>
      </p:sp>
      <p:sp>
        <p:nvSpPr>
          <p:cNvPr id="629763" name="Rectangle 3">
            <a:extLst>
              <a:ext uri="{FF2B5EF4-FFF2-40B4-BE49-F238E27FC236}">
                <a16:creationId xmlns:a16="http://schemas.microsoft.com/office/drawing/2014/main" id="{4430B77F-83A6-41D0-ADA9-85B4E9950F4C}"/>
              </a:ext>
            </a:extLst>
          </p:cNvPr>
          <p:cNvSpPr>
            <a:spLocks noGrp="1" noChangeArrowheads="1"/>
          </p:cNvSpPr>
          <p:nvPr>
            <p:ph type="body" idx="1"/>
          </p:nvPr>
        </p:nvSpPr>
        <p:spPr>
          <a:xfrm>
            <a:off x="457200" y="1417638"/>
            <a:ext cx="8229600" cy="3917032"/>
          </a:xfrm>
        </p:spPr>
        <p:txBody>
          <a:bodyPr/>
          <a:lstStyle/>
          <a:p>
            <a:r>
              <a:rPr lang="en-US" altLang="en-US" dirty="0"/>
              <a:t>Every entity type must have an attribute (or combination of attributes) that can be used uniquely to identify a particular </a:t>
            </a:r>
            <a:r>
              <a:rPr lang="en-US" altLang="en-US" i="1" dirty="0"/>
              <a:t>instance </a:t>
            </a:r>
            <a:r>
              <a:rPr lang="en-US" altLang="en-US" dirty="0"/>
              <a:t>of that entity type</a:t>
            </a:r>
          </a:p>
          <a:p>
            <a:r>
              <a:rPr lang="en-US" altLang="en-US" dirty="0"/>
              <a:t>This attribute (or combination of attributes) is called the </a:t>
            </a:r>
            <a:r>
              <a:rPr lang="en-US" altLang="en-US" i="1" dirty="0"/>
              <a:t>primary key</a:t>
            </a:r>
          </a:p>
          <a:p>
            <a:r>
              <a:rPr lang="en-US" altLang="en-US" dirty="0"/>
              <a:t>Duplicate values are not allowed in the primary key</a:t>
            </a:r>
          </a:p>
        </p:txBody>
      </p:sp>
    </p:spTree>
    <p:extLst>
      <p:ext uri="{BB962C8B-B14F-4D97-AF65-F5344CB8AC3E}">
        <p14:creationId xmlns:p14="http://schemas.microsoft.com/office/powerpoint/2010/main" val="878834022"/>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3E6D42A-15D1-451F-B740-F8B84E65D54D}"/>
              </a:ext>
            </a:extLst>
          </p:cNvPr>
          <p:cNvSpPr>
            <a:spLocks noGrp="1"/>
          </p:cNvSpPr>
          <p:nvPr>
            <p:ph type="sldNum" sz="quarter" idx="10"/>
          </p:nvPr>
        </p:nvSpPr>
        <p:spPr/>
        <p:txBody>
          <a:bodyPr/>
          <a:lstStyle/>
          <a:p>
            <a:fld id="{29F161BC-2B7B-48EE-8A7A-B1F45ECD892A}" type="slidenum">
              <a:rPr lang="en-GB" altLang="en-US"/>
              <a:pPr/>
              <a:t>45</a:t>
            </a:fld>
            <a:endParaRPr lang="en-GB" altLang="en-US"/>
          </a:p>
        </p:txBody>
      </p:sp>
      <p:sp>
        <p:nvSpPr>
          <p:cNvPr id="631810" name="Rectangle 2">
            <a:extLst>
              <a:ext uri="{FF2B5EF4-FFF2-40B4-BE49-F238E27FC236}">
                <a16:creationId xmlns:a16="http://schemas.microsoft.com/office/drawing/2014/main" id="{9E195250-0055-49D8-A1B9-83FEAF55BCFC}"/>
              </a:ext>
            </a:extLst>
          </p:cNvPr>
          <p:cNvSpPr>
            <a:spLocks noGrp="1" noChangeArrowheads="1"/>
          </p:cNvSpPr>
          <p:nvPr>
            <p:ph type="title"/>
          </p:nvPr>
        </p:nvSpPr>
        <p:spPr>
          <a:xfrm>
            <a:off x="457200" y="-18256"/>
            <a:ext cx="8229600" cy="1143000"/>
          </a:xfrm>
        </p:spPr>
        <p:txBody>
          <a:bodyPr/>
          <a:lstStyle/>
          <a:p>
            <a:r>
              <a:rPr lang="en-GB" altLang="en-US" dirty="0"/>
              <a:t>Primary Keys</a:t>
            </a:r>
          </a:p>
        </p:txBody>
      </p:sp>
      <p:sp>
        <p:nvSpPr>
          <p:cNvPr id="631811" name="Rectangle 3">
            <a:extLst>
              <a:ext uri="{FF2B5EF4-FFF2-40B4-BE49-F238E27FC236}">
                <a16:creationId xmlns:a16="http://schemas.microsoft.com/office/drawing/2014/main" id="{FABFA46B-BF7B-4EF2-8000-DE011817232C}"/>
              </a:ext>
            </a:extLst>
          </p:cNvPr>
          <p:cNvSpPr>
            <a:spLocks noGrp="1" noChangeArrowheads="1"/>
          </p:cNvSpPr>
          <p:nvPr>
            <p:ph type="body" idx="1"/>
          </p:nvPr>
        </p:nvSpPr>
        <p:spPr>
          <a:xfrm>
            <a:off x="457200" y="1124744"/>
            <a:ext cx="8229600" cy="3917032"/>
          </a:xfrm>
        </p:spPr>
        <p:txBody>
          <a:bodyPr/>
          <a:lstStyle/>
          <a:p>
            <a:r>
              <a:rPr lang="en-GB" altLang="en-US" dirty="0"/>
              <a:t>A </a:t>
            </a:r>
            <a:r>
              <a:rPr lang="en-GB" altLang="en-US" i="1" dirty="0"/>
              <a:t>simple primary key </a:t>
            </a:r>
            <a:r>
              <a:rPr lang="en-GB" altLang="en-US" dirty="0"/>
              <a:t>consists of a single attribute</a:t>
            </a:r>
          </a:p>
          <a:p>
            <a:r>
              <a:rPr lang="en-GB" altLang="en-US" dirty="0"/>
              <a:t>A </a:t>
            </a:r>
            <a:r>
              <a:rPr lang="en-GB" altLang="en-US" i="1" dirty="0"/>
              <a:t>composite primary key </a:t>
            </a:r>
            <a:r>
              <a:rPr lang="en-GB" altLang="en-US" dirty="0"/>
              <a:t>is a primary key consisting of two or more attributes</a:t>
            </a:r>
          </a:p>
          <a:p>
            <a:r>
              <a:rPr lang="en-GB" altLang="en-US" dirty="0"/>
              <a:t>A </a:t>
            </a:r>
            <a:r>
              <a:rPr lang="en-GB" altLang="en-US" i="1" dirty="0"/>
              <a:t>compound primary key</a:t>
            </a:r>
            <a:r>
              <a:rPr lang="en-GB" altLang="en-US" dirty="0"/>
              <a:t>  is a special type of composite primary key in which the attributes comprising the key are themselves both primary keys in other tables</a:t>
            </a:r>
          </a:p>
        </p:txBody>
      </p:sp>
    </p:spTree>
    <p:extLst>
      <p:ext uri="{BB962C8B-B14F-4D97-AF65-F5344CB8AC3E}">
        <p14:creationId xmlns:p14="http://schemas.microsoft.com/office/powerpoint/2010/main" val="3304202277"/>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4F98560-C10D-4B03-A4B2-1546BA8E6D82}"/>
              </a:ext>
            </a:extLst>
          </p:cNvPr>
          <p:cNvSpPr>
            <a:spLocks noGrp="1"/>
          </p:cNvSpPr>
          <p:nvPr>
            <p:ph type="sldNum" sz="quarter" idx="10"/>
          </p:nvPr>
        </p:nvSpPr>
        <p:spPr/>
        <p:txBody>
          <a:bodyPr/>
          <a:lstStyle/>
          <a:p>
            <a:fld id="{BE5FE64D-12CA-4C39-8E0F-3E5322B6F269}" type="slidenum">
              <a:rPr lang="en-GB" altLang="en-US"/>
              <a:pPr/>
              <a:t>46</a:t>
            </a:fld>
            <a:endParaRPr lang="en-GB" altLang="en-US"/>
          </a:p>
        </p:txBody>
      </p:sp>
      <p:sp>
        <p:nvSpPr>
          <p:cNvPr id="633858" name="Rectangle 2">
            <a:extLst>
              <a:ext uri="{FF2B5EF4-FFF2-40B4-BE49-F238E27FC236}">
                <a16:creationId xmlns:a16="http://schemas.microsoft.com/office/drawing/2014/main" id="{F9C14E15-60A8-41BB-9B74-5DD754D72052}"/>
              </a:ext>
            </a:extLst>
          </p:cNvPr>
          <p:cNvSpPr>
            <a:spLocks noGrp="1" noChangeArrowheads="1"/>
          </p:cNvSpPr>
          <p:nvPr>
            <p:ph type="title"/>
          </p:nvPr>
        </p:nvSpPr>
        <p:spPr/>
        <p:txBody>
          <a:bodyPr/>
          <a:lstStyle/>
          <a:p>
            <a:r>
              <a:rPr lang="en-GB" altLang="en-US"/>
              <a:t>Foreign Keys</a:t>
            </a:r>
          </a:p>
        </p:txBody>
      </p:sp>
      <p:sp>
        <p:nvSpPr>
          <p:cNvPr id="633859" name="Rectangle 3">
            <a:extLst>
              <a:ext uri="{FF2B5EF4-FFF2-40B4-BE49-F238E27FC236}">
                <a16:creationId xmlns:a16="http://schemas.microsoft.com/office/drawing/2014/main" id="{1A721497-9AB4-405B-8CDF-C7AE485E8E20}"/>
              </a:ext>
            </a:extLst>
          </p:cNvPr>
          <p:cNvSpPr>
            <a:spLocks noGrp="1" noChangeArrowheads="1"/>
          </p:cNvSpPr>
          <p:nvPr>
            <p:ph type="body" idx="1"/>
          </p:nvPr>
        </p:nvSpPr>
        <p:spPr/>
        <p:txBody>
          <a:bodyPr/>
          <a:lstStyle/>
          <a:p>
            <a:r>
              <a:rPr lang="en-GB" altLang="en-US" sz="2800" dirty="0"/>
              <a:t>A </a:t>
            </a:r>
            <a:r>
              <a:rPr lang="en-GB" altLang="en-US" sz="2800" i="1" dirty="0"/>
              <a:t>foreign key</a:t>
            </a:r>
            <a:r>
              <a:rPr lang="en-GB" altLang="en-US" sz="2800" dirty="0"/>
              <a:t> is an attribute of an entity type that is also the primary key of another entity type</a:t>
            </a:r>
          </a:p>
          <a:p>
            <a:r>
              <a:rPr lang="en-GB" altLang="en-US" sz="2800" dirty="0"/>
              <a:t>Including the foreign key as an attribute creates a one-to-many relationship between the entity type in which it is the primary key (the “one” end) and that in which it is the foreign key (the “many” end)</a:t>
            </a:r>
          </a:p>
        </p:txBody>
      </p:sp>
    </p:spTree>
    <p:extLst>
      <p:ext uri="{BB962C8B-B14F-4D97-AF65-F5344CB8AC3E}">
        <p14:creationId xmlns:p14="http://schemas.microsoft.com/office/powerpoint/2010/main" val="3813205028"/>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94810014-6690-473B-B93A-826DC8879D86}"/>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en-US"/>
            </a:defPPr>
            <a:lvl1pPr algn="r" rtl="0" fontAlgn="base">
              <a:spcBef>
                <a:spcPct val="0"/>
              </a:spcBef>
              <a:spcAft>
                <a:spcPct val="0"/>
              </a:spcAft>
              <a:defRPr sz="1400" kern="1200">
                <a:solidFill>
                  <a:srgbClr val="FFFF66"/>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fld id="{909B4DDF-BCEF-44FD-BC3A-DAA736B4B418}" type="slidenum">
              <a:rPr lang="en-GB" altLang="en-US" smtClean="0"/>
              <a:pPr/>
              <a:t>47</a:t>
            </a:fld>
            <a:endParaRPr lang="en-GB" altLang="en-US"/>
          </a:p>
        </p:txBody>
      </p:sp>
      <p:sp>
        <p:nvSpPr>
          <p:cNvPr id="837634" name="Rectangle 2">
            <a:extLst>
              <a:ext uri="{FF2B5EF4-FFF2-40B4-BE49-F238E27FC236}">
                <a16:creationId xmlns:a16="http://schemas.microsoft.com/office/drawing/2014/main" id="{17E37BF2-0854-4318-B4F5-457C6FC55B27}"/>
              </a:ext>
            </a:extLst>
          </p:cNvPr>
          <p:cNvSpPr>
            <a:spLocks noGrp="1" noChangeArrowheads="1"/>
          </p:cNvSpPr>
          <p:nvPr>
            <p:ph type="ctrTitle"/>
          </p:nvPr>
        </p:nvSpPr>
        <p:spPr/>
        <p:txBody>
          <a:bodyPr/>
          <a:lstStyle/>
          <a:p>
            <a:r>
              <a:rPr lang="en-GB" altLang="en-US"/>
              <a:t>Database Technology</a:t>
            </a:r>
          </a:p>
        </p:txBody>
      </p:sp>
      <p:sp>
        <p:nvSpPr>
          <p:cNvPr id="837636" name="Rectangle 4">
            <a:extLst>
              <a:ext uri="{FF2B5EF4-FFF2-40B4-BE49-F238E27FC236}">
                <a16:creationId xmlns:a16="http://schemas.microsoft.com/office/drawing/2014/main" id="{B208D525-D3ED-42F2-91DF-952B865D036A}"/>
              </a:ext>
            </a:extLst>
          </p:cNvPr>
          <p:cNvSpPr>
            <a:spLocks noGrp="1" noChangeArrowheads="1"/>
          </p:cNvSpPr>
          <p:nvPr>
            <p:ph type="subTitle" idx="1"/>
          </p:nvPr>
        </p:nvSpPr>
        <p:spPr/>
        <p:txBody>
          <a:bodyPr/>
          <a:lstStyle/>
          <a:p>
            <a:r>
              <a:rPr lang="en-GB" altLang="en-US" dirty="0">
                <a:solidFill>
                  <a:schemeClr val="bg1"/>
                </a:solidFill>
              </a:rPr>
              <a:t>Normalisation</a:t>
            </a:r>
          </a:p>
        </p:txBody>
      </p:sp>
    </p:spTree>
    <p:extLst>
      <p:ext uri="{BB962C8B-B14F-4D97-AF65-F5344CB8AC3E}">
        <p14:creationId xmlns:p14="http://schemas.microsoft.com/office/powerpoint/2010/main" val="485537710"/>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a:extLst>
              <a:ext uri="{FF2B5EF4-FFF2-40B4-BE49-F238E27FC236}">
                <a16:creationId xmlns:a16="http://schemas.microsoft.com/office/drawing/2014/main" id="{46D5793A-9A33-4A77-9362-B159C095F28D}"/>
              </a:ext>
            </a:extLst>
          </p:cNvPr>
          <p:cNvSpPr>
            <a:spLocks noGrp="1"/>
          </p:cNvSpPr>
          <p:nvPr>
            <p:ph type="sldNum" sz="quarter" idx="10"/>
          </p:nvPr>
        </p:nvSpPr>
        <p:spPr/>
        <p:txBody>
          <a:bodyPr/>
          <a:lstStyle/>
          <a:p>
            <a:fld id="{E2F44AC5-ED27-4F03-80A8-D0F7E8BFFD16}" type="slidenum">
              <a:rPr lang="en-GB" altLang="en-US"/>
              <a:pPr/>
              <a:t>48</a:t>
            </a:fld>
            <a:endParaRPr lang="en-GB" altLang="en-US"/>
          </a:p>
        </p:txBody>
      </p:sp>
      <p:sp>
        <p:nvSpPr>
          <p:cNvPr id="66574" name="Rectangle 14">
            <a:extLst>
              <a:ext uri="{FF2B5EF4-FFF2-40B4-BE49-F238E27FC236}">
                <a16:creationId xmlns:a16="http://schemas.microsoft.com/office/drawing/2014/main" id="{965E8D18-D922-42DB-AC43-A7A05549E7B1}"/>
              </a:ext>
            </a:extLst>
          </p:cNvPr>
          <p:cNvSpPr>
            <a:spLocks noGrp="1" noChangeArrowheads="1"/>
          </p:cNvSpPr>
          <p:nvPr>
            <p:ph type="title"/>
          </p:nvPr>
        </p:nvSpPr>
        <p:spPr/>
        <p:txBody>
          <a:bodyPr/>
          <a:lstStyle/>
          <a:p>
            <a:r>
              <a:rPr lang="en-US" altLang="en-US"/>
              <a:t>Normalisation	</a:t>
            </a:r>
          </a:p>
        </p:txBody>
      </p:sp>
      <p:sp>
        <p:nvSpPr>
          <p:cNvPr id="66569" name="Text Box 9">
            <a:extLst>
              <a:ext uri="{FF2B5EF4-FFF2-40B4-BE49-F238E27FC236}">
                <a16:creationId xmlns:a16="http://schemas.microsoft.com/office/drawing/2014/main" id="{B53B2A0F-43B5-4348-A226-4B75A5FF0EA1}"/>
              </a:ext>
            </a:extLst>
          </p:cNvPr>
          <p:cNvSpPr txBox="1">
            <a:spLocks noChangeArrowheads="1"/>
          </p:cNvSpPr>
          <p:nvPr/>
        </p:nvSpPr>
        <p:spPr bwMode="auto">
          <a:xfrm>
            <a:off x="258763" y="4164013"/>
            <a:ext cx="18415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endParaRPr lang="en-US" altLang="en-US" sz="2400"/>
          </a:p>
          <a:p>
            <a:pPr eaLnBrk="0" hangingPunct="0"/>
            <a:endParaRPr lang="en-US" altLang="en-US" sz="2400"/>
          </a:p>
          <a:p>
            <a:pPr eaLnBrk="0" hangingPunct="0"/>
            <a:endParaRPr lang="en-US" altLang="en-US" sz="2400"/>
          </a:p>
        </p:txBody>
      </p:sp>
      <p:sp>
        <p:nvSpPr>
          <p:cNvPr id="66576" name="Rectangle 16">
            <a:extLst>
              <a:ext uri="{FF2B5EF4-FFF2-40B4-BE49-F238E27FC236}">
                <a16:creationId xmlns:a16="http://schemas.microsoft.com/office/drawing/2014/main" id="{FF816507-3330-4D37-846E-BC811496251B}"/>
              </a:ext>
            </a:extLst>
          </p:cNvPr>
          <p:cNvSpPr>
            <a:spLocks noGrp="1" noChangeArrowheads="1"/>
          </p:cNvSpPr>
          <p:nvPr>
            <p:ph type="body" idx="1"/>
          </p:nvPr>
        </p:nvSpPr>
        <p:spPr/>
        <p:txBody>
          <a:bodyPr/>
          <a:lstStyle/>
          <a:p>
            <a:pPr>
              <a:buFontTx/>
              <a:buNone/>
            </a:pPr>
            <a:r>
              <a:rPr lang="en-GB" altLang="en-US" sz="2800" dirty="0"/>
              <a:t>Normalisation is a method used to check that:</a:t>
            </a:r>
          </a:p>
          <a:p>
            <a:pPr>
              <a:buFontTx/>
              <a:buNone/>
            </a:pPr>
            <a:endParaRPr lang="en-GB" altLang="en-US" sz="2800" dirty="0"/>
          </a:p>
          <a:p>
            <a:r>
              <a:rPr lang="en-GB" altLang="en-US" sz="2800" dirty="0"/>
              <a:t>the ERD and attribute lists are complete and correct</a:t>
            </a:r>
          </a:p>
          <a:p>
            <a:endParaRPr lang="en-GB" altLang="en-US" sz="2800" dirty="0"/>
          </a:p>
          <a:p>
            <a:r>
              <a:rPr lang="en-GB" altLang="en-US" sz="2800" dirty="0"/>
              <a:t>information only exists in a single place in the database</a:t>
            </a:r>
            <a:endParaRPr lang="en-US" altLang="en-US" sz="2800" dirty="0"/>
          </a:p>
          <a:p>
            <a:endParaRPr lang="en-GB" altLang="en-US" dirty="0"/>
          </a:p>
        </p:txBody>
      </p:sp>
    </p:spTree>
    <p:extLst>
      <p:ext uri="{BB962C8B-B14F-4D97-AF65-F5344CB8AC3E}">
        <p14:creationId xmlns:p14="http://schemas.microsoft.com/office/powerpoint/2010/main" val="3960178264"/>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385323E-7801-490D-8116-EFED4B87E7EC}"/>
              </a:ext>
            </a:extLst>
          </p:cNvPr>
          <p:cNvSpPr>
            <a:spLocks noGrp="1"/>
          </p:cNvSpPr>
          <p:nvPr>
            <p:ph type="sldNum" sz="quarter" idx="10"/>
          </p:nvPr>
        </p:nvSpPr>
        <p:spPr/>
        <p:txBody>
          <a:bodyPr/>
          <a:lstStyle/>
          <a:p>
            <a:fld id="{CCBFDE35-2D50-42BE-A55D-7394C7B4EE43}" type="slidenum">
              <a:rPr lang="en-GB" altLang="en-US"/>
              <a:pPr/>
              <a:t>49</a:t>
            </a:fld>
            <a:endParaRPr lang="en-GB" altLang="en-US"/>
          </a:p>
        </p:txBody>
      </p:sp>
      <p:sp>
        <p:nvSpPr>
          <p:cNvPr id="95243" name="Rectangle 11">
            <a:extLst>
              <a:ext uri="{FF2B5EF4-FFF2-40B4-BE49-F238E27FC236}">
                <a16:creationId xmlns:a16="http://schemas.microsoft.com/office/drawing/2014/main" id="{946E2E33-4441-4A5C-8D20-195B1FC131F7}"/>
              </a:ext>
            </a:extLst>
          </p:cNvPr>
          <p:cNvSpPr>
            <a:spLocks noGrp="1" noChangeArrowheads="1"/>
          </p:cNvSpPr>
          <p:nvPr>
            <p:ph type="title"/>
          </p:nvPr>
        </p:nvSpPr>
        <p:spPr/>
        <p:txBody>
          <a:bodyPr/>
          <a:lstStyle/>
          <a:p>
            <a:r>
              <a:rPr lang="en-US" altLang="en-US" dirty="0" err="1"/>
              <a:t>Normalisation</a:t>
            </a:r>
            <a:r>
              <a:rPr lang="en-US" altLang="en-US" dirty="0"/>
              <a:t>	</a:t>
            </a:r>
          </a:p>
        </p:txBody>
      </p:sp>
      <p:sp>
        <p:nvSpPr>
          <p:cNvPr id="95245" name="Rectangle 13">
            <a:extLst>
              <a:ext uri="{FF2B5EF4-FFF2-40B4-BE49-F238E27FC236}">
                <a16:creationId xmlns:a16="http://schemas.microsoft.com/office/drawing/2014/main" id="{D4209E90-6BDB-4C7E-A211-443F82251483}"/>
              </a:ext>
            </a:extLst>
          </p:cNvPr>
          <p:cNvSpPr>
            <a:spLocks noGrp="1" noChangeArrowheads="1"/>
          </p:cNvSpPr>
          <p:nvPr>
            <p:ph type="body" idx="1"/>
          </p:nvPr>
        </p:nvSpPr>
        <p:spPr/>
        <p:txBody>
          <a:bodyPr/>
          <a:lstStyle/>
          <a:p>
            <a:r>
              <a:rPr lang="en-GB" altLang="en-US" sz="2000" dirty="0"/>
              <a:t>There are five commonly-used tests for normalisation, although several others are sometimes used</a:t>
            </a:r>
          </a:p>
          <a:p>
            <a:endParaRPr lang="en-GB" altLang="en-US" sz="2000" dirty="0"/>
          </a:p>
          <a:p>
            <a:r>
              <a:rPr lang="en-GB" altLang="en-US" sz="2000" dirty="0"/>
              <a:t>After each test has been successfully completed, the data is said to be in a “normal form”, hence:</a:t>
            </a:r>
          </a:p>
          <a:p>
            <a:endParaRPr lang="en-GB" altLang="en-US" sz="2000" dirty="0"/>
          </a:p>
          <a:p>
            <a:pPr lvl="1"/>
            <a:r>
              <a:rPr lang="en-GB" altLang="en-US" sz="2000" dirty="0"/>
              <a:t>First Normal Form (1NF)</a:t>
            </a:r>
          </a:p>
          <a:p>
            <a:pPr lvl="1"/>
            <a:r>
              <a:rPr lang="en-GB" altLang="en-US" sz="2000" dirty="0"/>
              <a:t>Second Normal Form (2NF)</a:t>
            </a:r>
          </a:p>
          <a:p>
            <a:pPr lvl="1"/>
            <a:r>
              <a:rPr lang="en-GB" altLang="en-US" sz="2000" dirty="0"/>
              <a:t>Third Normal Form (3NF)</a:t>
            </a:r>
          </a:p>
          <a:p>
            <a:pPr lvl="1"/>
            <a:r>
              <a:rPr lang="en-GB" altLang="en-US" sz="2000" dirty="0"/>
              <a:t>Fourth Normal Form (4NF)</a:t>
            </a:r>
          </a:p>
          <a:p>
            <a:pPr lvl="1"/>
            <a:r>
              <a:rPr lang="en-GB" altLang="en-US" sz="2000" dirty="0"/>
              <a:t>Fifth Normal form (5NF)</a:t>
            </a:r>
            <a:endParaRPr lang="en-US" altLang="en-US" sz="2000" dirty="0"/>
          </a:p>
          <a:p>
            <a:endParaRPr lang="en-GB" altLang="en-US" dirty="0"/>
          </a:p>
        </p:txBody>
      </p:sp>
    </p:spTree>
    <p:extLst>
      <p:ext uri="{BB962C8B-B14F-4D97-AF65-F5344CB8AC3E}">
        <p14:creationId xmlns:p14="http://schemas.microsoft.com/office/powerpoint/2010/main" val="4244712962"/>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CF7B224-B0EC-4FC3-8BE8-23B751C3DE1C}"/>
              </a:ext>
            </a:extLst>
          </p:cNvPr>
          <p:cNvSpPr>
            <a:spLocks noGrp="1"/>
          </p:cNvSpPr>
          <p:nvPr>
            <p:ph type="sldNum" sz="quarter" idx="10"/>
          </p:nvPr>
        </p:nvSpPr>
        <p:spPr/>
        <p:txBody>
          <a:bodyPr/>
          <a:lstStyle/>
          <a:p>
            <a:fld id="{ED2E96C0-ADB8-4C49-8B13-63B641B5711A}" type="slidenum">
              <a:rPr lang="en-GB" altLang="en-US"/>
              <a:pPr/>
              <a:t>50</a:t>
            </a:fld>
            <a:endParaRPr lang="en-GB" altLang="en-US"/>
          </a:p>
        </p:txBody>
      </p:sp>
      <p:sp>
        <p:nvSpPr>
          <p:cNvPr id="688130" name="Rectangle 2">
            <a:extLst>
              <a:ext uri="{FF2B5EF4-FFF2-40B4-BE49-F238E27FC236}">
                <a16:creationId xmlns:a16="http://schemas.microsoft.com/office/drawing/2014/main" id="{908EDA22-8504-4ED6-A9F3-F229272DB265}"/>
              </a:ext>
            </a:extLst>
          </p:cNvPr>
          <p:cNvSpPr>
            <a:spLocks noGrp="1" noChangeArrowheads="1"/>
          </p:cNvSpPr>
          <p:nvPr>
            <p:ph type="title"/>
          </p:nvPr>
        </p:nvSpPr>
        <p:spPr/>
        <p:txBody>
          <a:bodyPr/>
          <a:lstStyle/>
          <a:p>
            <a:r>
              <a:rPr lang="en-US" altLang="en-US"/>
              <a:t>Normalisation	</a:t>
            </a:r>
          </a:p>
        </p:txBody>
      </p:sp>
      <p:sp>
        <p:nvSpPr>
          <p:cNvPr id="688131" name="Rectangle 3">
            <a:extLst>
              <a:ext uri="{FF2B5EF4-FFF2-40B4-BE49-F238E27FC236}">
                <a16:creationId xmlns:a16="http://schemas.microsoft.com/office/drawing/2014/main" id="{62B2E3D2-20C5-4F14-82E2-FE7DF6312AB0}"/>
              </a:ext>
            </a:extLst>
          </p:cNvPr>
          <p:cNvSpPr>
            <a:spLocks noGrp="1" noChangeArrowheads="1"/>
          </p:cNvSpPr>
          <p:nvPr>
            <p:ph type="body" idx="1"/>
          </p:nvPr>
        </p:nvSpPr>
        <p:spPr>
          <a:xfrm>
            <a:off x="457200" y="1268760"/>
            <a:ext cx="8229600" cy="3917032"/>
          </a:xfrm>
        </p:spPr>
        <p:txBody>
          <a:bodyPr/>
          <a:lstStyle/>
          <a:p>
            <a:pPr marL="363538" indent="-363538">
              <a:tabLst>
                <a:tab pos="1255713" algn="l"/>
              </a:tabLst>
            </a:pPr>
            <a:r>
              <a:rPr lang="en-GB" altLang="en-US" sz="2400" dirty="0"/>
              <a:t>1NF – Remove repeating groups</a:t>
            </a:r>
          </a:p>
          <a:p>
            <a:pPr marL="363538" indent="-363538">
              <a:tabLst>
                <a:tab pos="1255713" algn="l"/>
              </a:tabLst>
            </a:pPr>
            <a:endParaRPr lang="en-GB" altLang="en-US" sz="2400" dirty="0"/>
          </a:p>
          <a:p>
            <a:pPr marL="363538" indent="-363538">
              <a:tabLst>
                <a:tab pos="1255713" algn="l"/>
              </a:tabLst>
            </a:pPr>
            <a:r>
              <a:rPr lang="en-GB" altLang="en-US" sz="2400" dirty="0"/>
              <a:t>2NF – Remove partial dependencies</a:t>
            </a:r>
          </a:p>
          <a:p>
            <a:pPr marL="363538" indent="-363538">
              <a:tabLst>
                <a:tab pos="1255713" algn="l"/>
              </a:tabLst>
            </a:pPr>
            <a:endParaRPr lang="en-GB" altLang="en-US" sz="2400" dirty="0"/>
          </a:p>
          <a:p>
            <a:pPr marL="363538" indent="-363538">
              <a:tabLst>
                <a:tab pos="1255713" algn="l"/>
              </a:tabLst>
            </a:pPr>
            <a:r>
              <a:rPr lang="en-GB" altLang="en-US" sz="2400" dirty="0"/>
              <a:t>3NF – Remove non-key dependencies</a:t>
            </a:r>
          </a:p>
          <a:p>
            <a:pPr marL="363538" indent="-363538">
              <a:tabLst>
                <a:tab pos="1255713" algn="l"/>
              </a:tabLst>
            </a:pPr>
            <a:endParaRPr lang="en-GB" altLang="en-US" sz="2400" dirty="0"/>
          </a:p>
          <a:p>
            <a:pPr marL="363538" indent="-363538">
              <a:tabLst>
                <a:tab pos="1255713" algn="l"/>
              </a:tabLst>
            </a:pPr>
            <a:r>
              <a:rPr lang="en-GB" altLang="en-US" sz="2400" dirty="0"/>
              <a:t>4NF – Remove multi-valued dependencies</a:t>
            </a:r>
          </a:p>
          <a:p>
            <a:pPr marL="363538" indent="-363538">
              <a:tabLst>
                <a:tab pos="1255713" algn="l"/>
              </a:tabLst>
            </a:pPr>
            <a:endParaRPr lang="en-GB" altLang="en-US" sz="2400" dirty="0"/>
          </a:p>
          <a:p>
            <a:pPr marL="363538" indent="-363538">
              <a:tabLst>
                <a:tab pos="1255713" algn="l"/>
              </a:tabLst>
            </a:pPr>
            <a:r>
              <a:rPr lang="en-GB" altLang="en-US" sz="2400" dirty="0"/>
              <a:t>5NF – Ensure all attributes are non-loss 	decompositions</a:t>
            </a:r>
            <a:endParaRPr lang="en-US" altLang="en-US" sz="2400" dirty="0"/>
          </a:p>
        </p:txBody>
      </p:sp>
    </p:spTree>
    <p:extLst>
      <p:ext uri="{BB962C8B-B14F-4D97-AF65-F5344CB8AC3E}">
        <p14:creationId xmlns:p14="http://schemas.microsoft.com/office/powerpoint/2010/main" val="2030143886"/>
      </p:ext>
    </p:extLst>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DD6A6CB-BE27-44BD-B0D1-44BABE2C3FF5}"/>
              </a:ext>
            </a:extLst>
          </p:cNvPr>
          <p:cNvSpPr>
            <a:spLocks noGrp="1"/>
          </p:cNvSpPr>
          <p:nvPr>
            <p:ph type="sldNum" sz="quarter" idx="10"/>
          </p:nvPr>
        </p:nvSpPr>
        <p:spPr/>
        <p:txBody>
          <a:bodyPr/>
          <a:lstStyle/>
          <a:p>
            <a:fld id="{CBE26B7C-480C-4D6A-A0F3-4CE4BAF1F25D}" type="slidenum">
              <a:rPr lang="en-GB" altLang="en-US"/>
              <a:pPr/>
              <a:t>51</a:t>
            </a:fld>
            <a:endParaRPr lang="en-GB" altLang="en-US"/>
          </a:p>
        </p:txBody>
      </p:sp>
      <p:sp>
        <p:nvSpPr>
          <p:cNvPr id="411668" name="Rectangle 1044">
            <a:extLst>
              <a:ext uri="{FF2B5EF4-FFF2-40B4-BE49-F238E27FC236}">
                <a16:creationId xmlns:a16="http://schemas.microsoft.com/office/drawing/2014/main" id="{E04651CE-8AD3-4243-B07F-6674113400C0}"/>
              </a:ext>
            </a:extLst>
          </p:cNvPr>
          <p:cNvSpPr>
            <a:spLocks noGrp="1" noChangeArrowheads="1"/>
          </p:cNvSpPr>
          <p:nvPr>
            <p:ph type="title"/>
          </p:nvPr>
        </p:nvSpPr>
        <p:spPr/>
        <p:txBody>
          <a:bodyPr/>
          <a:lstStyle/>
          <a:p>
            <a:r>
              <a:rPr lang="en-US" altLang="en-US"/>
              <a:t>Normalisation</a:t>
            </a:r>
          </a:p>
        </p:txBody>
      </p:sp>
      <p:sp>
        <p:nvSpPr>
          <p:cNvPr id="411671" name="Rectangle 1047">
            <a:extLst>
              <a:ext uri="{FF2B5EF4-FFF2-40B4-BE49-F238E27FC236}">
                <a16:creationId xmlns:a16="http://schemas.microsoft.com/office/drawing/2014/main" id="{EACA85CA-96AA-458A-8CB2-64F8A94ADE91}"/>
              </a:ext>
            </a:extLst>
          </p:cNvPr>
          <p:cNvSpPr>
            <a:spLocks noGrp="1" noChangeArrowheads="1"/>
          </p:cNvSpPr>
          <p:nvPr>
            <p:ph type="body" idx="1"/>
          </p:nvPr>
        </p:nvSpPr>
        <p:spPr/>
        <p:txBody>
          <a:bodyPr/>
          <a:lstStyle/>
          <a:p>
            <a:pPr>
              <a:buFontTx/>
              <a:buNone/>
            </a:pPr>
            <a:r>
              <a:rPr lang="en-US" altLang="en-US" sz="2800" b="1" dirty="0"/>
              <a:t>First Normal Form</a:t>
            </a:r>
            <a:r>
              <a:rPr lang="en-US" altLang="en-US" sz="2800" dirty="0"/>
              <a:t> </a:t>
            </a:r>
          </a:p>
          <a:p>
            <a:pPr>
              <a:buFontTx/>
              <a:buNone/>
            </a:pPr>
            <a:endParaRPr lang="en-US" altLang="en-US" sz="2800" dirty="0"/>
          </a:p>
          <a:p>
            <a:r>
              <a:rPr lang="en-US" altLang="en-US" sz="2800" dirty="0"/>
              <a:t>Remove repeating attributes or groups of attributes</a:t>
            </a:r>
          </a:p>
          <a:p>
            <a:endParaRPr lang="en-US" altLang="en-US" sz="2800" dirty="0"/>
          </a:p>
          <a:p>
            <a:r>
              <a:rPr lang="en-US" altLang="en-US" sz="2800" dirty="0"/>
              <a:t>A repeating attribute or group of attributes is one which occurs a varying number of times in each record</a:t>
            </a:r>
          </a:p>
          <a:p>
            <a:endParaRPr lang="en-US" altLang="en-US" dirty="0"/>
          </a:p>
          <a:p>
            <a:endParaRPr lang="en-GB" altLang="en-US" dirty="0"/>
          </a:p>
        </p:txBody>
      </p:sp>
    </p:spTree>
    <p:extLst>
      <p:ext uri="{BB962C8B-B14F-4D97-AF65-F5344CB8AC3E}">
        <p14:creationId xmlns:p14="http://schemas.microsoft.com/office/powerpoint/2010/main" val="3705797944"/>
      </p:ext>
    </p:extLst>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Slide Number Placeholder 4">
            <a:extLst>
              <a:ext uri="{FF2B5EF4-FFF2-40B4-BE49-F238E27FC236}">
                <a16:creationId xmlns:a16="http://schemas.microsoft.com/office/drawing/2014/main" id="{0768CD6D-187B-4877-B972-DF262C2195C3}"/>
              </a:ext>
            </a:extLst>
          </p:cNvPr>
          <p:cNvSpPr>
            <a:spLocks noGrp="1"/>
          </p:cNvSpPr>
          <p:nvPr>
            <p:ph type="sldNum" sz="quarter" idx="10"/>
          </p:nvPr>
        </p:nvSpPr>
        <p:spPr/>
        <p:txBody>
          <a:bodyPr/>
          <a:lstStyle/>
          <a:p>
            <a:fld id="{73EEB233-2DBF-4982-8517-C019E43BDB4B}" type="slidenum">
              <a:rPr lang="en-GB" altLang="en-US"/>
              <a:pPr/>
              <a:t>52</a:t>
            </a:fld>
            <a:endParaRPr lang="en-GB" altLang="en-US"/>
          </a:p>
        </p:txBody>
      </p:sp>
      <p:sp>
        <p:nvSpPr>
          <p:cNvPr id="861188" name="Rectangle 4">
            <a:extLst>
              <a:ext uri="{FF2B5EF4-FFF2-40B4-BE49-F238E27FC236}">
                <a16:creationId xmlns:a16="http://schemas.microsoft.com/office/drawing/2014/main" id="{0E0D3284-85EC-40BA-8FDC-FF0E7B9323D0}"/>
              </a:ext>
            </a:extLst>
          </p:cNvPr>
          <p:cNvSpPr>
            <a:spLocks noGrp="1" noChangeArrowheads="1"/>
          </p:cNvSpPr>
          <p:nvPr>
            <p:ph type="title"/>
          </p:nvPr>
        </p:nvSpPr>
        <p:spPr>
          <a:xfrm>
            <a:off x="762000" y="31271"/>
            <a:ext cx="7772400" cy="1143000"/>
          </a:xfrm>
        </p:spPr>
        <p:txBody>
          <a:bodyPr/>
          <a:lstStyle/>
          <a:p>
            <a:r>
              <a:rPr lang="en-US" altLang="en-US"/>
              <a:t>Normalisation</a:t>
            </a:r>
            <a:endParaRPr lang="en-GB" altLang="en-US"/>
          </a:p>
        </p:txBody>
      </p:sp>
      <p:sp>
        <p:nvSpPr>
          <p:cNvPr id="861193" name="Rectangle 9">
            <a:extLst>
              <a:ext uri="{FF2B5EF4-FFF2-40B4-BE49-F238E27FC236}">
                <a16:creationId xmlns:a16="http://schemas.microsoft.com/office/drawing/2014/main" id="{6AC64BFE-490F-41F3-B7E4-773282DE5307}"/>
              </a:ext>
            </a:extLst>
          </p:cNvPr>
          <p:cNvSpPr>
            <a:spLocks noGrp="1" noChangeArrowheads="1"/>
          </p:cNvSpPr>
          <p:nvPr>
            <p:ph type="body" sz="half" idx="2"/>
          </p:nvPr>
        </p:nvSpPr>
        <p:spPr/>
        <p:txBody>
          <a:bodyPr/>
          <a:lstStyle/>
          <a:p>
            <a:pPr>
              <a:buFontTx/>
              <a:buNone/>
            </a:pPr>
            <a:r>
              <a:rPr lang="en-GB" altLang="en-US" sz="2000"/>
              <a:t>Non-1NF example</a:t>
            </a:r>
          </a:p>
          <a:p>
            <a:pPr>
              <a:buFontTx/>
              <a:buNone/>
            </a:pPr>
            <a:endParaRPr lang="en-GB" altLang="en-US" sz="2000"/>
          </a:p>
          <a:p>
            <a:r>
              <a:rPr lang="en-GB" altLang="en-US" sz="2000"/>
              <a:t>Customer table</a:t>
            </a:r>
          </a:p>
          <a:p>
            <a:r>
              <a:rPr lang="en-GB" altLang="en-US" sz="2000"/>
              <a:t>Each time an invoice is sent the invoice number, date and amount is added </a:t>
            </a:r>
          </a:p>
          <a:p>
            <a:r>
              <a:rPr lang="en-GB" altLang="en-US" sz="2000"/>
              <a:t>Customer record grows and shrinks</a:t>
            </a:r>
          </a:p>
          <a:p>
            <a:r>
              <a:rPr lang="en-GB" altLang="en-US" sz="2000"/>
              <a:t>Different customer records have different lengths</a:t>
            </a:r>
          </a:p>
          <a:p>
            <a:endParaRPr lang="en-GB" altLang="en-US" sz="2000"/>
          </a:p>
        </p:txBody>
      </p:sp>
      <p:graphicFrame>
        <p:nvGraphicFramePr>
          <p:cNvPr id="861306" name="Group 122">
            <a:extLst>
              <a:ext uri="{FF2B5EF4-FFF2-40B4-BE49-F238E27FC236}">
                <a16:creationId xmlns:a16="http://schemas.microsoft.com/office/drawing/2014/main" id="{F49DCA27-CA96-40D5-A6C4-9F10EEC10DB6}"/>
              </a:ext>
            </a:extLst>
          </p:cNvPr>
          <p:cNvGraphicFramePr>
            <a:graphicFrameLocks noGrp="1"/>
          </p:cNvGraphicFramePr>
          <p:nvPr>
            <p:ph sz="half" idx="1"/>
            <p:extLst>
              <p:ext uri="{D42A27DB-BD31-4B8C-83A1-F6EECF244321}">
                <p14:modId xmlns:p14="http://schemas.microsoft.com/office/powerpoint/2010/main" val="1347266184"/>
              </p:ext>
            </p:extLst>
          </p:nvPr>
        </p:nvGraphicFramePr>
        <p:xfrm>
          <a:off x="1403350" y="1412875"/>
          <a:ext cx="2085975" cy="3962400"/>
        </p:xfrm>
        <a:graphic>
          <a:graphicData uri="http://schemas.openxmlformats.org/drawingml/2006/table">
            <a:tbl>
              <a:tblPr/>
              <a:tblGrid>
                <a:gridCol w="2085975">
                  <a:extLst>
                    <a:ext uri="{9D8B030D-6E8A-4147-A177-3AD203B41FA5}">
                      <a16:colId xmlns:a16="http://schemas.microsoft.com/office/drawing/2014/main" val="2723615875"/>
                    </a:ext>
                  </a:extLst>
                </a:gridCol>
              </a:tblGrid>
              <a:tr h="3016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1" u="none" strike="noStrike" cap="none" normalizeH="0" baseline="0">
                          <a:ln>
                            <a:noFill/>
                          </a:ln>
                          <a:solidFill>
                            <a:schemeClr val="tx1"/>
                          </a:solidFill>
                          <a:effectLst/>
                          <a:latin typeface="Arial Black" panose="020B0A04020102020204" pitchFamily="34" charset="0"/>
                          <a:cs typeface="Arial" panose="020B0604020202020204" pitchFamily="34" charset="0"/>
                        </a:rPr>
                        <a:t>Customer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026296110"/>
                  </a:ext>
                </a:extLst>
              </a:tr>
              <a:tr h="303213">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sng" strike="noStrike" cap="none" normalizeH="0" baseline="0">
                          <a:ln>
                            <a:noFill/>
                          </a:ln>
                          <a:solidFill>
                            <a:schemeClr val="tx1"/>
                          </a:solidFill>
                          <a:effectLst/>
                          <a:latin typeface="Arial" panose="020B0604020202020204" pitchFamily="34" charset="0"/>
                          <a:cs typeface="Arial" panose="020B0604020202020204" pitchFamily="34" charset="0"/>
                        </a:rPr>
                        <a:t>Cust_no</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904324"/>
                  </a:ext>
                </a:extLst>
              </a:tr>
              <a:tr h="303213">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Name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629866795"/>
                  </a:ext>
                </a:extLst>
              </a:tr>
              <a:tr h="303213">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Address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916931588"/>
                  </a:ext>
                </a:extLst>
              </a:tr>
              <a:tr h="303213">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Inv_no (1)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278951662"/>
                  </a:ext>
                </a:extLst>
              </a:tr>
              <a:tr h="3016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Inv_date (1)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424809997"/>
                  </a:ext>
                </a:extLst>
              </a:tr>
              <a:tr h="303213">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Inv_amount (1)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165245575"/>
                  </a:ext>
                </a:extLst>
              </a:tr>
              <a:tr h="3016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Inv_no (2)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451734514"/>
                  </a:ext>
                </a:extLst>
              </a:tr>
              <a:tr h="303213">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Inv_date (2)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10777662"/>
                  </a:ext>
                </a:extLst>
              </a:tr>
              <a:tr h="3016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Inv_amount</a:t>
                      </a:r>
                      <a:r>
                        <a:rPr kumimoji="0" lang="en-GB"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514288968"/>
                  </a:ext>
                </a:extLst>
              </a:tr>
            </a:tbl>
          </a:graphicData>
        </a:graphic>
      </p:graphicFrame>
    </p:spTree>
    <p:extLst>
      <p:ext uri="{BB962C8B-B14F-4D97-AF65-F5344CB8AC3E}">
        <p14:creationId xmlns:p14="http://schemas.microsoft.com/office/powerpoint/2010/main" val="365440507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3BB431C-4D5D-425D-B9D3-69735CA0044A}"/>
              </a:ext>
            </a:extLst>
          </p:cNvPr>
          <p:cNvSpPr>
            <a:spLocks noGrp="1"/>
          </p:cNvSpPr>
          <p:nvPr>
            <p:ph type="sldNum" sz="quarter" idx="10"/>
          </p:nvPr>
        </p:nvSpPr>
        <p:spPr/>
        <p:txBody>
          <a:bodyPr/>
          <a:lstStyle/>
          <a:p>
            <a:fld id="{F88C197F-D19E-4E7C-A45C-6D1B9B0ACD81}" type="slidenum">
              <a:rPr lang="en-GB" altLang="en-US"/>
              <a:pPr/>
              <a:t>53</a:t>
            </a:fld>
            <a:endParaRPr lang="en-GB" altLang="en-US"/>
          </a:p>
        </p:txBody>
      </p:sp>
      <p:sp>
        <p:nvSpPr>
          <p:cNvPr id="859138" name="Rectangle 2">
            <a:extLst>
              <a:ext uri="{FF2B5EF4-FFF2-40B4-BE49-F238E27FC236}">
                <a16:creationId xmlns:a16="http://schemas.microsoft.com/office/drawing/2014/main" id="{6F5636A0-142D-4443-9596-8A9450EE2A00}"/>
              </a:ext>
            </a:extLst>
          </p:cNvPr>
          <p:cNvSpPr>
            <a:spLocks noGrp="1" noChangeArrowheads="1"/>
          </p:cNvSpPr>
          <p:nvPr>
            <p:ph type="title"/>
          </p:nvPr>
        </p:nvSpPr>
        <p:spPr/>
        <p:txBody>
          <a:bodyPr/>
          <a:lstStyle/>
          <a:p>
            <a:r>
              <a:rPr lang="en-US" altLang="en-US"/>
              <a:t>Normalisation</a:t>
            </a:r>
          </a:p>
        </p:txBody>
      </p:sp>
      <p:sp>
        <p:nvSpPr>
          <p:cNvPr id="859139" name="Rectangle 3">
            <a:extLst>
              <a:ext uri="{FF2B5EF4-FFF2-40B4-BE49-F238E27FC236}">
                <a16:creationId xmlns:a16="http://schemas.microsoft.com/office/drawing/2014/main" id="{AD1F0F06-9DCF-47C6-8D1B-6130B3304489}"/>
              </a:ext>
            </a:extLst>
          </p:cNvPr>
          <p:cNvSpPr>
            <a:spLocks noGrp="1" noChangeArrowheads="1"/>
          </p:cNvSpPr>
          <p:nvPr>
            <p:ph type="body" idx="1"/>
          </p:nvPr>
        </p:nvSpPr>
        <p:spPr>
          <a:xfrm>
            <a:off x="457200" y="1196752"/>
            <a:ext cx="8229600" cy="3917032"/>
          </a:xfrm>
        </p:spPr>
        <p:txBody>
          <a:bodyPr/>
          <a:lstStyle/>
          <a:p>
            <a:pPr>
              <a:buFontTx/>
              <a:buNone/>
            </a:pPr>
            <a:r>
              <a:rPr lang="en-US" altLang="en-US" sz="2400" dirty="0"/>
              <a:t>Failure to achieve 1NF causes several problems:</a:t>
            </a:r>
          </a:p>
          <a:p>
            <a:r>
              <a:rPr lang="en-US" altLang="en-US" sz="2400" dirty="0"/>
              <a:t>Relational databases cannot accommodate variable-length records (</a:t>
            </a:r>
            <a:r>
              <a:rPr lang="en-US" altLang="en-US" sz="2400" dirty="0" err="1"/>
              <a:t>ie</a:t>
            </a:r>
            <a:r>
              <a:rPr lang="en-US" altLang="en-US" sz="2400" dirty="0"/>
              <a:t> records with different numbers of fields) in the same table</a:t>
            </a:r>
          </a:p>
          <a:p>
            <a:r>
              <a:rPr lang="en-US" altLang="en-US" sz="2400" dirty="0"/>
              <a:t>The data in the repeating attribute/group cannot be processed </a:t>
            </a:r>
            <a:r>
              <a:rPr lang="en-US" altLang="en-US" sz="2400" dirty="0" err="1"/>
              <a:t>seperately</a:t>
            </a:r>
            <a:r>
              <a:rPr lang="en-US" altLang="en-US" sz="2400" dirty="0"/>
              <a:t> from the primary data</a:t>
            </a:r>
          </a:p>
          <a:p>
            <a:r>
              <a:rPr lang="en-US" altLang="en-US" sz="2400" dirty="0"/>
              <a:t>If there was a M:N relationship between the repeating attribute/group and the primary data, data duplication would result</a:t>
            </a:r>
          </a:p>
          <a:p>
            <a:r>
              <a:rPr lang="en-US" altLang="en-US" sz="2400" dirty="0"/>
              <a:t>Searching the database for data within the repeating group could be time-consuming</a:t>
            </a:r>
            <a:endParaRPr lang="en-GB" altLang="en-US" sz="2400" dirty="0"/>
          </a:p>
        </p:txBody>
      </p:sp>
    </p:spTree>
    <p:extLst>
      <p:ext uri="{BB962C8B-B14F-4D97-AF65-F5344CB8AC3E}">
        <p14:creationId xmlns:p14="http://schemas.microsoft.com/office/powerpoint/2010/main" val="2438559939"/>
      </p:ext>
    </p:extLst>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a:extLst>
              <a:ext uri="{FF2B5EF4-FFF2-40B4-BE49-F238E27FC236}">
                <a16:creationId xmlns:a16="http://schemas.microsoft.com/office/drawing/2014/main" id="{D0A41055-C03E-449E-A665-50B17989BBA6}"/>
              </a:ext>
            </a:extLst>
          </p:cNvPr>
          <p:cNvSpPr>
            <a:spLocks noGrp="1"/>
          </p:cNvSpPr>
          <p:nvPr>
            <p:ph type="sldNum" sz="quarter" idx="10"/>
          </p:nvPr>
        </p:nvSpPr>
        <p:spPr/>
        <p:txBody>
          <a:bodyPr/>
          <a:lstStyle/>
          <a:p>
            <a:fld id="{D24B9177-B2E5-41F9-9A6E-8A1A3095D85A}" type="slidenum">
              <a:rPr lang="en-GB" altLang="en-US"/>
              <a:pPr/>
              <a:t>54</a:t>
            </a:fld>
            <a:endParaRPr lang="en-GB" altLang="en-US"/>
          </a:p>
        </p:txBody>
      </p:sp>
      <p:sp>
        <p:nvSpPr>
          <p:cNvPr id="413706" name="Rectangle 1034">
            <a:extLst>
              <a:ext uri="{FF2B5EF4-FFF2-40B4-BE49-F238E27FC236}">
                <a16:creationId xmlns:a16="http://schemas.microsoft.com/office/drawing/2014/main" id="{E5CFA35D-5524-4EFD-AFCF-EF4EBD4555C7}"/>
              </a:ext>
            </a:extLst>
          </p:cNvPr>
          <p:cNvSpPr>
            <a:spLocks noGrp="1" noChangeArrowheads="1"/>
          </p:cNvSpPr>
          <p:nvPr>
            <p:ph type="title"/>
          </p:nvPr>
        </p:nvSpPr>
        <p:spPr/>
        <p:txBody>
          <a:bodyPr/>
          <a:lstStyle/>
          <a:p>
            <a:r>
              <a:rPr lang="en-US" altLang="en-US"/>
              <a:t>Normalisation</a:t>
            </a:r>
          </a:p>
        </p:txBody>
      </p:sp>
      <p:sp>
        <p:nvSpPr>
          <p:cNvPr id="413707" name="Rectangle 1035">
            <a:extLst>
              <a:ext uri="{FF2B5EF4-FFF2-40B4-BE49-F238E27FC236}">
                <a16:creationId xmlns:a16="http://schemas.microsoft.com/office/drawing/2014/main" id="{DA12B501-977D-40E3-8A93-5CFA9B903A50}"/>
              </a:ext>
            </a:extLst>
          </p:cNvPr>
          <p:cNvSpPr>
            <a:spLocks noGrp="1" noChangeArrowheads="1"/>
          </p:cNvSpPr>
          <p:nvPr>
            <p:ph type="body" idx="1"/>
          </p:nvPr>
        </p:nvSpPr>
        <p:spPr>
          <a:xfrm>
            <a:off x="421498" y="1124744"/>
            <a:ext cx="8229600" cy="3917032"/>
          </a:xfrm>
        </p:spPr>
        <p:txBody>
          <a:bodyPr/>
          <a:lstStyle/>
          <a:p>
            <a:pPr>
              <a:buFontTx/>
              <a:buNone/>
            </a:pPr>
            <a:r>
              <a:rPr lang="en-GB" altLang="en-US" sz="2400" b="1" dirty="0"/>
              <a:t>Second Normal Form</a:t>
            </a:r>
          </a:p>
          <a:p>
            <a:r>
              <a:rPr lang="en-GB" altLang="en-US" sz="2400" dirty="0"/>
              <a:t>Where there is a composite primary key, all non-key attributes must be dependent upon the </a:t>
            </a:r>
            <a:r>
              <a:rPr lang="en-GB" altLang="en-US" sz="2400" u="sng" dirty="0"/>
              <a:t>whole</a:t>
            </a:r>
            <a:r>
              <a:rPr lang="en-GB" altLang="en-US" sz="2400" dirty="0"/>
              <a:t> of the candidate key</a:t>
            </a:r>
          </a:p>
          <a:p>
            <a:endParaRPr lang="en-US" altLang="en-US" sz="2400" dirty="0"/>
          </a:p>
          <a:p>
            <a:r>
              <a:rPr lang="en-GB" altLang="en-US" sz="2400" dirty="0"/>
              <a:t>Non-key attributes which are functionally dependent upon only part of the primary key – “partial dependencies” - must be removed</a:t>
            </a:r>
          </a:p>
          <a:p>
            <a:endParaRPr lang="en-GB" altLang="en-US" sz="2400" dirty="0"/>
          </a:p>
          <a:p>
            <a:r>
              <a:rPr lang="en-GB" altLang="en-US" sz="2400" dirty="0"/>
              <a:t>If a table has no composite candidate keys and is in 1NF then it is automatically already in 2NF</a:t>
            </a:r>
            <a:endParaRPr lang="en-US" altLang="en-US" sz="2400" dirty="0"/>
          </a:p>
        </p:txBody>
      </p:sp>
      <p:sp>
        <p:nvSpPr>
          <p:cNvPr id="413700" name="Text Box 1028">
            <a:extLst>
              <a:ext uri="{FF2B5EF4-FFF2-40B4-BE49-F238E27FC236}">
                <a16:creationId xmlns:a16="http://schemas.microsoft.com/office/drawing/2014/main" id="{E62F736A-A876-4EA3-83E8-1ECC1F1C64A1}"/>
              </a:ext>
            </a:extLst>
          </p:cNvPr>
          <p:cNvSpPr txBox="1">
            <a:spLocks noChangeArrowheads="1"/>
          </p:cNvSpPr>
          <p:nvPr/>
        </p:nvSpPr>
        <p:spPr bwMode="auto">
          <a:xfrm>
            <a:off x="258763" y="4164013"/>
            <a:ext cx="18415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endParaRPr lang="en-US" altLang="en-US" sz="2400"/>
          </a:p>
          <a:p>
            <a:pPr eaLnBrk="0" hangingPunct="0"/>
            <a:endParaRPr lang="en-US" altLang="en-US" sz="2400"/>
          </a:p>
          <a:p>
            <a:pPr eaLnBrk="0" hangingPunct="0"/>
            <a:endParaRPr lang="en-US" altLang="en-US" sz="2400"/>
          </a:p>
        </p:txBody>
      </p:sp>
    </p:spTree>
    <p:extLst>
      <p:ext uri="{BB962C8B-B14F-4D97-AF65-F5344CB8AC3E}">
        <p14:creationId xmlns:p14="http://schemas.microsoft.com/office/powerpoint/2010/main" val="545123803"/>
      </p:ext>
    </p:extLst>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Slide Number Placeholder 4">
            <a:extLst>
              <a:ext uri="{FF2B5EF4-FFF2-40B4-BE49-F238E27FC236}">
                <a16:creationId xmlns:a16="http://schemas.microsoft.com/office/drawing/2014/main" id="{CA678ECF-0EDB-4080-92AF-672C49308AED}"/>
              </a:ext>
            </a:extLst>
          </p:cNvPr>
          <p:cNvSpPr>
            <a:spLocks noGrp="1"/>
          </p:cNvSpPr>
          <p:nvPr>
            <p:ph type="sldNum" sz="quarter" idx="10"/>
          </p:nvPr>
        </p:nvSpPr>
        <p:spPr/>
        <p:txBody>
          <a:bodyPr/>
          <a:lstStyle/>
          <a:p>
            <a:fld id="{95631FBB-8BCA-441F-923F-899AB5EE5B17}" type="slidenum">
              <a:rPr lang="en-GB" altLang="en-US"/>
              <a:pPr/>
              <a:t>55</a:t>
            </a:fld>
            <a:endParaRPr lang="en-GB" altLang="en-US"/>
          </a:p>
        </p:txBody>
      </p:sp>
      <p:sp>
        <p:nvSpPr>
          <p:cNvPr id="864258" name="Rectangle 2">
            <a:extLst>
              <a:ext uri="{FF2B5EF4-FFF2-40B4-BE49-F238E27FC236}">
                <a16:creationId xmlns:a16="http://schemas.microsoft.com/office/drawing/2014/main" id="{8E517F9E-682E-4C60-8803-B2B91DACF593}"/>
              </a:ext>
            </a:extLst>
          </p:cNvPr>
          <p:cNvSpPr>
            <a:spLocks noGrp="1" noChangeArrowheads="1"/>
          </p:cNvSpPr>
          <p:nvPr>
            <p:ph type="title"/>
          </p:nvPr>
        </p:nvSpPr>
        <p:spPr/>
        <p:txBody>
          <a:bodyPr/>
          <a:lstStyle/>
          <a:p>
            <a:r>
              <a:rPr lang="en-US" altLang="en-US"/>
              <a:t>Normalisation</a:t>
            </a:r>
            <a:endParaRPr lang="en-GB" altLang="en-US"/>
          </a:p>
        </p:txBody>
      </p:sp>
      <p:sp>
        <p:nvSpPr>
          <p:cNvPr id="864263" name="Rectangle 7">
            <a:extLst>
              <a:ext uri="{FF2B5EF4-FFF2-40B4-BE49-F238E27FC236}">
                <a16:creationId xmlns:a16="http://schemas.microsoft.com/office/drawing/2014/main" id="{7D148A59-C9BC-4723-8B04-02C0DE72D62F}"/>
              </a:ext>
            </a:extLst>
          </p:cNvPr>
          <p:cNvSpPr>
            <a:spLocks noGrp="1" noChangeArrowheads="1"/>
          </p:cNvSpPr>
          <p:nvPr>
            <p:ph type="body" sz="half" idx="2"/>
          </p:nvPr>
        </p:nvSpPr>
        <p:spPr>
          <a:xfrm>
            <a:off x="2899374" y="1161256"/>
            <a:ext cx="6227762" cy="4535487"/>
          </a:xfrm>
        </p:spPr>
        <p:txBody>
          <a:bodyPr/>
          <a:lstStyle/>
          <a:p>
            <a:pPr>
              <a:lnSpc>
                <a:spcPct val="90000"/>
              </a:lnSpc>
              <a:buFontTx/>
              <a:buNone/>
            </a:pPr>
            <a:r>
              <a:rPr lang="en-GB" altLang="en-US" sz="2000" dirty="0"/>
              <a:t>Non-2NF example</a:t>
            </a:r>
          </a:p>
          <a:p>
            <a:pPr>
              <a:lnSpc>
                <a:spcPct val="90000"/>
              </a:lnSpc>
              <a:buFontTx/>
              <a:buNone/>
            </a:pPr>
            <a:endParaRPr lang="en-GB" altLang="en-US" sz="2000" dirty="0"/>
          </a:p>
          <a:p>
            <a:pPr>
              <a:lnSpc>
                <a:spcPct val="90000"/>
              </a:lnSpc>
            </a:pPr>
            <a:r>
              <a:rPr lang="en-GB" altLang="en-US" sz="2000" dirty="0"/>
              <a:t>Storing data about which customers have purchased which products</a:t>
            </a:r>
          </a:p>
          <a:p>
            <a:pPr>
              <a:lnSpc>
                <a:spcPct val="90000"/>
              </a:lnSpc>
            </a:pPr>
            <a:endParaRPr lang="en-GB" altLang="en-US" sz="2000" dirty="0"/>
          </a:p>
          <a:p>
            <a:pPr>
              <a:lnSpc>
                <a:spcPct val="90000"/>
              </a:lnSpc>
            </a:pPr>
            <a:r>
              <a:rPr lang="en-GB" altLang="en-US" sz="2000" dirty="0"/>
              <a:t>Composite PK made up of customer and product numbers</a:t>
            </a:r>
          </a:p>
          <a:p>
            <a:pPr>
              <a:lnSpc>
                <a:spcPct val="90000"/>
              </a:lnSpc>
            </a:pPr>
            <a:endParaRPr lang="en-GB" altLang="en-US" sz="2000" dirty="0"/>
          </a:p>
          <a:p>
            <a:pPr>
              <a:lnSpc>
                <a:spcPct val="90000"/>
              </a:lnSpc>
            </a:pPr>
            <a:r>
              <a:rPr lang="en-GB" altLang="en-US" sz="2000" dirty="0"/>
              <a:t>Partial dependencies:-</a:t>
            </a:r>
          </a:p>
          <a:p>
            <a:pPr lvl="1">
              <a:lnSpc>
                <a:spcPct val="90000"/>
              </a:lnSpc>
            </a:pPr>
            <a:r>
              <a:rPr lang="en-GB" altLang="en-US" sz="1800" dirty="0"/>
              <a:t>Name, Address &amp; </a:t>
            </a:r>
            <a:r>
              <a:rPr lang="en-GB" altLang="en-US" sz="1800" dirty="0" err="1"/>
              <a:t>Tel_no</a:t>
            </a:r>
            <a:r>
              <a:rPr lang="en-GB" altLang="en-US" sz="1800" dirty="0"/>
              <a:t> depend on </a:t>
            </a:r>
            <a:r>
              <a:rPr lang="en-GB" altLang="en-US" sz="1800" dirty="0" err="1"/>
              <a:t>Cust_no</a:t>
            </a:r>
            <a:r>
              <a:rPr lang="en-GB" altLang="en-US" sz="1800" dirty="0"/>
              <a:t> only</a:t>
            </a:r>
          </a:p>
          <a:p>
            <a:pPr lvl="1">
              <a:lnSpc>
                <a:spcPct val="90000"/>
              </a:lnSpc>
            </a:pPr>
            <a:r>
              <a:rPr lang="en-GB" altLang="en-US" sz="1800" dirty="0" err="1"/>
              <a:t>Prod_desc</a:t>
            </a:r>
            <a:r>
              <a:rPr lang="en-GB" altLang="en-US" sz="1800" dirty="0"/>
              <a:t> &amp; </a:t>
            </a:r>
            <a:r>
              <a:rPr lang="en-GB" altLang="en-US" sz="1800" dirty="0" err="1"/>
              <a:t>Prod_price</a:t>
            </a:r>
            <a:r>
              <a:rPr lang="en-GB" altLang="en-US" sz="1800" dirty="0"/>
              <a:t> depend on </a:t>
            </a:r>
            <a:r>
              <a:rPr lang="en-GB" altLang="en-US" sz="1800" dirty="0" err="1"/>
              <a:t>Prod_no</a:t>
            </a:r>
            <a:endParaRPr lang="en-GB" altLang="en-US" sz="1800" dirty="0"/>
          </a:p>
          <a:p>
            <a:pPr>
              <a:lnSpc>
                <a:spcPct val="90000"/>
              </a:lnSpc>
            </a:pPr>
            <a:endParaRPr lang="en-GB" altLang="en-US" sz="2000" dirty="0"/>
          </a:p>
          <a:p>
            <a:pPr>
              <a:lnSpc>
                <a:spcPct val="90000"/>
              </a:lnSpc>
            </a:pPr>
            <a:r>
              <a:rPr lang="en-GB" altLang="en-US" sz="2000" dirty="0"/>
              <a:t>Only </a:t>
            </a:r>
            <a:r>
              <a:rPr lang="en-GB" altLang="en-US" sz="2000" dirty="0" err="1"/>
              <a:t>Qy_required</a:t>
            </a:r>
            <a:r>
              <a:rPr lang="en-GB" altLang="en-US" sz="2000" dirty="0"/>
              <a:t> and </a:t>
            </a:r>
            <a:r>
              <a:rPr lang="en-GB" altLang="en-US" sz="2000" dirty="0" err="1"/>
              <a:t>date_required</a:t>
            </a:r>
            <a:r>
              <a:rPr lang="en-GB" altLang="en-US" sz="2000" dirty="0"/>
              <a:t> are fully dependent on both parts of the PK</a:t>
            </a:r>
          </a:p>
        </p:txBody>
      </p:sp>
      <p:graphicFrame>
        <p:nvGraphicFramePr>
          <p:cNvPr id="864321" name="Group 65">
            <a:extLst>
              <a:ext uri="{FF2B5EF4-FFF2-40B4-BE49-F238E27FC236}">
                <a16:creationId xmlns:a16="http://schemas.microsoft.com/office/drawing/2014/main" id="{ED177FC3-C8BB-48B7-9B3D-39444B7D60E8}"/>
              </a:ext>
            </a:extLst>
          </p:cNvPr>
          <p:cNvGraphicFramePr>
            <a:graphicFrameLocks noGrp="1"/>
          </p:cNvGraphicFramePr>
          <p:nvPr>
            <p:ph sz="half" idx="1"/>
            <p:extLst>
              <p:ext uri="{D42A27DB-BD31-4B8C-83A1-F6EECF244321}">
                <p14:modId xmlns:p14="http://schemas.microsoft.com/office/powerpoint/2010/main" val="4254118423"/>
              </p:ext>
            </p:extLst>
          </p:nvPr>
        </p:nvGraphicFramePr>
        <p:xfrm>
          <a:off x="323528" y="706438"/>
          <a:ext cx="2087563" cy="4535489"/>
        </p:xfrm>
        <a:graphic>
          <a:graphicData uri="http://schemas.openxmlformats.org/drawingml/2006/table">
            <a:tbl>
              <a:tblPr/>
              <a:tblGrid>
                <a:gridCol w="2087563">
                  <a:extLst>
                    <a:ext uri="{9D8B030D-6E8A-4147-A177-3AD203B41FA5}">
                      <a16:colId xmlns:a16="http://schemas.microsoft.com/office/drawing/2014/main" val="4118447016"/>
                    </a:ext>
                  </a:extLst>
                </a:gridCol>
              </a:tblGrid>
              <a:tr h="4540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1" u="none" strike="noStrike" cap="none" normalizeH="0" baseline="0">
                          <a:ln>
                            <a:noFill/>
                          </a:ln>
                          <a:solidFill>
                            <a:sysClr val="windowText" lastClr="000000"/>
                          </a:solidFill>
                          <a:effectLst/>
                          <a:latin typeface="Arial Black" panose="020B0A04020102020204" pitchFamily="34" charset="0"/>
                          <a:cs typeface="Arial" panose="020B0604020202020204" pitchFamily="34" charset="0"/>
                        </a:rPr>
                        <a:t>Purchase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74891612"/>
                  </a:ext>
                </a:extLst>
              </a:tr>
              <a:tr h="452438">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sng" strike="noStrike" cap="none" normalizeH="0" baseline="0">
                          <a:ln>
                            <a:noFill/>
                          </a:ln>
                          <a:solidFill>
                            <a:sysClr val="windowText" lastClr="000000"/>
                          </a:solidFill>
                          <a:effectLst/>
                          <a:latin typeface="Arial" panose="020B0604020202020204" pitchFamily="34" charset="0"/>
                          <a:cs typeface="Arial" panose="020B0604020202020204" pitchFamily="34" charset="0"/>
                        </a:rPr>
                        <a:t>Cust_no</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329413927"/>
                  </a:ext>
                </a:extLst>
              </a:tr>
              <a:tr h="4540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sng" strike="noStrike" cap="none" normalizeH="0" baseline="0">
                          <a:ln>
                            <a:noFill/>
                          </a:ln>
                          <a:solidFill>
                            <a:sysClr val="windowText" lastClr="000000"/>
                          </a:solidFill>
                          <a:effectLst/>
                          <a:latin typeface="Arial" panose="020B0604020202020204" pitchFamily="34" charset="0"/>
                          <a:cs typeface="Arial" panose="020B0604020202020204" pitchFamily="34" charset="0"/>
                        </a:rPr>
                        <a:t>Prod_no</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944223479"/>
                  </a:ext>
                </a:extLst>
              </a:tr>
              <a:tr h="4540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ysClr val="windowText" lastClr="000000"/>
                          </a:solidFill>
                          <a:effectLst/>
                          <a:latin typeface="Arial" panose="020B0604020202020204" pitchFamily="34" charset="0"/>
                          <a:cs typeface="Arial" panose="020B0604020202020204" pitchFamily="34" charset="0"/>
                        </a:rPr>
                        <a:t>Name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775813072"/>
                  </a:ext>
                </a:extLst>
              </a:tr>
              <a:tr h="4540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ysClr val="windowText" lastClr="000000"/>
                          </a:solidFill>
                          <a:effectLst/>
                          <a:latin typeface="Arial" panose="020B0604020202020204" pitchFamily="34" charset="0"/>
                          <a:cs typeface="Arial" panose="020B0604020202020204" pitchFamily="34" charset="0"/>
                        </a:rPr>
                        <a:t>Address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188226346"/>
                  </a:ext>
                </a:extLst>
              </a:tr>
              <a:tr h="452438">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ysClr val="windowText" lastClr="000000"/>
                          </a:solidFill>
                          <a:effectLst/>
                          <a:latin typeface="Arial" panose="020B0604020202020204" pitchFamily="34" charset="0"/>
                          <a:cs typeface="Arial" panose="020B0604020202020204" pitchFamily="34" charset="0"/>
                        </a:rPr>
                        <a:t>Tel_no</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714135912"/>
                  </a:ext>
                </a:extLst>
              </a:tr>
              <a:tr h="4540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ysClr val="windowText" lastClr="000000"/>
                          </a:solidFill>
                          <a:effectLst/>
                          <a:latin typeface="Arial" panose="020B0604020202020204" pitchFamily="34" charset="0"/>
                          <a:cs typeface="Arial" panose="020B0604020202020204" pitchFamily="34" charset="0"/>
                        </a:rPr>
                        <a:t>Prod_desc</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388671883"/>
                  </a:ext>
                </a:extLst>
              </a:tr>
              <a:tr h="4540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ysClr val="windowText" lastClr="000000"/>
                          </a:solidFill>
                          <a:effectLst/>
                          <a:latin typeface="Arial" panose="020B0604020202020204" pitchFamily="34" charset="0"/>
                          <a:cs typeface="Arial" panose="020B0604020202020204" pitchFamily="34" charset="0"/>
                        </a:rPr>
                        <a:t>Prod_price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100438905"/>
                  </a:ext>
                </a:extLst>
              </a:tr>
              <a:tr h="452438">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ysClr val="windowText" lastClr="000000"/>
                          </a:solidFill>
                          <a:effectLst/>
                          <a:latin typeface="Arial" panose="020B0604020202020204" pitchFamily="34" charset="0"/>
                          <a:cs typeface="Arial" panose="020B0604020202020204" pitchFamily="34" charset="0"/>
                        </a:rPr>
                        <a:t>Qy_required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179689509"/>
                  </a:ext>
                </a:extLst>
              </a:tr>
              <a:tr h="4540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dirty="0" err="1">
                          <a:ln>
                            <a:noFill/>
                          </a:ln>
                          <a:solidFill>
                            <a:sysClr val="windowText" lastClr="000000"/>
                          </a:solidFill>
                          <a:effectLst/>
                          <a:latin typeface="Arial" panose="020B0604020202020204" pitchFamily="34" charset="0"/>
                          <a:cs typeface="Arial" panose="020B0604020202020204" pitchFamily="34" charset="0"/>
                        </a:rPr>
                        <a:t>Date_required</a:t>
                      </a:r>
                      <a:endParaRPr kumimoji="0" lang="en-GB" altLang="en-US" sz="2000" b="0" i="0" u="none" strike="noStrike" cap="none" normalizeH="0" baseline="0" dirty="0">
                        <a:ln>
                          <a:noFill/>
                        </a:ln>
                        <a:solidFill>
                          <a:sysClr val="windowText" lastClr="000000"/>
                        </a:solidFill>
                        <a:effectLst/>
                        <a:latin typeface="Arial" panose="020B0604020202020204" pitchFamily="34" charset="0"/>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7808292"/>
                  </a:ext>
                </a:extLst>
              </a:tr>
            </a:tbl>
          </a:graphicData>
        </a:graphic>
      </p:graphicFrame>
    </p:spTree>
    <p:extLst>
      <p:ext uri="{BB962C8B-B14F-4D97-AF65-F5344CB8AC3E}">
        <p14:creationId xmlns:p14="http://schemas.microsoft.com/office/powerpoint/2010/main" val="372467353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8CBA261-F6DA-4BA9-896C-4D2E1647CFA7}"/>
              </a:ext>
            </a:extLst>
          </p:cNvPr>
          <p:cNvSpPr>
            <a:spLocks noGrp="1"/>
          </p:cNvSpPr>
          <p:nvPr>
            <p:ph type="sldNum" sz="quarter" idx="10"/>
          </p:nvPr>
        </p:nvSpPr>
        <p:spPr/>
        <p:txBody>
          <a:bodyPr/>
          <a:lstStyle/>
          <a:p>
            <a:fld id="{3AFA5202-8A43-4FA7-A9AB-946844F921C8}" type="slidenum">
              <a:rPr lang="en-GB" altLang="en-US"/>
              <a:pPr/>
              <a:t>56</a:t>
            </a:fld>
            <a:endParaRPr lang="en-GB" altLang="en-US"/>
          </a:p>
        </p:txBody>
      </p:sp>
      <p:sp>
        <p:nvSpPr>
          <p:cNvPr id="867330" name="Rectangle 2">
            <a:extLst>
              <a:ext uri="{FF2B5EF4-FFF2-40B4-BE49-F238E27FC236}">
                <a16:creationId xmlns:a16="http://schemas.microsoft.com/office/drawing/2014/main" id="{0E28708F-C018-49FC-8F30-F547E75BAEB0}"/>
              </a:ext>
            </a:extLst>
          </p:cNvPr>
          <p:cNvSpPr>
            <a:spLocks noGrp="1" noChangeArrowheads="1"/>
          </p:cNvSpPr>
          <p:nvPr>
            <p:ph type="title"/>
          </p:nvPr>
        </p:nvSpPr>
        <p:spPr/>
        <p:txBody>
          <a:bodyPr/>
          <a:lstStyle/>
          <a:p>
            <a:r>
              <a:rPr lang="en-US" altLang="en-US"/>
              <a:t>Normalisation</a:t>
            </a:r>
            <a:endParaRPr lang="en-GB" altLang="en-US"/>
          </a:p>
        </p:txBody>
      </p:sp>
      <p:sp>
        <p:nvSpPr>
          <p:cNvPr id="867331" name="Rectangle 3">
            <a:extLst>
              <a:ext uri="{FF2B5EF4-FFF2-40B4-BE49-F238E27FC236}">
                <a16:creationId xmlns:a16="http://schemas.microsoft.com/office/drawing/2014/main" id="{A50DE4A1-3234-4DE2-8630-82062AF3378B}"/>
              </a:ext>
            </a:extLst>
          </p:cNvPr>
          <p:cNvSpPr>
            <a:spLocks noGrp="1" noChangeArrowheads="1"/>
          </p:cNvSpPr>
          <p:nvPr>
            <p:ph type="body" idx="1"/>
          </p:nvPr>
        </p:nvSpPr>
        <p:spPr/>
        <p:txBody>
          <a:bodyPr/>
          <a:lstStyle/>
          <a:p>
            <a:r>
              <a:rPr lang="en-GB" altLang="en-US" sz="2000"/>
              <a:t>Failure to achieve 2NF results in duplication of data</a:t>
            </a:r>
          </a:p>
          <a:p>
            <a:endParaRPr lang="en-GB" altLang="en-US" sz="2000"/>
          </a:p>
          <a:p>
            <a:r>
              <a:rPr lang="en-GB" altLang="en-US" sz="2000"/>
              <a:t>Every time a customer makes a purchase, his or her name, address and telephone number is recorded</a:t>
            </a:r>
          </a:p>
          <a:p>
            <a:endParaRPr lang="en-GB" altLang="en-US" sz="2000"/>
          </a:p>
          <a:p>
            <a:r>
              <a:rPr lang="en-GB" altLang="en-US" sz="2000"/>
              <a:t>Every time a product is sold its description and price is recorded</a:t>
            </a:r>
          </a:p>
          <a:p>
            <a:endParaRPr lang="en-GB" altLang="en-US" sz="2000"/>
          </a:p>
          <a:p>
            <a:r>
              <a:rPr lang="en-GB" altLang="en-US" sz="2000"/>
              <a:t>Name, address and telephone number belong in the Customer table</a:t>
            </a:r>
          </a:p>
          <a:p>
            <a:endParaRPr lang="en-GB" altLang="en-US" sz="2000"/>
          </a:p>
          <a:p>
            <a:r>
              <a:rPr lang="en-GB" altLang="en-US" sz="2000"/>
              <a:t>Description and price belong in the Product table</a:t>
            </a:r>
          </a:p>
        </p:txBody>
      </p:sp>
    </p:spTree>
    <p:extLst>
      <p:ext uri="{BB962C8B-B14F-4D97-AF65-F5344CB8AC3E}">
        <p14:creationId xmlns:p14="http://schemas.microsoft.com/office/powerpoint/2010/main" val="121217488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a:extLst>
              <a:ext uri="{FF2B5EF4-FFF2-40B4-BE49-F238E27FC236}">
                <a16:creationId xmlns:a16="http://schemas.microsoft.com/office/drawing/2014/main" id="{BCBD6179-F6E8-4748-9413-64C1A3133151}"/>
              </a:ext>
            </a:extLst>
          </p:cNvPr>
          <p:cNvSpPr>
            <a:spLocks noGrp="1"/>
          </p:cNvSpPr>
          <p:nvPr>
            <p:ph type="sldNum" sz="quarter" idx="10"/>
          </p:nvPr>
        </p:nvSpPr>
        <p:spPr/>
        <p:txBody>
          <a:bodyPr/>
          <a:lstStyle/>
          <a:p>
            <a:fld id="{45579EFB-3BF3-4544-B945-839BC8957DBB}" type="slidenum">
              <a:rPr lang="en-GB" altLang="en-US"/>
              <a:pPr/>
              <a:t>57</a:t>
            </a:fld>
            <a:endParaRPr lang="en-GB" altLang="en-US"/>
          </a:p>
        </p:txBody>
      </p:sp>
      <p:sp>
        <p:nvSpPr>
          <p:cNvPr id="846850" name="Rectangle 2">
            <a:extLst>
              <a:ext uri="{FF2B5EF4-FFF2-40B4-BE49-F238E27FC236}">
                <a16:creationId xmlns:a16="http://schemas.microsoft.com/office/drawing/2014/main" id="{C5150F5A-3D25-46EC-B905-5FB38B3BAAC5}"/>
              </a:ext>
            </a:extLst>
          </p:cNvPr>
          <p:cNvSpPr>
            <a:spLocks noGrp="1" noChangeArrowheads="1"/>
          </p:cNvSpPr>
          <p:nvPr>
            <p:ph type="title"/>
          </p:nvPr>
        </p:nvSpPr>
        <p:spPr/>
        <p:txBody>
          <a:bodyPr/>
          <a:lstStyle/>
          <a:p>
            <a:r>
              <a:rPr lang="en-US" altLang="en-US"/>
              <a:t>Normalisation</a:t>
            </a:r>
          </a:p>
        </p:txBody>
      </p:sp>
      <p:sp>
        <p:nvSpPr>
          <p:cNvPr id="846851" name="Rectangle 3">
            <a:extLst>
              <a:ext uri="{FF2B5EF4-FFF2-40B4-BE49-F238E27FC236}">
                <a16:creationId xmlns:a16="http://schemas.microsoft.com/office/drawing/2014/main" id="{0E9BEEAC-D995-4DF0-A953-7DB0E5134BD4}"/>
              </a:ext>
            </a:extLst>
          </p:cNvPr>
          <p:cNvSpPr>
            <a:spLocks noGrp="1" noChangeArrowheads="1"/>
          </p:cNvSpPr>
          <p:nvPr>
            <p:ph type="body" idx="1"/>
          </p:nvPr>
        </p:nvSpPr>
        <p:spPr/>
        <p:txBody>
          <a:bodyPr/>
          <a:lstStyle/>
          <a:p>
            <a:pPr>
              <a:buFontTx/>
              <a:buNone/>
            </a:pPr>
            <a:r>
              <a:rPr lang="en-GB" altLang="en-US" b="1"/>
              <a:t>Third Normal Form</a:t>
            </a:r>
          </a:p>
          <a:p>
            <a:r>
              <a:rPr lang="en-GB" altLang="en-US"/>
              <a:t>There should be no functional dependencies between non-key attributes</a:t>
            </a:r>
          </a:p>
          <a:p>
            <a:endParaRPr lang="en-GB" altLang="en-US"/>
          </a:p>
          <a:p>
            <a:r>
              <a:rPr lang="en-GB" altLang="en-US"/>
              <a:t>Every non-key attribute must be dependent upon the primary key of the table</a:t>
            </a:r>
          </a:p>
        </p:txBody>
      </p:sp>
      <p:sp>
        <p:nvSpPr>
          <p:cNvPr id="846852" name="Text Box 4">
            <a:extLst>
              <a:ext uri="{FF2B5EF4-FFF2-40B4-BE49-F238E27FC236}">
                <a16:creationId xmlns:a16="http://schemas.microsoft.com/office/drawing/2014/main" id="{3758141B-FF4F-4B3D-A145-5EAF03CFA2EA}"/>
              </a:ext>
            </a:extLst>
          </p:cNvPr>
          <p:cNvSpPr txBox="1">
            <a:spLocks noChangeArrowheads="1"/>
          </p:cNvSpPr>
          <p:nvPr/>
        </p:nvSpPr>
        <p:spPr bwMode="auto">
          <a:xfrm>
            <a:off x="258763" y="4164013"/>
            <a:ext cx="18415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endParaRPr lang="en-US" altLang="en-US" sz="2400"/>
          </a:p>
          <a:p>
            <a:pPr eaLnBrk="0" hangingPunct="0"/>
            <a:endParaRPr lang="en-US" altLang="en-US" sz="2400"/>
          </a:p>
          <a:p>
            <a:pPr eaLnBrk="0" hangingPunct="0"/>
            <a:endParaRPr lang="en-US" altLang="en-US" sz="2400"/>
          </a:p>
        </p:txBody>
      </p:sp>
    </p:spTree>
    <p:extLst>
      <p:ext uri="{BB962C8B-B14F-4D97-AF65-F5344CB8AC3E}">
        <p14:creationId xmlns:p14="http://schemas.microsoft.com/office/powerpoint/2010/main" val="4091257422"/>
      </p:ext>
    </p:extLst>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Slide Number Placeholder 4">
            <a:extLst>
              <a:ext uri="{FF2B5EF4-FFF2-40B4-BE49-F238E27FC236}">
                <a16:creationId xmlns:a16="http://schemas.microsoft.com/office/drawing/2014/main" id="{EAD783EE-9F08-4B91-BD4E-1E39C64636C5}"/>
              </a:ext>
            </a:extLst>
          </p:cNvPr>
          <p:cNvSpPr>
            <a:spLocks noGrp="1"/>
          </p:cNvSpPr>
          <p:nvPr>
            <p:ph type="sldNum" sz="quarter" idx="10"/>
          </p:nvPr>
        </p:nvSpPr>
        <p:spPr/>
        <p:txBody>
          <a:bodyPr/>
          <a:lstStyle/>
          <a:p>
            <a:fld id="{1885F6B0-8A23-43BD-B549-B033269A0E60}" type="slidenum">
              <a:rPr lang="en-GB" altLang="en-US"/>
              <a:pPr/>
              <a:t>58</a:t>
            </a:fld>
            <a:endParaRPr lang="en-GB" altLang="en-US"/>
          </a:p>
        </p:txBody>
      </p:sp>
      <p:sp>
        <p:nvSpPr>
          <p:cNvPr id="868354" name="Rectangle 2">
            <a:extLst>
              <a:ext uri="{FF2B5EF4-FFF2-40B4-BE49-F238E27FC236}">
                <a16:creationId xmlns:a16="http://schemas.microsoft.com/office/drawing/2014/main" id="{B09A7B3D-9F85-4958-ACDF-AD2E9DF49D89}"/>
              </a:ext>
            </a:extLst>
          </p:cNvPr>
          <p:cNvSpPr>
            <a:spLocks noGrp="1" noChangeArrowheads="1"/>
          </p:cNvSpPr>
          <p:nvPr>
            <p:ph type="title"/>
          </p:nvPr>
        </p:nvSpPr>
        <p:spPr/>
        <p:txBody>
          <a:bodyPr/>
          <a:lstStyle/>
          <a:p>
            <a:r>
              <a:rPr lang="en-US" altLang="en-US"/>
              <a:t>Normalisation</a:t>
            </a:r>
            <a:endParaRPr lang="en-GB" altLang="en-US"/>
          </a:p>
        </p:txBody>
      </p:sp>
      <p:sp>
        <p:nvSpPr>
          <p:cNvPr id="868355" name="Rectangle 3">
            <a:extLst>
              <a:ext uri="{FF2B5EF4-FFF2-40B4-BE49-F238E27FC236}">
                <a16:creationId xmlns:a16="http://schemas.microsoft.com/office/drawing/2014/main" id="{CCFEBE7A-5178-471A-8402-CE354B3CDF82}"/>
              </a:ext>
            </a:extLst>
          </p:cNvPr>
          <p:cNvSpPr>
            <a:spLocks noGrp="1" noChangeArrowheads="1"/>
          </p:cNvSpPr>
          <p:nvPr>
            <p:ph type="body" sz="half" idx="2"/>
          </p:nvPr>
        </p:nvSpPr>
        <p:spPr>
          <a:xfrm>
            <a:off x="4284663" y="1557338"/>
            <a:ext cx="4392612" cy="4535487"/>
          </a:xfrm>
        </p:spPr>
        <p:txBody>
          <a:bodyPr/>
          <a:lstStyle/>
          <a:p>
            <a:pPr>
              <a:buFontTx/>
              <a:buNone/>
            </a:pPr>
            <a:r>
              <a:rPr lang="en-GB" altLang="en-US" sz="2000"/>
              <a:t>Non-3NF example</a:t>
            </a:r>
          </a:p>
          <a:p>
            <a:pPr>
              <a:buFontTx/>
              <a:buNone/>
            </a:pPr>
            <a:endParaRPr lang="en-GB" altLang="en-US" sz="2000"/>
          </a:p>
          <a:p>
            <a:r>
              <a:rPr lang="en-GB" altLang="en-US" sz="2000"/>
              <a:t>Product table</a:t>
            </a:r>
          </a:p>
          <a:p>
            <a:endParaRPr lang="en-GB" altLang="en-US" sz="2000"/>
          </a:p>
          <a:p>
            <a:r>
              <a:rPr lang="en-GB" altLang="en-US" sz="2000"/>
              <a:t>Not 3NF since Supplier_name and Supplier_address depend on Supplier_no, which is not the PK</a:t>
            </a:r>
          </a:p>
        </p:txBody>
      </p:sp>
      <p:graphicFrame>
        <p:nvGraphicFramePr>
          <p:cNvPr id="868385" name="Group 33">
            <a:extLst>
              <a:ext uri="{FF2B5EF4-FFF2-40B4-BE49-F238E27FC236}">
                <a16:creationId xmlns:a16="http://schemas.microsoft.com/office/drawing/2014/main" id="{E994DA29-B4F1-4501-86E4-68D987846EC1}"/>
              </a:ext>
            </a:extLst>
          </p:cNvPr>
          <p:cNvGraphicFramePr>
            <a:graphicFrameLocks noGrp="1"/>
          </p:cNvGraphicFramePr>
          <p:nvPr>
            <p:ph sz="half" idx="1"/>
            <p:extLst>
              <p:ext uri="{D42A27DB-BD31-4B8C-83A1-F6EECF244321}">
                <p14:modId xmlns:p14="http://schemas.microsoft.com/office/powerpoint/2010/main" val="1967519849"/>
              </p:ext>
            </p:extLst>
          </p:nvPr>
        </p:nvGraphicFramePr>
        <p:xfrm>
          <a:off x="1187450" y="1700213"/>
          <a:ext cx="2303463" cy="3629026"/>
        </p:xfrm>
        <a:graphic>
          <a:graphicData uri="http://schemas.openxmlformats.org/drawingml/2006/table">
            <a:tbl>
              <a:tblPr/>
              <a:tblGrid>
                <a:gridCol w="2303463">
                  <a:extLst>
                    <a:ext uri="{9D8B030D-6E8A-4147-A177-3AD203B41FA5}">
                      <a16:colId xmlns:a16="http://schemas.microsoft.com/office/drawing/2014/main" val="3126056201"/>
                    </a:ext>
                  </a:extLst>
                </a:gridCol>
              </a:tblGrid>
              <a:tr h="4540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1" u="none" strike="noStrike" cap="none" normalizeH="0" baseline="0">
                          <a:ln>
                            <a:noFill/>
                          </a:ln>
                          <a:solidFill>
                            <a:sysClr val="windowText" lastClr="000000"/>
                          </a:solidFill>
                          <a:effectLst/>
                          <a:latin typeface="Arial Black" panose="020B0A04020102020204" pitchFamily="34" charset="0"/>
                          <a:cs typeface="Arial" panose="020B0604020202020204" pitchFamily="34" charset="0"/>
                        </a:rPr>
                        <a:t>Product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00872589"/>
                  </a:ext>
                </a:extLst>
              </a:tr>
              <a:tr h="452438">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sng" strike="noStrike" cap="none" normalizeH="0" baseline="0">
                          <a:ln>
                            <a:noFill/>
                          </a:ln>
                          <a:solidFill>
                            <a:sysClr val="windowText" lastClr="000000"/>
                          </a:solidFill>
                          <a:effectLst/>
                          <a:latin typeface="Arial" panose="020B0604020202020204" pitchFamily="34" charset="0"/>
                          <a:cs typeface="Arial" panose="020B0604020202020204" pitchFamily="34" charset="0"/>
                        </a:rPr>
                        <a:t>Prod_no</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935155268"/>
                  </a:ext>
                </a:extLst>
              </a:tr>
              <a:tr h="4540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ysClr val="windowText" lastClr="000000"/>
                          </a:solidFill>
                          <a:effectLst/>
                          <a:latin typeface="Arial" panose="020B0604020202020204" pitchFamily="34" charset="0"/>
                          <a:cs typeface="Arial" panose="020B0604020202020204" pitchFamily="34" charset="0"/>
                        </a:rPr>
                        <a:t>Prod_desc</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888825754"/>
                  </a:ext>
                </a:extLst>
              </a:tr>
              <a:tr h="4540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ysClr val="windowText" lastClr="000000"/>
                          </a:solidFill>
                          <a:effectLst/>
                          <a:latin typeface="Arial" panose="020B0604020202020204" pitchFamily="34" charset="0"/>
                          <a:cs typeface="Arial" panose="020B0604020202020204" pitchFamily="34" charset="0"/>
                        </a:rPr>
                        <a:t>Prod_price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241192785"/>
                  </a:ext>
                </a:extLst>
              </a:tr>
              <a:tr h="4540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ysClr val="windowText" lastClr="000000"/>
                          </a:solidFill>
                          <a:effectLst/>
                          <a:latin typeface="Arial" panose="020B0604020202020204" pitchFamily="34" charset="0"/>
                          <a:cs typeface="Arial" panose="020B0604020202020204" pitchFamily="34" charset="0"/>
                        </a:rPr>
                        <a:t>Stock_qy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278740652"/>
                  </a:ext>
                </a:extLst>
              </a:tr>
              <a:tr h="452438">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ysClr val="windowText" lastClr="000000"/>
                          </a:solidFill>
                          <a:effectLst/>
                          <a:latin typeface="Arial" panose="020B0604020202020204" pitchFamily="34" charset="0"/>
                          <a:cs typeface="Arial" panose="020B0604020202020204" pitchFamily="34" charset="0"/>
                        </a:rPr>
                        <a:t>Supplier_no</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740418982"/>
                  </a:ext>
                </a:extLst>
              </a:tr>
              <a:tr h="4540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ysClr val="windowText" lastClr="000000"/>
                          </a:solidFill>
                          <a:effectLst/>
                          <a:latin typeface="Arial" panose="020B0604020202020204" pitchFamily="34" charset="0"/>
                          <a:cs typeface="Arial" panose="020B0604020202020204" pitchFamily="34" charset="0"/>
                        </a:rPr>
                        <a:t>Supplier_name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011501605"/>
                  </a:ext>
                </a:extLst>
              </a:tr>
              <a:tr h="4540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dirty="0" err="1">
                          <a:ln>
                            <a:noFill/>
                          </a:ln>
                          <a:solidFill>
                            <a:sysClr val="windowText" lastClr="000000"/>
                          </a:solidFill>
                          <a:effectLst/>
                          <a:latin typeface="Arial" panose="020B0604020202020204" pitchFamily="34" charset="0"/>
                          <a:cs typeface="Arial" panose="020B0604020202020204" pitchFamily="34" charset="0"/>
                        </a:rPr>
                        <a:t>Supplier_Address</a:t>
                      </a:r>
                      <a:endParaRPr kumimoji="0" lang="en-GB" altLang="en-US" sz="2000" b="0" i="0" u="none" strike="noStrike" cap="none" normalizeH="0" baseline="0" dirty="0">
                        <a:ln>
                          <a:noFill/>
                        </a:ln>
                        <a:solidFill>
                          <a:sysClr val="windowText" lastClr="000000"/>
                        </a:solidFill>
                        <a:effectLst/>
                        <a:latin typeface="Arial" panose="020B0604020202020204" pitchFamily="34" charset="0"/>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329273421"/>
                  </a:ext>
                </a:extLst>
              </a:tr>
            </a:tbl>
          </a:graphicData>
        </a:graphic>
      </p:graphicFrame>
    </p:spTree>
    <p:extLst>
      <p:ext uri="{BB962C8B-B14F-4D97-AF65-F5344CB8AC3E}">
        <p14:creationId xmlns:p14="http://schemas.microsoft.com/office/powerpoint/2010/main" val="222689314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17B695D-D933-4293-B87F-291AC99747CB}"/>
              </a:ext>
            </a:extLst>
          </p:cNvPr>
          <p:cNvSpPr>
            <a:spLocks noGrp="1"/>
          </p:cNvSpPr>
          <p:nvPr>
            <p:ph type="sldNum" sz="quarter" idx="10"/>
          </p:nvPr>
        </p:nvSpPr>
        <p:spPr/>
        <p:txBody>
          <a:bodyPr/>
          <a:lstStyle/>
          <a:p>
            <a:fld id="{8673E6FB-D29D-4858-B7CB-E741C1F62AE6}" type="slidenum">
              <a:rPr lang="en-GB" altLang="en-US"/>
              <a:pPr/>
              <a:t>59</a:t>
            </a:fld>
            <a:endParaRPr lang="en-GB" altLang="en-US"/>
          </a:p>
        </p:txBody>
      </p:sp>
      <p:sp>
        <p:nvSpPr>
          <p:cNvPr id="869378" name="Rectangle 2">
            <a:extLst>
              <a:ext uri="{FF2B5EF4-FFF2-40B4-BE49-F238E27FC236}">
                <a16:creationId xmlns:a16="http://schemas.microsoft.com/office/drawing/2014/main" id="{3326BCCB-65B3-452F-900E-66A186813C22}"/>
              </a:ext>
            </a:extLst>
          </p:cNvPr>
          <p:cNvSpPr>
            <a:spLocks noGrp="1" noChangeArrowheads="1"/>
          </p:cNvSpPr>
          <p:nvPr>
            <p:ph type="title"/>
          </p:nvPr>
        </p:nvSpPr>
        <p:spPr/>
        <p:txBody>
          <a:bodyPr/>
          <a:lstStyle/>
          <a:p>
            <a:r>
              <a:rPr lang="en-US" altLang="en-US"/>
              <a:t>Normalisation</a:t>
            </a:r>
            <a:endParaRPr lang="en-GB" altLang="en-US"/>
          </a:p>
        </p:txBody>
      </p:sp>
      <p:sp>
        <p:nvSpPr>
          <p:cNvPr id="869379" name="Rectangle 3">
            <a:extLst>
              <a:ext uri="{FF2B5EF4-FFF2-40B4-BE49-F238E27FC236}">
                <a16:creationId xmlns:a16="http://schemas.microsoft.com/office/drawing/2014/main" id="{544C6A9E-2FAD-408E-A582-A004776FB3F0}"/>
              </a:ext>
            </a:extLst>
          </p:cNvPr>
          <p:cNvSpPr>
            <a:spLocks noGrp="1" noChangeArrowheads="1"/>
          </p:cNvSpPr>
          <p:nvPr>
            <p:ph type="body" idx="1"/>
          </p:nvPr>
        </p:nvSpPr>
        <p:spPr/>
        <p:txBody>
          <a:bodyPr/>
          <a:lstStyle/>
          <a:p>
            <a:pPr>
              <a:buFontTx/>
              <a:buNone/>
            </a:pPr>
            <a:r>
              <a:rPr lang="en-GB" altLang="en-US" sz="1800" dirty="0"/>
              <a:t>Failure to achieve 3NF will cause -</a:t>
            </a:r>
          </a:p>
          <a:p>
            <a:r>
              <a:rPr lang="en-GB" altLang="en-US" sz="1800" dirty="0"/>
              <a:t>Data duplication</a:t>
            </a:r>
          </a:p>
          <a:p>
            <a:pPr lvl="1"/>
            <a:r>
              <a:rPr lang="en-GB" altLang="en-US" sz="1800" dirty="0"/>
              <a:t>If a supplier supplies more than one product his/her name and address will be repeated</a:t>
            </a:r>
          </a:p>
          <a:p>
            <a:endParaRPr lang="en-GB" altLang="en-US" sz="1800" dirty="0"/>
          </a:p>
          <a:p>
            <a:r>
              <a:rPr lang="en-GB" altLang="en-US" sz="1800" dirty="0"/>
              <a:t>Anomalies -</a:t>
            </a:r>
          </a:p>
          <a:p>
            <a:pPr lvl="1"/>
            <a:r>
              <a:rPr lang="en-GB" altLang="en-US" sz="1800" dirty="0"/>
              <a:t>Deleting the last product from a supplier will delete the supplier’s details (a “deletion anomaly”)</a:t>
            </a:r>
          </a:p>
          <a:p>
            <a:pPr lvl="1"/>
            <a:r>
              <a:rPr lang="en-GB" altLang="en-US" sz="1800" dirty="0"/>
              <a:t>If the supplier changed his/her details then multiple records would need to be updated (an “update anomaly”)</a:t>
            </a:r>
          </a:p>
          <a:p>
            <a:pPr lvl="1"/>
            <a:r>
              <a:rPr lang="en-GB" altLang="en-US" sz="1800" dirty="0"/>
              <a:t>There is no way to store the details of suppliers who do not yet supply anything (an “insertion anomaly”)</a:t>
            </a:r>
          </a:p>
        </p:txBody>
      </p:sp>
    </p:spTree>
    <p:extLst>
      <p:ext uri="{BB962C8B-B14F-4D97-AF65-F5344CB8AC3E}">
        <p14:creationId xmlns:p14="http://schemas.microsoft.com/office/powerpoint/2010/main" val="4843281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DE51027-8C70-40F9-8776-70944D318ED1}"/>
              </a:ext>
            </a:extLst>
          </p:cNvPr>
          <p:cNvSpPr>
            <a:spLocks noGrp="1"/>
          </p:cNvSpPr>
          <p:nvPr>
            <p:ph type="sldNum" sz="quarter" idx="10"/>
          </p:nvPr>
        </p:nvSpPr>
        <p:spPr/>
        <p:txBody>
          <a:bodyPr/>
          <a:lstStyle/>
          <a:p>
            <a:fld id="{C3FA5ABB-E39E-4002-A849-0D99E9273884}" type="slidenum">
              <a:rPr lang="en-GB" altLang="en-US"/>
              <a:pPr/>
              <a:t>60</a:t>
            </a:fld>
            <a:endParaRPr lang="en-GB" altLang="en-US"/>
          </a:p>
        </p:txBody>
      </p:sp>
      <p:sp>
        <p:nvSpPr>
          <p:cNvPr id="870402" name="Rectangle 2">
            <a:extLst>
              <a:ext uri="{FF2B5EF4-FFF2-40B4-BE49-F238E27FC236}">
                <a16:creationId xmlns:a16="http://schemas.microsoft.com/office/drawing/2014/main" id="{82CA732F-FCC8-4E98-8323-DA7EB25E2382}"/>
              </a:ext>
            </a:extLst>
          </p:cNvPr>
          <p:cNvSpPr>
            <a:spLocks noGrp="1" noChangeArrowheads="1"/>
          </p:cNvSpPr>
          <p:nvPr>
            <p:ph type="title"/>
          </p:nvPr>
        </p:nvSpPr>
        <p:spPr/>
        <p:txBody>
          <a:bodyPr/>
          <a:lstStyle/>
          <a:p>
            <a:r>
              <a:rPr lang="en-US" altLang="en-US"/>
              <a:t>Normalisation</a:t>
            </a:r>
            <a:endParaRPr lang="en-GB" altLang="en-US"/>
          </a:p>
        </p:txBody>
      </p:sp>
      <p:sp>
        <p:nvSpPr>
          <p:cNvPr id="870403" name="Rectangle 3">
            <a:extLst>
              <a:ext uri="{FF2B5EF4-FFF2-40B4-BE49-F238E27FC236}">
                <a16:creationId xmlns:a16="http://schemas.microsoft.com/office/drawing/2014/main" id="{D18DFC0C-3A1C-47D6-B2F2-15D1780F60E9}"/>
              </a:ext>
            </a:extLst>
          </p:cNvPr>
          <p:cNvSpPr>
            <a:spLocks noGrp="1" noChangeArrowheads="1"/>
          </p:cNvSpPr>
          <p:nvPr>
            <p:ph type="body" idx="1"/>
          </p:nvPr>
        </p:nvSpPr>
        <p:spPr/>
        <p:txBody>
          <a:bodyPr/>
          <a:lstStyle/>
          <a:p>
            <a:r>
              <a:rPr lang="en-GB" altLang="en-US"/>
              <a:t>An alternative formulation of the third normal form is called </a:t>
            </a:r>
            <a:r>
              <a:rPr lang="en-GB" altLang="en-US" i="1"/>
              <a:t>Boyce-Codd Normal Form</a:t>
            </a:r>
            <a:r>
              <a:rPr lang="en-GB" altLang="en-US"/>
              <a:t> or BCNF</a:t>
            </a:r>
          </a:p>
          <a:p>
            <a:endParaRPr lang="en-GB" altLang="en-US"/>
          </a:p>
          <a:p>
            <a:r>
              <a:rPr lang="en-GB" altLang="en-US"/>
              <a:t>BCNF states that </a:t>
            </a:r>
            <a:r>
              <a:rPr lang="en-GB" altLang="en-US" b="1" i="1"/>
              <a:t>every determinant must be a candidate key</a:t>
            </a:r>
          </a:p>
          <a:p>
            <a:endParaRPr lang="en-GB" altLang="en-US" b="1" i="1"/>
          </a:p>
          <a:p>
            <a:pPr lvl="1"/>
            <a:r>
              <a:rPr lang="en-GB" altLang="en-US"/>
              <a:t>A “determinant” is a field or group of fields that functionally detemine one or more other fields</a:t>
            </a:r>
          </a:p>
          <a:p>
            <a:pPr lvl="1"/>
            <a:endParaRPr lang="en-GB" altLang="en-US"/>
          </a:p>
          <a:p>
            <a:pPr lvl="1"/>
            <a:r>
              <a:rPr lang="en-GB" altLang="en-US"/>
              <a:t>A “candidate key” is a field that could potentially be used as a primary key</a:t>
            </a:r>
          </a:p>
          <a:p>
            <a:endParaRPr lang="en-GB" altLang="en-US"/>
          </a:p>
        </p:txBody>
      </p:sp>
    </p:spTree>
    <p:extLst>
      <p:ext uri="{BB962C8B-B14F-4D97-AF65-F5344CB8AC3E}">
        <p14:creationId xmlns:p14="http://schemas.microsoft.com/office/powerpoint/2010/main" val="110416886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Slide Number Placeholder 4">
            <a:extLst>
              <a:ext uri="{FF2B5EF4-FFF2-40B4-BE49-F238E27FC236}">
                <a16:creationId xmlns:a16="http://schemas.microsoft.com/office/drawing/2014/main" id="{49706E05-E96D-49E2-8780-0CE7DD306927}"/>
              </a:ext>
            </a:extLst>
          </p:cNvPr>
          <p:cNvSpPr>
            <a:spLocks noGrp="1"/>
          </p:cNvSpPr>
          <p:nvPr>
            <p:ph type="sldNum" sz="quarter" idx="10"/>
          </p:nvPr>
        </p:nvSpPr>
        <p:spPr/>
        <p:txBody>
          <a:bodyPr/>
          <a:lstStyle/>
          <a:p>
            <a:fld id="{3968C677-D490-40CE-9705-9F340A160ED5}" type="slidenum">
              <a:rPr lang="en-GB" altLang="en-US"/>
              <a:pPr/>
              <a:t>61</a:t>
            </a:fld>
            <a:endParaRPr lang="en-GB" altLang="en-US"/>
          </a:p>
        </p:txBody>
      </p:sp>
      <p:sp>
        <p:nvSpPr>
          <p:cNvPr id="871426" name="Rectangle 2">
            <a:extLst>
              <a:ext uri="{FF2B5EF4-FFF2-40B4-BE49-F238E27FC236}">
                <a16:creationId xmlns:a16="http://schemas.microsoft.com/office/drawing/2014/main" id="{62071074-90D6-4BFF-BC9C-0B640FD7E2A4}"/>
              </a:ext>
            </a:extLst>
          </p:cNvPr>
          <p:cNvSpPr>
            <a:spLocks noGrp="1" noChangeArrowheads="1"/>
          </p:cNvSpPr>
          <p:nvPr>
            <p:ph type="title"/>
          </p:nvPr>
        </p:nvSpPr>
        <p:spPr/>
        <p:txBody>
          <a:bodyPr/>
          <a:lstStyle/>
          <a:p>
            <a:r>
              <a:rPr lang="en-US" altLang="en-US"/>
              <a:t>Normalisation</a:t>
            </a:r>
            <a:endParaRPr lang="en-GB" altLang="en-US"/>
          </a:p>
        </p:txBody>
      </p:sp>
      <p:sp>
        <p:nvSpPr>
          <p:cNvPr id="871427" name="Rectangle 3">
            <a:extLst>
              <a:ext uri="{FF2B5EF4-FFF2-40B4-BE49-F238E27FC236}">
                <a16:creationId xmlns:a16="http://schemas.microsoft.com/office/drawing/2014/main" id="{27719DB6-3F33-4492-8A24-467E3D857818}"/>
              </a:ext>
            </a:extLst>
          </p:cNvPr>
          <p:cNvSpPr>
            <a:spLocks noGrp="1" noChangeArrowheads="1"/>
          </p:cNvSpPr>
          <p:nvPr>
            <p:ph type="body" sz="half" idx="2"/>
          </p:nvPr>
        </p:nvSpPr>
        <p:spPr>
          <a:xfrm>
            <a:off x="4284663" y="1557338"/>
            <a:ext cx="4392612" cy="4535487"/>
          </a:xfrm>
        </p:spPr>
        <p:txBody>
          <a:bodyPr/>
          <a:lstStyle/>
          <a:p>
            <a:pPr>
              <a:buFontTx/>
              <a:buNone/>
            </a:pPr>
            <a:r>
              <a:rPr lang="en-GB" altLang="en-US" sz="2000"/>
              <a:t>Non-BCNF example</a:t>
            </a:r>
          </a:p>
          <a:p>
            <a:pPr>
              <a:buFontTx/>
              <a:buNone/>
            </a:pPr>
            <a:endParaRPr lang="en-GB" altLang="en-US" sz="2000"/>
          </a:p>
          <a:p>
            <a:r>
              <a:rPr lang="en-GB" altLang="en-US" sz="2000"/>
              <a:t>Product table</a:t>
            </a:r>
          </a:p>
          <a:p>
            <a:endParaRPr lang="en-GB" altLang="en-US" sz="2000"/>
          </a:p>
          <a:p>
            <a:r>
              <a:rPr lang="en-GB" altLang="en-US" sz="2000"/>
              <a:t>Supplier_no </a:t>
            </a:r>
            <a:r>
              <a:rPr lang="en-GB" altLang="en-US" sz="2000" i="1" u="sng"/>
              <a:t>is</a:t>
            </a:r>
            <a:r>
              <a:rPr lang="en-GB" altLang="en-US" sz="2000"/>
              <a:t> a determinant</a:t>
            </a:r>
          </a:p>
          <a:p>
            <a:pPr lvl="1"/>
            <a:r>
              <a:rPr lang="en-GB" altLang="en-US" sz="1800"/>
              <a:t>It determines Supplier_name and Supplier_address</a:t>
            </a:r>
          </a:p>
          <a:p>
            <a:endParaRPr lang="en-GB" altLang="en-US" sz="2000"/>
          </a:p>
          <a:p>
            <a:r>
              <a:rPr lang="en-GB" altLang="en-US" sz="2000"/>
              <a:t>However Supplier_no </a:t>
            </a:r>
            <a:r>
              <a:rPr lang="en-GB" altLang="en-US" sz="2000" i="1" u="sng"/>
              <a:t>is not</a:t>
            </a:r>
            <a:r>
              <a:rPr lang="en-GB" altLang="en-US" sz="2000"/>
              <a:t> a candidate key for the Product table</a:t>
            </a:r>
          </a:p>
        </p:txBody>
      </p:sp>
      <p:graphicFrame>
        <p:nvGraphicFramePr>
          <p:cNvPr id="871428" name="Group 4">
            <a:extLst>
              <a:ext uri="{FF2B5EF4-FFF2-40B4-BE49-F238E27FC236}">
                <a16:creationId xmlns:a16="http://schemas.microsoft.com/office/drawing/2014/main" id="{744C3112-3615-408D-92DD-B954D18FABB4}"/>
              </a:ext>
            </a:extLst>
          </p:cNvPr>
          <p:cNvGraphicFramePr>
            <a:graphicFrameLocks noGrp="1"/>
          </p:cNvGraphicFramePr>
          <p:nvPr>
            <p:ph sz="half" idx="1"/>
            <p:extLst>
              <p:ext uri="{D42A27DB-BD31-4B8C-83A1-F6EECF244321}">
                <p14:modId xmlns:p14="http://schemas.microsoft.com/office/powerpoint/2010/main" val="1046327241"/>
              </p:ext>
            </p:extLst>
          </p:nvPr>
        </p:nvGraphicFramePr>
        <p:xfrm>
          <a:off x="1187450" y="1700213"/>
          <a:ext cx="2303463" cy="3629026"/>
        </p:xfrm>
        <a:graphic>
          <a:graphicData uri="http://schemas.openxmlformats.org/drawingml/2006/table">
            <a:tbl>
              <a:tblPr/>
              <a:tblGrid>
                <a:gridCol w="2303463">
                  <a:extLst>
                    <a:ext uri="{9D8B030D-6E8A-4147-A177-3AD203B41FA5}">
                      <a16:colId xmlns:a16="http://schemas.microsoft.com/office/drawing/2014/main" val="1212150245"/>
                    </a:ext>
                  </a:extLst>
                </a:gridCol>
              </a:tblGrid>
              <a:tr h="4540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1" u="none" strike="noStrike" cap="none" normalizeH="0" baseline="0">
                          <a:ln>
                            <a:noFill/>
                          </a:ln>
                          <a:solidFill>
                            <a:sysClr val="windowText" lastClr="000000"/>
                          </a:solidFill>
                          <a:effectLst/>
                          <a:latin typeface="Arial Black" panose="020B0A04020102020204" pitchFamily="34" charset="0"/>
                          <a:cs typeface="Arial" panose="020B0604020202020204" pitchFamily="34" charset="0"/>
                        </a:rPr>
                        <a:t>Product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995650056"/>
                  </a:ext>
                </a:extLst>
              </a:tr>
              <a:tr h="452438">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sng" strike="noStrike" cap="none" normalizeH="0" baseline="0">
                          <a:ln>
                            <a:noFill/>
                          </a:ln>
                          <a:solidFill>
                            <a:sysClr val="windowText" lastClr="000000"/>
                          </a:solidFill>
                          <a:effectLst/>
                          <a:latin typeface="Arial" panose="020B0604020202020204" pitchFamily="34" charset="0"/>
                          <a:cs typeface="Arial" panose="020B0604020202020204" pitchFamily="34" charset="0"/>
                        </a:rPr>
                        <a:t>Prod_no</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11442828"/>
                  </a:ext>
                </a:extLst>
              </a:tr>
              <a:tr h="4540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ysClr val="windowText" lastClr="000000"/>
                          </a:solidFill>
                          <a:effectLst/>
                          <a:latin typeface="Arial" panose="020B0604020202020204" pitchFamily="34" charset="0"/>
                          <a:cs typeface="Arial" panose="020B0604020202020204" pitchFamily="34" charset="0"/>
                        </a:rPr>
                        <a:t>Prod_desc</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897516234"/>
                  </a:ext>
                </a:extLst>
              </a:tr>
              <a:tr h="4540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ysClr val="windowText" lastClr="000000"/>
                          </a:solidFill>
                          <a:effectLst/>
                          <a:latin typeface="Arial" panose="020B0604020202020204" pitchFamily="34" charset="0"/>
                          <a:cs typeface="Arial" panose="020B0604020202020204" pitchFamily="34" charset="0"/>
                        </a:rPr>
                        <a:t>Prod_price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90543561"/>
                  </a:ext>
                </a:extLst>
              </a:tr>
              <a:tr h="4540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ysClr val="windowText" lastClr="000000"/>
                          </a:solidFill>
                          <a:effectLst/>
                          <a:latin typeface="Arial" panose="020B0604020202020204" pitchFamily="34" charset="0"/>
                          <a:cs typeface="Arial" panose="020B0604020202020204" pitchFamily="34" charset="0"/>
                        </a:rPr>
                        <a:t>Stock_qy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71544916"/>
                  </a:ext>
                </a:extLst>
              </a:tr>
              <a:tr h="452438">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ysClr val="windowText" lastClr="000000"/>
                          </a:solidFill>
                          <a:effectLst/>
                          <a:latin typeface="Arial" panose="020B0604020202020204" pitchFamily="34" charset="0"/>
                          <a:cs typeface="Arial" panose="020B0604020202020204" pitchFamily="34" charset="0"/>
                        </a:rPr>
                        <a:t>Supplier_no</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873123483"/>
                  </a:ext>
                </a:extLst>
              </a:tr>
              <a:tr h="4540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ysClr val="windowText" lastClr="000000"/>
                          </a:solidFill>
                          <a:effectLst/>
                          <a:latin typeface="Arial" panose="020B0604020202020204" pitchFamily="34" charset="0"/>
                          <a:cs typeface="Arial" panose="020B0604020202020204" pitchFamily="34" charset="0"/>
                        </a:rPr>
                        <a:t>Supplier_name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318848585"/>
                  </a:ext>
                </a:extLst>
              </a:tr>
              <a:tr h="4540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dirty="0" err="1">
                          <a:ln>
                            <a:noFill/>
                          </a:ln>
                          <a:solidFill>
                            <a:sysClr val="windowText" lastClr="000000"/>
                          </a:solidFill>
                          <a:effectLst/>
                          <a:latin typeface="Arial" panose="020B0604020202020204" pitchFamily="34" charset="0"/>
                          <a:cs typeface="Arial" panose="020B0604020202020204" pitchFamily="34" charset="0"/>
                        </a:rPr>
                        <a:t>Supplier_Address</a:t>
                      </a:r>
                      <a:endParaRPr kumimoji="0" lang="en-GB" altLang="en-US" sz="2000" b="0" i="0" u="none" strike="noStrike" cap="none" normalizeH="0" baseline="0" dirty="0">
                        <a:ln>
                          <a:noFill/>
                        </a:ln>
                        <a:solidFill>
                          <a:sysClr val="windowText" lastClr="000000"/>
                        </a:solidFill>
                        <a:effectLst/>
                        <a:latin typeface="Arial" panose="020B0604020202020204" pitchFamily="34" charset="0"/>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371519814"/>
                  </a:ext>
                </a:extLst>
              </a:tr>
            </a:tbl>
          </a:graphicData>
        </a:graphic>
      </p:graphicFrame>
    </p:spTree>
    <p:extLst>
      <p:ext uri="{BB962C8B-B14F-4D97-AF65-F5344CB8AC3E}">
        <p14:creationId xmlns:p14="http://schemas.microsoft.com/office/powerpoint/2010/main" val="276305139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a:extLst>
              <a:ext uri="{FF2B5EF4-FFF2-40B4-BE49-F238E27FC236}">
                <a16:creationId xmlns:a16="http://schemas.microsoft.com/office/drawing/2014/main" id="{9AE7794F-DB35-4DDF-94D7-90654C2DB767}"/>
              </a:ext>
            </a:extLst>
          </p:cNvPr>
          <p:cNvSpPr>
            <a:spLocks noGrp="1"/>
          </p:cNvSpPr>
          <p:nvPr>
            <p:ph type="sldNum" sz="quarter" idx="10"/>
          </p:nvPr>
        </p:nvSpPr>
        <p:spPr/>
        <p:txBody>
          <a:bodyPr/>
          <a:lstStyle/>
          <a:p>
            <a:fld id="{9DB3D2B8-4B5D-4FEE-ADF2-2478BABE0586}" type="slidenum">
              <a:rPr lang="en-GB" altLang="en-US"/>
              <a:pPr/>
              <a:t>62</a:t>
            </a:fld>
            <a:endParaRPr lang="en-GB" altLang="en-US"/>
          </a:p>
        </p:txBody>
      </p:sp>
      <p:sp>
        <p:nvSpPr>
          <p:cNvPr id="428042" name="Rectangle 1034">
            <a:extLst>
              <a:ext uri="{FF2B5EF4-FFF2-40B4-BE49-F238E27FC236}">
                <a16:creationId xmlns:a16="http://schemas.microsoft.com/office/drawing/2014/main" id="{DAC35C63-8F2B-41E9-BF98-47774BA84DA8}"/>
              </a:ext>
            </a:extLst>
          </p:cNvPr>
          <p:cNvSpPr>
            <a:spLocks noGrp="1" noChangeArrowheads="1"/>
          </p:cNvSpPr>
          <p:nvPr>
            <p:ph type="title"/>
          </p:nvPr>
        </p:nvSpPr>
        <p:spPr/>
        <p:txBody>
          <a:bodyPr/>
          <a:lstStyle/>
          <a:p>
            <a:r>
              <a:rPr lang="en-US" altLang="en-US"/>
              <a:t>Normalisation</a:t>
            </a:r>
          </a:p>
        </p:txBody>
      </p:sp>
      <p:sp>
        <p:nvSpPr>
          <p:cNvPr id="428043" name="Rectangle 1035">
            <a:extLst>
              <a:ext uri="{FF2B5EF4-FFF2-40B4-BE49-F238E27FC236}">
                <a16:creationId xmlns:a16="http://schemas.microsoft.com/office/drawing/2014/main" id="{8EE4F1A6-D5D5-4CE7-9E7C-873E7D329223}"/>
              </a:ext>
            </a:extLst>
          </p:cNvPr>
          <p:cNvSpPr>
            <a:spLocks noGrp="1" noChangeArrowheads="1"/>
          </p:cNvSpPr>
          <p:nvPr>
            <p:ph type="body" idx="1"/>
          </p:nvPr>
        </p:nvSpPr>
        <p:spPr>
          <a:xfrm>
            <a:off x="457200" y="1268760"/>
            <a:ext cx="8229600" cy="3917032"/>
          </a:xfrm>
        </p:spPr>
        <p:txBody>
          <a:bodyPr/>
          <a:lstStyle/>
          <a:p>
            <a:pPr>
              <a:lnSpc>
                <a:spcPct val="90000"/>
              </a:lnSpc>
              <a:buFontTx/>
              <a:buNone/>
            </a:pPr>
            <a:r>
              <a:rPr lang="en-GB" altLang="en-US" sz="2400" b="1" dirty="0"/>
              <a:t>Fourth Normal Form</a:t>
            </a:r>
          </a:p>
          <a:p>
            <a:pPr>
              <a:lnSpc>
                <a:spcPct val="90000"/>
              </a:lnSpc>
              <a:buFontTx/>
              <a:buNone/>
            </a:pPr>
            <a:endParaRPr lang="en-GB" altLang="en-US" sz="2400" b="1" dirty="0"/>
          </a:p>
          <a:p>
            <a:pPr>
              <a:lnSpc>
                <a:spcPct val="90000"/>
              </a:lnSpc>
            </a:pPr>
            <a:r>
              <a:rPr lang="en-GB" altLang="en-US" sz="2400" dirty="0"/>
              <a:t>Like other normal forms, anomalies related to 4NF arise from the inclusion of attributes of more than one entity type in a single table</a:t>
            </a:r>
          </a:p>
          <a:p>
            <a:pPr>
              <a:lnSpc>
                <a:spcPct val="90000"/>
              </a:lnSpc>
            </a:pPr>
            <a:endParaRPr lang="en-GB" altLang="en-US" sz="2400" dirty="0"/>
          </a:p>
          <a:p>
            <a:pPr>
              <a:lnSpc>
                <a:spcPct val="90000"/>
              </a:lnSpc>
            </a:pPr>
            <a:r>
              <a:rPr lang="en-GB" altLang="en-US" sz="2400" dirty="0"/>
              <a:t>Generally applicable to the situation in which there are </a:t>
            </a:r>
            <a:r>
              <a:rPr lang="en-GB" altLang="en-US" sz="2400" i="1" dirty="0"/>
              <a:t>multi-valued dependencies</a:t>
            </a:r>
            <a:r>
              <a:rPr lang="en-GB" altLang="en-US" sz="2400" dirty="0"/>
              <a:t> existing </a:t>
            </a:r>
            <a:r>
              <a:rPr lang="en-GB" altLang="en-US" sz="2400" u="sng" dirty="0"/>
              <a:t>within</a:t>
            </a:r>
            <a:r>
              <a:rPr lang="en-GB" altLang="en-US" sz="2400" dirty="0"/>
              <a:t> </a:t>
            </a:r>
            <a:r>
              <a:rPr lang="en-GB" altLang="en-US" sz="2400" dirty="0" err="1"/>
              <a:t>compund</a:t>
            </a:r>
            <a:r>
              <a:rPr lang="en-GB" altLang="en-US" sz="2400" dirty="0"/>
              <a:t> key</a:t>
            </a:r>
          </a:p>
          <a:p>
            <a:pPr>
              <a:lnSpc>
                <a:spcPct val="90000"/>
              </a:lnSpc>
            </a:pPr>
            <a:endParaRPr lang="en-GB" altLang="en-US" sz="2400" dirty="0"/>
          </a:p>
          <a:p>
            <a:pPr>
              <a:lnSpc>
                <a:spcPct val="90000"/>
              </a:lnSpc>
            </a:pPr>
            <a:r>
              <a:rPr lang="en-GB" altLang="en-US" sz="2400" dirty="0"/>
              <a:t>To ensure 4NF, </a:t>
            </a:r>
            <a:r>
              <a:rPr lang="en-GB" altLang="en-US" sz="2400" b="1" dirty="0"/>
              <a:t>all multi-valued dependencies must be functional dependencies</a:t>
            </a:r>
          </a:p>
        </p:txBody>
      </p:sp>
      <p:sp>
        <p:nvSpPr>
          <p:cNvPr id="428036" name="Text Box 1028">
            <a:extLst>
              <a:ext uri="{FF2B5EF4-FFF2-40B4-BE49-F238E27FC236}">
                <a16:creationId xmlns:a16="http://schemas.microsoft.com/office/drawing/2014/main" id="{E9C886FB-0A20-4D3B-9FCA-AB24C9DCD775}"/>
              </a:ext>
            </a:extLst>
          </p:cNvPr>
          <p:cNvSpPr txBox="1">
            <a:spLocks noChangeArrowheads="1"/>
          </p:cNvSpPr>
          <p:nvPr/>
        </p:nvSpPr>
        <p:spPr bwMode="auto">
          <a:xfrm>
            <a:off x="258763" y="4164013"/>
            <a:ext cx="18415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endParaRPr lang="en-US" altLang="en-US" sz="2400"/>
          </a:p>
          <a:p>
            <a:pPr eaLnBrk="0" hangingPunct="0"/>
            <a:endParaRPr lang="en-US" altLang="en-US" sz="2400"/>
          </a:p>
          <a:p>
            <a:pPr eaLnBrk="0" hangingPunct="0"/>
            <a:endParaRPr lang="en-US" altLang="en-US" sz="2400"/>
          </a:p>
        </p:txBody>
      </p:sp>
    </p:spTree>
    <p:extLst>
      <p:ext uri="{BB962C8B-B14F-4D97-AF65-F5344CB8AC3E}">
        <p14:creationId xmlns:p14="http://schemas.microsoft.com/office/powerpoint/2010/main" val="2296335183"/>
      </p:ext>
    </p:extLst>
  </p:cSld>
  <p:clrMapOvr>
    <a:masterClrMapping/>
  </p:clrMapOv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9A425D5-9023-42F7-9269-3E440B66C5A9}"/>
              </a:ext>
            </a:extLst>
          </p:cNvPr>
          <p:cNvSpPr>
            <a:spLocks noGrp="1"/>
          </p:cNvSpPr>
          <p:nvPr>
            <p:ph type="sldNum" sz="quarter" idx="10"/>
          </p:nvPr>
        </p:nvSpPr>
        <p:spPr/>
        <p:txBody>
          <a:bodyPr/>
          <a:lstStyle/>
          <a:p>
            <a:fld id="{94C5D15A-B977-4676-9387-3EDDD1C81A14}" type="slidenum">
              <a:rPr lang="en-GB" altLang="en-US"/>
              <a:pPr/>
              <a:t>63</a:t>
            </a:fld>
            <a:endParaRPr lang="en-GB" altLang="en-US"/>
          </a:p>
        </p:txBody>
      </p:sp>
      <p:sp>
        <p:nvSpPr>
          <p:cNvPr id="873474" name="Rectangle 2">
            <a:extLst>
              <a:ext uri="{FF2B5EF4-FFF2-40B4-BE49-F238E27FC236}">
                <a16:creationId xmlns:a16="http://schemas.microsoft.com/office/drawing/2014/main" id="{6FC58B2B-827A-4048-A345-FBE805661113}"/>
              </a:ext>
            </a:extLst>
          </p:cNvPr>
          <p:cNvSpPr>
            <a:spLocks noGrp="1" noChangeArrowheads="1"/>
          </p:cNvSpPr>
          <p:nvPr>
            <p:ph type="title"/>
          </p:nvPr>
        </p:nvSpPr>
        <p:spPr/>
        <p:txBody>
          <a:bodyPr/>
          <a:lstStyle/>
          <a:p>
            <a:r>
              <a:rPr lang="en-US" altLang="en-US"/>
              <a:t>Normalisation</a:t>
            </a:r>
            <a:endParaRPr lang="en-GB" altLang="en-US"/>
          </a:p>
        </p:txBody>
      </p:sp>
      <p:sp>
        <p:nvSpPr>
          <p:cNvPr id="873475" name="Rectangle 3">
            <a:extLst>
              <a:ext uri="{FF2B5EF4-FFF2-40B4-BE49-F238E27FC236}">
                <a16:creationId xmlns:a16="http://schemas.microsoft.com/office/drawing/2014/main" id="{DF9B442B-84D6-4A8E-9115-FA73A604DE0B}"/>
              </a:ext>
            </a:extLst>
          </p:cNvPr>
          <p:cNvSpPr>
            <a:spLocks noGrp="1" noChangeArrowheads="1"/>
          </p:cNvSpPr>
          <p:nvPr>
            <p:ph type="body" idx="1"/>
          </p:nvPr>
        </p:nvSpPr>
        <p:spPr/>
        <p:txBody>
          <a:bodyPr/>
          <a:lstStyle/>
          <a:p>
            <a:endParaRPr lang="en-GB" altLang="en-US"/>
          </a:p>
          <a:p>
            <a:r>
              <a:rPr lang="en-GB" altLang="en-US"/>
              <a:t>A multi-valued dependency is like a functional dependency except that the “co-domain” (the target of the dependency) does not have a single value, but a range of values</a:t>
            </a:r>
          </a:p>
        </p:txBody>
      </p:sp>
    </p:spTree>
    <p:extLst>
      <p:ext uri="{BB962C8B-B14F-4D97-AF65-F5344CB8AC3E}">
        <p14:creationId xmlns:p14="http://schemas.microsoft.com/office/powerpoint/2010/main" val="265863713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4">
            <a:extLst>
              <a:ext uri="{FF2B5EF4-FFF2-40B4-BE49-F238E27FC236}">
                <a16:creationId xmlns:a16="http://schemas.microsoft.com/office/drawing/2014/main" id="{D92791BF-AA65-483B-9E9A-BE83A7CE4548}"/>
              </a:ext>
            </a:extLst>
          </p:cNvPr>
          <p:cNvSpPr>
            <a:spLocks noGrp="1"/>
          </p:cNvSpPr>
          <p:nvPr>
            <p:ph type="sldNum" sz="quarter" idx="10"/>
          </p:nvPr>
        </p:nvSpPr>
        <p:spPr/>
        <p:txBody>
          <a:bodyPr/>
          <a:lstStyle/>
          <a:p>
            <a:fld id="{8A517FBE-933F-409E-A6BA-D12165E20783}" type="slidenum">
              <a:rPr lang="en-GB" altLang="en-US"/>
              <a:pPr/>
              <a:t>64</a:t>
            </a:fld>
            <a:endParaRPr lang="en-GB" altLang="en-US"/>
          </a:p>
        </p:txBody>
      </p:sp>
      <p:sp>
        <p:nvSpPr>
          <p:cNvPr id="874498" name="Rectangle 2">
            <a:extLst>
              <a:ext uri="{FF2B5EF4-FFF2-40B4-BE49-F238E27FC236}">
                <a16:creationId xmlns:a16="http://schemas.microsoft.com/office/drawing/2014/main" id="{2E5D2EE7-65A3-4436-87E6-40CEFBF4FD49}"/>
              </a:ext>
            </a:extLst>
          </p:cNvPr>
          <p:cNvSpPr>
            <a:spLocks noGrp="1" noChangeArrowheads="1"/>
          </p:cNvSpPr>
          <p:nvPr>
            <p:ph type="title"/>
          </p:nvPr>
        </p:nvSpPr>
        <p:spPr/>
        <p:txBody>
          <a:bodyPr/>
          <a:lstStyle/>
          <a:p>
            <a:r>
              <a:rPr lang="en-US" altLang="en-US"/>
              <a:t>Normalisation</a:t>
            </a:r>
            <a:endParaRPr lang="en-GB" altLang="en-US"/>
          </a:p>
        </p:txBody>
      </p:sp>
      <p:sp>
        <p:nvSpPr>
          <p:cNvPr id="874499" name="Rectangle 3">
            <a:extLst>
              <a:ext uri="{FF2B5EF4-FFF2-40B4-BE49-F238E27FC236}">
                <a16:creationId xmlns:a16="http://schemas.microsoft.com/office/drawing/2014/main" id="{7601A635-9E1D-4606-AEDB-05B8E17AFEC1}"/>
              </a:ext>
            </a:extLst>
          </p:cNvPr>
          <p:cNvSpPr>
            <a:spLocks noGrp="1" noChangeArrowheads="1"/>
          </p:cNvSpPr>
          <p:nvPr>
            <p:ph type="body" sz="half" idx="2"/>
          </p:nvPr>
        </p:nvSpPr>
        <p:spPr>
          <a:xfrm>
            <a:off x="4284663" y="1557338"/>
            <a:ext cx="4392612" cy="4535487"/>
          </a:xfrm>
        </p:spPr>
        <p:txBody>
          <a:bodyPr/>
          <a:lstStyle/>
          <a:p>
            <a:pPr>
              <a:buFontTx/>
              <a:buNone/>
            </a:pPr>
            <a:r>
              <a:rPr lang="en-GB" altLang="en-US" sz="2000"/>
              <a:t>Non-4NF example</a:t>
            </a:r>
          </a:p>
          <a:p>
            <a:pPr>
              <a:buFontTx/>
              <a:buNone/>
            </a:pPr>
            <a:endParaRPr lang="en-GB" altLang="en-US" sz="2000"/>
          </a:p>
          <a:p>
            <a:r>
              <a:rPr lang="en-GB" altLang="en-US" sz="2000"/>
              <a:t>Each employee works in a number of departments</a:t>
            </a:r>
          </a:p>
          <a:p>
            <a:r>
              <a:rPr lang="en-GB" altLang="en-US" sz="2000"/>
              <a:t>Each employee is qualified to do a number of jobs</a:t>
            </a:r>
          </a:p>
          <a:p>
            <a:r>
              <a:rPr lang="en-GB" altLang="en-US" sz="2000"/>
              <a:t>They do all these jobs in all departments</a:t>
            </a:r>
          </a:p>
          <a:p>
            <a:r>
              <a:rPr lang="en-GB" altLang="en-US" sz="2000"/>
              <a:t>To make the PK unique, all three attributes have to be included</a:t>
            </a:r>
          </a:p>
          <a:p>
            <a:r>
              <a:rPr lang="en-GB" altLang="en-US" sz="2000"/>
              <a:t>Clearly there is redundant data</a:t>
            </a:r>
          </a:p>
        </p:txBody>
      </p:sp>
      <p:graphicFrame>
        <p:nvGraphicFramePr>
          <p:cNvPr id="874523" name="Group 27">
            <a:extLst>
              <a:ext uri="{FF2B5EF4-FFF2-40B4-BE49-F238E27FC236}">
                <a16:creationId xmlns:a16="http://schemas.microsoft.com/office/drawing/2014/main" id="{F0D8A20A-9306-475A-8B61-C3FFC030A9A6}"/>
              </a:ext>
            </a:extLst>
          </p:cNvPr>
          <p:cNvGraphicFramePr>
            <a:graphicFrameLocks noGrp="1"/>
          </p:cNvGraphicFramePr>
          <p:nvPr>
            <p:ph sz="half" idx="1"/>
            <p:extLst>
              <p:ext uri="{D42A27DB-BD31-4B8C-83A1-F6EECF244321}">
                <p14:modId xmlns:p14="http://schemas.microsoft.com/office/powerpoint/2010/main" val="1534916224"/>
              </p:ext>
            </p:extLst>
          </p:nvPr>
        </p:nvGraphicFramePr>
        <p:xfrm>
          <a:off x="1187450" y="2565400"/>
          <a:ext cx="2303463" cy="1814513"/>
        </p:xfrm>
        <a:graphic>
          <a:graphicData uri="http://schemas.openxmlformats.org/drawingml/2006/table">
            <a:tbl>
              <a:tblPr/>
              <a:tblGrid>
                <a:gridCol w="2303463">
                  <a:extLst>
                    <a:ext uri="{9D8B030D-6E8A-4147-A177-3AD203B41FA5}">
                      <a16:colId xmlns:a16="http://schemas.microsoft.com/office/drawing/2014/main" val="1742658349"/>
                    </a:ext>
                  </a:extLst>
                </a:gridCol>
              </a:tblGrid>
              <a:tr h="4540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1" u="none" strike="noStrike" cap="none" normalizeH="0" baseline="0">
                          <a:ln>
                            <a:noFill/>
                          </a:ln>
                          <a:solidFill>
                            <a:sysClr val="windowText" lastClr="000000"/>
                          </a:solidFill>
                          <a:effectLst/>
                          <a:latin typeface="Arial Black" panose="020B0A04020102020204" pitchFamily="34" charset="0"/>
                          <a:cs typeface="Arial" panose="020B0604020202020204" pitchFamily="34" charset="0"/>
                        </a:rPr>
                        <a:t>Employee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583766431"/>
                  </a:ext>
                </a:extLst>
              </a:tr>
              <a:tr h="452438">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sng" strike="noStrike" cap="none" normalizeH="0" baseline="0">
                          <a:ln>
                            <a:noFill/>
                          </a:ln>
                          <a:solidFill>
                            <a:sysClr val="windowText" lastClr="000000"/>
                          </a:solidFill>
                          <a:effectLst/>
                          <a:latin typeface="Arial" panose="020B0604020202020204" pitchFamily="34" charset="0"/>
                          <a:cs typeface="Arial" panose="020B0604020202020204" pitchFamily="34" charset="0"/>
                        </a:rPr>
                        <a:t>Emp_no</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429643811"/>
                  </a:ext>
                </a:extLst>
              </a:tr>
              <a:tr h="4540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sng" strike="noStrike" cap="none" normalizeH="0" baseline="0">
                          <a:ln>
                            <a:noFill/>
                          </a:ln>
                          <a:solidFill>
                            <a:sysClr val="windowText" lastClr="000000"/>
                          </a:solidFill>
                          <a:effectLst/>
                          <a:latin typeface="Arial" panose="020B0604020202020204" pitchFamily="34" charset="0"/>
                          <a:cs typeface="Arial" panose="020B0604020202020204" pitchFamily="34" charset="0"/>
                        </a:rPr>
                        <a:t>Dep_no</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698715099"/>
                  </a:ext>
                </a:extLst>
              </a:tr>
              <a:tr h="454025">
                <a:tc>
                  <a:txBody>
                    <a:bodyPr/>
                    <a:lstStyle>
                      <a:lvl1pPr>
                        <a:spcBef>
                          <a:spcPct val="20000"/>
                        </a:spcBef>
                        <a:defRPr sz="2000">
                          <a:solidFill>
                            <a:srgbClr val="FFFF66"/>
                          </a:solidFill>
                          <a:latin typeface="Arial" panose="020B0604020202020204" pitchFamily="34" charset="0"/>
                          <a:cs typeface="Arial" panose="020B0604020202020204" pitchFamily="34" charset="0"/>
                        </a:defRPr>
                      </a:lvl1pPr>
                      <a:lvl2pPr>
                        <a:spcBef>
                          <a:spcPct val="20000"/>
                        </a:spcBef>
                        <a:defRPr>
                          <a:solidFill>
                            <a:srgbClr val="FFFF66"/>
                          </a:solidFill>
                          <a:latin typeface="Arial" panose="020B0604020202020204" pitchFamily="34" charset="0"/>
                          <a:cs typeface="Arial" panose="020B0604020202020204" pitchFamily="34" charset="0"/>
                        </a:defRPr>
                      </a:lvl2pPr>
                      <a:lvl3pPr>
                        <a:spcBef>
                          <a:spcPct val="20000"/>
                        </a:spcBef>
                        <a:defRPr>
                          <a:solidFill>
                            <a:srgbClr val="FFFF66"/>
                          </a:solidFill>
                          <a:latin typeface="Arial" panose="020B0604020202020204" pitchFamily="34" charset="0"/>
                          <a:cs typeface="Arial" panose="020B0604020202020204" pitchFamily="34" charset="0"/>
                        </a:defRPr>
                      </a:lvl3pPr>
                      <a:lvl4pPr>
                        <a:spcBef>
                          <a:spcPct val="20000"/>
                        </a:spcBef>
                        <a:defRPr>
                          <a:solidFill>
                            <a:srgbClr val="FFFF66"/>
                          </a:solidFill>
                          <a:latin typeface="Arial" panose="020B0604020202020204" pitchFamily="34" charset="0"/>
                          <a:cs typeface="Arial" panose="020B0604020202020204" pitchFamily="34" charset="0"/>
                        </a:defRPr>
                      </a:lvl4pPr>
                      <a:lvl5pPr>
                        <a:spcBef>
                          <a:spcPct val="20000"/>
                        </a:spcBef>
                        <a:defRPr>
                          <a:solidFill>
                            <a:srgbClr val="FFFF66"/>
                          </a:solidFill>
                          <a:latin typeface="Arial" panose="020B0604020202020204" pitchFamily="34" charset="0"/>
                          <a:cs typeface="Arial" panose="020B0604020202020204" pitchFamily="34" charset="0"/>
                        </a:defRPr>
                      </a:lvl5pPr>
                      <a:lvl6pPr fontAlgn="base">
                        <a:spcBef>
                          <a:spcPct val="20000"/>
                        </a:spcBef>
                        <a:spcAft>
                          <a:spcPct val="0"/>
                        </a:spcAft>
                        <a:defRPr>
                          <a:solidFill>
                            <a:srgbClr val="FFFF66"/>
                          </a:solidFill>
                          <a:latin typeface="Arial" panose="020B0604020202020204" pitchFamily="34" charset="0"/>
                          <a:cs typeface="Arial" panose="020B0604020202020204" pitchFamily="34" charset="0"/>
                        </a:defRPr>
                      </a:lvl6pPr>
                      <a:lvl7pPr fontAlgn="base">
                        <a:spcBef>
                          <a:spcPct val="20000"/>
                        </a:spcBef>
                        <a:spcAft>
                          <a:spcPct val="0"/>
                        </a:spcAft>
                        <a:defRPr>
                          <a:solidFill>
                            <a:srgbClr val="FFFF66"/>
                          </a:solidFill>
                          <a:latin typeface="Arial" panose="020B0604020202020204" pitchFamily="34" charset="0"/>
                          <a:cs typeface="Arial" panose="020B0604020202020204" pitchFamily="34" charset="0"/>
                        </a:defRPr>
                      </a:lvl7pPr>
                      <a:lvl8pPr fontAlgn="base">
                        <a:spcBef>
                          <a:spcPct val="20000"/>
                        </a:spcBef>
                        <a:spcAft>
                          <a:spcPct val="0"/>
                        </a:spcAft>
                        <a:defRPr>
                          <a:solidFill>
                            <a:srgbClr val="FFFF66"/>
                          </a:solidFill>
                          <a:latin typeface="Arial" panose="020B0604020202020204" pitchFamily="34" charset="0"/>
                          <a:cs typeface="Arial" panose="020B0604020202020204" pitchFamily="34" charset="0"/>
                        </a:defRPr>
                      </a:lvl8pPr>
                      <a:lvl9pPr fontAlgn="base">
                        <a:spcBef>
                          <a:spcPct val="20000"/>
                        </a:spcBef>
                        <a:spcAft>
                          <a:spcPct val="0"/>
                        </a:spcAft>
                        <a:defRPr>
                          <a:solidFill>
                            <a:srgbClr val="FFFF66"/>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sng" strike="noStrike" cap="none" normalizeH="0" baseline="0" dirty="0" err="1">
                          <a:ln>
                            <a:noFill/>
                          </a:ln>
                          <a:solidFill>
                            <a:sysClr val="windowText" lastClr="000000"/>
                          </a:solidFill>
                          <a:effectLst/>
                          <a:latin typeface="Arial" panose="020B0604020202020204" pitchFamily="34" charset="0"/>
                          <a:cs typeface="Arial" panose="020B0604020202020204" pitchFamily="34" charset="0"/>
                        </a:rPr>
                        <a:t>Job_no</a:t>
                      </a:r>
                      <a:endParaRPr kumimoji="0" lang="en-GB" altLang="en-US" sz="2000" b="1" i="0" u="sng" strike="noStrike" cap="none" normalizeH="0" baseline="0" dirty="0">
                        <a:ln>
                          <a:noFill/>
                        </a:ln>
                        <a:solidFill>
                          <a:sysClr val="windowText" lastClr="000000"/>
                        </a:solidFill>
                        <a:effectLst/>
                        <a:latin typeface="Arial" panose="020B0604020202020204" pitchFamily="34" charset="0"/>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626847145"/>
                  </a:ext>
                </a:extLst>
              </a:tr>
            </a:tbl>
          </a:graphicData>
        </a:graphic>
      </p:graphicFrame>
    </p:spTree>
    <p:extLst>
      <p:ext uri="{BB962C8B-B14F-4D97-AF65-F5344CB8AC3E}">
        <p14:creationId xmlns:p14="http://schemas.microsoft.com/office/powerpoint/2010/main" val="72243629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a:extLst>
              <a:ext uri="{FF2B5EF4-FFF2-40B4-BE49-F238E27FC236}">
                <a16:creationId xmlns:a16="http://schemas.microsoft.com/office/drawing/2014/main" id="{DBCFCC35-701D-4E0E-8AF5-8087367F9830}"/>
              </a:ext>
            </a:extLst>
          </p:cNvPr>
          <p:cNvSpPr>
            <a:spLocks noGrp="1"/>
          </p:cNvSpPr>
          <p:nvPr>
            <p:ph type="sldNum" sz="quarter" idx="10"/>
          </p:nvPr>
        </p:nvSpPr>
        <p:spPr/>
        <p:txBody>
          <a:bodyPr/>
          <a:lstStyle/>
          <a:p>
            <a:fld id="{5535F7ED-6478-4951-A6C3-34F6B349BFB6}" type="slidenum">
              <a:rPr lang="en-GB" altLang="en-US"/>
              <a:pPr/>
              <a:t>65</a:t>
            </a:fld>
            <a:endParaRPr lang="en-GB" altLang="en-US"/>
          </a:p>
        </p:txBody>
      </p:sp>
      <p:sp>
        <p:nvSpPr>
          <p:cNvPr id="434183" name="Rectangle 2055">
            <a:extLst>
              <a:ext uri="{FF2B5EF4-FFF2-40B4-BE49-F238E27FC236}">
                <a16:creationId xmlns:a16="http://schemas.microsoft.com/office/drawing/2014/main" id="{DBC59DCC-3E50-4782-B89E-81F1473662F8}"/>
              </a:ext>
            </a:extLst>
          </p:cNvPr>
          <p:cNvSpPr>
            <a:spLocks noGrp="1" noChangeArrowheads="1"/>
          </p:cNvSpPr>
          <p:nvPr>
            <p:ph type="title"/>
          </p:nvPr>
        </p:nvSpPr>
        <p:spPr/>
        <p:txBody>
          <a:bodyPr/>
          <a:lstStyle/>
          <a:p>
            <a:r>
              <a:rPr lang="en-US" altLang="en-US"/>
              <a:t>Normalisation</a:t>
            </a:r>
          </a:p>
        </p:txBody>
      </p:sp>
      <p:sp>
        <p:nvSpPr>
          <p:cNvPr id="434184" name="Rectangle 2056">
            <a:extLst>
              <a:ext uri="{FF2B5EF4-FFF2-40B4-BE49-F238E27FC236}">
                <a16:creationId xmlns:a16="http://schemas.microsoft.com/office/drawing/2014/main" id="{B1FA6B95-F8FD-446E-8FAD-8FDBA30DDF53}"/>
              </a:ext>
            </a:extLst>
          </p:cNvPr>
          <p:cNvSpPr>
            <a:spLocks noGrp="1" noChangeArrowheads="1"/>
          </p:cNvSpPr>
          <p:nvPr>
            <p:ph type="body" idx="1"/>
          </p:nvPr>
        </p:nvSpPr>
        <p:spPr/>
        <p:txBody>
          <a:bodyPr/>
          <a:lstStyle/>
          <a:p>
            <a:pPr>
              <a:buFontTx/>
              <a:buNone/>
            </a:pPr>
            <a:r>
              <a:rPr lang="en-GB" altLang="en-US" b="1"/>
              <a:t>Fifth Normal Form</a:t>
            </a:r>
          </a:p>
          <a:p>
            <a:pPr>
              <a:buFontTx/>
              <a:buNone/>
            </a:pPr>
            <a:endParaRPr lang="en-GB" altLang="en-US" b="1"/>
          </a:p>
          <a:p>
            <a:r>
              <a:rPr lang="en-GB" altLang="en-US"/>
              <a:t>A table is in 5NF if and only if </a:t>
            </a:r>
            <a:r>
              <a:rPr lang="en-GB" altLang="en-US" b="1"/>
              <a:t>the only non-loss decompositions all have a candidate key of the table as their candidate key</a:t>
            </a:r>
          </a:p>
          <a:p>
            <a:endParaRPr lang="en-US" altLang="en-US"/>
          </a:p>
        </p:txBody>
      </p:sp>
      <p:sp>
        <p:nvSpPr>
          <p:cNvPr id="434180" name="Text Box 2052">
            <a:extLst>
              <a:ext uri="{FF2B5EF4-FFF2-40B4-BE49-F238E27FC236}">
                <a16:creationId xmlns:a16="http://schemas.microsoft.com/office/drawing/2014/main" id="{A1AE402B-D595-4449-85E8-34C1E4F584BC}"/>
              </a:ext>
            </a:extLst>
          </p:cNvPr>
          <p:cNvSpPr txBox="1">
            <a:spLocks noChangeArrowheads="1"/>
          </p:cNvSpPr>
          <p:nvPr/>
        </p:nvSpPr>
        <p:spPr bwMode="auto">
          <a:xfrm>
            <a:off x="258763" y="4164013"/>
            <a:ext cx="18415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endParaRPr lang="en-US" altLang="en-US" sz="2400"/>
          </a:p>
          <a:p>
            <a:pPr eaLnBrk="0" hangingPunct="0"/>
            <a:endParaRPr lang="en-US" altLang="en-US" sz="2400"/>
          </a:p>
          <a:p>
            <a:pPr eaLnBrk="0" hangingPunct="0"/>
            <a:endParaRPr lang="en-US" altLang="en-US" sz="2400"/>
          </a:p>
        </p:txBody>
      </p:sp>
    </p:spTree>
    <p:extLst>
      <p:ext uri="{BB962C8B-B14F-4D97-AF65-F5344CB8AC3E}">
        <p14:creationId xmlns:p14="http://schemas.microsoft.com/office/powerpoint/2010/main" val="2114044332"/>
      </p:ext>
    </p:extLst>
  </p:cSld>
  <p:clrMapOvr>
    <a:masterClrMapping/>
  </p:clrMapOv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2F04EA4-A9E3-4D37-AB67-38A215F246A3}"/>
              </a:ext>
            </a:extLst>
          </p:cNvPr>
          <p:cNvSpPr>
            <a:spLocks noGrp="1"/>
          </p:cNvSpPr>
          <p:nvPr>
            <p:ph type="sldNum" sz="quarter" idx="10"/>
          </p:nvPr>
        </p:nvSpPr>
        <p:spPr/>
        <p:txBody>
          <a:bodyPr/>
          <a:lstStyle/>
          <a:p>
            <a:fld id="{9623135C-FF9B-4930-BCCA-AAA7A376298A}" type="slidenum">
              <a:rPr lang="en-GB" altLang="en-US"/>
              <a:pPr/>
              <a:t>66</a:t>
            </a:fld>
            <a:endParaRPr lang="en-GB" altLang="en-US"/>
          </a:p>
        </p:txBody>
      </p:sp>
      <p:sp>
        <p:nvSpPr>
          <p:cNvPr id="875522" name="Rectangle 2">
            <a:extLst>
              <a:ext uri="{FF2B5EF4-FFF2-40B4-BE49-F238E27FC236}">
                <a16:creationId xmlns:a16="http://schemas.microsoft.com/office/drawing/2014/main" id="{8E250DEE-FEF9-4A0A-9B7B-750701A522B2}"/>
              </a:ext>
            </a:extLst>
          </p:cNvPr>
          <p:cNvSpPr>
            <a:spLocks noGrp="1" noChangeArrowheads="1"/>
          </p:cNvSpPr>
          <p:nvPr>
            <p:ph type="title"/>
          </p:nvPr>
        </p:nvSpPr>
        <p:spPr/>
        <p:txBody>
          <a:bodyPr/>
          <a:lstStyle/>
          <a:p>
            <a:r>
              <a:rPr lang="en-US" altLang="en-US"/>
              <a:t>Normalisation</a:t>
            </a:r>
            <a:endParaRPr lang="en-GB" altLang="en-US"/>
          </a:p>
        </p:txBody>
      </p:sp>
      <p:sp>
        <p:nvSpPr>
          <p:cNvPr id="875523" name="Rectangle 3">
            <a:extLst>
              <a:ext uri="{FF2B5EF4-FFF2-40B4-BE49-F238E27FC236}">
                <a16:creationId xmlns:a16="http://schemas.microsoft.com/office/drawing/2014/main" id="{3C453410-E51C-473F-800A-810EE20C40EB}"/>
              </a:ext>
            </a:extLst>
          </p:cNvPr>
          <p:cNvSpPr>
            <a:spLocks noGrp="1" noChangeArrowheads="1"/>
          </p:cNvSpPr>
          <p:nvPr>
            <p:ph type="body" idx="1"/>
          </p:nvPr>
        </p:nvSpPr>
        <p:spPr/>
        <p:txBody>
          <a:bodyPr/>
          <a:lstStyle/>
          <a:p>
            <a:r>
              <a:rPr lang="en-GB" altLang="en-US" sz="2400" dirty="0"/>
              <a:t>Although it is usual to think of normalisation as an iterative process, usually it need not be</a:t>
            </a:r>
          </a:p>
          <a:p>
            <a:r>
              <a:rPr lang="en-GB" altLang="en-US" sz="2400" dirty="0"/>
              <a:t>A sensibly designed table is likely to be in 3NF on the first attempt</a:t>
            </a:r>
          </a:p>
          <a:p>
            <a:r>
              <a:rPr lang="en-GB" altLang="en-US" sz="2400" dirty="0"/>
              <a:t>If it is 3NF it is overwhelmingly likely to achieve 5NF</a:t>
            </a:r>
          </a:p>
          <a:p>
            <a:r>
              <a:rPr lang="en-GB" altLang="en-US" sz="2400" dirty="0"/>
              <a:t>Achieving the "higher" normal forms (above 3NF) does not usually require extra expenditure of effort on the part of the designer because 3NF tables usually need no modification to meet the requirements of these higher normal forms </a:t>
            </a:r>
          </a:p>
        </p:txBody>
      </p:sp>
    </p:spTree>
    <p:extLst>
      <p:ext uri="{BB962C8B-B14F-4D97-AF65-F5344CB8AC3E}">
        <p14:creationId xmlns:p14="http://schemas.microsoft.com/office/powerpoint/2010/main" val="63934038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31964D9-EF30-4BE2-84CA-94CD389739FE}"/>
              </a:ext>
            </a:extLst>
          </p:cNvPr>
          <p:cNvSpPr>
            <a:spLocks noGrp="1"/>
          </p:cNvSpPr>
          <p:nvPr>
            <p:ph type="sldNum" sz="quarter" idx="10"/>
          </p:nvPr>
        </p:nvSpPr>
        <p:spPr/>
        <p:txBody>
          <a:bodyPr/>
          <a:lstStyle/>
          <a:p>
            <a:fld id="{6AAF8EB0-7532-4E75-8D5B-BD3716931632}" type="slidenum">
              <a:rPr lang="en-GB" altLang="en-US"/>
              <a:pPr/>
              <a:t>67</a:t>
            </a:fld>
            <a:endParaRPr lang="en-GB" altLang="en-US"/>
          </a:p>
        </p:txBody>
      </p:sp>
      <p:sp>
        <p:nvSpPr>
          <p:cNvPr id="876546" name="Rectangle 2">
            <a:extLst>
              <a:ext uri="{FF2B5EF4-FFF2-40B4-BE49-F238E27FC236}">
                <a16:creationId xmlns:a16="http://schemas.microsoft.com/office/drawing/2014/main" id="{C10121F8-5C4A-4E80-AA9D-70F6A88782B6}"/>
              </a:ext>
            </a:extLst>
          </p:cNvPr>
          <p:cNvSpPr>
            <a:spLocks noGrp="1" noChangeArrowheads="1"/>
          </p:cNvSpPr>
          <p:nvPr>
            <p:ph type="title"/>
          </p:nvPr>
        </p:nvSpPr>
        <p:spPr/>
        <p:txBody>
          <a:bodyPr/>
          <a:lstStyle/>
          <a:p>
            <a:r>
              <a:rPr lang="en-GB" altLang="en-US"/>
              <a:t>Denormalisation</a:t>
            </a:r>
          </a:p>
        </p:txBody>
      </p:sp>
      <p:sp>
        <p:nvSpPr>
          <p:cNvPr id="876547" name="Rectangle 3">
            <a:extLst>
              <a:ext uri="{FF2B5EF4-FFF2-40B4-BE49-F238E27FC236}">
                <a16:creationId xmlns:a16="http://schemas.microsoft.com/office/drawing/2014/main" id="{902B4196-B138-44FF-ACC8-EDA1953AFFBE}"/>
              </a:ext>
            </a:extLst>
          </p:cNvPr>
          <p:cNvSpPr>
            <a:spLocks noGrp="1" noChangeArrowheads="1"/>
          </p:cNvSpPr>
          <p:nvPr>
            <p:ph type="body" idx="1"/>
          </p:nvPr>
        </p:nvSpPr>
        <p:spPr/>
        <p:txBody>
          <a:bodyPr/>
          <a:lstStyle/>
          <a:p>
            <a:r>
              <a:rPr lang="en-GB" altLang="en-US" sz="2400" dirty="0"/>
              <a:t>There are some circumstances when it may be an advantage to “</a:t>
            </a:r>
            <a:r>
              <a:rPr lang="en-GB" altLang="en-US" sz="2400" dirty="0" err="1"/>
              <a:t>denormalise</a:t>
            </a:r>
            <a:r>
              <a:rPr lang="en-GB" altLang="en-US" sz="2400" dirty="0"/>
              <a:t>” a database</a:t>
            </a:r>
          </a:p>
          <a:p>
            <a:r>
              <a:rPr lang="en-GB" altLang="en-US" sz="2400" dirty="0"/>
              <a:t>This results in intentional data duplication</a:t>
            </a:r>
          </a:p>
          <a:p>
            <a:r>
              <a:rPr lang="en-GB" altLang="en-US" sz="2400" dirty="0"/>
              <a:t>Mainly used in OLAP applications – On Line Analytical Processing – which are “read-mainly” databases</a:t>
            </a:r>
          </a:p>
          <a:p>
            <a:r>
              <a:rPr lang="en-GB" altLang="en-US" sz="2400" dirty="0"/>
              <a:t>OLTP applications – On Line Transaction Processing – are “write-mainly” or read/write applications and generally will be fully normalised</a:t>
            </a:r>
          </a:p>
          <a:p>
            <a:r>
              <a:rPr lang="en-GB" altLang="en-US" sz="2400" dirty="0" err="1"/>
              <a:t>Denormalisation</a:t>
            </a:r>
            <a:r>
              <a:rPr lang="en-GB" altLang="en-US" sz="2400" dirty="0"/>
              <a:t> is outside the scope of this module!</a:t>
            </a:r>
          </a:p>
        </p:txBody>
      </p:sp>
    </p:spTree>
    <p:extLst>
      <p:ext uri="{BB962C8B-B14F-4D97-AF65-F5344CB8AC3E}">
        <p14:creationId xmlns:p14="http://schemas.microsoft.com/office/powerpoint/2010/main" val="46351083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F8D13B4-1EDF-4F92-8CC4-8943C156E458}"/>
              </a:ext>
            </a:extLst>
          </p:cNvPr>
          <p:cNvSpPr>
            <a:spLocks noGrp="1"/>
          </p:cNvSpPr>
          <p:nvPr>
            <p:ph type="sldNum" sz="quarter" idx="10"/>
          </p:nvPr>
        </p:nvSpPr>
        <p:spPr/>
        <p:txBody>
          <a:bodyPr/>
          <a:lstStyle/>
          <a:p>
            <a:fld id="{CAD2E179-F509-4999-9014-3BB419F71D62}" type="slidenum">
              <a:rPr lang="en-GB" altLang="en-US"/>
              <a:pPr/>
              <a:t>68</a:t>
            </a:fld>
            <a:endParaRPr lang="en-GB" altLang="en-US"/>
          </a:p>
        </p:txBody>
      </p:sp>
      <p:sp>
        <p:nvSpPr>
          <p:cNvPr id="848898" name="Rectangle 2">
            <a:extLst>
              <a:ext uri="{FF2B5EF4-FFF2-40B4-BE49-F238E27FC236}">
                <a16:creationId xmlns:a16="http://schemas.microsoft.com/office/drawing/2014/main" id="{5FEEBB45-EBAD-4E26-AB93-C3BC87C52ACD}"/>
              </a:ext>
            </a:extLst>
          </p:cNvPr>
          <p:cNvSpPr>
            <a:spLocks noGrp="1" noChangeArrowheads="1"/>
          </p:cNvSpPr>
          <p:nvPr>
            <p:ph type="title"/>
          </p:nvPr>
        </p:nvSpPr>
        <p:spPr/>
        <p:txBody>
          <a:bodyPr/>
          <a:lstStyle/>
          <a:p>
            <a:r>
              <a:rPr lang="en-GB" altLang="en-US"/>
              <a:t>Referential Integrity</a:t>
            </a:r>
          </a:p>
        </p:txBody>
      </p:sp>
      <p:sp>
        <p:nvSpPr>
          <p:cNvPr id="848899" name="Rectangle 3">
            <a:extLst>
              <a:ext uri="{FF2B5EF4-FFF2-40B4-BE49-F238E27FC236}">
                <a16:creationId xmlns:a16="http://schemas.microsoft.com/office/drawing/2014/main" id="{83144975-D1AE-42E0-870F-391C36286E10}"/>
              </a:ext>
            </a:extLst>
          </p:cNvPr>
          <p:cNvSpPr>
            <a:spLocks noGrp="1" noChangeArrowheads="1"/>
          </p:cNvSpPr>
          <p:nvPr>
            <p:ph type="body" idx="1"/>
          </p:nvPr>
        </p:nvSpPr>
        <p:spPr>
          <a:xfrm>
            <a:off x="463143" y="1268760"/>
            <a:ext cx="8229600" cy="3917032"/>
          </a:xfrm>
        </p:spPr>
        <p:txBody>
          <a:bodyPr/>
          <a:lstStyle/>
          <a:p>
            <a:r>
              <a:rPr lang="en-GB" altLang="en-US" sz="2800" dirty="0"/>
              <a:t>“Referential Integrity” ensures that records at each end of a relationship are correct</a:t>
            </a:r>
          </a:p>
          <a:p>
            <a:endParaRPr lang="en-GB" altLang="en-US" sz="2800" dirty="0"/>
          </a:p>
          <a:p>
            <a:r>
              <a:rPr lang="en-GB" altLang="en-US" sz="2800" dirty="0"/>
              <a:t>Most RDMS have the capability to enforce referential integrity rules</a:t>
            </a:r>
          </a:p>
          <a:p>
            <a:endParaRPr lang="en-GB" altLang="en-US" sz="2800" dirty="0"/>
          </a:p>
          <a:p>
            <a:r>
              <a:rPr lang="en-GB" altLang="en-US" sz="2800" dirty="0"/>
              <a:t>A foreign key field in a table can only contain a value which exists in the linked table's primary key field</a:t>
            </a:r>
          </a:p>
          <a:p>
            <a:pPr>
              <a:buFontTx/>
              <a:buNone/>
            </a:pPr>
            <a:endParaRPr lang="en-GB" altLang="en-US" dirty="0"/>
          </a:p>
        </p:txBody>
      </p:sp>
    </p:spTree>
    <p:extLst>
      <p:ext uri="{BB962C8B-B14F-4D97-AF65-F5344CB8AC3E}">
        <p14:creationId xmlns:p14="http://schemas.microsoft.com/office/powerpoint/2010/main" val="4013401749"/>
      </p:ext>
    </p:extLst>
  </p:cSld>
  <p:clrMapOvr>
    <a:masterClrMapping/>
  </p:clrMapOv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4D1CA71-42D1-415A-866A-650C74B6B7EB}"/>
              </a:ext>
            </a:extLst>
          </p:cNvPr>
          <p:cNvSpPr>
            <a:spLocks noGrp="1"/>
          </p:cNvSpPr>
          <p:nvPr>
            <p:ph type="sldNum" sz="quarter" idx="10"/>
          </p:nvPr>
        </p:nvSpPr>
        <p:spPr/>
        <p:txBody>
          <a:bodyPr/>
          <a:lstStyle/>
          <a:p>
            <a:fld id="{01356C60-793A-439B-B44D-39418AAA67AF}" type="slidenum">
              <a:rPr lang="en-GB" altLang="en-US"/>
              <a:pPr/>
              <a:t>69</a:t>
            </a:fld>
            <a:endParaRPr lang="en-GB" altLang="en-US"/>
          </a:p>
        </p:txBody>
      </p:sp>
      <p:sp>
        <p:nvSpPr>
          <p:cNvPr id="877570" name="Rectangle 2">
            <a:extLst>
              <a:ext uri="{FF2B5EF4-FFF2-40B4-BE49-F238E27FC236}">
                <a16:creationId xmlns:a16="http://schemas.microsoft.com/office/drawing/2014/main" id="{702B2BE6-4EB1-410B-B794-A201384DEF57}"/>
              </a:ext>
            </a:extLst>
          </p:cNvPr>
          <p:cNvSpPr>
            <a:spLocks noGrp="1" noChangeArrowheads="1"/>
          </p:cNvSpPr>
          <p:nvPr>
            <p:ph type="title"/>
          </p:nvPr>
        </p:nvSpPr>
        <p:spPr/>
        <p:txBody>
          <a:bodyPr/>
          <a:lstStyle/>
          <a:p>
            <a:r>
              <a:rPr lang="en-GB" altLang="en-US"/>
              <a:t>Referential Integrity</a:t>
            </a:r>
          </a:p>
        </p:txBody>
      </p:sp>
      <p:sp>
        <p:nvSpPr>
          <p:cNvPr id="877571" name="Rectangle 3">
            <a:extLst>
              <a:ext uri="{FF2B5EF4-FFF2-40B4-BE49-F238E27FC236}">
                <a16:creationId xmlns:a16="http://schemas.microsoft.com/office/drawing/2014/main" id="{D73A36FD-7D74-43F8-8173-B6562C173A4B}"/>
              </a:ext>
            </a:extLst>
          </p:cNvPr>
          <p:cNvSpPr>
            <a:spLocks noGrp="1" noChangeArrowheads="1"/>
          </p:cNvSpPr>
          <p:nvPr>
            <p:ph type="body" idx="1"/>
          </p:nvPr>
        </p:nvSpPr>
        <p:spPr>
          <a:xfrm>
            <a:off x="457200" y="1417638"/>
            <a:ext cx="8229600" cy="3917032"/>
          </a:xfrm>
        </p:spPr>
        <p:txBody>
          <a:bodyPr/>
          <a:lstStyle/>
          <a:p>
            <a:r>
              <a:rPr lang="en-GB" altLang="en-US" sz="2000" dirty="0"/>
              <a:t>Enforcing referential integrity eliminates the risk of orphan records by preventing -</a:t>
            </a:r>
          </a:p>
          <a:p>
            <a:pPr>
              <a:buFontTx/>
              <a:buNone/>
            </a:pPr>
            <a:endParaRPr lang="en-GB" altLang="en-US" sz="2000" dirty="0"/>
          </a:p>
          <a:p>
            <a:pPr lvl="1"/>
            <a:r>
              <a:rPr lang="en-GB" altLang="en-US" sz="2000" dirty="0"/>
              <a:t>Deletion of a record in a parent table which contains a value which appears as a foreign key in another table</a:t>
            </a:r>
          </a:p>
          <a:p>
            <a:pPr lvl="1"/>
            <a:endParaRPr lang="en-GB" altLang="en-US" sz="2000" dirty="0"/>
          </a:p>
          <a:p>
            <a:pPr lvl="1"/>
            <a:r>
              <a:rPr lang="en-GB" altLang="en-US" sz="2000" dirty="0"/>
              <a:t>Creation of a record in a child table which contains a value in a foreign key field which does not exist in the parent tables’ primary key field</a:t>
            </a:r>
          </a:p>
          <a:p>
            <a:pPr lvl="1"/>
            <a:endParaRPr lang="en-GB" altLang="en-US" sz="2000" dirty="0"/>
          </a:p>
          <a:p>
            <a:pPr lvl="1"/>
            <a:r>
              <a:rPr lang="en-GB" altLang="en-US" sz="2000" dirty="0"/>
              <a:t>Editing of a value in either the parent or child table which would have the same result is also prohibited</a:t>
            </a:r>
          </a:p>
        </p:txBody>
      </p:sp>
    </p:spTree>
    <p:extLst>
      <p:ext uri="{BB962C8B-B14F-4D97-AF65-F5344CB8AC3E}">
        <p14:creationId xmlns:p14="http://schemas.microsoft.com/office/powerpoint/2010/main" val="19764081"/>
      </p:ext>
    </p:extLst>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A4745E0-6710-4031-A03A-646FC488253C}"/>
              </a:ext>
            </a:extLst>
          </p:cNvPr>
          <p:cNvSpPr>
            <a:spLocks noGrp="1"/>
          </p:cNvSpPr>
          <p:nvPr>
            <p:ph type="sldNum" sz="quarter" idx="10"/>
          </p:nvPr>
        </p:nvSpPr>
        <p:spPr/>
        <p:txBody>
          <a:bodyPr/>
          <a:lstStyle/>
          <a:p>
            <a:fld id="{302F1F3C-A773-4A53-B87D-107A615699A7}" type="slidenum">
              <a:rPr lang="en-GB" altLang="en-US"/>
              <a:pPr/>
              <a:t>70</a:t>
            </a:fld>
            <a:endParaRPr lang="en-GB" altLang="en-US"/>
          </a:p>
        </p:txBody>
      </p:sp>
      <p:sp>
        <p:nvSpPr>
          <p:cNvPr id="878594" name="Rectangle 2">
            <a:extLst>
              <a:ext uri="{FF2B5EF4-FFF2-40B4-BE49-F238E27FC236}">
                <a16:creationId xmlns:a16="http://schemas.microsoft.com/office/drawing/2014/main" id="{BC10E3A7-6DE1-46BC-9935-6F01FE0D2754}"/>
              </a:ext>
            </a:extLst>
          </p:cNvPr>
          <p:cNvSpPr>
            <a:spLocks noGrp="1" noChangeArrowheads="1"/>
          </p:cNvSpPr>
          <p:nvPr>
            <p:ph type="title"/>
          </p:nvPr>
        </p:nvSpPr>
        <p:spPr>
          <a:xfrm>
            <a:off x="457200" y="274638"/>
            <a:ext cx="8229600" cy="706090"/>
          </a:xfrm>
        </p:spPr>
        <p:txBody>
          <a:bodyPr/>
          <a:lstStyle/>
          <a:p>
            <a:r>
              <a:rPr lang="en-GB" altLang="en-US" dirty="0"/>
              <a:t>Referential Integrity</a:t>
            </a:r>
          </a:p>
        </p:txBody>
      </p:sp>
      <p:sp>
        <p:nvSpPr>
          <p:cNvPr id="878595" name="Rectangle 3">
            <a:extLst>
              <a:ext uri="{FF2B5EF4-FFF2-40B4-BE49-F238E27FC236}">
                <a16:creationId xmlns:a16="http://schemas.microsoft.com/office/drawing/2014/main" id="{5152A06F-0739-46E2-8EE9-46DD16045996}"/>
              </a:ext>
            </a:extLst>
          </p:cNvPr>
          <p:cNvSpPr>
            <a:spLocks noGrp="1" noChangeArrowheads="1"/>
          </p:cNvSpPr>
          <p:nvPr>
            <p:ph type="body" idx="1"/>
          </p:nvPr>
        </p:nvSpPr>
        <p:spPr>
          <a:xfrm>
            <a:off x="539552" y="1196752"/>
            <a:ext cx="8229600" cy="3917032"/>
          </a:xfrm>
        </p:spPr>
        <p:txBody>
          <a:bodyPr/>
          <a:lstStyle/>
          <a:p>
            <a:r>
              <a:rPr lang="en-GB" altLang="en-US" sz="2400" dirty="0"/>
              <a:t>The Referential Integrity checker in MS Access also includes two other features -</a:t>
            </a:r>
          </a:p>
          <a:p>
            <a:pPr>
              <a:buFontTx/>
              <a:buNone/>
            </a:pPr>
            <a:endParaRPr lang="en-GB" altLang="en-US" sz="2400" dirty="0"/>
          </a:p>
          <a:p>
            <a:r>
              <a:rPr lang="en-GB" altLang="en-US" sz="2400" dirty="0"/>
              <a:t>Cascade Update Related Records</a:t>
            </a:r>
          </a:p>
          <a:p>
            <a:pPr lvl="1"/>
            <a:r>
              <a:rPr lang="en-GB" altLang="en-US" sz="2400" dirty="0"/>
              <a:t>If the value in the PK field in the parent table is changed, the change will be applied to all related records in the child table</a:t>
            </a:r>
          </a:p>
          <a:p>
            <a:endParaRPr lang="en-GB" altLang="en-US" sz="2400" dirty="0"/>
          </a:p>
          <a:p>
            <a:r>
              <a:rPr lang="en-GB" altLang="en-US" sz="2400" dirty="0"/>
              <a:t>Cascade Delete Related Records</a:t>
            </a:r>
          </a:p>
          <a:p>
            <a:pPr lvl="1"/>
            <a:r>
              <a:rPr lang="en-GB" altLang="en-US" sz="2400" dirty="0"/>
              <a:t>If a record in the parent table is deleted, all related records in the child table will also be deleted</a:t>
            </a:r>
          </a:p>
        </p:txBody>
      </p:sp>
    </p:spTree>
    <p:extLst>
      <p:ext uri="{BB962C8B-B14F-4D97-AF65-F5344CB8AC3E}">
        <p14:creationId xmlns:p14="http://schemas.microsoft.com/office/powerpoint/2010/main" val="1683112171"/>
      </p:ext>
    </p:extLst>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 name="Rectangle 3">
            <a:extLst>
              <a:ext uri="{FF2B5EF4-FFF2-40B4-BE49-F238E27FC236}">
                <a16:creationId xmlns:a16="http://schemas.microsoft.com/office/drawing/2014/main" id="{045CDE29-6A91-4630-A70B-B9169EB65C9C}"/>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en-US"/>
            </a:defPPr>
            <a:lvl1pPr algn="r" rtl="0" fontAlgn="base">
              <a:spcBef>
                <a:spcPct val="0"/>
              </a:spcBef>
              <a:spcAft>
                <a:spcPct val="0"/>
              </a:spcAft>
              <a:defRPr sz="1400" kern="1200">
                <a:solidFill>
                  <a:srgbClr val="FFFF66"/>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fld id="{909B4DDF-BCEF-44FD-BC3A-DAA736B4B418}" type="slidenum">
              <a:rPr lang="en-GB" altLang="en-US" smtClean="0"/>
              <a:pPr/>
              <a:t>71</a:t>
            </a:fld>
            <a:endParaRPr lang="en-GB" altLang="en-US"/>
          </a:p>
        </p:txBody>
      </p:sp>
      <p:sp>
        <p:nvSpPr>
          <p:cNvPr id="823334" name="Rectangle 38">
            <a:extLst>
              <a:ext uri="{FF2B5EF4-FFF2-40B4-BE49-F238E27FC236}">
                <a16:creationId xmlns:a16="http://schemas.microsoft.com/office/drawing/2014/main" id="{310E91CC-4DA9-47F3-8E63-EFF08C9CA841}"/>
              </a:ext>
            </a:extLst>
          </p:cNvPr>
          <p:cNvSpPr>
            <a:spLocks noGrp="1" noChangeArrowheads="1"/>
          </p:cNvSpPr>
          <p:nvPr>
            <p:ph type="ctrTitle"/>
          </p:nvPr>
        </p:nvSpPr>
        <p:spPr/>
        <p:txBody>
          <a:bodyPr/>
          <a:lstStyle/>
          <a:p>
            <a:r>
              <a:rPr lang="en-GB" altLang="en-US" dirty="0"/>
              <a:t>End of Part 1</a:t>
            </a:r>
          </a:p>
        </p:txBody>
      </p:sp>
      <p:sp>
        <p:nvSpPr>
          <p:cNvPr id="823299" name="Rectangle 3">
            <a:extLst>
              <a:ext uri="{FF2B5EF4-FFF2-40B4-BE49-F238E27FC236}">
                <a16:creationId xmlns:a16="http://schemas.microsoft.com/office/drawing/2014/main" id="{64218857-5240-45F3-B29D-719BF4CC627A}"/>
              </a:ext>
            </a:extLst>
          </p:cNvPr>
          <p:cNvSpPr>
            <a:spLocks noGrp="1" noChangeArrowheads="1"/>
          </p:cNvSpPr>
          <p:nvPr>
            <p:ph type="subTitle" idx="1"/>
          </p:nvPr>
        </p:nvSpPr>
        <p:spPr/>
        <p:txBody>
          <a:bodyPr/>
          <a:lstStyle/>
          <a:p>
            <a:r>
              <a:rPr lang="en-GB" altLang="en-US" dirty="0"/>
              <a:t>Questions</a:t>
            </a:r>
          </a:p>
        </p:txBody>
      </p:sp>
      <p:sp>
        <p:nvSpPr>
          <p:cNvPr id="823301" name="AutoShape 5">
            <a:extLst>
              <a:ext uri="{FF2B5EF4-FFF2-40B4-BE49-F238E27FC236}">
                <a16:creationId xmlns:a16="http://schemas.microsoft.com/office/drawing/2014/main" id="{C535EEFE-0C1F-4653-AB0C-ECCF863A155C}"/>
              </a:ext>
            </a:extLst>
          </p:cNvPr>
          <p:cNvSpPr>
            <a:spLocks noChangeAspect="1" noChangeArrowheads="1" noTextEdit="1"/>
          </p:cNvSpPr>
          <p:nvPr/>
        </p:nvSpPr>
        <p:spPr bwMode="auto">
          <a:xfrm>
            <a:off x="392113" y="1916113"/>
            <a:ext cx="1562100" cy="3222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823303" name="Freeform 7">
            <a:extLst>
              <a:ext uri="{FF2B5EF4-FFF2-40B4-BE49-F238E27FC236}">
                <a16:creationId xmlns:a16="http://schemas.microsoft.com/office/drawing/2014/main" id="{72426030-D0E6-4C76-B4D4-7F2669559CFF}"/>
              </a:ext>
            </a:extLst>
          </p:cNvPr>
          <p:cNvSpPr>
            <a:spLocks/>
          </p:cNvSpPr>
          <p:nvPr/>
        </p:nvSpPr>
        <p:spPr bwMode="auto">
          <a:xfrm>
            <a:off x="820738" y="2260600"/>
            <a:ext cx="527050" cy="649288"/>
          </a:xfrm>
          <a:custGeom>
            <a:avLst/>
            <a:gdLst>
              <a:gd name="T0" fmla="*/ 200 w 332"/>
              <a:gd name="T1" fmla="*/ 95 h 409"/>
              <a:gd name="T2" fmla="*/ 166 w 332"/>
              <a:gd name="T3" fmla="*/ 53 h 409"/>
              <a:gd name="T4" fmla="*/ 119 w 332"/>
              <a:gd name="T5" fmla="*/ 21 h 409"/>
              <a:gd name="T6" fmla="*/ 77 w 332"/>
              <a:gd name="T7" fmla="*/ 0 h 409"/>
              <a:gd name="T8" fmla="*/ 44 w 332"/>
              <a:gd name="T9" fmla="*/ 6 h 409"/>
              <a:gd name="T10" fmla="*/ 19 w 332"/>
              <a:gd name="T11" fmla="*/ 29 h 409"/>
              <a:gd name="T12" fmla="*/ 0 w 332"/>
              <a:gd name="T13" fmla="*/ 100 h 409"/>
              <a:gd name="T14" fmla="*/ 7 w 332"/>
              <a:gd name="T15" fmla="*/ 182 h 409"/>
              <a:gd name="T16" fmla="*/ 28 w 332"/>
              <a:gd name="T17" fmla="*/ 260 h 409"/>
              <a:gd name="T18" fmla="*/ 49 w 332"/>
              <a:gd name="T19" fmla="*/ 321 h 409"/>
              <a:gd name="T20" fmla="*/ 91 w 332"/>
              <a:gd name="T21" fmla="*/ 383 h 409"/>
              <a:gd name="T22" fmla="*/ 128 w 332"/>
              <a:gd name="T23" fmla="*/ 409 h 409"/>
              <a:gd name="T24" fmla="*/ 177 w 332"/>
              <a:gd name="T25" fmla="*/ 409 h 409"/>
              <a:gd name="T26" fmla="*/ 228 w 332"/>
              <a:gd name="T27" fmla="*/ 392 h 409"/>
              <a:gd name="T28" fmla="*/ 253 w 332"/>
              <a:gd name="T29" fmla="*/ 346 h 409"/>
              <a:gd name="T30" fmla="*/ 266 w 332"/>
              <a:gd name="T31" fmla="*/ 289 h 409"/>
              <a:gd name="T32" fmla="*/ 261 w 332"/>
              <a:gd name="T33" fmla="*/ 218 h 409"/>
              <a:gd name="T34" fmla="*/ 311 w 332"/>
              <a:gd name="T35" fmla="*/ 274 h 409"/>
              <a:gd name="T36" fmla="*/ 332 w 332"/>
              <a:gd name="T37" fmla="*/ 253 h 409"/>
              <a:gd name="T38" fmla="*/ 250 w 332"/>
              <a:gd name="T39" fmla="*/ 182 h 409"/>
              <a:gd name="T40" fmla="*/ 217 w 332"/>
              <a:gd name="T41" fmla="*/ 108 h 409"/>
              <a:gd name="T42" fmla="*/ 200 w 332"/>
              <a:gd name="T43" fmla="*/ 95 h 4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32" h="409">
                <a:moveTo>
                  <a:pt x="200" y="95"/>
                </a:moveTo>
                <a:lnTo>
                  <a:pt x="166" y="53"/>
                </a:lnTo>
                <a:lnTo>
                  <a:pt x="119" y="21"/>
                </a:lnTo>
                <a:lnTo>
                  <a:pt x="77" y="0"/>
                </a:lnTo>
                <a:lnTo>
                  <a:pt x="44" y="6"/>
                </a:lnTo>
                <a:lnTo>
                  <a:pt x="19" y="29"/>
                </a:lnTo>
                <a:lnTo>
                  <a:pt x="0" y="100"/>
                </a:lnTo>
                <a:lnTo>
                  <a:pt x="7" y="182"/>
                </a:lnTo>
                <a:lnTo>
                  <a:pt x="28" y="260"/>
                </a:lnTo>
                <a:lnTo>
                  <a:pt x="49" y="321"/>
                </a:lnTo>
                <a:lnTo>
                  <a:pt x="91" y="383"/>
                </a:lnTo>
                <a:lnTo>
                  <a:pt x="128" y="409"/>
                </a:lnTo>
                <a:lnTo>
                  <a:pt x="177" y="409"/>
                </a:lnTo>
                <a:lnTo>
                  <a:pt x="228" y="392"/>
                </a:lnTo>
                <a:lnTo>
                  <a:pt x="253" y="346"/>
                </a:lnTo>
                <a:lnTo>
                  <a:pt x="266" y="289"/>
                </a:lnTo>
                <a:lnTo>
                  <a:pt x="261" y="218"/>
                </a:lnTo>
                <a:lnTo>
                  <a:pt x="311" y="274"/>
                </a:lnTo>
                <a:lnTo>
                  <a:pt x="332" y="253"/>
                </a:lnTo>
                <a:lnTo>
                  <a:pt x="250" y="182"/>
                </a:lnTo>
                <a:lnTo>
                  <a:pt x="217" y="108"/>
                </a:lnTo>
                <a:lnTo>
                  <a:pt x="200" y="9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23304" name="Freeform 8">
            <a:extLst>
              <a:ext uri="{FF2B5EF4-FFF2-40B4-BE49-F238E27FC236}">
                <a16:creationId xmlns:a16="http://schemas.microsoft.com/office/drawing/2014/main" id="{AE079035-3E1C-4C8F-B11A-FFFDDED59F52}"/>
              </a:ext>
            </a:extLst>
          </p:cNvPr>
          <p:cNvSpPr>
            <a:spLocks/>
          </p:cNvSpPr>
          <p:nvPr/>
        </p:nvSpPr>
        <p:spPr bwMode="auto">
          <a:xfrm>
            <a:off x="323850" y="2436813"/>
            <a:ext cx="701675" cy="698500"/>
          </a:xfrm>
          <a:custGeom>
            <a:avLst/>
            <a:gdLst>
              <a:gd name="T0" fmla="*/ 292 w 442"/>
              <a:gd name="T1" fmla="*/ 18 h 440"/>
              <a:gd name="T2" fmla="*/ 309 w 442"/>
              <a:gd name="T3" fmla="*/ 40 h 440"/>
              <a:gd name="T4" fmla="*/ 314 w 442"/>
              <a:gd name="T5" fmla="*/ 60 h 440"/>
              <a:gd name="T6" fmla="*/ 309 w 442"/>
              <a:gd name="T7" fmla="*/ 76 h 440"/>
              <a:gd name="T8" fmla="*/ 267 w 442"/>
              <a:gd name="T9" fmla="*/ 83 h 440"/>
              <a:gd name="T10" fmla="*/ 222 w 442"/>
              <a:gd name="T11" fmla="*/ 78 h 440"/>
              <a:gd name="T12" fmla="*/ 214 w 442"/>
              <a:gd name="T13" fmla="*/ 65 h 440"/>
              <a:gd name="T14" fmla="*/ 166 w 442"/>
              <a:gd name="T15" fmla="*/ 99 h 440"/>
              <a:gd name="T16" fmla="*/ 139 w 442"/>
              <a:gd name="T17" fmla="*/ 137 h 440"/>
              <a:gd name="T18" fmla="*/ 100 w 442"/>
              <a:gd name="T19" fmla="*/ 186 h 440"/>
              <a:gd name="T20" fmla="*/ 75 w 442"/>
              <a:gd name="T21" fmla="*/ 229 h 440"/>
              <a:gd name="T22" fmla="*/ 64 w 442"/>
              <a:gd name="T23" fmla="*/ 270 h 440"/>
              <a:gd name="T24" fmla="*/ 72 w 442"/>
              <a:gd name="T25" fmla="*/ 292 h 440"/>
              <a:gd name="T26" fmla="*/ 117 w 442"/>
              <a:gd name="T27" fmla="*/ 319 h 440"/>
              <a:gd name="T28" fmla="*/ 209 w 442"/>
              <a:gd name="T29" fmla="*/ 343 h 440"/>
              <a:gd name="T30" fmla="*/ 258 w 442"/>
              <a:gd name="T31" fmla="*/ 353 h 440"/>
              <a:gd name="T32" fmla="*/ 309 w 442"/>
              <a:gd name="T33" fmla="*/ 359 h 440"/>
              <a:gd name="T34" fmla="*/ 383 w 442"/>
              <a:gd name="T35" fmla="*/ 379 h 440"/>
              <a:gd name="T36" fmla="*/ 439 w 442"/>
              <a:gd name="T37" fmla="*/ 391 h 440"/>
              <a:gd name="T38" fmla="*/ 442 w 442"/>
              <a:gd name="T39" fmla="*/ 416 h 440"/>
              <a:gd name="T40" fmla="*/ 415 w 442"/>
              <a:gd name="T41" fmla="*/ 435 h 440"/>
              <a:gd name="T42" fmla="*/ 381 w 442"/>
              <a:gd name="T43" fmla="*/ 440 h 440"/>
              <a:gd name="T44" fmla="*/ 330 w 442"/>
              <a:gd name="T45" fmla="*/ 424 h 440"/>
              <a:gd name="T46" fmla="*/ 214 w 442"/>
              <a:gd name="T47" fmla="*/ 384 h 440"/>
              <a:gd name="T48" fmla="*/ 117 w 442"/>
              <a:gd name="T49" fmla="*/ 357 h 440"/>
              <a:gd name="T50" fmla="*/ 50 w 442"/>
              <a:gd name="T51" fmla="*/ 326 h 440"/>
              <a:gd name="T52" fmla="*/ 5 w 442"/>
              <a:gd name="T53" fmla="*/ 299 h 440"/>
              <a:gd name="T54" fmla="*/ 0 w 442"/>
              <a:gd name="T55" fmla="*/ 267 h 440"/>
              <a:gd name="T56" fmla="*/ 24 w 442"/>
              <a:gd name="T57" fmla="*/ 223 h 440"/>
              <a:gd name="T58" fmla="*/ 75 w 442"/>
              <a:gd name="T59" fmla="*/ 159 h 440"/>
              <a:gd name="T60" fmla="*/ 122 w 442"/>
              <a:gd name="T61" fmla="*/ 105 h 440"/>
              <a:gd name="T62" fmla="*/ 181 w 442"/>
              <a:gd name="T63" fmla="*/ 49 h 440"/>
              <a:gd name="T64" fmla="*/ 225 w 442"/>
              <a:gd name="T65" fmla="*/ 16 h 440"/>
              <a:gd name="T66" fmla="*/ 281 w 442"/>
              <a:gd name="T67" fmla="*/ 0 h 440"/>
              <a:gd name="T68" fmla="*/ 315 w 442"/>
              <a:gd name="T69" fmla="*/ 57 h 4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442" h="440">
                <a:moveTo>
                  <a:pt x="292" y="18"/>
                </a:moveTo>
                <a:lnTo>
                  <a:pt x="309" y="40"/>
                </a:lnTo>
                <a:lnTo>
                  <a:pt x="314" y="60"/>
                </a:lnTo>
                <a:lnTo>
                  <a:pt x="309" y="76"/>
                </a:lnTo>
                <a:lnTo>
                  <a:pt x="267" y="83"/>
                </a:lnTo>
                <a:lnTo>
                  <a:pt x="222" y="78"/>
                </a:lnTo>
                <a:lnTo>
                  <a:pt x="214" y="65"/>
                </a:lnTo>
                <a:lnTo>
                  <a:pt x="166" y="99"/>
                </a:lnTo>
                <a:lnTo>
                  <a:pt x="139" y="137"/>
                </a:lnTo>
                <a:lnTo>
                  <a:pt x="100" y="186"/>
                </a:lnTo>
                <a:lnTo>
                  <a:pt x="75" y="229"/>
                </a:lnTo>
                <a:lnTo>
                  <a:pt x="64" y="270"/>
                </a:lnTo>
                <a:lnTo>
                  <a:pt x="72" y="292"/>
                </a:lnTo>
                <a:lnTo>
                  <a:pt x="117" y="319"/>
                </a:lnTo>
                <a:lnTo>
                  <a:pt x="209" y="343"/>
                </a:lnTo>
                <a:lnTo>
                  <a:pt x="258" y="353"/>
                </a:lnTo>
                <a:lnTo>
                  <a:pt x="309" y="359"/>
                </a:lnTo>
                <a:lnTo>
                  <a:pt x="383" y="379"/>
                </a:lnTo>
                <a:lnTo>
                  <a:pt x="439" y="391"/>
                </a:lnTo>
                <a:lnTo>
                  <a:pt x="442" y="416"/>
                </a:lnTo>
                <a:lnTo>
                  <a:pt x="415" y="435"/>
                </a:lnTo>
                <a:lnTo>
                  <a:pt x="381" y="440"/>
                </a:lnTo>
                <a:lnTo>
                  <a:pt x="330" y="424"/>
                </a:lnTo>
                <a:lnTo>
                  <a:pt x="214" y="384"/>
                </a:lnTo>
                <a:lnTo>
                  <a:pt x="117" y="357"/>
                </a:lnTo>
                <a:lnTo>
                  <a:pt x="50" y="326"/>
                </a:lnTo>
                <a:lnTo>
                  <a:pt x="5" y="299"/>
                </a:lnTo>
                <a:lnTo>
                  <a:pt x="0" y="267"/>
                </a:lnTo>
                <a:lnTo>
                  <a:pt x="24" y="223"/>
                </a:lnTo>
                <a:lnTo>
                  <a:pt x="75" y="159"/>
                </a:lnTo>
                <a:lnTo>
                  <a:pt x="122" y="105"/>
                </a:lnTo>
                <a:lnTo>
                  <a:pt x="181" y="49"/>
                </a:lnTo>
                <a:lnTo>
                  <a:pt x="225" y="16"/>
                </a:lnTo>
                <a:lnTo>
                  <a:pt x="281" y="0"/>
                </a:lnTo>
                <a:lnTo>
                  <a:pt x="315" y="57"/>
                </a:ln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23305" name="Freeform 9">
            <a:extLst>
              <a:ext uri="{FF2B5EF4-FFF2-40B4-BE49-F238E27FC236}">
                <a16:creationId xmlns:a16="http://schemas.microsoft.com/office/drawing/2014/main" id="{1659A8CB-D02D-4102-85D9-B5825A55A307}"/>
              </a:ext>
            </a:extLst>
          </p:cNvPr>
          <p:cNvSpPr>
            <a:spLocks/>
          </p:cNvSpPr>
          <p:nvPr/>
        </p:nvSpPr>
        <p:spPr bwMode="auto">
          <a:xfrm>
            <a:off x="985838" y="2957513"/>
            <a:ext cx="366712" cy="976312"/>
          </a:xfrm>
          <a:custGeom>
            <a:avLst/>
            <a:gdLst>
              <a:gd name="T0" fmla="*/ 28 w 462"/>
              <a:gd name="T1" fmla="*/ 95 h 1230"/>
              <a:gd name="T2" fmla="*/ 45 w 462"/>
              <a:gd name="T3" fmla="*/ 32 h 1230"/>
              <a:gd name="T4" fmla="*/ 117 w 462"/>
              <a:gd name="T5" fmla="*/ 0 h 1230"/>
              <a:gd name="T6" fmla="*/ 183 w 462"/>
              <a:gd name="T7" fmla="*/ 0 h 1230"/>
              <a:gd name="T8" fmla="*/ 267 w 462"/>
              <a:gd name="T9" fmla="*/ 47 h 1230"/>
              <a:gd name="T10" fmla="*/ 346 w 462"/>
              <a:gd name="T11" fmla="*/ 158 h 1230"/>
              <a:gd name="T12" fmla="*/ 402 w 462"/>
              <a:gd name="T13" fmla="*/ 272 h 1230"/>
              <a:gd name="T14" fmla="*/ 429 w 462"/>
              <a:gd name="T15" fmla="*/ 429 h 1230"/>
              <a:gd name="T16" fmla="*/ 452 w 462"/>
              <a:gd name="T17" fmla="*/ 613 h 1230"/>
              <a:gd name="T18" fmla="*/ 462 w 462"/>
              <a:gd name="T19" fmla="*/ 790 h 1230"/>
              <a:gd name="T20" fmla="*/ 462 w 462"/>
              <a:gd name="T21" fmla="*/ 1021 h 1230"/>
              <a:gd name="T22" fmla="*/ 429 w 462"/>
              <a:gd name="T23" fmla="*/ 1163 h 1230"/>
              <a:gd name="T24" fmla="*/ 368 w 462"/>
              <a:gd name="T25" fmla="*/ 1214 h 1230"/>
              <a:gd name="T26" fmla="*/ 262 w 462"/>
              <a:gd name="T27" fmla="*/ 1230 h 1230"/>
              <a:gd name="T28" fmla="*/ 151 w 462"/>
              <a:gd name="T29" fmla="*/ 1226 h 1230"/>
              <a:gd name="T30" fmla="*/ 94 w 462"/>
              <a:gd name="T31" fmla="*/ 1163 h 1230"/>
              <a:gd name="T32" fmla="*/ 62 w 462"/>
              <a:gd name="T33" fmla="*/ 1053 h 1230"/>
              <a:gd name="T34" fmla="*/ 33 w 462"/>
              <a:gd name="T35" fmla="*/ 943 h 1230"/>
              <a:gd name="T36" fmla="*/ 11 w 462"/>
              <a:gd name="T37" fmla="*/ 743 h 1230"/>
              <a:gd name="T38" fmla="*/ 0 w 462"/>
              <a:gd name="T39" fmla="*/ 519 h 1230"/>
              <a:gd name="T40" fmla="*/ 0 w 462"/>
              <a:gd name="T41" fmla="*/ 256 h 1230"/>
              <a:gd name="T42" fmla="*/ 28 w 462"/>
              <a:gd name="T43" fmla="*/ 142 h 1230"/>
              <a:gd name="T44" fmla="*/ 28 w 462"/>
              <a:gd name="T45" fmla="*/ 95 h 12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62" h="1230">
                <a:moveTo>
                  <a:pt x="28" y="95"/>
                </a:moveTo>
                <a:lnTo>
                  <a:pt x="45" y="32"/>
                </a:lnTo>
                <a:lnTo>
                  <a:pt x="117" y="0"/>
                </a:lnTo>
                <a:lnTo>
                  <a:pt x="183" y="0"/>
                </a:lnTo>
                <a:lnTo>
                  <a:pt x="267" y="47"/>
                </a:lnTo>
                <a:lnTo>
                  <a:pt x="346" y="158"/>
                </a:lnTo>
                <a:lnTo>
                  <a:pt x="402" y="272"/>
                </a:lnTo>
                <a:lnTo>
                  <a:pt x="429" y="429"/>
                </a:lnTo>
                <a:lnTo>
                  <a:pt x="452" y="613"/>
                </a:lnTo>
                <a:lnTo>
                  <a:pt x="462" y="790"/>
                </a:lnTo>
                <a:lnTo>
                  <a:pt x="462" y="1021"/>
                </a:lnTo>
                <a:lnTo>
                  <a:pt x="429" y="1163"/>
                </a:lnTo>
                <a:lnTo>
                  <a:pt x="368" y="1214"/>
                </a:lnTo>
                <a:lnTo>
                  <a:pt x="262" y="1230"/>
                </a:lnTo>
                <a:lnTo>
                  <a:pt x="151" y="1226"/>
                </a:lnTo>
                <a:lnTo>
                  <a:pt x="94" y="1163"/>
                </a:lnTo>
                <a:lnTo>
                  <a:pt x="62" y="1053"/>
                </a:lnTo>
                <a:lnTo>
                  <a:pt x="33" y="943"/>
                </a:lnTo>
                <a:lnTo>
                  <a:pt x="11" y="743"/>
                </a:lnTo>
                <a:lnTo>
                  <a:pt x="0" y="519"/>
                </a:lnTo>
                <a:lnTo>
                  <a:pt x="0" y="256"/>
                </a:lnTo>
                <a:lnTo>
                  <a:pt x="28" y="142"/>
                </a:lnTo>
                <a:lnTo>
                  <a:pt x="28" y="9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23306" name="Freeform 10">
            <a:extLst>
              <a:ext uri="{FF2B5EF4-FFF2-40B4-BE49-F238E27FC236}">
                <a16:creationId xmlns:a16="http://schemas.microsoft.com/office/drawing/2014/main" id="{1BC15776-A678-48EB-9CDA-CF5059F21957}"/>
              </a:ext>
            </a:extLst>
          </p:cNvPr>
          <p:cNvSpPr>
            <a:spLocks/>
          </p:cNvSpPr>
          <p:nvPr/>
        </p:nvSpPr>
        <p:spPr bwMode="auto">
          <a:xfrm>
            <a:off x="1184275" y="2492375"/>
            <a:ext cx="560388" cy="541338"/>
          </a:xfrm>
          <a:custGeom>
            <a:avLst/>
            <a:gdLst>
              <a:gd name="T0" fmla="*/ 19 w 353"/>
              <a:gd name="T1" fmla="*/ 341 h 341"/>
              <a:gd name="T2" fmla="*/ 92 w 353"/>
              <a:gd name="T3" fmla="*/ 334 h 341"/>
              <a:gd name="T4" fmla="*/ 166 w 353"/>
              <a:gd name="T5" fmla="*/ 323 h 341"/>
              <a:gd name="T6" fmla="*/ 245 w 353"/>
              <a:gd name="T7" fmla="*/ 288 h 341"/>
              <a:gd name="T8" fmla="*/ 300 w 353"/>
              <a:gd name="T9" fmla="*/ 261 h 341"/>
              <a:gd name="T10" fmla="*/ 336 w 353"/>
              <a:gd name="T11" fmla="*/ 223 h 341"/>
              <a:gd name="T12" fmla="*/ 353 w 353"/>
              <a:gd name="T13" fmla="*/ 201 h 341"/>
              <a:gd name="T14" fmla="*/ 319 w 353"/>
              <a:gd name="T15" fmla="*/ 136 h 341"/>
              <a:gd name="T16" fmla="*/ 266 w 353"/>
              <a:gd name="T17" fmla="*/ 97 h 341"/>
              <a:gd name="T18" fmla="*/ 203 w 353"/>
              <a:gd name="T19" fmla="*/ 68 h 341"/>
              <a:gd name="T20" fmla="*/ 169 w 353"/>
              <a:gd name="T21" fmla="*/ 50 h 341"/>
              <a:gd name="T22" fmla="*/ 148 w 353"/>
              <a:gd name="T23" fmla="*/ 36 h 341"/>
              <a:gd name="T24" fmla="*/ 136 w 353"/>
              <a:gd name="T25" fmla="*/ 0 h 341"/>
              <a:gd name="T26" fmla="*/ 92 w 353"/>
              <a:gd name="T27" fmla="*/ 1 h 341"/>
              <a:gd name="T28" fmla="*/ 92 w 353"/>
              <a:gd name="T29" fmla="*/ 28 h 341"/>
              <a:gd name="T30" fmla="*/ 100 w 353"/>
              <a:gd name="T31" fmla="*/ 57 h 341"/>
              <a:gd name="T32" fmla="*/ 128 w 353"/>
              <a:gd name="T33" fmla="*/ 68 h 341"/>
              <a:gd name="T34" fmla="*/ 217 w 353"/>
              <a:gd name="T35" fmla="*/ 97 h 341"/>
              <a:gd name="T36" fmla="*/ 266 w 353"/>
              <a:gd name="T37" fmla="*/ 141 h 341"/>
              <a:gd name="T38" fmla="*/ 303 w 353"/>
              <a:gd name="T39" fmla="*/ 187 h 341"/>
              <a:gd name="T40" fmla="*/ 294 w 353"/>
              <a:gd name="T41" fmla="*/ 210 h 341"/>
              <a:gd name="T42" fmla="*/ 266 w 353"/>
              <a:gd name="T43" fmla="*/ 237 h 341"/>
              <a:gd name="T44" fmla="*/ 200 w 353"/>
              <a:gd name="T45" fmla="*/ 274 h 341"/>
              <a:gd name="T46" fmla="*/ 119 w 353"/>
              <a:gd name="T47" fmla="*/ 288 h 341"/>
              <a:gd name="T48" fmla="*/ 66 w 353"/>
              <a:gd name="T49" fmla="*/ 290 h 341"/>
              <a:gd name="T50" fmla="*/ 19 w 353"/>
              <a:gd name="T51" fmla="*/ 290 h 341"/>
              <a:gd name="T52" fmla="*/ 0 w 353"/>
              <a:gd name="T53" fmla="*/ 314 h 341"/>
              <a:gd name="T54" fmla="*/ 19 w 353"/>
              <a:gd name="T55" fmla="*/ 341 h 3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53" h="341">
                <a:moveTo>
                  <a:pt x="19" y="341"/>
                </a:moveTo>
                <a:lnTo>
                  <a:pt x="92" y="334"/>
                </a:lnTo>
                <a:lnTo>
                  <a:pt x="166" y="323"/>
                </a:lnTo>
                <a:lnTo>
                  <a:pt x="245" y="288"/>
                </a:lnTo>
                <a:lnTo>
                  <a:pt x="300" y="261"/>
                </a:lnTo>
                <a:lnTo>
                  <a:pt x="336" y="223"/>
                </a:lnTo>
                <a:lnTo>
                  <a:pt x="353" y="201"/>
                </a:lnTo>
                <a:lnTo>
                  <a:pt x="319" y="136"/>
                </a:lnTo>
                <a:lnTo>
                  <a:pt x="266" y="97"/>
                </a:lnTo>
                <a:lnTo>
                  <a:pt x="203" y="68"/>
                </a:lnTo>
                <a:lnTo>
                  <a:pt x="169" y="50"/>
                </a:lnTo>
                <a:lnTo>
                  <a:pt x="148" y="36"/>
                </a:lnTo>
                <a:lnTo>
                  <a:pt x="136" y="0"/>
                </a:lnTo>
                <a:lnTo>
                  <a:pt x="92" y="1"/>
                </a:lnTo>
                <a:lnTo>
                  <a:pt x="92" y="28"/>
                </a:lnTo>
                <a:lnTo>
                  <a:pt x="100" y="57"/>
                </a:lnTo>
                <a:lnTo>
                  <a:pt x="128" y="68"/>
                </a:lnTo>
                <a:lnTo>
                  <a:pt x="217" y="97"/>
                </a:lnTo>
                <a:lnTo>
                  <a:pt x="266" y="141"/>
                </a:lnTo>
                <a:lnTo>
                  <a:pt x="303" y="187"/>
                </a:lnTo>
                <a:lnTo>
                  <a:pt x="294" y="210"/>
                </a:lnTo>
                <a:lnTo>
                  <a:pt x="266" y="237"/>
                </a:lnTo>
                <a:lnTo>
                  <a:pt x="200" y="274"/>
                </a:lnTo>
                <a:lnTo>
                  <a:pt x="119" y="288"/>
                </a:lnTo>
                <a:lnTo>
                  <a:pt x="66" y="290"/>
                </a:lnTo>
                <a:lnTo>
                  <a:pt x="19" y="290"/>
                </a:lnTo>
                <a:lnTo>
                  <a:pt x="0" y="314"/>
                </a:lnTo>
                <a:lnTo>
                  <a:pt x="19" y="34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23308" name="Freeform 12">
            <a:extLst>
              <a:ext uri="{FF2B5EF4-FFF2-40B4-BE49-F238E27FC236}">
                <a16:creationId xmlns:a16="http://schemas.microsoft.com/office/drawing/2014/main" id="{489C6954-D386-409A-8F47-A5F2BF7E1E50}"/>
              </a:ext>
            </a:extLst>
          </p:cNvPr>
          <p:cNvSpPr>
            <a:spLocks/>
          </p:cNvSpPr>
          <p:nvPr/>
        </p:nvSpPr>
        <p:spPr bwMode="auto">
          <a:xfrm>
            <a:off x="769938" y="3832225"/>
            <a:ext cx="460375" cy="1235075"/>
          </a:xfrm>
          <a:custGeom>
            <a:avLst/>
            <a:gdLst>
              <a:gd name="T0" fmla="*/ 400 w 578"/>
              <a:gd name="T1" fmla="*/ 0 h 1557"/>
              <a:gd name="T2" fmla="*/ 328 w 578"/>
              <a:gd name="T3" fmla="*/ 147 h 1557"/>
              <a:gd name="T4" fmla="*/ 277 w 578"/>
              <a:gd name="T5" fmla="*/ 362 h 1557"/>
              <a:gd name="T6" fmla="*/ 217 w 578"/>
              <a:gd name="T7" fmla="*/ 599 h 1557"/>
              <a:gd name="T8" fmla="*/ 161 w 578"/>
              <a:gd name="T9" fmla="*/ 839 h 1557"/>
              <a:gd name="T10" fmla="*/ 161 w 578"/>
              <a:gd name="T11" fmla="*/ 928 h 1557"/>
              <a:gd name="T12" fmla="*/ 217 w 578"/>
              <a:gd name="T13" fmla="*/ 1086 h 1557"/>
              <a:gd name="T14" fmla="*/ 294 w 578"/>
              <a:gd name="T15" fmla="*/ 1170 h 1557"/>
              <a:gd name="T16" fmla="*/ 367 w 578"/>
              <a:gd name="T17" fmla="*/ 1275 h 1557"/>
              <a:gd name="T18" fmla="*/ 417 w 578"/>
              <a:gd name="T19" fmla="*/ 1352 h 1557"/>
              <a:gd name="T20" fmla="*/ 395 w 578"/>
              <a:gd name="T21" fmla="*/ 1389 h 1557"/>
              <a:gd name="T22" fmla="*/ 267 w 578"/>
              <a:gd name="T23" fmla="*/ 1405 h 1557"/>
              <a:gd name="T24" fmla="*/ 60 w 578"/>
              <a:gd name="T25" fmla="*/ 1436 h 1557"/>
              <a:gd name="T26" fmla="*/ 0 w 578"/>
              <a:gd name="T27" fmla="*/ 1484 h 1557"/>
              <a:gd name="T28" fmla="*/ 50 w 578"/>
              <a:gd name="T29" fmla="*/ 1526 h 1557"/>
              <a:gd name="T30" fmla="*/ 166 w 578"/>
              <a:gd name="T31" fmla="*/ 1557 h 1557"/>
              <a:gd name="T32" fmla="*/ 301 w 578"/>
              <a:gd name="T33" fmla="*/ 1494 h 1557"/>
              <a:gd name="T34" fmla="*/ 400 w 578"/>
              <a:gd name="T35" fmla="*/ 1452 h 1557"/>
              <a:gd name="T36" fmla="*/ 528 w 578"/>
              <a:gd name="T37" fmla="*/ 1436 h 1557"/>
              <a:gd name="T38" fmla="*/ 578 w 578"/>
              <a:gd name="T39" fmla="*/ 1422 h 1557"/>
              <a:gd name="T40" fmla="*/ 562 w 578"/>
              <a:gd name="T41" fmla="*/ 1368 h 1557"/>
              <a:gd name="T42" fmla="*/ 417 w 578"/>
              <a:gd name="T43" fmla="*/ 1233 h 1557"/>
              <a:gd name="T44" fmla="*/ 333 w 578"/>
              <a:gd name="T45" fmla="*/ 1091 h 1557"/>
              <a:gd name="T46" fmla="*/ 261 w 578"/>
              <a:gd name="T47" fmla="*/ 996 h 1557"/>
              <a:gd name="T48" fmla="*/ 250 w 578"/>
              <a:gd name="T49" fmla="*/ 902 h 1557"/>
              <a:gd name="T50" fmla="*/ 284 w 578"/>
              <a:gd name="T51" fmla="*/ 746 h 1557"/>
              <a:gd name="T52" fmla="*/ 361 w 578"/>
              <a:gd name="T53" fmla="*/ 583 h 1557"/>
              <a:gd name="T54" fmla="*/ 446 w 578"/>
              <a:gd name="T55" fmla="*/ 305 h 1557"/>
              <a:gd name="T56" fmla="*/ 518 w 578"/>
              <a:gd name="T57" fmla="*/ 142 h 1557"/>
              <a:gd name="T58" fmla="*/ 511 w 578"/>
              <a:gd name="T59" fmla="*/ 47 h 1557"/>
              <a:gd name="T60" fmla="*/ 446 w 578"/>
              <a:gd name="T61" fmla="*/ 0 h 1557"/>
              <a:gd name="T62" fmla="*/ 400 w 578"/>
              <a:gd name="T63" fmla="*/ 0 h 1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78" h="1557">
                <a:moveTo>
                  <a:pt x="400" y="0"/>
                </a:moveTo>
                <a:lnTo>
                  <a:pt x="328" y="147"/>
                </a:lnTo>
                <a:lnTo>
                  <a:pt x="277" y="362"/>
                </a:lnTo>
                <a:lnTo>
                  <a:pt x="217" y="599"/>
                </a:lnTo>
                <a:lnTo>
                  <a:pt x="161" y="839"/>
                </a:lnTo>
                <a:lnTo>
                  <a:pt x="161" y="928"/>
                </a:lnTo>
                <a:lnTo>
                  <a:pt x="217" y="1086"/>
                </a:lnTo>
                <a:lnTo>
                  <a:pt x="294" y="1170"/>
                </a:lnTo>
                <a:lnTo>
                  <a:pt x="367" y="1275"/>
                </a:lnTo>
                <a:lnTo>
                  <a:pt x="417" y="1352"/>
                </a:lnTo>
                <a:lnTo>
                  <a:pt x="395" y="1389"/>
                </a:lnTo>
                <a:lnTo>
                  <a:pt x="267" y="1405"/>
                </a:lnTo>
                <a:lnTo>
                  <a:pt x="60" y="1436"/>
                </a:lnTo>
                <a:lnTo>
                  <a:pt x="0" y="1484"/>
                </a:lnTo>
                <a:lnTo>
                  <a:pt x="50" y="1526"/>
                </a:lnTo>
                <a:lnTo>
                  <a:pt x="166" y="1557"/>
                </a:lnTo>
                <a:lnTo>
                  <a:pt x="301" y="1494"/>
                </a:lnTo>
                <a:lnTo>
                  <a:pt x="400" y="1452"/>
                </a:lnTo>
                <a:lnTo>
                  <a:pt x="528" y="1436"/>
                </a:lnTo>
                <a:lnTo>
                  <a:pt x="578" y="1422"/>
                </a:lnTo>
                <a:lnTo>
                  <a:pt x="562" y="1368"/>
                </a:lnTo>
                <a:lnTo>
                  <a:pt x="417" y="1233"/>
                </a:lnTo>
                <a:lnTo>
                  <a:pt x="333" y="1091"/>
                </a:lnTo>
                <a:lnTo>
                  <a:pt x="261" y="996"/>
                </a:lnTo>
                <a:lnTo>
                  <a:pt x="250" y="902"/>
                </a:lnTo>
                <a:lnTo>
                  <a:pt x="284" y="746"/>
                </a:lnTo>
                <a:lnTo>
                  <a:pt x="361" y="583"/>
                </a:lnTo>
                <a:lnTo>
                  <a:pt x="446" y="305"/>
                </a:lnTo>
                <a:lnTo>
                  <a:pt x="518" y="142"/>
                </a:lnTo>
                <a:lnTo>
                  <a:pt x="511" y="47"/>
                </a:lnTo>
                <a:lnTo>
                  <a:pt x="446" y="0"/>
                </a:lnTo>
                <a:lnTo>
                  <a:pt x="40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23307" name="Freeform 11">
            <a:extLst>
              <a:ext uri="{FF2B5EF4-FFF2-40B4-BE49-F238E27FC236}">
                <a16:creationId xmlns:a16="http://schemas.microsoft.com/office/drawing/2014/main" id="{D98E2581-71CF-470B-BB32-A5399AC8205C}"/>
              </a:ext>
            </a:extLst>
          </p:cNvPr>
          <p:cNvSpPr>
            <a:spLocks/>
          </p:cNvSpPr>
          <p:nvPr/>
        </p:nvSpPr>
        <p:spPr bwMode="auto">
          <a:xfrm>
            <a:off x="1201738" y="3833813"/>
            <a:ext cx="682625" cy="1212850"/>
          </a:xfrm>
          <a:custGeom>
            <a:avLst/>
            <a:gdLst>
              <a:gd name="T0" fmla="*/ 99 w 859"/>
              <a:gd name="T1" fmla="*/ 0 h 1527"/>
              <a:gd name="T2" fmla="*/ 22 w 859"/>
              <a:gd name="T3" fmla="*/ 0 h 1527"/>
              <a:gd name="T4" fmla="*/ 0 w 859"/>
              <a:gd name="T5" fmla="*/ 109 h 1527"/>
              <a:gd name="T6" fmla="*/ 55 w 859"/>
              <a:gd name="T7" fmla="*/ 174 h 1527"/>
              <a:gd name="T8" fmla="*/ 234 w 859"/>
              <a:gd name="T9" fmla="*/ 325 h 1527"/>
              <a:gd name="T10" fmla="*/ 390 w 859"/>
              <a:gd name="T11" fmla="*/ 519 h 1527"/>
              <a:gd name="T12" fmla="*/ 491 w 859"/>
              <a:gd name="T13" fmla="*/ 719 h 1527"/>
              <a:gd name="T14" fmla="*/ 506 w 859"/>
              <a:gd name="T15" fmla="*/ 850 h 1527"/>
              <a:gd name="T16" fmla="*/ 501 w 859"/>
              <a:gd name="T17" fmla="*/ 945 h 1527"/>
              <a:gd name="T18" fmla="*/ 457 w 859"/>
              <a:gd name="T19" fmla="*/ 1159 h 1527"/>
              <a:gd name="T20" fmla="*/ 400 w 859"/>
              <a:gd name="T21" fmla="*/ 1334 h 1527"/>
              <a:gd name="T22" fmla="*/ 351 w 859"/>
              <a:gd name="T23" fmla="*/ 1434 h 1527"/>
              <a:gd name="T24" fmla="*/ 340 w 859"/>
              <a:gd name="T25" fmla="*/ 1497 h 1527"/>
              <a:gd name="T26" fmla="*/ 390 w 859"/>
              <a:gd name="T27" fmla="*/ 1497 h 1527"/>
              <a:gd name="T28" fmla="*/ 467 w 859"/>
              <a:gd name="T29" fmla="*/ 1476 h 1527"/>
              <a:gd name="T30" fmla="*/ 491 w 859"/>
              <a:gd name="T31" fmla="*/ 1480 h 1527"/>
              <a:gd name="T32" fmla="*/ 652 w 859"/>
              <a:gd name="T33" fmla="*/ 1490 h 1527"/>
              <a:gd name="T34" fmla="*/ 775 w 859"/>
              <a:gd name="T35" fmla="*/ 1527 h 1527"/>
              <a:gd name="T36" fmla="*/ 819 w 859"/>
              <a:gd name="T37" fmla="*/ 1506 h 1527"/>
              <a:gd name="T38" fmla="*/ 859 w 859"/>
              <a:gd name="T39" fmla="*/ 1427 h 1527"/>
              <a:gd name="T40" fmla="*/ 819 w 859"/>
              <a:gd name="T41" fmla="*/ 1385 h 1527"/>
              <a:gd name="T42" fmla="*/ 636 w 859"/>
              <a:gd name="T43" fmla="*/ 1380 h 1527"/>
              <a:gd name="T44" fmla="*/ 506 w 859"/>
              <a:gd name="T45" fmla="*/ 1397 h 1527"/>
              <a:gd name="T46" fmla="*/ 440 w 859"/>
              <a:gd name="T47" fmla="*/ 1427 h 1527"/>
              <a:gd name="T48" fmla="*/ 451 w 859"/>
              <a:gd name="T49" fmla="*/ 1355 h 1527"/>
              <a:gd name="T50" fmla="*/ 518 w 859"/>
              <a:gd name="T51" fmla="*/ 1243 h 1527"/>
              <a:gd name="T52" fmla="*/ 573 w 859"/>
              <a:gd name="T53" fmla="*/ 1071 h 1527"/>
              <a:gd name="T54" fmla="*/ 619 w 859"/>
              <a:gd name="T55" fmla="*/ 924 h 1527"/>
              <a:gd name="T56" fmla="*/ 585 w 859"/>
              <a:gd name="T57" fmla="*/ 756 h 1527"/>
              <a:gd name="T58" fmla="*/ 535 w 859"/>
              <a:gd name="T59" fmla="*/ 577 h 1527"/>
              <a:gd name="T60" fmla="*/ 434 w 859"/>
              <a:gd name="T61" fmla="*/ 372 h 1527"/>
              <a:gd name="T62" fmla="*/ 289 w 859"/>
              <a:gd name="T63" fmla="*/ 184 h 1527"/>
              <a:gd name="T64" fmla="*/ 166 w 859"/>
              <a:gd name="T65" fmla="*/ 46 h 1527"/>
              <a:gd name="T66" fmla="*/ 99 w 859"/>
              <a:gd name="T67" fmla="*/ 0 h 1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859" h="1527">
                <a:moveTo>
                  <a:pt x="99" y="0"/>
                </a:moveTo>
                <a:lnTo>
                  <a:pt x="22" y="0"/>
                </a:lnTo>
                <a:lnTo>
                  <a:pt x="0" y="109"/>
                </a:lnTo>
                <a:lnTo>
                  <a:pt x="55" y="174"/>
                </a:lnTo>
                <a:lnTo>
                  <a:pt x="234" y="325"/>
                </a:lnTo>
                <a:lnTo>
                  <a:pt x="390" y="519"/>
                </a:lnTo>
                <a:lnTo>
                  <a:pt x="491" y="719"/>
                </a:lnTo>
                <a:lnTo>
                  <a:pt x="506" y="850"/>
                </a:lnTo>
                <a:lnTo>
                  <a:pt x="501" y="945"/>
                </a:lnTo>
                <a:lnTo>
                  <a:pt x="457" y="1159"/>
                </a:lnTo>
                <a:lnTo>
                  <a:pt x="400" y="1334"/>
                </a:lnTo>
                <a:lnTo>
                  <a:pt x="351" y="1434"/>
                </a:lnTo>
                <a:lnTo>
                  <a:pt x="340" y="1497"/>
                </a:lnTo>
                <a:lnTo>
                  <a:pt x="390" y="1497"/>
                </a:lnTo>
                <a:lnTo>
                  <a:pt x="467" y="1476"/>
                </a:lnTo>
                <a:lnTo>
                  <a:pt x="491" y="1480"/>
                </a:lnTo>
                <a:lnTo>
                  <a:pt x="652" y="1490"/>
                </a:lnTo>
                <a:lnTo>
                  <a:pt x="775" y="1527"/>
                </a:lnTo>
                <a:lnTo>
                  <a:pt x="819" y="1506"/>
                </a:lnTo>
                <a:lnTo>
                  <a:pt x="859" y="1427"/>
                </a:lnTo>
                <a:lnTo>
                  <a:pt x="819" y="1385"/>
                </a:lnTo>
                <a:lnTo>
                  <a:pt x="636" y="1380"/>
                </a:lnTo>
                <a:lnTo>
                  <a:pt x="506" y="1397"/>
                </a:lnTo>
                <a:lnTo>
                  <a:pt x="440" y="1427"/>
                </a:lnTo>
                <a:lnTo>
                  <a:pt x="451" y="1355"/>
                </a:lnTo>
                <a:lnTo>
                  <a:pt x="518" y="1243"/>
                </a:lnTo>
                <a:lnTo>
                  <a:pt x="573" y="1071"/>
                </a:lnTo>
                <a:lnTo>
                  <a:pt x="619" y="924"/>
                </a:lnTo>
                <a:lnTo>
                  <a:pt x="585" y="756"/>
                </a:lnTo>
                <a:lnTo>
                  <a:pt x="535" y="577"/>
                </a:lnTo>
                <a:lnTo>
                  <a:pt x="434" y="372"/>
                </a:lnTo>
                <a:lnTo>
                  <a:pt x="289" y="184"/>
                </a:lnTo>
                <a:lnTo>
                  <a:pt x="166" y="46"/>
                </a:lnTo>
                <a:lnTo>
                  <a:pt x="9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Tree>
    <p:extLst>
      <p:ext uri="{BB962C8B-B14F-4D97-AF65-F5344CB8AC3E}">
        <p14:creationId xmlns:p14="http://schemas.microsoft.com/office/powerpoint/2010/main" val="6975072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0"/>
                                  </p:stCondLst>
                                  <p:childTnLst>
                                    <p:set>
                                      <p:cBhvr>
                                        <p:cTn id="6" dur="1" fill="hold">
                                          <p:stCondLst>
                                            <p:cond delay="0"/>
                                          </p:stCondLst>
                                        </p:cTn>
                                        <p:tgtEl>
                                          <p:spTgt spid="823303"/>
                                        </p:tgtEl>
                                        <p:attrNameLst>
                                          <p:attrName>style.visibility</p:attrName>
                                        </p:attrNameLst>
                                      </p:cBhvr>
                                      <p:to>
                                        <p:strVal val="visible"/>
                                      </p:to>
                                    </p:set>
                                    <p:anim calcmode="lin" valueType="num">
                                      <p:cBhvr additive="base">
                                        <p:cTn id="7" dur="500" fill="hold"/>
                                        <p:tgtEl>
                                          <p:spTgt spid="823303"/>
                                        </p:tgtEl>
                                        <p:attrNameLst>
                                          <p:attrName>ppt_x</p:attrName>
                                        </p:attrNameLst>
                                      </p:cBhvr>
                                      <p:tavLst>
                                        <p:tav tm="0">
                                          <p:val>
                                            <p:strVal val="0-#ppt_w/2"/>
                                          </p:val>
                                        </p:tav>
                                        <p:tav tm="100000">
                                          <p:val>
                                            <p:strVal val="#ppt_x"/>
                                          </p:val>
                                        </p:tav>
                                      </p:tavLst>
                                    </p:anim>
                                    <p:anim calcmode="lin" valueType="num">
                                      <p:cBhvr additive="base">
                                        <p:cTn id="8" dur="500" fill="hold"/>
                                        <p:tgtEl>
                                          <p:spTgt spid="82330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823304"/>
                                        </p:tgtEl>
                                        <p:attrNameLst>
                                          <p:attrName>style.visibility</p:attrName>
                                        </p:attrNameLst>
                                      </p:cBhvr>
                                      <p:to>
                                        <p:strVal val="visible"/>
                                      </p:to>
                                    </p:set>
                                    <p:anim calcmode="lin" valueType="num">
                                      <p:cBhvr additive="base">
                                        <p:cTn id="11" dur="500" fill="hold"/>
                                        <p:tgtEl>
                                          <p:spTgt spid="823304"/>
                                        </p:tgtEl>
                                        <p:attrNameLst>
                                          <p:attrName>ppt_x</p:attrName>
                                        </p:attrNameLst>
                                      </p:cBhvr>
                                      <p:tavLst>
                                        <p:tav tm="0">
                                          <p:val>
                                            <p:strVal val="0-#ppt_w/2"/>
                                          </p:val>
                                        </p:tav>
                                        <p:tav tm="100000">
                                          <p:val>
                                            <p:strVal val="#ppt_x"/>
                                          </p:val>
                                        </p:tav>
                                      </p:tavLst>
                                    </p:anim>
                                    <p:anim calcmode="lin" valueType="num">
                                      <p:cBhvr additive="base">
                                        <p:cTn id="12" dur="500" fill="hold"/>
                                        <p:tgtEl>
                                          <p:spTgt spid="823304"/>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823305"/>
                                        </p:tgtEl>
                                        <p:attrNameLst>
                                          <p:attrName>style.visibility</p:attrName>
                                        </p:attrNameLst>
                                      </p:cBhvr>
                                      <p:to>
                                        <p:strVal val="visible"/>
                                      </p:to>
                                    </p:set>
                                    <p:anim calcmode="lin" valueType="num">
                                      <p:cBhvr additive="base">
                                        <p:cTn id="15" dur="500" fill="hold"/>
                                        <p:tgtEl>
                                          <p:spTgt spid="823305"/>
                                        </p:tgtEl>
                                        <p:attrNameLst>
                                          <p:attrName>ppt_x</p:attrName>
                                        </p:attrNameLst>
                                      </p:cBhvr>
                                      <p:tavLst>
                                        <p:tav tm="0">
                                          <p:val>
                                            <p:strVal val="0-#ppt_w/2"/>
                                          </p:val>
                                        </p:tav>
                                        <p:tav tm="100000">
                                          <p:val>
                                            <p:strVal val="#ppt_x"/>
                                          </p:val>
                                        </p:tav>
                                      </p:tavLst>
                                    </p:anim>
                                    <p:anim calcmode="lin" valueType="num">
                                      <p:cBhvr additive="base">
                                        <p:cTn id="16" dur="500" fill="hold"/>
                                        <p:tgtEl>
                                          <p:spTgt spid="823305"/>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823306"/>
                                        </p:tgtEl>
                                        <p:attrNameLst>
                                          <p:attrName>style.visibility</p:attrName>
                                        </p:attrNameLst>
                                      </p:cBhvr>
                                      <p:to>
                                        <p:strVal val="visible"/>
                                      </p:to>
                                    </p:set>
                                    <p:anim calcmode="lin" valueType="num">
                                      <p:cBhvr additive="base">
                                        <p:cTn id="19" dur="500" fill="hold"/>
                                        <p:tgtEl>
                                          <p:spTgt spid="823306"/>
                                        </p:tgtEl>
                                        <p:attrNameLst>
                                          <p:attrName>ppt_x</p:attrName>
                                        </p:attrNameLst>
                                      </p:cBhvr>
                                      <p:tavLst>
                                        <p:tav tm="0">
                                          <p:val>
                                            <p:strVal val="0-#ppt_w/2"/>
                                          </p:val>
                                        </p:tav>
                                        <p:tav tm="100000">
                                          <p:val>
                                            <p:strVal val="#ppt_x"/>
                                          </p:val>
                                        </p:tav>
                                      </p:tavLst>
                                    </p:anim>
                                    <p:anim calcmode="lin" valueType="num">
                                      <p:cBhvr additive="base">
                                        <p:cTn id="20" dur="500" fill="hold"/>
                                        <p:tgtEl>
                                          <p:spTgt spid="823306"/>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823308"/>
                                        </p:tgtEl>
                                        <p:attrNameLst>
                                          <p:attrName>style.visibility</p:attrName>
                                        </p:attrNameLst>
                                      </p:cBhvr>
                                      <p:to>
                                        <p:strVal val="visible"/>
                                      </p:to>
                                    </p:set>
                                    <p:anim calcmode="lin" valueType="num">
                                      <p:cBhvr additive="base">
                                        <p:cTn id="23" dur="500" fill="hold"/>
                                        <p:tgtEl>
                                          <p:spTgt spid="823308"/>
                                        </p:tgtEl>
                                        <p:attrNameLst>
                                          <p:attrName>ppt_x</p:attrName>
                                        </p:attrNameLst>
                                      </p:cBhvr>
                                      <p:tavLst>
                                        <p:tav tm="0">
                                          <p:val>
                                            <p:strVal val="0-#ppt_w/2"/>
                                          </p:val>
                                        </p:tav>
                                        <p:tav tm="100000">
                                          <p:val>
                                            <p:strVal val="#ppt_x"/>
                                          </p:val>
                                        </p:tav>
                                      </p:tavLst>
                                    </p:anim>
                                    <p:anim calcmode="lin" valueType="num">
                                      <p:cBhvr additive="base">
                                        <p:cTn id="24" dur="500" fill="hold"/>
                                        <p:tgtEl>
                                          <p:spTgt spid="823308"/>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823307"/>
                                        </p:tgtEl>
                                        <p:attrNameLst>
                                          <p:attrName>style.visibility</p:attrName>
                                        </p:attrNameLst>
                                      </p:cBhvr>
                                      <p:to>
                                        <p:strVal val="visible"/>
                                      </p:to>
                                    </p:set>
                                    <p:anim calcmode="lin" valueType="num">
                                      <p:cBhvr additive="base">
                                        <p:cTn id="27" dur="500" fill="hold"/>
                                        <p:tgtEl>
                                          <p:spTgt spid="823307"/>
                                        </p:tgtEl>
                                        <p:attrNameLst>
                                          <p:attrName>ppt_x</p:attrName>
                                        </p:attrNameLst>
                                      </p:cBhvr>
                                      <p:tavLst>
                                        <p:tav tm="0">
                                          <p:val>
                                            <p:strVal val="0-#ppt_w/2"/>
                                          </p:val>
                                        </p:tav>
                                        <p:tav tm="100000">
                                          <p:val>
                                            <p:strVal val="#ppt_x"/>
                                          </p:val>
                                        </p:tav>
                                      </p:tavLst>
                                    </p:anim>
                                    <p:anim calcmode="lin" valueType="num">
                                      <p:cBhvr additive="base">
                                        <p:cTn id="28" dur="500" fill="hold"/>
                                        <p:tgtEl>
                                          <p:spTgt spid="823307"/>
                                        </p:tgtEl>
                                        <p:attrNameLst>
                                          <p:attrName>ppt_y</p:attrName>
                                        </p:attrNameLst>
                                      </p:cBhvr>
                                      <p:tavLst>
                                        <p:tav tm="0">
                                          <p:val>
                                            <p:strVal val="#ppt_y"/>
                                          </p:val>
                                        </p:tav>
                                        <p:tav tm="100000">
                                          <p:val>
                                            <p:strVal val="#ppt_y"/>
                                          </p:val>
                                        </p:tav>
                                      </p:tavLst>
                                    </p:anim>
                                  </p:childTnLst>
                                </p:cTn>
                              </p:par>
                            </p:childTnLst>
                          </p:cTn>
                        </p:par>
                        <p:par>
                          <p:cTn id="29" fill="hold" nodeType="afterGroup">
                            <p:stCondLst>
                              <p:cond delay="500"/>
                            </p:stCondLst>
                            <p:childTnLst>
                              <p:par>
                                <p:cTn id="30" presetID="32" presetClass="emph" presetSubtype="0" repeatCount="indefinite" fill="hold" nodeType="afterEffect">
                                  <p:stCondLst>
                                    <p:cond delay="0"/>
                                  </p:stCondLst>
                                  <p:childTnLst>
                                    <p:animClr clrSpc="rgb" dir="cw">
                                      <p:cBhvr override="childStyle">
                                        <p:cTn id="31" dur="50" fill="hold"/>
                                        <p:tgtEl>
                                          <p:spTgt spid="823306"/>
                                        </p:tgtEl>
                                        <p:attrNameLst>
                                          <p:attrName>style.color</p:attrName>
                                        </p:attrNameLst>
                                      </p:cBhvr>
                                      <p:to>
                                        <a:schemeClr val="tx1"/>
                                      </p:to>
                                    </p:animClr>
                                    <p:animClr clrSpc="rgb" dir="cw">
                                      <p:cBhvr>
                                        <p:cTn id="32" dur="50" fill="hold"/>
                                        <p:tgtEl>
                                          <p:spTgt spid="823306"/>
                                        </p:tgtEl>
                                        <p:attrNameLst>
                                          <p:attrName>fillcolor</p:attrName>
                                        </p:attrNameLst>
                                      </p:cBhvr>
                                      <p:to>
                                        <a:schemeClr val="tx1"/>
                                      </p:to>
                                    </p:animClr>
                                    <p:set>
                                      <p:cBhvr>
                                        <p:cTn id="33" dur="50" fill="hold"/>
                                        <p:tgtEl>
                                          <p:spTgt spid="823306"/>
                                        </p:tgtEl>
                                        <p:attrNameLst>
                                          <p:attrName>fill.type</p:attrName>
                                        </p:attrNameLst>
                                      </p:cBhvr>
                                      <p:to>
                                        <p:strVal val="solid"/>
                                      </p:to>
                                    </p:set>
                                    <p:set>
                                      <p:cBhvr>
                                        <p:cTn id="34" dur="50" fill="hold"/>
                                        <p:tgtEl>
                                          <p:spTgt spid="823306"/>
                                        </p:tgtEl>
                                        <p:attrNameLst>
                                          <p:attrName>fill.on</p:attrName>
                                        </p:attrNameLst>
                                      </p:cBhvr>
                                      <p:to>
                                        <p:strVal val="true"/>
                                      </p:to>
                                    </p:set>
                                    <p:animRot by="120000">
                                      <p:cBhvr>
                                        <p:cTn id="35" dur="50" fill="hold">
                                          <p:stCondLst>
                                            <p:cond delay="0"/>
                                          </p:stCondLst>
                                        </p:cTn>
                                        <p:tgtEl>
                                          <p:spTgt spid="823306"/>
                                        </p:tgtEl>
                                        <p:attrNameLst>
                                          <p:attrName>r</p:attrName>
                                        </p:attrNameLst>
                                      </p:cBhvr>
                                    </p:animRot>
                                    <p:animRot by="-240000">
                                      <p:cBhvr>
                                        <p:cTn id="36" dur="100" fill="hold">
                                          <p:stCondLst>
                                            <p:cond delay="100"/>
                                          </p:stCondLst>
                                        </p:cTn>
                                        <p:tgtEl>
                                          <p:spTgt spid="823306"/>
                                        </p:tgtEl>
                                        <p:attrNameLst>
                                          <p:attrName>r</p:attrName>
                                        </p:attrNameLst>
                                      </p:cBhvr>
                                    </p:animRot>
                                    <p:animRot by="240000">
                                      <p:cBhvr>
                                        <p:cTn id="37" dur="100" fill="hold">
                                          <p:stCondLst>
                                            <p:cond delay="200"/>
                                          </p:stCondLst>
                                        </p:cTn>
                                        <p:tgtEl>
                                          <p:spTgt spid="823306"/>
                                        </p:tgtEl>
                                        <p:attrNameLst>
                                          <p:attrName>r</p:attrName>
                                        </p:attrNameLst>
                                      </p:cBhvr>
                                    </p:animRot>
                                    <p:animRot by="-240000">
                                      <p:cBhvr>
                                        <p:cTn id="38" dur="100" fill="hold">
                                          <p:stCondLst>
                                            <p:cond delay="300"/>
                                          </p:stCondLst>
                                        </p:cTn>
                                        <p:tgtEl>
                                          <p:spTgt spid="823306"/>
                                        </p:tgtEl>
                                        <p:attrNameLst>
                                          <p:attrName>r</p:attrName>
                                        </p:attrNameLst>
                                      </p:cBhvr>
                                    </p:animRot>
                                    <p:animRot by="120000">
                                      <p:cBhvr>
                                        <p:cTn id="39" dur="100" fill="hold">
                                          <p:stCondLst>
                                            <p:cond delay="400"/>
                                          </p:stCondLst>
                                        </p:cTn>
                                        <p:tgtEl>
                                          <p:spTgt spid="823306"/>
                                        </p:tgtEl>
                                        <p:attrNameLst>
                                          <p:attrName>r</p:attrName>
                                        </p:attrNameLst>
                                      </p:cBhvr>
                                    </p:animRot>
                                  </p:childTnLst>
                                </p:cTn>
                              </p:par>
                              <p:par>
                                <p:cTn id="40" presetID="32" presetClass="emph" presetSubtype="0" repeatCount="indefinite" fill="hold" nodeType="withEffect">
                                  <p:stCondLst>
                                    <p:cond delay="0"/>
                                  </p:stCondLst>
                                  <p:childTnLst>
                                    <p:animClr clrSpc="rgb" dir="cw">
                                      <p:cBhvr override="childStyle">
                                        <p:cTn id="41" dur="50" fill="hold"/>
                                        <p:tgtEl>
                                          <p:spTgt spid="823304"/>
                                        </p:tgtEl>
                                        <p:attrNameLst>
                                          <p:attrName>style.color</p:attrName>
                                        </p:attrNameLst>
                                      </p:cBhvr>
                                      <p:to>
                                        <a:schemeClr val="tx1"/>
                                      </p:to>
                                    </p:animClr>
                                    <p:animClr clrSpc="rgb" dir="cw">
                                      <p:cBhvr>
                                        <p:cTn id="42" dur="50" fill="hold"/>
                                        <p:tgtEl>
                                          <p:spTgt spid="823304"/>
                                        </p:tgtEl>
                                        <p:attrNameLst>
                                          <p:attrName>fillcolor</p:attrName>
                                        </p:attrNameLst>
                                      </p:cBhvr>
                                      <p:to>
                                        <a:schemeClr val="tx1"/>
                                      </p:to>
                                    </p:animClr>
                                    <p:set>
                                      <p:cBhvr>
                                        <p:cTn id="43" dur="50" fill="hold"/>
                                        <p:tgtEl>
                                          <p:spTgt spid="823304"/>
                                        </p:tgtEl>
                                        <p:attrNameLst>
                                          <p:attrName>fill.type</p:attrName>
                                        </p:attrNameLst>
                                      </p:cBhvr>
                                      <p:to>
                                        <p:strVal val="solid"/>
                                      </p:to>
                                    </p:set>
                                    <p:set>
                                      <p:cBhvr>
                                        <p:cTn id="44" dur="50" fill="hold"/>
                                        <p:tgtEl>
                                          <p:spTgt spid="823304"/>
                                        </p:tgtEl>
                                        <p:attrNameLst>
                                          <p:attrName>fill.on</p:attrName>
                                        </p:attrNameLst>
                                      </p:cBhvr>
                                      <p:to>
                                        <p:strVal val="true"/>
                                      </p:to>
                                    </p:set>
                                    <p:animRot by="120000">
                                      <p:cBhvr>
                                        <p:cTn id="45" dur="50" fill="hold">
                                          <p:stCondLst>
                                            <p:cond delay="0"/>
                                          </p:stCondLst>
                                        </p:cTn>
                                        <p:tgtEl>
                                          <p:spTgt spid="823304"/>
                                        </p:tgtEl>
                                        <p:attrNameLst>
                                          <p:attrName>r</p:attrName>
                                        </p:attrNameLst>
                                      </p:cBhvr>
                                    </p:animRot>
                                    <p:animRot by="-240000">
                                      <p:cBhvr>
                                        <p:cTn id="46" dur="100" fill="hold">
                                          <p:stCondLst>
                                            <p:cond delay="100"/>
                                          </p:stCondLst>
                                        </p:cTn>
                                        <p:tgtEl>
                                          <p:spTgt spid="823304"/>
                                        </p:tgtEl>
                                        <p:attrNameLst>
                                          <p:attrName>r</p:attrName>
                                        </p:attrNameLst>
                                      </p:cBhvr>
                                    </p:animRot>
                                    <p:animRot by="240000">
                                      <p:cBhvr>
                                        <p:cTn id="47" dur="100" fill="hold">
                                          <p:stCondLst>
                                            <p:cond delay="200"/>
                                          </p:stCondLst>
                                        </p:cTn>
                                        <p:tgtEl>
                                          <p:spTgt spid="823304"/>
                                        </p:tgtEl>
                                        <p:attrNameLst>
                                          <p:attrName>r</p:attrName>
                                        </p:attrNameLst>
                                      </p:cBhvr>
                                    </p:animRot>
                                    <p:animRot by="-240000">
                                      <p:cBhvr>
                                        <p:cTn id="48" dur="100" fill="hold">
                                          <p:stCondLst>
                                            <p:cond delay="300"/>
                                          </p:stCondLst>
                                        </p:cTn>
                                        <p:tgtEl>
                                          <p:spTgt spid="823304"/>
                                        </p:tgtEl>
                                        <p:attrNameLst>
                                          <p:attrName>r</p:attrName>
                                        </p:attrNameLst>
                                      </p:cBhvr>
                                    </p:animRot>
                                    <p:animRot by="120000">
                                      <p:cBhvr>
                                        <p:cTn id="49" dur="100" fill="hold">
                                          <p:stCondLst>
                                            <p:cond delay="400"/>
                                          </p:stCondLst>
                                        </p:cTn>
                                        <p:tgtEl>
                                          <p:spTgt spid="823304"/>
                                        </p:tgtEl>
                                        <p:attrNameLst>
                                          <p:attrName>r</p:attrName>
                                        </p:attrNameLst>
                                      </p:cBhvr>
                                    </p:animRot>
                                  </p:childTnLst>
                                </p:cTn>
                              </p:par>
                            </p:childTnLst>
                          </p:cTn>
                        </p:par>
                        <p:par>
                          <p:cTn id="50" fill="hold" nodeType="afterGroup">
                            <p:stCondLst>
                              <p:cond delay="1000"/>
                            </p:stCondLst>
                            <p:childTnLst>
                              <p:par>
                                <p:cTn id="51" presetID="1" presetClass="exit" presetSubtype="0" fill="hold" nodeType="afterEffect">
                                  <p:stCondLst>
                                    <p:cond delay="1000"/>
                                  </p:stCondLst>
                                  <p:childTnLst>
                                    <p:set>
                                      <p:cBhvr>
                                        <p:cTn id="52" dur="1" fill="hold">
                                          <p:stCondLst>
                                            <p:cond delay="0"/>
                                          </p:stCondLst>
                                        </p:cTn>
                                        <p:tgtEl>
                                          <p:spTgt spid="823303"/>
                                        </p:tgtEl>
                                        <p:attrNameLst>
                                          <p:attrName>style.visibility</p:attrName>
                                        </p:attrNameLst>
                                      </p:cBhvr>
                                      <p:to>
                                        <p:strVal val="hidden"/>
                                      </p:to>
                                    </p:set>
                                  </p:childTnLst>
                                </p:cTn>
                              </p:par>
                            </p:childTnLst>
                          </p:cTn>
                        </p:par>
                        <p:par>
                          <p:cTn id="53" fill="hold" nodeType="afterGroup">
                            <p:stCondLst>
                              <p:cond delay="2500"/>
                            </p:stCondLst>
                            <p:childTnLst>
                              <p:par>
                                <p:cTn id="54" presetID="1" presetClass="exit" presetSubtype="0" fill="hold" nodeType="afterEffect">
                                  <p:stCondLst>
                                    <p:cond delay="500"/>
                                  </p:stCondLst>
                                  <p:childTnLst>
                                    <p:set>
                                      <p:cBhvr>
                                        <p:cTn id="55" dur="1" fill="hold">
                                          <p:stCondLst>
                                            <p:cond delay="0"/>
                                          </p:stCondLst>
                                        </p:cTn>
                                        <p:tgtEl>
                                          <p:spTgt spid="823305"/>
                                        </p:tgtEl>
                                        <p:attrNameLst>
                                          <p:attrName>style.visibility</p:attrName>
                                        </p:attrNameLst>
                                      </p:cBhvr>
                                      <p:to>
                                        <p:strVal val="hidden"/>
                                      </p:to>
                                    </p:set>
                                  </p:childTnLst>
                                </p:cTn>
                              </p:par>
                            </p:childTnLst>
                          </p:cTn>
                        </p:par>
                        <p:par>
                          <p:cTn id="56" fill="hold" nodeType="afterGroup">
                            <p:stCondLst>
                              <p:cond delay="3500"/>
                            </p:stCondLst>
                            <p:childTnLst>
                              <p:par>
                                <p:cTn id="57" presetID="1" presetClass="exit" presetSubtype="0" fill="hold" nodeType="afterEffect">
                                  <p:stCondLst>
                                    <p:cond delay="500"/>
                                  </p:stCondLst>
                                  <p:childTnLst>
                                    <p:set>
                                      <p:cBhvr>
                                        <p:cTn id="58" dur="1" fill="hold">
                                          <p:stCondLst>
                                            <p:cond delay="0"/>
                                          </p:stCondLst>
                                        </p:cTn>
                                        <p:tgtEl>
                                          <p:spTgt spid="823308"/>
                                        </p:tgtEl>
                                        <p:attrNameLst>
                                          <p:attrName>style.visibility</p:attrName>
                                        </p:attrNameLst>
                                      </p:cBhvr>
                                      <p:to>
                                        <p:strVal val="hidden"/>
                                      </p:to>
                                    </p:set>
                                  </p:childTnLst>
                                </p:cTn>
                              </p:par>
                            </p:childTnLst>
                          </p:cTn>
                        </p:par>
                        <p:par>
                          <p:cTn id="59" fill="hold" nodeType="afterGroup">
                            <p:stCondLst>
                              <p:cond delay="4000"/>
                            </p:stCondLst>
                            <p:childTnLst>
                              <p:par>
                                <p:cTn id="60" presetID="1" presetClass="exit" presetSubtype="0" fill="hold" nodeType="afterEffect">
                                  <p:stCondLst>
                                    <p:cond delay="500"/>
                                  </p:stCondLst>
                                  <p:childTnLst>
                                    <p:set>
                                      <p:cBhvr>
                                        <p:cTn id="61" dur="1" fill="hold">
                                          <p:stCondLst>
                                            <p:cond delay="0"/>
                                          </p:stCondLst>
                                        </p:cTn>
                                        <p:tgtEl>
                                          <p:spTgt spid="823307"/>
                                        </p:tgtEl>
                                        <p:attrNameLst>
                                          <p:attrName>style.visibility</p:attrName>
                                        </p:attrNameLst>
                                      </p:cBhvr>
                                      <p:to>
                                        <p:strVal val="hidden"/>
                                      </p:to>
                                    </p:set>
                                  </p:childTnLst>
                                </p:cTn>
                              </p:par>
                            </p:childTnLst>
                          </p:cTn>
                        </p:par>
                        <p:par>
                          <p:cTn id="62" fill="hold" nodeType="afterGroup">
                            <p:stCondLst>
                              <p:cond delay="4500"/>
                            </p:stCondLst>
                            <p:childTnLst>
                              <p:par>
                                <p:cTn id="63" presetID="1" presetClass="exit" presetSubtype="0" fill="hold" nodeType="afterEffect">
                                  <p:stCondLst>
                                    <p:cond delay="500"/>
                                  </p:stCondLst>
                                  <p:childTnLst>
                                    <p:set>
                                      <p:cBhvr>
                                        <p:cTn id="64" dur="1" fill="hold">
                                          <p:stCondLst>
                                            <p:cond delay="0"/>
                                          </p:stCondLst>
                                        </p:cTn>
                                        <p:tgtEl>
                                          <p:spTgt spid="823306"/>
                                        </p:tgtEl>
                                        <p:attrNameLst>
                                          <p:attrName>style.visibility</p:attrName>
                                        </p:attrNameLst>
                                      </p:cBhvr>
                                      <p:to>
                                        <p:strVal val="hidden"/>
                                      </p:to>
                                    </p:set>
                                  </p:childTnLst>
                                </p:cTn>
                              </p:par>
                            </p:childTnLst>
                          </p:cTn>
                        </p:par>
                        <p:par>
                          <p:cTn id="65" fill="hold" nodeType="afterGroup">
                            <p:stCondLst>
                              <p:cond delay="5000"/>
                            </p:stCondLst>
                            <p:childTnLst>
                              <p:par>
                                <p:cTn id="66" presetID="1" presetClass="exit" presetSubtype="0" fill="hold" nodeType="afterEffect">
                                  <p:stCondLst>
                                    <p:cond delay="500"/>
                                  </p:stCondLst>
                                  <p:childTnLst>
                                    <p:set>
                                      <p:cBhvr>
                                        <p:cTn id="67" dur="1" fill="hold">
                                          <p:stCondLst>
                                            <p:cond delay="0"/>
                                          </p:stCondLst>
                                        </p:cTn>
                                        <p:tgtEl>
                                          <p:spTgt spid="82330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emplate" id="{4C4A14A1-A1B5-4E2E-BD5D-76A5C12E887D}" vid="{537D1126-B1DF-4729-857F-D91B9180CB1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Template>
  <TotalTime>37</TotalTime>
  <Words>2842</Words>
  <Application>Microsoft Office PowerPoint</Application>
  <PresentationFormat>On-screen Show (4:3)</PresentationFormat>
  <Paragraphs>593</Paragraphs>
  <Slides>71</Slides>
  <Notes>71</Notes>
  <HiddenSlides>5</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71</vt:i4>
      </vt:variant>
    </vt:vector>
  </HeadingPairs>
  <TitlesOfParts>
    <vt:vector size="78" baseType="lpstr">
      <vt:lpstr>Arial</vt:lpstr>
      <vt:lpstr>Arial Black</vt:lpstr>
      <vt:lpstr>Myriad Pro</vt:lpstr>
      <vt:lpstr>Verdana</vt:lpstr>
      <vt:lpstr>Wingdings</vt:lpstr>
      <vt:lpstr>20140311PresentationUWTSDTemplate</vt:lpstr>
      <vt:lpstr>Bitmap Image</vt:lpstr>
      <vt:lpstr>Database Technology</vt:lpstr>
      <vt:lpstr>Aims and Objectives</vt:lpstr>
      <vt:lpstr>Database Technology</vt:lpstr>
      <vt:lpstr>Types of Database</vt:lpstr>
      <vt:lpstr>Flat File Databases</vt:lpstr>
      <vt:lpstr>Example of a Flat File</vt:lpstr>
      <vt:lpstr>Flat File Problems</vt:lpstr>
      <vt:lpstr>Example of a Flat File</vt:lpstr>
      <vt:lpstr>Relational Databases</vt:lpstr>
      <vt:lpstr>Relational Databases</vt:lpstr>
      <vt:lpstr>Relational Database </vt:lpstr>
      <vt:lpstr>The Soldier Table</vt:lpstr>
      <vt:lpstr>Tables</vt:lpstr>
      <vt:lpstr>Keys</vt:lpstr>
      <vt:lpstr>The Soldier Table</vt:lpstr>
      <vt:lpstr>Relationships</vt:lpstr>
      <vt:lpstr>Primary and Foreign Keys </vt:lpstr>
      <vt:lpstr>Relational Databases</vt:lpstr>
      <vt:lpstr>Relational Databases</vt:lpstr>
      <vt:lpstr>The Systems Lifecycle</vt:lpstr>
      <vt:lpstr>The Systems Lifecycle</vt:lpstr>
      <vt:lpstr>Design Stage</vt:lpstr>
      <vt:lpstr>Entity Relationship Diagrams</vt:lpstr>
      <vt:lpstr>Entity Relationship Diagrams</vt:lpstr>
      <vt:lpstr>Entity Relationship Diagrams</vt:lpstr>
      <vt:lpstr>Entities</vt:lpstr>
      <vt:lpstr>Relationships </vt:lpstr>
      <vt:lpstr>Relationships </vt:lpstr>
      <vt:lpstr>Relationship Terminology </vt:lpstr>
      <vt:lpstr>Entity Terminology </vt:lpstr>
      <vt:lpstr>One-to-One Relationships</vt:lpstr>
      <vt:lpstr>One-to-One Relationships</vt:lpstr>
      <vt:lpstr>One-to-Many Relationships</vt:lpstr>
      <vt:lpstr>One-to-Many Relationships</vt:lpstr>
      <vt:lpstr>Many-to-Many Relationships</vt:lpstr>
      <vt:lpstr>Many-to-Many Relationships</vt:lpstr>
      <vt:lpstr>Many-to-Many Relationships </vt:lpstr>
      <vt:lpstr>Many-to-Many Relationships </vt:lpstr>
      <vt:lpstr>Other Odd Relationships</vt:lpstr>
      <vt:lpstr>Parallel Relationships </vt:lpstr>
      <vt:lpstr>Mutually Exclusive Relationships</vt:lpstr>
      <vt:lpstr>Unnecessary Relationships</vt:lpstr>
      <vt:lpstr>Attributes  </vt:lpstr>
      <vt:lpstr>Key Attributes</vt:lpstr>
      <vt:lpstr>Primary Keys</vt:lpstr>
      <vt:lpstr>Foreign Keys</vt:lpstr>
      <vt:lpstr>Database Technology</vt:lpstr>
      <vt:lpstr>Normalisation </vt:lpstr>
      <vt:lpstr>Normalisation </vt:lpstr>
      <vt:lpstr>Normalisation </vt:lpstr>
      <vt:lpstr>Normalisation</vt:lpstr>
      <vt:lpstr>Normalisation</vt:lpstr>
      <vt:lpstr>Normalisation</vt:lpstr>
      <vt:lpstr>Normalisation</vt:lpstr>
      <vt:lpstr>Normalisation</vt:lpstr>
      <vt:lpstr>Normalisation</vt:lpstr>
      <vt:lpstr>Normalisation</vt:lpstr>
      <vt:lpstr>Normalisation</vt:lpstr>
      <vt:lpstr>Normalisation</vt:lpstr>
      <vt:lpstr>Normalisation</vt:lpstr>
      <vt:lpstr>Normalisation</vt:lpstr>
      <vt:lpstr>Normalisation</vt:lpstr>
      <vt:lpstr>Normalisation</vt:lpstr>
      <vt:lpstr>Normalisation</vt:lpstr>
      <vt:lpstr>Normalisation</vt:lpstr>
      <vt:lpstr>Normalisation</vt:lpstr>
      <vt:lpstr>Denormalisation</vt:lpstr>
      <vt:lpstr>Referential Integrity</vt:lpstr>
      <vt:lpstr>Referential Integrity</vt:lpstr>
      <vt:lpstr>Referential Integrity</vt:lpstr>
      <vt:lpstr>End of Part 1</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Database Technology</dc:title>
  <dc:creator>Paul Jenkins</dc:creator>
  <cp:lastModifiedBy>Paul Jenkins</cp:lastModifiedBy>
  <cp:revision>4</cp:revision>
  <cp:lastPrinted>2018-07-09T15:27:01Z</cp:lastPrinted>
  <dcterms:created xsi:type="dcterms:W3CDTF">2020-06-16T13:34:04Z</dcterms:created>
  <dcterms:modified xsi:type="dcterms:W3CDTF">2020-06-16T14:11:54Z</dcterms:modified>
</cp:coreProperties>
</file>