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62" r:id="rId5"/>
    <p:sldId id="261" r:id="rId6"/>
    <p:sldId id="258" r:id="rId7"/>
    <p:sldId id="259" r:id="rId8"/>
    <p:sldId id="260" r:id="rId9"/>
    <p:sldId id="264" r:id="rId10"/>
    <p:sldId id="265" r:id="rId11"/>
    <p:sldId id="268" r:id="rId12"/>
    <p:sldId id="269" r:id="rId13"/>
    <p:sldId id="273" r:id="rId14"/>
    <p:sldId id="271" r:id="rId15"/>
    <p:sldId id="270" r:id="rId16"/>
    <p:sldId id="272" r:id="rId17"/>
    <p:sldId id="267" r:id="rId18"/>
    <p:sldId id="266"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85" d="100"/>
          <a:sy n="85" d="100"/>
        </p:scale>
        <p:origin x="40"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12/02/2024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BMTP5017</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984141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International Travel Operations </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6750951"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Airlines - ATOL / CAA</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oplane taking off against dramatic sky">
            <a:extLst>
              <a:ext uri="{FF2B5EF4-FFF2-40B4-BE49-F238E27FC236}">
                <a16:creationId xmlns:a16="http://schemas.microsoft.com/office/drawing/2014/main" id="{1D89AD47-855E-06FB-BED3-A43BB22F25DF}"/>
              </a:ext>
            </a:extLst>
          </p:cNvPr>
          <p:cNvPicPr>
            <a:picLocks noChangeAspect="1"/>
          </p:cNvPicPr>
          <p:nvPr/>
        </p:nvPicPr>
        <p:blipFill rotWithShape="1">
          <a:blip r:embed="rId2"/>
          <a:srcRect r="6237"/>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1F507D-8A4B-086B-A694-E2CEDBE1B97F}"/>
              </a:ext>
            </a:extLst>
          </p:cNvPr>
          <p:cNvSpPr>
            <a:spLocks noGrp="1"/>
          </p:cNvSpPr>
          <p:nvPr>
            <p:ph type="title"/>
          </p:nvPr>
        </p:nvSpPr>
        <p:spPr>
          <a:xfrm>
            <a:off x="7531610" y="365125"/>
            <a:ext cx="4527868" cy="1899912"/>
          </a:xfrm>
        </p:spPr>
        <p:txBody>
          <a:bodyPr>
            <a:normAutofit/>
          </a:bodyPr>
          <a:lstStyle/>
          <a:p>
            <a:r>
              <a:rPr lang="en-GB" sz="4000" dirty="0"/>
              <a:t> </a:t>
            </a:r>
            <a:r>
              <a:rPr lang="en-GB" sz="4800" b="1" dirty="0"/>
              <a:t>Today’s Session</a:t>
            </a:r>
          </a:p>
        </p:txBody>
      </p:sp>
      <p:sp>
        <p:nvSpPr>
          <p:cNvPr id="3" name="Content Placeholder 2">
            <a:extLst>
              <a:ext uri="{FF2B5EF4-FFF2-40B4-BE49-F238E27FC236}">
                <a16:creationId xmlns:a16="http://schemas.microsoft.com/office/drawing/2014/main" id="{154364A6-FC1D-934F-E094-A04E48A8C5EC}"/>
              </a:ext>
            </a:extLst>
          </p:cNvPr>
          <p:cNvSpPr>
            <a:spLocks noGrp="1"/>
          </p:cNvSpPr>
          <p:nvPr>
            <p:ph idx="1"/>
          </p:nvPr>
        </p:nvSpPr>
        <p:spPr>
          <a:xfrm>
            <a:off x="7531610" y="2073965"/>
            <a:ext cx="4421851" cy="4552122"/>
          </a:xfrm>
        </p:spPr>
        <p:txBody>
          <a:bodyPr>
            <a:normAutofit/>
          </a:bodyPr>
          <a:lstStyle/>
          <a:p>
            <a:r>
              <a:rPr lang="en-GB" sz="2400" dirty="0"/>
              <a:t>Introduction </a:t>
            </a:r>
          </a:p>
          <a:p>
            <a:r>
              <a:rPr lang="en-GB" sz="2400" dirty="0"/>
              <a:t>Airline Industry</a:t>
            </a:r>
          </a:p>
          <a:p>
            <a:r>
              <a:rPr lang="en-GB" sz="2400" dirty="0"/>
              <a:t>ATOL</a:t>
            </a:r>
          </a:p>
          <a:p>
            <a:r>
              <a:rPr lang="en-GB" sz="2400" dirty="0"/>
              <a:t> CAA</a:t>
            </a:r>
          </a:p>
          <a:p>
            <a:r>
              <a:rPr lang="en-GB" sz="2400" dirty="0"/>
              <a:t>Responsibilities</a:t>
            </a:r>
          </a:p>
          <a:p>
            <a:r>
              <a:rPr lang="en-GB" sz="2400" dirty="0"/>
              <a:t>Impacts of Brexit</a:t>
            </a:r>
          </a:p>
          <a:p>
            <a:r>
              <a:rPr lang="en-GB" sz="2400" dirty="0"/>
              <a:t>Air Travel Trust</a:t>
            </a:r>
          </a:p>
          <a:p>
            <a:r>
              <a:rPr lang="en-GB" sz="2400" dirty="0"/>
              <a:t>ABTA</a:t>
            </a:r>
          </a:p>
          <a:p>
            <a:r>
              <a:rPr lang="en-GB" sz="2400" dirty="0"/>
              <a:t>Airline Issues – Monarch et al</a:t>
            </a:r>
          </a:p>
          <a:p>
            <a:r>
              <a:rPr lang="en-GB" sz="2400" dirty="0"/>
              <a:t>Impacts of Covid</a:t>
            </a:r>
          </a:p>
          <a:p>
            <a:endParaRPr lang="en-GB" sz="1700" dirty="0"/>
          </a:p>
        </p:txBody>
      </p:sp>
    </p:spTree>
    <p:extLst>
      <p:ext uri="{BB962C8B-B14F-4D97-AF65-F5344CB8AC3E}">
        <p14:creationId xmlns:p14="http://schemas.microsoft.com/office/powerpoint/2010/main" val="7720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 view of an aeroplane">
            <a:extLst>
              <a:ext uri="{FF2B5EF4-FFF2-40B4-BE49-F238E27FC236}">
                <a16:creationId xmlns:a16="http://schemas.microsoft.com/office/drawing/2014/main" id="{C7566D26-330E-FB48-DF92-83E4789F3A45}"/>
              </a:ext>
            </a:extLst>
          </p:cNvPr>
          <p:cNvPicPr>
            <a:picLocks noChangeAspect="1"/>
          </p:cNvPicPr>
          <p:nvPr/>
        </p:nvPicPr>
        <p:blipFill rotWithShape="1">
          <a:blip r:embed="rId2"/>
          <a:srcRect t="13659" b="2071"/>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2AFC5D7-05D5-979F-7D8D-BDCFDC3CD936}"/>
              </a:ext>
            </a:extLst>
          </p:cNvPr>
          <p:cNvSpPr>
            <a:spLocks noGrp="1"/>
          </p:cNvSpPr>
          <p:nvPr>
            <p:ph type="title"/>
          </p:nvPr>
        </p:nvSpPr>
        <p:spPr>
          <a:xfrm>
            <a:off x="1037809" y="1071350"/>
            <a:ext cx="4775162" cy="1339382"/>
          </a:xfrm>
        </p:spPr>
        <p:txBody>
          <a:bodyPr>
            <a:normAutofit/>
          </a:bodyPr>
          <a:lstStyle/>
          <a:p>
            <a:pPr algn="ctr"/>
            <a:r>
              <a:rPr lang="en-GB" sz="3600"/>
              <a:t>Airline Industry</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7EED5-1866-E9A4-7997-65A51F8386BC}"/>
              </a:ext>
            </a:extLst>
          </p:cNvPr>
          <p:cNvSpPr>
            <a:spLocks noGrp="1"/>
          </p:cNvSpPr>
          <p:nvPr>
            <p:ph idx="1"/>
          </p:nvPr>
        </p:nvSpPr>
        <p:spPr>
          <a:xfrm>
            <a:off x="1189319" y="2547257"/>
            <a:ext cx="4458446" cy="3109740"/>
          </a:xfrm>
        </p:spPr>
        <p:txBody>
          <a:bodyPr anchor="ctr">
            <a:normAutofit/>
          </a:bodyPr>
          <a:lstStyle/>
          <a:p>
            <a:r>
              <a:rPr lang="en-GB" sz="2000"/>
              <a:t>Commercial Airlines</a:t>
            </a:r>
          </a:p>
          <a:p>
            <a:r>
              <a:rPr lang="en-GB" sz="2000"/>
              <a:t>Flag Carriers</a:t>
            </a:r>
          </a:p>
          <a:p>
            <a:r>
              <a:rPr lang="en-GB" sz="2000"/>
              <a:t>Schedule Flights</a:t>
            </a:r>
          </a:p>
          <a:p>
            <a:r>
              <a:rPr lang="en-GB" sz="2000"/>
              <a:t>Charter Flights</a:t>
            </a:r>
          </a:p>
          <a:p>
            <a:r>
              <a:rPr lang="en-GB" sz="2000"/>
              <a:t>Low Cost Airlines</a:t>
            </a:r>
          </a:p>
        </p:txBody>
      </p:sp>
    </p:spTree>
    <p:extLst>
      <p:ext uri="{BB962C8B-B14F-4D97-AF65-F5344CB8AC3E}">
        <p14:creationId xmlns:p14="http://schemas.microsoft.com/office/powerpoint/2010/main" val="82401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lane in red circle">
            <a:extLst>
              <a:ext uri="{FF2B5EF4-FFF2-40B4-BE49-F238E27FC236}">
                <a16:creationId xmlns:a16="http://schemas.microsoft.com/office/drawing/2014/main" id="{F04746A6-A8C4-2B99-9F10-E09E06D17594}"/>
              </a:ext>
            </a:extLst>
          </p:cNvPr>
          <p:cNvPicPr>
            <a:picLocks noChangeAspect="1"/>
          </p:cNvPicPr>
          <p:nvPr/>
        </p:nvPicPr>
        <p:blipFill rotWithShape="1">
          <a:blip r:embed="rId2"/>
          <a:srcRect r="1" b="1509"/>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CFC39F8-1B29-438C-FE3F-8DE22AD94066}"/>
              </a:ext>
            </a:extLst>
          </p:cNvPr>
          <p:cNvSpPr>
            <a:spLocks noGrp="1"/>
          </p:cNvSpPr>
          <p:nvPr>
            <p:ph type="title"/>
          </p:nvPr>
        </p:nvSpPr>
        <p:spPr>
          <a:xfrm>
            <a:off x="8046720" y="1045597"/>
            <a:ext cx="3633746" cy="1588422"/>
          </a:xfrm>
        </p:spPr>
        <p:txBody>
          <a:bodyPr anchor="b">
            <a:normAutofit/>
          </a:bodyPr>
          <a:lstStyle/>
          <a:p>
            <a:r>
              <a:rPr lang="en-GB" sz="3600"/>
              <a:t>ATOL - Licencing</a:t>
            </a:r>
          </a:p>
        </p:txBody>
      </p:sp>
      <p:sp>
        <p:nvSpPr>
          <p:cNvPr id="3" name="Content Placeholder 2">
            <a:extLst>
              <a:ext uri="{FF2B5EF4-FFF2-40B4-BE49-F238E27FC236}">
                <a16:creationId xmlns:a16="http://schemas.microsoft.com/office/drawing/2014/main" id="{C2D2F830-D030-BA18-0220-AA6E2492AA6C}"/>
              </a:ext>
            </a:extLst>
          </p:cNvPr>
          <p:cNvSpPr>
            <a:spLocks noGrp="1"/>
          </p:cNvSpPr>
          <p:nvPr>
            <p:ph idx="1"/>
          </p:nvPr>
        </p:nvSpPr>
        <p:spPr>
          <a:xfrm>
            <a:off x="8046719" y="2722729"/>
            <a:ext cx="3633747" cy="2700062"/>
          </a:xfrm>
        </p:spPr>
        <p:txBody>
          <a:bodyPr>
            <a:normAutofit/>
          </a:bodyPr>
          <a:lstStyle/>
          <a:p>
            <a:pPr eaLnBrk="1" hangingPunct="1"/>
            <a:r>
              <a:rPr lang="en-GB" altLang="en-US" sz="1700"/>
              <a:t>ATOL 1973</a:t>
            </a:r>
          </a:p>
          <a:p>
            <a:pPr eaLnBrk="1" hangingPunct="1"/>
            <a:r>
              <a:rPr lang="en-GB" altLang="en-US" sz="1700"/>
              <a:t>Protection</a:t>
            </a:r>
          </a:p>
          <a:p>
            <a:pPr eaLnBrk="1" hangingPunct="1"/>
            <a:r>
              <a:rPr lang="en-GB" altLang="en-US" sz="1700"/>
              <a:t>UK Law – Every travel company selling air holidays and flights requires ATOL</a:t>
            </a:r>
          </a:p>
          <a:p>
            <a:pPr eaLnBrk="1" hangingPunct="1"/>
            <a:r>
              <a:rPr lang="en-GB" altLang="en-US" sz="1700"/>
              <a:t>ATOL Cease Trading Protection</a:t>
            </a:r>
          </a:p>
          <a:p>
            <a:pPr eaLnBrk="1" hangingPunct="1"/>
            <a:r>
              <a:rPr lang="en-GB" altLang="en-US" sz="1700"/>
              <a:t>Reassure</a:t>
            </a:r>
          </a:p>
          <a:p>
            <a:pPr eaLnBrk="1" hangingPunct="1"/>
            <a:r>
              <a:rPr lang="en-GB" altLang="en-US" sz="1700"/>
              <a:t>Safeguard</a:t>
            </a:r>
            <a:endParaRPr lang="en-GB" sz="1700"/>
          </a:p>
        </p:txBody>
      </p:sp>
    </p:spTree>
    <p:extLst>
      <p:ext uri="{BB962C8B-B14F-4D97-AF65-F5344CB8AC3E}">
        <p14:creationId xmlns:p14="http://schemas.microsoft.com/office/powerpoint/2010/main" val="3389901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on tarmac">
            <a:extLst>
              <a:ext uri="{FF2B5EF4-FFF2-40B4-BE49-F238E27FC236}">
                <a16:creationId xmlns:a16="http://schemas.microsoft.com/office/drawing/2014/main" id="{57793213-9297-DCDA-38CE-629D4B8D05E8}"/>
              </a:ext>
            </a:extLst>
          </p:cNvPr>
          <p:cNvPicPr>
            <a:picLocks noChangeAspect="1"/>
          </p:cNvPicPr>
          <p:nvPr/>
        </p:nvPicPr>
        <p:blipFill rotWithShape="1">
          <a:blip r:embed="rId2"/>
          <a:srcRect l="16762" r="13443"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18E843-0CCE-EAF4-B1D4-3483112D4DE1}"/>
              </a:ext>
            </a:extLst>
          </p:cNvPr>
          <p:cNvSpPr>
            <a:spLocks noGrp="1"/>
          </p:cNvSpPr>
          <p:nvPr>
            <p:ph type="title"/>
          </p:nvPr>
        </p:nvSpPr>
        <p:spPr>
          <a:xfrm>
            <a:off x="7209184" y="59635"/>
            <a:ext cx="4979767" cy="1835426"/>
          </a:xfrm>
        </p:spPr>
        <p:txBody>
          <a:bodyPr>
            <a:normAutofit/>
          </a:bodyPr>
          <a:lstStyle/>
          <a:p>
            <a:r>
              <a:rPr lang="en-GB" b="1" dirty="0"/>
              <a:t>ATOL DEVELOPMENT</a:t>
            </a:r>
          </a:p>
        </p:txBody>
      </p:sp>
      <p:sp>
        <p:nvSpPr>
          <p:cNvPr id="3" name="Content Placeholder 2">
            <a:extLst>
              <a:ext uri="{FF2B5EF4-FFF2-40B4-BE49-F238E27FC236}">
                <a16:creationId xmlns:a16="http://schemas.microsoft.com/office/drawing/2014/main" id="{EA1C7667-C4A1-5E92-C182-5F897BAF0803}"/>
              </a:ext>
            </a:extLst>
          </p:cNvPr>
          <p:cNvSpPr>
            <a:spLocks noGrp="1"/>
          </p:cNvSpPr>
          <p:nvPr>
            <p:ph idx="1"/>
          </p:nvPr>
        </p:nvSpPr>
        <p:spPr>
          <a:xfrm>
            <a:off x="7209184" y="2434200"/>
            <a:ext cx="4916556" cy="4423799"/>
          </a:xfrm>
        </p:spPr>
        <p:txBody>
          <a:bodyPr>
            <a:normAutofit/>
          </a:bodyPr>
          <a:lstStyle/>
          <a:p>
            <a:pPr eaLnBrk="1" hangingPunct="1"/>
            <a:r>
              <a:rPr lang="en-GB" altLang="en-US" dirty="0"/>
              <a:t>Designed to cover charter flights and package holidays</a:t>
            </a:r>
          </a:p>
          <a:p>
            <a:pPr eaLnBrk="1" hangingPunct="1"/>
            <a:r>
              <a:rPr lang="en-GB" altLang="en-US" dirty="0"/>
              <a:t>Changes in holiday market</a:t>
            </a:r>
          </a:p>
          <a:p>
            <a:pPr eaLnBrk="1" hangingPunct="1"/>
            <a:r>
              <a:rPr lang="en-GB" altLang="en-US" dirty="0"/>
              <a:t>Separate components</a:t>
            </a:r>
          </a:p>
          <a:p>
            <a:pPr eaLnBrk="1" hangingPunct="1"/>
            <a:r>
              <a:rPr lang="en-GB" altLang="en-US" dirty="0"/>
              <a:t>April 2012 changes introduced</a:t>
            </a:r>
          </a:p>
          <a:p>
            <a:pPr eaLnBrk="1" hangingPunct="1"/>
            <a:r>
              <a:rPr lang="en-GB" altLang="en-US" dirty="0"/>
              <a:t>ALL air holidays where flight and accommodation are booked together</a:t>
            </a:r>
          </a:p>
          <a:p>
            <a:pPr eaLnBrk="1" hangingPunct="1"/>
            <a:r>
              <a:rPr lang="en-GB" altLang="en-US" dirty="0"/>
              <a:t>Some Separate flights</a:t>
            </a:r>
          </a:p>
          <a:p>
            <a:endParaRPr lang="en-GB" sz="2000" dirty="0"/>
          </a:p>
        </p:txBody>
      </p:sp>
    </p:spTree>
    <p:extLst>
      <p:ext uri="{BB962C8B-B14F-4D97-AF65-F5344CB8AC3E}">
        <p14:creationId xmlns:p14="http://schemas.microsoft.com/office/powerpoint/2010/main" val="3368525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lane in red circle">
            <a:extLst>
              <a:ext uri="{FF2B5EF4-FFF2-40B4-BE49-F238E27FC236}">
                <a16:creationId xmlns:a16="http://schemas.microsoft.com/office/drawing/2014/main" id="{C874EB60-0055-17DE-2E29-A763A3DF1C8F}"/>
              </a:ext>
            </a:extLst>
          </p:cNvPr>
          <p:cNvPicPr>
            <a:picLocks noChangeAspect="1"/>
          </p:cNvPicPr>
          <p:nvPr/>
        </p:nvPicPr>
        <p:blipFill rotWithShape="1">
          <a:blip r:embed="rId2"/>
          <a:srcRect t="8430" r="-1" b="11192"/>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8B39157-3C47-C743-2539-0A5E301E9847}"/>
              </a:ext>
            </a:extLst>
          </p:cNvPr>
          <p:cNvSpPr>
            <a:spLocks noGrp="1"/>
          </p:cNvSpPr>
          <p:nvPr>
            <p:ph type="title"/>
          </p:nvPr>
        </p:nvSpPr>
        <p:spPr>
          <a:xfrm>
            <a:off x="2245932" y="893763"/>
            <a:ext cx="7340048" cy="1324651"/>
          </a:xfrm>
        </p:spPr>
        <p:txBody>
          <a:bodyPr anchor="b">
            <a:normAutofit fontScale="90000"/>
          </a:bodyPr>
          <a:lstStyle/>
          <a:p>
            <a:r>
              <a:rPr lang="en-GB" altLang="en-US" sz="6000" b="1" dirty="0"/>
              <a:t>2012 Civil Aviation Act</a:t>
            </a:r>
            <a:br>
              <a:rPr lang="en-GB" altLang="en-US" sz="3600" dirty="0"/>
            </a:br>
            <a:endParaRPr lang="en-GB" sz="3600" dirty="0"/>
          </a:p>
        </p:txBody>
      </p:sp>
      <p:sp>
        <p:nvSpPr>
          <p:cNvPr id="3" name="Content Placeholder 2">
            <a:extLst>
              <a:ext uri="{FF2B5EF4-FFF2-40B4-BE49-F238E27FC236}">
                <a16:creationId xmlns:a16="http://schemas.microsoft.com/office/drawing/2014/main" id="{C1F1BB5E-DDC3-C503-6B93-28B0E1CEED26}"/>
              </a:ext>
            </a:extLst>
          </p:cNvPr>
          <p:cNvSpPr>
            <a:spLocks noGrp="1"/>
          </p:cNvSpPr>
          <p:nvPr>
            <p:ph idx="1"/>
          </p:nvPr>
        </p:nvSpPr>
        <p:spPr>
          <a:xfrm>
            <a:off x="3293164" y="1981200"/>
            <a:ext cx="6292815" cy="4894601"/>
          </a:xfrm>
        </p:spPr>
        <p:txBody>
          <a:bodyPr>
            <a:normAutofit/>
          </a:bodyPr>
          <a:lstStyle/>
          <a:p>
            <a:pPr eaLnBrk="1" hangingPunct="1"/>
            <a:r>
              <a:rPr lang="en-GB" altLang="en-US" dirty="0"/>
              <a:t>Consumer</a:t>
            </a:r>
          </a:p>
          <a:p>
            <a:pPr eaLnBrk="1" hangingPunct="1"/>
            <a:r>
              <a:rPr lang="en-GB" altLang="en-US" dirty="0"/>
              <a:t>Commercial Industry</a:t>
            </a:r>
          </a:p>
          <a:p>
            <a:pPr eaLnBrk="1" hangingPunct="1"/>
            <a:r>
              <a:rPr lang="en-GB" altLang="en-US" dirty="0"/>
              <a:t>General Aviation</a:t>
            </a:r>
          </a:p>
          <a:p>
            <a:pPr eaLnBrk="1" hangingPunct="1"/>
            <a:r>
              <a:rPr lang="en-GB" altLang="en-US" dirty="0"/>
              <a:t>Licences</a:t>
            </a:r>
          </a:p>
          <a:p>
            <a:pPr eaLnBrk="1" hangingPunct="1"/>
            <a:r>
              <a:rPr lang="en-GB" altLang="en-US" dirty="0"/>
              <a:t>ATOL Protection</a:t>
            </a:r>
          </a:p>
          <a:p>
            <a:pPr eaLnBrk="1" hangingPunct="1"/>
            <a:r>
              <a:rPr lang="en-GB" altLang="en-US" dirty="0"/>
              <a:t>Environment</a:t>
            </a:r>
          </a:p>
          <a:p>
            <a:pPr eaLnBrk="1" hangingPunct="1"/>
            <a:r>
              <a:rPr lang="en-GB" altLang="en-US" dirty="0"/>
              <a:t>Safety</a:t>
            </a:r>
          </a:p>
          <a:p>
            <a:pPr eaLnBrk="1" hangingPunct="1"/>
            <a:r>
              <a:rPr lang="en-GB" altLang="en-US" dirty="0"/>
              <a:t>Data and Analysis</a:t>
            </a:r>
          </a:p>
          <a:p>
            <a:endParaRPr lang="en-GB" sz="2000" dirty="0"/>
          </a:p>
        </p:txBody>
      </p:sp>
    </p:spTree>
    <p:extLst>
      <p:ext uri="{BB962C8B-B14F-4D97-AF65-F5344CB8AC3E}">
        <p14:creationId xmlns:p14="http://schemas.microsoft.com/office/powerpoint/2010/main" val="2126899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95B56-2317-3F96-34F9-A04483508BF6}"/>
              </a:ext>
            </a:extLst>
          </p:cNvPr>
          <p:cNvSpPr>
            <a:spLocks noGrp="1"/>
          </p:cNvSpPr>
          <p:nvPr>
            <p:ph type="title"/>
          </p:nvPr>
        </p:nvSpPr>
        <p:spPr>
          <a:xfrm>
            <a:off x="72887" y="350196"/>
            <a:ext cx="6016285" cy="1624520"/>
          </a:xfrm>
        </p:spPr>
        <p:txBody>
          <a:bodyPr anchor="ctr">
            <a:normAutofit/>
          </a:bodyPr>
          <a:lstStyle/>
          <a:p>
            <a:r>
              <a:rPr lang="en-GB" sz="4800" b="1" dirty="0"/>
              <a:t>Civil Aviation Authority </a:t>
            </a:r>
          </a:p>
        </p:txBody>
      </p:sp>
      <p:sp>
        <p:nvSpPr>
          <p:cNvPr id="3" name="Content Placeholder 2">
            <a:extLst>
              <a:ext uri="{FF2B5EF4-FFF2-40B4-BE49-F238E27FC236}">
                <a16:creationId xmlns:a16="http://schemas.microsoft.com/office/drawing/2014/main" id="{086910B2-3E92-479B-93FC-138920F357BC}"/>
              </a:ext>
            </a:extLst>
          </p:cNvPr>
          <p:cNvSpPr>
            <a:spLocks noGrp="1"/>
          </p:cNvSpPr>
          <p:nvPr>
            <p:ph idx="1"/>
          </p:nvPr>
        </p:nvSpPr>
        <p:spPr>
          <a:xfrm>
            <a:off x="761802" y="2126974"/>
            <a:ext cx="4646905" cy="4591878"/>
          </a:xfrm>
        </p:spPr>
        <p:txBody>
          <a:bodyPr anchor="ctr">
            <a:normAutofit/>
          </a:bodyPr>
          <a:lstStyle/>
          <a:p>
            <a:pPr eaLnBrk="1" hangingPunct="1"/>
            <a:r>
              <a:rPr lang="en-GB" altLang="en-US" sz="3200" dirty="0"/>
              <a:t>Professional Pilot Licences</a:t>
            </a:r>
          </a:p>
          <a:p>
            <a:pPr eaLnBrk="1" hangingPunct="1"/>
            <a:r>
              <a:rPr lang="en-GB" altLang="en-US" sz="3200" dirty="0"/>
              <a:t>Aircraft</a:t>
            </a:r>
          </a:p>
          <a:p>
            <a:pPr eaLnBrk="1" hangingPunct="1"/>
            <a:r>
              <a:rPr lang="en-GB" altLang="en-US" sz="3200" dirty="0"/>
              <a:t>Airlines</a:t>
            </a:r>
          </a:p>
          <a:p>
            <a:pPr eaLnBrk="1" hangingPunct="1"/>
            <a:r>
              <a:rPr lang="en-GB" altLang="en-US" sz="3200" dirty="0"/>
              <a:t>Airports</a:t>
            </a:r>
          </a:p>
          <a:p>
            <a:pPr eaLnBrk="1" hangingPunct="1"/>
            <a:r>
              <a:rPr lang="en-GB" altLang="en-US" sz="3200" dirty="0"/>
              <a:t>Airspace</a:t>
            </a:r>
          </a:p>
          <a:p>
            <a:pPr eaLnBrk="1" hangingPunct="1"/>
            <a:r>
              <a:rPr lang="en-GB" altLang="en-US" sz="3200" dirty="0"/>
              <a:t>Security</a:t>
            </a:r>
            <a:endParaRPr lang="en-GB" sz="3200" dirty="0"/>
          </a:p>
        </p:txBody>
      </p:sp>
      <p:pic>
        <p:nvPicPr>
          <p:cNvPr id="5" name="Picture 4" descr="Miniature aeroplane">
            <a:extLst>
              <a:ext uri="{FF2B5EF4-FFF2-40B4-BE49-F238E27FC236}">
                <a16:creationId xmlns:a16="http://schemas.microsoft.com/office/drawing/2014/main" id="{D6A91085-3070-2CE1-7E2F-A2D616BDAA9C}"/>
              </a:ext>
            </a:extLst>
          </p:cNvPr>
          <p:cNvPicPr>
            <a:picLocks noChangeAspect="1"/>
          </p:cNvPicPr>
          <p:nvPr/>
        </p:nvPicPr>
        <p:blipFill rotWithShape="1">
          <a:blip r:embed="rId2"/>
          <a:srcRect l="23396" r="17203" b="-2"/>
          <a:stretch/>
        </p:blipFill>
        <p:spPr>
          <a:xfrm>
            <a:off x="6096000" y="1"/>
            <a:ext cx="6102825" cy="6858000"/>
          </a:xfrm>
          <a:prstGeom prst="rect">
            <a:avLst/>
          </a:prstGeom>
        </p:spPr>
      </p:pic>
    </p:spTree>
    <p:extLst>
      <p:ext uri="{BB962C8B-B14F-4D97-AF65-F5344CB8AC3E}">
        <p14:creationId xmlns:p14="http://schemas.microsoft.com/office/powerpoint/2010/main" val="1458328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E636F-8685-CA4A-141A-7CCF64EA2F58}"/>
              </a:ext>
            </a:extLst>
          </p:cNvPr>
          <p:cNvSpPr>
            <a:spLocks noGrp="1"/>
          </p:cNvSpPr>
          <p:nvPr>
            <p:ph type="title"/>
          </p:nvPr>
        </p:nvSpPr>
        <p:spPr>
          <a:xfrm>
            <a:off x="357809" y="350196"/>
            <a:ext cx="5050898" cy="1624520"/>
          </a:xfrm>
        </p:spPr>
        <p:txBody>
          <a:bodyPr anchor="ctr">
            <a:noAutofit/>
          </a:bodyPr>
          <a:lstStyle/>
          <a:p>
            <a:r>
              <a:rPr lang="en-GB" sz="6000" b="1" dirty="0"/>
              <a:t>Responsibilities</a:t>
            </a:r>
          </a:p>
        </p:txBody>
      </p:sp>
      <p:sp>
        <p:nvSpPr>
          <p:cNvPr id="3" name="Content Placeholder 2">
            <a:extLst>
              <a:ext uri="{FF2B5EF4-FFF2-40B4-BE49-F238E27FC236}">
                <a16:creationId xmlns:a16="http://schemas.microsoft.com/office/drawing/2014/main" id="{43F1A4F7-F084-1459-8A25-7890BA03DFD9}"/>
              </a:ext>
            </a:extLst>
          </p:cNvPr>
          <p:cNvSpPr>
            <a:spLocks noGrp="1"/>
          </p:cNvSpPr>
          <p:nvPr>
            <p:ph idx="1"/>
          </p:nvPr>
        </p:nvSpPr>
        <p:spPr>
          <a:xfrm>
            <a:off x="761802" y="2743200"/>
            <a:ext cx="4646905" cy="3613149"/>
          </a:xfrm>
        </p:spPr>
        <p:txBody>
          <a:bodyPr anchor="ctr">
            <a:normAutofit/>
          </a:bodyPr>
          <a:lstStyle/>
          <a:p>
            <a:pPr eaLnBrk="1" hangingPunct="1"/>
            <a:r>
              <a:rPr lang="en-GB" altLang="en-US" sz="3200" dirty="0"/>
              <a:t>Risks</a:t>
            </a:r>
          </a:p>
          <a:p>
            <a:pPr eaLnBrk="1" hangingPunct="1"/>
            <a:r>
              <a:rPr lang="en-GB" altLang="en-US" sz="3200" dirty="0"/>
              <a:t>Operations</a:t>
            </a:r>
          </a:p>
          <a:p>
            <a:pPr eaLnBrk="1" hangingPunct="1"/>
            <a:r>
              <a:rPr lang="en-GB" altLang="en-US" sz="3200" dirty="0"/>
              <a:t>Politics</a:t>
            </a:r>
          </a:p>
          <a:p>
            <a:pPr eaLnBrk="1" hangingPunct="1"/>
            <a:r>
              <a:rPr lang="en-GB" altLang="en-US" sz="3200" dirty="0"/>
              <a:t>Safety</a:t>
            </a:r>
          </a:p>
          <a:p>
            <a:pPr eaLnBrk="1" hangingPunct="1"/>
            <a:r>
              <a:rPr lang="en-GB" altLang="en-US" sz="3200" dirty="0"/>
              <a:t>Capacity</a:t>
            </a:r>
          </a:p>
          <a:p>
            <a:pPr eaLnBrk="1" hangingPunct="1"/>
            <a:r>
              <a:rPr lang="en-GB" altLang="en-US" sz="3200" dirty="0"/>
              <a:t>Environment</a:t>
            </a:r>
          </a:p>
          <a:p>
            <a:endParaRPr lang="en-GB" sz="2000" dirty="0"/>
          </a:p>
        </p:txBody>
      </p:sp>
      <p:pic>
        <p:nvPicPr>
          <p:cNvPr id="5" name="Picture 4" descr="Person writing on a notepad">
            <a:extLst>
              <a:ext uri="{FF2B5EF4-FFF2-40B4-BE49-F238E27FC236}">
                <a16:creationId xmlns:a16="http://schemas.microsoft.com/office/drawing/2014/main" id="{D3D4CBD9-E316-026E-0A55-72AAD61AA305}"/>
              </a:ext>
            </a:extLst>
          </p:cNvPr>
          <p:cNvPicPr>
            <a:picLocks noChangeAspect="1"/>
          </p:cNvPicPr>
          <p:nvPr/>
        </p:nvPicPr>
        <p:blipFill rotWithShape="1">
          <a:blip r:embed="rId2"/>
          <a:srcRect l="18431" r="11046"/>
          <a:stretch/>
        </p:blipFill>
        <p:spPr>
          <a:xfrm>
            <a:off x="6096000" y="1"/>
            <a:ext cx="6102825" cy="6858000"/>
          </a:xfrm>
          <a:prstGeom prst="rect">
            <a:avLst/>
          </a:prstGeom>
        </p:spPr>
      </p:pic>
    </p:spTree>
    <p:extLst>
      <p:ext uri="{BB962C8B-B14F-4D97-AF65-F5344CB8AC3E}">
        <p14:creationId xmlns:p14="http://schemas.microsoft.com/office/powerpoint/2010/main" val="2405790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ney and passport">
            <a:extLst>
              <a:ext uri="{FF2B5EF4-FFF2-40B4-BE49-F238E27FC236}">
                <a16:creationId xmlns:a16="http://schemas.microsoft.com/office/drawing/2014/main" id="{7BE173CF-ACA1-DB6E-3BDA-31F09472485A}"/>
              </a:ext>
            </a:extLst>
          </p:cNvPr>
          <p:cNvPicPr>
            <a:picLocks noChangeAspect="1"/>
          </p:cNvPicPr>
          <p:nvPr/>
        </p:nvPicPr>
        <p:blipFill rotWithShape="1">
          <a:blip r:embed="rId2"/>
          <a:srcRect l="37797" r="14924"/>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C9A2B-2E2D-388F-CC79-127C42713588}"/>
              </a:ext>
            </a:extLst>
          </p:cNvPr>
          <p:cNvSpPr>
            <a:spLocks noGrp="1"/>
          </p:cNvSpPr>
          <p:nvPr>
            <p:ph type="title"/>
          </p:nvPr>
        </p:nvSpPr>
        <p:spPr>
          <a:xfrm>
            <a:off x="761801" y="328512"/>
            <a:ext cx="4778387" cy="1628970"/>
          </a:xfrm>
        </p:spPr>
        <p:txBody>
          <a:bodyPr anchor="ctr">
            <a:normAutofit/>
          </a:bodyPr>
          <a:lstStyle/>
          <a:p>
            <a:r>
              <a:rPr lang="en-GB" sz="6600" b="1" dirty="0"/>
              <a:t>Funding </a:t>
            </a:r>
          </a:p>
        </p:txBody>
      </p:sp>
      <p:sp>
        <p:nvSpPr>
          <p:cNvPr id="3" name="Content Placeholder 2">
            <a:extLst>
              <a:ext uri="{FF2B5EF4-FFF2-40B4-BE49-F238E27FC236}">
                <a16:creationId xmlns:a16="http://schemas.microsoft.com/office/drawing/2014/main" id="{8A216D6D-23D0-B985-0F0C-5E7FB2FA12F1}"/>
              </a:ext>
            </a:extLst>
          </p:cNvPr>
          <p:cNvSpPr>
            <a:spLocks noGrp="1"/>
          </p:cNvSpPr>
          <p:nvPr>
            <p:ph idx="1"/>
          </p:nvPr>
        </p:nvSpPr>
        <p:spPr>
          <a:xfrm>
            <a:off x="0" y="2418523"/>
            <a:ext cx="6103025" cy="4359964"/>
          </a:xfrm>
        </p:spPr>
        <p:txBody>
          <a:bodyPr anchor="ctr">
            <a:normAutofit/>
          </a:bodyPr>
          <a:lstStyle/>
          <a:p>
            <a:pPr eaLnBrk="1" hangingPunct="1"/>
            <a:r>
              <a:rPr lang="en-GB" altLang="en-US" dirty="0"/>
              <a:t>CAA Managed</a:t>
            </a:r>
          </a:p>
          <a:p>
            <a:pPr eaLnBrk="1" hangingPunct="1"/>
            <a:r>
              <a:rPr lang="en-GB" altLang="en-US" dirty="0"/>
              <a:t>Funded by travel company contributions </a:t>
            </a:r>
          </a:p>
          <a:p>
            <a:pPr eaLnBrk="1" hangingPunct="1"/>
            <a:r>
              <a:rPr lang="en-GB" altLang="en-US" dirty="0"/>
              <a:t>£2.50 pp per booking</a:t>
            </a:r>
          </a:p>
          <a:p>
            <a:pPr eaLnBrk="1" hangingPunct="1"/>
            <a:r>
              <a:rPr lang="en-GB" altLang="en-US" dirty="0"/>
              <a:t>Cover + protection if booked through single firm</a:t>
            </a:r>
          </a:p>
          <a:p>
            <a:pPr eaLnBrk="1" hangingPunct="1"/>
            <a:r>
              <a:rPr lang="en-GB" altLang="en-US" dirty="0"/>
              <a:t>Travel companies to pay NOT consumer</a:t>
            </a:r>
          </a:p>
          <a:p>
            <a:endParaRPr lang="en-GB" sz="2000" dirty="0"/>
          </a:p>
        </p:txBody>
      </p:sp>
    </p:spTree>
    <p:extLst>
      <p:ext uri="{BB962C8B-B14F-4D97-AF65-F5344CB8AC3E}">
        <p14:creationId xmlns:p14="http://schemas.microsoft.com/office/powerpoint/2010/main" val="3105666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73D3B-2DEA-9AA0-44CA-AA0834A14B18}"/>
              </a:ext>
            </a:extLst>
          </p:cNvPr>
          <p:cNvSpPr>
            <a:spLocks noGrp="1"/>
          </p:cNvSpPr>
          <p:nvPr>
            <p:ph type="title"/>
          </p:nvPr>
        </p:nvSpPr>
        <p:spPr>
          <a:xfrm>
            <a:off x="8153400" y="1128094"/>
            <a:ext cx="3434180" cy="1415270"/>
          </a:xfrm>
        </p:spPr>
        <p:txBody>
          <a:bodyPr anchor="t">
            <a:normAutofit/>
          </a:bodyPr>
          <a:lstStyle/>
          <a:p>
            <a:r>
              <a:rPr lang="en-GB" sz="6000" b="1" dirty="0"/>
              <a:t>Protection</a:t>
            </a:r>
          </a:p>
        </p:txBody>
      </p:sp>
      <p:pic>
        <p:nvPicPr>
          <p:cNvPr id="5" name="Picture 4" descr="Aeroplane taking off against dramatic sky">
            <a:extLst>
              <a:ext uri="{FF2B5EF4-FFF2-40B4-BE49-F238E27FC236}">
                <a16:creationId xmlns:a16="http://schemas.microsoft.com/office/drawing/2014/main" id="{8315C37D-3B76-171D-2739-B8B1F5057F8B}"/>
              </a:ext>
            </a:extLst>
          </p:cNvPr>
          <p:cNvPicPr>
            <a:picLocks noChangeAspect="1"/>
          </p:cNvPicPr>
          <p:nvPr/>
        </p:nvPicPr>
        <p:blipFill rotWithShape="1">
          <a:blip r:embed="rId2"/>
          <a:srcRect l="2014" r="24557"/>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568D6A-33A1-DB0A-06EF-53D55369032E}"/>
              </a:ext>
            </a:extLst>
          </p:cNvPr>
          <p:cNvSpPr>
            <a:spLocks noGrp="1"/>
          </p:cNvSpPr>
          <p:nvPr>
            <p:ph idx="1"/>
          </p:nvPr>
        </p:nvSpPr>
        <p:spPr>
          <a:xfrm>
            <a:off x="8153400" y="2543364"/>
            <a:ext cx="3434180" cy="3599019"/>
          </a:xfrm>
        </p:spPr>
        <p:txBody>
          <a:bodyPr>
            <a:normAutofit/>
          </a:bodyPr>
          <a:lstStyle/>
          <a:p>
            <a:pPr eaLnBrk="1" hangingPunct="1"/>
            <a:r>
              <a:rPr lang="en-GB" altLang="en-US" sz="2000"/>
              <a:t>Flights and accommodation</a:t>
            </a:r>
          </a:p>
          <a:p>
            <a:pPr eaLnBrk="1" hangingPunct="1"/>
            <a:r>
              <a:rPr lang="en-GB" altLang="en-US" sz="2000"/>
              <a:t>Flights and car hire</a:t>
            </a:r>
          </a:p>
          <a:p>
            <a:pPr eaLnBrk="1" hangingPunct="1"/>
            <a:r>
              <a:rPr lang="en-GB" altLang="en-US" sz="2000"/>
              <a:t>Flights, accommodation and car hire</a:t>
            </a:r>
          </a:p>
          <a:p>
            <a:pPr eaLnBrk="1" hangingPunct="1"/>
            <a:r>
              <a:rPr lang="en-GB" altLang="en-US" sz="2000"/>
              <a:t>Cruises</a:t>
            </a:r>
          </a:p>
          <a:p>
            <a:pPr eaLnBrk="1" hangingPunct="1"/>
            <a:r>
              <a:rPr lang="en-GB" altLang="en-US" sz="2000"/>
              <a:t>Eurostar</a:t>
            </a:r>
          </a:p>
          <a:p>
            <a:pPr eaLnBrk="1" hangingPunct="1"/>
            <a:r>
              <a:rPr lang="en-GB" altLang="en-US" sz="2000"/>
              <a:t>Domestic flight holidays</a:t>
            </a:r>
          </a:p>
          <a:p>
            <a:pPr eaLnBrk="1" hangingPunct="1"/>
            <a:r>
              <a:rPr lang="en-GB" altLang="en-US" sz="2000"/>
              <a:t>ATOL flight plus</a:t>
            </a:r>
          </a:p>
          <a:p>
            <a:endParaRPr lang="en-GB" sz="2000"/>
          </a:p>
        </p:txBody>
      </p:sp>
    </p:spTree>
    <p:extLst>
      <p:ext uri="{BB962C8B-B14F-4D97-AF65-F5344CB8AC3E}">
        <p14:creationId xmlns:p14="http://schemas.microsoft.com/office/powerpoint/2010/main" val="703663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32EA127-EE50-03F4-FD73-162E036BF489}"/>
              </a:ext>
            </a:extLst>
          </p:cNvPr>
          <p:cNvSpPr>
            <a:spLocks noGrp="1"/>
          </p:cNvSpPr>
          <p:nvPr>
            <p:ph type="title"/>
          </p:nvPr>
        </p:nvSpPr>
        <p:spPr>
          <a:xfrm>
            <a:off x="761802" y="762001"/>
            <a:ext cx="4080362" cy="1708242"/>
          </a:xfrm>
        </p:spPr>
        <p:txBody>
          <a:bodyPr anchor="ctr">
            <a:normAutofit/>
          </a:bodyPr>
          <a:lstStyle/>
          <a:p>
            <a:r>
              <a:rPr lang="en-GB" sz="4000" b="1" dirty="0"/>
              <a:t>Aircrafts &amp; Airlines</a:t>
            </a:r>
          </a:p>
        </p:txBody>
      </p:sp>
      <p:sp>
        <p:nvSpPr>
          <p:cNvPr id="3" name="Content Placeholder 2">
            <a:extLst>
              <a:ext uri="{FF2B5EF4-FFF2-40B4-BE49-F238E27FC236}">
                <a16:creationId xmlns:a16="http://schemas.microsoft.com/office/drawing/2014/main" id="{E788F0D6-9FD1-851B-269C-147B65E2C535}"/>
              </a:ext>
            </a:extLst>
          </p:cNvPr>
          <p:cNvSpPr>
            <a:spLocks noGrp="1"/>
          </p:cNvSpPr>
          <p:nvPr>
            <p:ph idx="1"/>
          </p:nvPr>
        </p:nvSpPr>
        <p:spPr>
          <a:xfrm>
            <a:off x="761803" y="2126974"/>
            <a:ext cx="4080361" cy="4452730"/>
          </a:xfrm>
        </p:spPr>
        <p:txBody>
          <a:bodyPr anchor="ctr">
            <a:normAutofit lnSpcReduction="10000"/>
          </a:bodyPr>
          <a:lstStyle/>
          <a:p>
            <a:pPr marL="0" indent="0" eaLnBrk="1" hangingPunct="1">
              <a:buFontTx/>
              <a:buNone/>
            </a:pPr>
            <a:r>
              <a:rPr lang="en-GB" altLang="en-US" sz="2400" dirty="0"/>
              <a:t>Aircrafts</a:t>
            </a:r>
          </a:p>
          <a:p>
            <a:pPr marL="0" indent="0" eaLnBrk="1" hangingPunct="1">
              <a:buFontTx/>
              <a:buNone/>
            </a:pPr>
            <a:r>
              <a:rPr lang="en-GB" altLang="en-US" sz="2400" dirty="0"/>
              <a:t>Operational Approval</a:t>
            </a:r>
          </a:p>
          <a:p>
            <a:pPr marL="0" indent="0" eaLnBrk="1" hangingPunct="1">
              <a:buFontTx/>
              <a:buNone/>
            </a:pPr>
            <a:r>
              <a:rPr lang="en-GB" altLang="en-US" sz="2400" dirty="0"/>
              <a:t>Air Worthiness</a:t>
            </a:r>
          </a:p>
          <a:p>
            <a:pPr marL="0" indent="0" eaLnBrk="1" hangingPunct="1">
              <a:buFontTx/>
              <a:buNone/>
            </a:pPr>
            <a:r>
              <a:rPr lang="en-GB" altLang="en-US" sz="2400" dirty="0"/>
              <a:t>Registration</a:t>
            </a:r>
          </a:p>
          <a:p>
            <a:pPr marL="0" indent="0" eaLnBrk="1" hangingPunct="1">
              <a:buFontTx/>
              <a:buNone/>
            </a:pPr>
            <a:r>
              <a:rPr lang="en-GB" altLang="en-US" sz="2400" dirty="0"/>
              <a:t>Airlines</a:t>
            </a:r>
          </a:p>
          <a:p>
            <a:pPr marL="0" indent="0" eaLnBrk="1" hangingPunct="1">
              <a:buFontTx/>
              <a:buNone/>
            </a:pPr>
            <a:r>
              <a:rPr lang="en-GB" altLang="en-US" sz="2400" dirty="0"/>
              <a:t>Licences</a:t>
            </a:r>
          </a:p>
          <a:p>
            <a:pPr marL="0" indent="0" eaLnBrk="1" hangingPunct="1">
              <a:buFontTx/>
              <a:buNone/>
            </a:pPr>
            <a:r>
              <a:rPr lang="en-GB" altLang="en-US" sz="2400" dirty="0"/>
              <a:t>Alternative dispute resolution</a:t>
            </a:r>
          </a:p>
          <a:p>
            <a:pPr marL="0" indent="0" eaLnBrk="1" hangingPunct="1">
              <a:buFontTx/>
              <a:buNone/>
            </a:pPr>
            <a:r>
              <a:rPr lang="en-GB" altLang="en-US" sz="2400" dirty="0"/>
              <a:t>Cabin Crew</a:t>
            </a:r>
          </a:p>
          <a:p>
            <a:pPr marL="0" indent="0" eaLnBrk="1" hangingPunct="1">
              <a:buFontTx/>
              <a:buNone/>
            </a:pPr>
            <a:r>
              <a:rPr lang="en-GB" altLang="en-US" sz="2400" dirty="0"/>
              <a:t>Consumer law</a:t>
            </a:r>
          </a:p>
          <a:p>
            <a:pPr marL="0" indent="0" eaLnBrk="1" hangingPunct="1">
              <a:buFontTx/>
              <a:buNone/>
            </a:pPr>
            <a:r>
              <a:rPr lang="en-GB" altLang="en-US" sz="2400" dirty="0"/>
              <a:t>Flight time limitations</a:t>
            </a:r>
          </a:p>
          <a:p>
            <a:endParaRPr lang="en-GB" sz="1700" dirty="0"/>
          </a:p>
        </p:txBody>
      </p:sp>
      <p:sp>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Airplane">
            <a:extLst>
              <a:ext uri="{FF2B5EF4-FFF2-40B4-BE49-F238E27FC236}">
                <a16:creationId xmlns:a16="http://schemas.microsoft.com/office/drawing/2014/main" id="{7455DAD8-3ADF-A8F0-5F0B-CBFEF8BA84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761902"/>
            <a:ext cx="5334197" cy="5334197"/>
          </a:xfrm>
          <a:prstGeom prst="rect">
            <a:avLst/>
          </a:prstGeom>
        </p:spPr>
      </p:pic>
    </p:spTree>
    <p:extLst>
      <p:ext uri="{BB962C8B-B14F-4D97-AF65-F5344CB8AC3E}">
        <p14:creationId xmlns:p14="http://schemas.microsoft.com/office/powerpoint/2010/main" val="2032403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5CEB1-8DCF-CA9F-EFF1-4E9F119CB6AE}"/>
              </a:ext>
            </a:extLst>
          </p:cNvPr>
          <p:cNvSpPr>
            <a:spLocks noGrp="1"/>
          </p:cNvSpPr>
          <p:nvPr>
            <p:ph type="title"/>
          </p:nvPr>
        </p:nvSpPr>
        <p:spPr>
          <a:xfrm>
            <a:off x="762000" y="1138036"/>
            <a:ext cx="4085665" cy="1402470"/>
          </a:xfrm>
        </p:spPr>
        <p:txBody>
          <a:bodyPr anchor="t">
            <a:normAutofit/>
          </a:bodyPr>
          <a:lstStyle/>
          <a:p>
            <a:r>
              <a:rPr lang="en-GB" sz="6600" dirty="0"/>
              <a:t>Airports</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533EC1-50F4-215A-7A95-854FB5427B32}"/>
              </a:ext>
            </a:extLst>
          </p:cNvPr>
          <p:cNvSpPr>
            <a:spLocks noGrp="1"/>
          </p:cNvSpPr>
          <p:nvPr>
            <p:ph idx="1"/>
          </p:nvPr>
        </p:nvSpPr>
        <p:spPr>
          <a:xfrm>
            <a:off x="762000" y="2551176"/>
            <a:ext cx="4085665" cy="3591207"/>
          </a:xfrm>
        </p:spPr>
        <p:txBody>
          <a:bodyPr>
            <a:normAutofit/>
          </a:bodyPr>
          <a:lstStyle/>
          <a:p>
            <a:pPr eaLnBrk="1" hangingPunct="1"/>
            <a:r>
              <a:rPr lang="en-GB" altLang="en-US" sz="3200" dirty="0"/>
              <a:t>Licences and Certificates</a:t>
            </a:r>
          </a:p>
          <a:p>
            <a:pPr eaLnBrk="1" hangingPunct="1"/>
            <a:r>
              <a:rPr lang="en-GB" altLang="en-US" sz="3200" dirty="0"/>
              <a:t>Changes</a:t>
            </a:r>
          </a:p>
          <a:p>
            <a:pPr eaLnBrk="1" hangingPunct="1"/>
            <a:r>
              <a:rPr lang="en-GB" altLang="en-US" sz="3200" dirty="0"/>
              <a:t>Consumer Law</a:t>
            </a:r>
          </a:p>
          <a:p>
            <a:pPr eaLnBrk="1" hangingPunct="1"/>
            <a:r>
              <a:rPr lang="en-GB" altLang="en-US" sz="3200" dirty="0"/>
              <a:t>Economic Regulations</a:t>
            </a:r>
          </a:p>
          <a:p>
            <a:pPr eaLnBrk="1" hangingPunct="1"/>
            <a:r>
              <a:rPr lang="en-GB" altLang="en-US" sz="3200" dirty="0"/>
              <a:t>Safety</a:t>
            </a:r>
          </a:p>
          <a:p>
            <a:endParaRPr lang="en-GB" sz="2000" dirty="0"/>
          </a:p>
        </p:txBody>
      </p:sp>
      <p:pic>
        <p:nvPicPr>
          <p:cNvPr id="5" name="Picture 4" descr="Analogue board showing flight information">
            <a:extLst>
              <a:ext uri="{FF2B5EF4-FFF2-40B4-BE49-F238E27FC236}">
                <a16:creationId xmlns:a16="http://schemas.microsoft.com/office/drawing/2014/main" id="{CCA8D6C6-8564-5DE1-BF01-5A8B6BB8C1A9}"/>
              </a:ext>
            </a:extLst>
          </p:cNvPr>
          <p:cNvPicPr>
            <a:picLocks noChangeAspect="1"/>
          </p:cNvPicPr>
          <p:nvPr/>
        </p:nvPicPr>
        <p:blipFill rotWithShape="1">
          <a:blip r:embed="rId2"/>
          <a:srcRect l="15670" r="20664" b="-1"/>
          <a:stretch/>
        </p:blipFill>
        <p:spPr>
          <a:xfrm>
            <a:off x="5650992" y="10"/>
            <a:ext cx="6541008" cy="6857990"/>
          </a:xfrm>
          <a:prstGeom prst="rect">
            <a:avLst/>
          </a:prstGeom>
        </p:spPr>
      </p:pic>
    </p:spTree>
    <p:extLst>
      <p:ext uri="{BB962C8B-B14F-4D97-AF65-F5344CB8AC3E}">
        <p14:creationId xmlns:p14="http://schemas.microsoft.com/office/powerpoint/2010/main" val="85593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ial view of parked aeroplane">
            <a:extLst>
              <a:ext uri="{FF2B5EF4-FFF2-40B4-BE49-F238E27FC236}">
                <a16:creationId xmlns:a16="http://schemas.microsoft.com/office/drawing/2014/main" id="{6551E6A4-474B-438C-9765-06AED6AE33EF}"/>
              </a:ext>
            </a:extLst>
          </p:cNvPr>
          <p:cNvPicPr>
            <a:picLocks noChangeAspect="1"/>
          </p:cNvPicPr>
          <p:nvPr/>
        </p:nvPicPr>
        <p:blipFill rotWithShape="1">
          <a:blip r:embed="rId2"/>
          <a:srcRect l="11791" r="35550"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0F34-41A7-1F7D-107B-F84A9FB639CC}"/>
              </a:ext>
            </a:extLst>
          </p:cNvPr>
          <p:cNvSpPr>
            <a:spLocks noGrp="1"/>
          </p:cNvSpPr>
          <p:nvPr>
            <p:ph type="title"/>
          </p:nvPr>
        </p:nvSpPr>
        <p:spPr>
          <a:xfrm>
            <a:off x="5591331" y="405685"/>
            <a:ext cx="5988954" cy="1559301"/>
          </a:xfrm>
        </p:spPr>
        <p:txBody>
          <a:bodyPr>
            <a:normAutofit/>
          </a:bodyPr>
          <a:lstStyle/>
          <a:p>
            <a:r>
              <a:rPr lang="en-GB" sz="4800" b="1" dirty="0"/>
              <a:t>Airport Responsibilities</a:t>
            </a:r>
          </a:p>
        </p:txBody>
      </p:sp>
      <p:sp>
        <p:nvSpPr>
          <p:cNvPr id="3" name="Content Placeholder 2">
            <a:extLst>
              <a:ext uri="{FF2B5EF4-FFF2-40B4-BE49-F238E27FC236}">
                <a16:creationId xmlns:a16="http://schemas.microsoft.com/office/drawing/2014/main" id="{1D8ADCC0-2477-A0C5-3CC4-E75C25CFA5EF}"/>
              </a:ext>
            </a:extLst>
          </p:cNvPr>
          <p:cNvSpPr>
            <a:spLocks noGrp="1"/>
          </p:cNvSpPr>
          <p:nvPr>
            <p:ph idx="1"/>
          </p:nvPr>
        </p:nvSpPr>
        <p:spPr>
          <a:xfrm>
            <a:off x="6115317" y="2743200"/>
            <a:ext cx="5247340" cy="3496878"/>
          </a:xfrm>
        </p:spPr>
        <p:txBody>
          <a:bodyPr anchor="ctr">
            <a:normAutofit/>
          </a:bodyPr>
          <a:lstStyle/>
          <a:p>
            <a:pPr eaLnBrk="1" hangingPunct="1"/>
            <a:r>
              <a:rPr lang="en-GB" altLang="en-US" dirty="0"/>
              <a:t>Need to comply with Environmental law</a:t>
            </a:r>
          </a:p>
          <a:p>
            <a:pPr eaLnBrk="1" hangingPunct="1"/>
            <a:r>
              <a:rPr lang="en-GB" altLang="en-US" dirty="0"/>
              <a:t>Consumer Protection</a:t>
            </a:r>
          </a:p>
          <a:p>
            <a:pPr eaLnBrk="1" hangingPunct="1"/>
            <a:r>
              <a:rPr lang="en-GB" altLang="en-US" dirty="0"/>
              <a:t>Passenger Rights</a:t>
            </a:r>
          </a:p>
          <a:p>
            <a:pPr eaLnBrk="1" hangingPunct="1"/>
            <a:r>
              <a:rPr lang="en-GB" altLang="en-US" dirty="0"/>
              <a:t>Flight Disruption</a:t>
            </a:r>
          </a:p>
          <a:p>
            <a:pPr eaLnBrk="1" hangingPunct="1"/>
            <a:r>
              <a:rPr lang="en-GB" altLang="en-US" dirty="0"/>
              <a:t>Economic Regulations – market power and legislation</a:t>
            </a:r>
          </a:p>
          <a:p>
            <a:endParaRPr lang="en-GB" sz="2000" dirty="0"/>
          </a:p>
        </p:txBody>
      </p:sp>
    </p:spTree>
    <p:extLst>
      <p:ext uri="{BB962C8B-B14F-4D97-AF65-F5344CB8AC3E}">
        <p14:creationId xmlns:p14="http://schemas.microsoft.com/office/powerpoint/2010/main" val="403544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6" name="Picture 15" descr="A long row of satellite dishes in the sunset">
            <a:extLst>
              <a:ext uri="{FF2B5EF4-FFF2-40B4-BE49-F238E27FC236}">
                <a16:creationId xmlns:a16="http://schemas.microsoft.com/office/drawing/2014/main" id="{B0FCD045-DB0E-6D93-0A51-B6C1C74F8C07}"/>
              </a:ext>
            </a:extLst>
          </p:cNvPr>
          <p:cNvPicPr>
            <a:picLocks noChangeAspect="1"/>
          </p:cNvPicPr>
          <p:nvPr/>
        </p:nvPicPr>
        <p:blipFill rotWithShape="1">
          <a:blip r:embed="rId2"/>
          <a:srcRect l="3184" r="-1" b="-1"/>
          <a:stretch/>
        </p:blipFill>
        <p:spPr>
          <a:xfrm>
            <a:off x="20" y="10"/>
            <a:ext cx="9947062" cy="6857990"/>
          </a:xfrm>
          <a:prstGeom prst="rect">
            <a:avLst/>
          </a:prstGeom>
        </p:spPr>
      </p:pic>
      <p:sp>
        <p:nvSpPr>
          <p:cNvPr id="17" name="Freeform: Shape 1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36F1238-C17F-54DF-1BE8-894ED6AF2E33}"/>
              </a:ext>
            </a:extLst>
          </p:cNvPr>
          <p:cNvSpPr>
            <a:spLocks noGrp="1"/>
          </p:cNvSpPr>
          <p:nvPr>
            <p:ph type="title"/>
          </p:nvPr>
        </p:nvSpPr>
        <p:spPr>
          <a:xfrm>
            <a:off x="8046720" y="104931"/>
            <a:ext cx="3633746" cy="2271010"/>
          </a:xfrm>
        </p:spPr>
        <p:txBody>
          <a:bodyPr anchor="b">
            <a:noAutofit/>
          </a:bodyPr>
          <a:lstStyle/>
          <a:p>
            <a:r>
              <a:rPr lang="en-GB" sz="6000" dirty="0"/>
              <a:t>Air Space Strategy </a:t>
            </a:r>
          </a:p>
        </p:txBody>
      </p:sp>
      <p:sp>
        <p:nvSpPr>
          <p:cNvPr id="3" name="Content Placeholder 2">
            <a:extLst>
              <a:ext uri="{FF2B5EF4-FFF2-40B4-BE49-F238E27FC236}">
                <a16:creationId xmlns:a16="http://schemas.microsoft.com/office/drawing/2014/main" id="{8D4D2A65-316A-CAB7-9EAB-11F536FB72C7}"/>
              </a:ext>
            </a:extLst>
          </p:cNvPr>
          <p:cNvSpPr>
            <a:spLocks noGrp="1"/>
          </p:cNvSpPr>
          <p:nvPr>
            <p:ph idx="1"/>
          </p:nvPr>
        </p:nvSpPr>
        <p:spPr>
          <a:xfrm>
            <a:off x="8596859" y="2375941"/>
            <a:ext cx="3500203" cy="4182256"/>
          </a:xfrm>
        </p:spPr>
        <p:txBody>
          <a:bodyPr>
            <a:normAutofit/>
          </a:bodyPr>
          <a:lstStyle/>
          <a:p>
            <a:pPr eaLnBrk="1" hangingPunct="1"/>
            <a:r>
              <a:rPr lang="en-GB" altLang="en-US" sz="2400" dirty="0"/>
              <a:t>Basic structure for 40yrs </a:t>
            </a:r>
          </a:p>
          <a:p>
            <a:pPr eaLnBrk="1" hangingPunct="1"/>
            <a:r>
              <a:rPr lang="en-GB" altLang="en-US" sz="2400" dirty="0"/>
              <a:t>Massive increase in demand and supply</a:t>
            </a:r>
          </a:p>
          <a:p>
            <a:pPr eaLnBrk="1" hangingPunct="1"/>
            <a:r>
              <a:rPr lang="en-GB" altLang="en-US" sz="2400" dirty="0"/>
              <a:t>Commercial</a:t>
            </a:r>
          </a:p>
          <a:p>
            <a:pPr eaLnBrk="1" hangingPunct="1"/>
            <a:r>
              <a:rPr lang="en-GB" altLang="en-US" sz="2400" dirty="0"/>
              <a:t>Pax</a:t>
            </a:r>
          </a:p>
          <a:p>
            <a:pPr eaLnBrk="1" hangingPunct="1"/>
            <a:r>
              <a:rPr lang="en-GB" altLang="en-US" sz="2400" dirty="0"/>
              <a:t>Business - Cargo</a:t>
            </a:r>
          </a:p>
          <a:p>
            <a:pPr eaLnBrk="1" hangingPunct="1"/>
            <a:r>
              <a:rPr lang="en-GB" altLang="en-US" sz="2400" dirty="0"/>
              <a:t>Military</a:t>
            </a:r>
          </a:p>
          <a:p>
            <a:pPr eaLnBrk="1" hangingPunct="1"/>
            <a:r>
              <a:rPr lang="en-GB" altLang="en-US" sz="2400" dirty="0"/>
              <a:t>Leisure</a:t>
            </a:r>
            <a:endParaRPr lang="en-GB" sz="2400" dirty="0"/>
          </a:p>
        </p:txBody>
      </p:sp>
    </p:spTree>
    <p:extLst>
      <p:ext uri="{BB962C8B-B14F-4D97-AF65-F5344CB8AC3E}">
        <p14:creationId xmlns:p14="http://schemas.microsoft.com/office/powerpoint/2010/main" val="1951293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oplane taking off against dramatic sky">
            <a:extLst>
              <a:ext uri="{FF2B5EF4-FFF2-40B4-BE49-F238E27FC236}">
                <a16:creationId xmlns:a16="http://schemas.microsoft.com/office/drawing/2014/main" id="{EB0D792C-FF61-DDB3-A0C8-FDBA28EDE045}"/>
              </a:ext>
            </a:extLst>
          </p:cNvPr>
          <p:cNvPicPr>
            <a:picLocks noChangeAspect="1"/>
          </p:cNvPicPr>
          <p:nvPr/>
        </p:nvPicPr>
        <p:blipFill rotWithShape="1">
          <a:blip r:embed="rId2"/>
          <a:srcRect l="12498" r="3504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D02F5-5E1F-B96A-2421-FFB95E485973}"/>
              </a:ext>
            </a:extLst>
          </p:cNvPr>
          <p:cNvSpPr>
            <a:spLocks noGrp="1"/>
          </p:cNvSpPr>
          <p:nvPr>
            <p:ph type="title"/>
          </p:nvPr>
        </p:nvSpPr>
        <p:spPr>
          <a:xfrm>
            <a:off x="6115317" y="405685"/>
            <a:ext cx="5464968" cy="1559301"/>
          </a:xfrm>
        </p:spPr>
        <p:txBody>
          <a:bodyPr>
            <a:normAutofit/>
          </a:bodyPr>
          <a:lstStyle/>
          <a:p>
            <a:r>
              <a:rPr lang="en-GB" sz="6000" b="1" dirty="0"/>
              <a:t>Airspace</a:t>
            </a:r>
          </a:p>
        </p:txBody>
      </p:sp>
      <p:sp>
        <p:nvSpPr>
          <p:cNvPr id="3" name="Content Placeholder 2">
            <a:extLst>
              <a:ext uri="{FF2B5EF4-FFF2-40B4-BE49-F238E27FC236}">
                <a16:creationId xmlns:a16="http://schemas.microsoft.com/office/drawing/2014/main" id="{06C207F0-B275-718C-F70E-A9ABA05B97E9}"/>
              </a:ext>
            </a:extLst>
          </p:cNvPr>
          <p:cNvSpPr>
            <a:spLocks noGrp="1"/>
          </p:cNvSpPr>
          <p:nvPr>
            <p:ph idx="1"/>
          </p:nvPr>
        </p:nvSpPr>
        <p:spPr>
          <a:xfrm>
            <a:off x="5673777" y="2743200"/>
            <a:ext cx="6175948" cy="3496878"/>
          </a:xfrm>
        </p:spPr>
        <p:txBody>
          <a:bodyPr anchor="ctr">
            <a:normAutofit/>
          </a:bodyPr>
          <a:lstStyle/>
          <a:p>
            <a:pPr eaLnBrk="1" hangingPunct="1"/>
            <a:r>
              <a:rPr lang="en-GB" altLang="en-US" dirty="0"/>
              <a:t>Changes – Blue Sky</a:t>
            </a:r>
          </a:p>
          <a:p>
            <a:pPr eaLnBrk="1" hangingPunct="1"/>
            <a:r>
              <a:rPr lang="en-GB" altLang="en-US" dirty="0"/>
              <a:t>Air Traffic Control</a:t>
            </a:r>
          </a:p>
          <a:p>
            <a:pPr eaLnBrk="1" hangingPunct="1"/>
            <a:r>
              <a:rPr lang="en-GB" altLang="en-US" dirty="0"/>
              <a:t>Future Airspace Strategy</a:t>
            </a:r>
          </a:p>
          <a:p>
            <a:pPr eaLnBrk="1" hangingPunct="1"/>
            <a:r>
              <a:rPr lang="en-GB" altLang="en-US" dirty="0"/>
              <a:t>Rules of the Sky</a:t>
            </a:r>
            <a:endParaRPr lang="en-GB" altLang="en-US" b="1" dirty="0"/>
          </a:p>
          <a:p>
            <a:pPr eaLnBrk="1" hangingPunct="1"/>
            <a:endParaRPr lang="en-GB" b="1" dirty="0"/>
          </a:p>
          <a:p>
            <a:pPr eaLnBrk="1" hangingPunct="1"/>
            <a:r>
              <a:rPr lang="en-GB" b="1" dirty="0"/>
              <a:t>Brexit Impacts - RISK</a:t>
            </a:r>
          </a:p>
        </p:txBody>
      </p:sp>
    </p:spTree>
    <p:extLst>
      <p:ext uri="{BB962C8B-B14F-4D97-AF65-F5344CB8AC3E}">
        <p14:creationId xmlns:p14="http://schemas.microsoft.com/office/powerpoint/2010/main" val="2715738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planet earth taken from the outer space">
            <a:extLst>
              <a:ext uri="{FF2B5EF4-FFF2-40B4-BE49-F238E27FC236}">
                <a16:creationId xmlns:a16="http://schemas.microsoft.com/office/drawing/2014/main" id="{F5898676-4488-2824-9ACF-26F47B8BC3D3}"/>
              </a:ext>
            </a:extLst>
          </p:cNvPr>
          <p:cNvPicPr>
            <a:picLocks noChangeAspect="1"/>
          </p:cNvPicPr>
          <p:nvPr/>
        </p:nvPicPr>
        <p:blipFill rotWithShape="1">
          <a:blip r:embed="rId2"/>
          <a:srcRect l="48525"/>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0E221-07BC-98B1-4F4D-CB8EBE287CA1}"/>
              </a:ext>
            </a:extLst>
          </p:cNvPr>
          <p:cNvSpPr>
            <a:spLocks noGrp="1"/>
          </p:cNvSpPr>
          <p:nvPr>
            <p:ph type="title"/>
          </p:nvPr>
        </p:nvSpPr>
        <p:spPr>
          <a:xfrm>
            <a:off x="6115317" y="405685"/>
            <a:ext cx="5464968" cy="1559301"/>
          </a:xfrm>
        </p:spPr>
        <p:txBody>
          <a:bodyPr>
            <a:normAutofit/>
          </a:bodyPr>
          <a:lstStyle/>
          <a:p>
            <a:r>
              <a:rPr lang="en-GB" sz="6600" b="1" dirty="0"/>
              <a:t>Future</a:t>
            </a:r>
          </a:p>
        </p:txBody>
      </p:sp>
      <p:sp>
        <p:nvSpPr>
          <p:cNvPr id="3" name="Content Placeholder 2">
            <a:extLst>
              <a:ext uri="{FF2B5EF4-FFF2-40B4-BE49-F238E27FC236}">
                <a16:creationId xmlns:a16="http://schemas.microsoft.com/office/drawing/2014/main" id="{08DC669F-7BCC-74D8-982F-5224B27F7EFF}"/>
              </a:ext>
            </a:extLst>
          </p:cNvPr>
          <p:cNvSpPr>
            <a:spLocks noGrp="1"/>
          </p:cNvSpPr>
          <p:nvPr>
            <p:ph idx="1"/>
          </p:nvPr>
        </p:nvSpPr>
        <p:spPr>
          <a:xfrm>
            <a:off x="6115317" y="2743200"/>
            <a:ext cx="5247340" cy="3496878"/>
          </a:xfrm>
        </p:spPr>
        <p:txBody>
          <a:bodyPr anchor="ctr">
            <a:normAutofit lnSpcReduction="10000"/>
          </a:bodyPr>
          <a:lstStyle/>
          <a:p>
            <a:pPr eaLnBrk="1" hangingPunct="1"/>
            <a:r>
              <a:rPr lang="en-GB" altLang="en-US" dirty="0"/>
              <a:t>Future Air Space Strategy 2020</a:t>
            </a:r>
          </a:p>
          <a:p>
            <a:pPr eaLnBrk="1" hangingPunct="1"/>
            <a:r>
              <a:rPr lang="en-GB" altLang="en-US" dirty="0"/>
              <a:t>EU Single Sky? SERA -2015?</a:t>
            </a:r>
          </a:p>
          <a:p>
            <a:pPr eaLnBrk="1" hangingPunct="1"/>
            <a:r>
              <a:rPr lang="en-GB" altLang="en-US" dirty="0"/>
              <a:t>Need to modernise UK Air Space</a:t>
            </a:r>
          </a:p>
          <a:p>
            <a:pPr eaLnBrk="1" hangingPunct="1"/>
            <a:r>
              <a:rPr lang="en-GB" altLang="en-US" dirty="0"/>
              <a:t>Risks</a:t>
            </a:r>
          </a:p>
          <a:p>
            <a:pPr eaLnBrk="1" hangingPunct="1"/>
            <a:r>
              <a:rPr lang="en-GB" altLang="en-US" dirty="0"/>
              <a:t>Cities</a:t>
            </a:r>
          </a:p>
          <a:p>
            <a:pPr eaLnBrk="1" hangingPunct="1"/>
            <a:r>
              <a:rPr lang="en-GB" altLang="en-US" dirty="0"/>
              <a:t>LHR – 3</a:t>
            </a:r>
            <a:r>
              <a:rPr lang="en-GB" altLang="en-US" baseline="30000" dirty="0"/>
              <a:t>rd</a:t>
            </a:r>
            <a:r>
              <a:rPr lang="en-GB" altLang="en-US" dirty="0"/>
              <a:t> runway</a:t>
            </a:r>
          </a:p>
          <a:p>
            <a:pPr eaLnBrk="1" hangingPunct="1"/>
            <a:r>
              <a:rPr lang="en-GB" altLang="en-US" dirty="0"/>
              <a:t>New developments</a:t>
            </a:r>
          </a:p>
          <a:p>
            <a:endParaRPr lang="en-GB" sz="2000" dirty="0"/>
          </a:p>
        </p:txBody>
      </p:sp>
    </p:spTree>
    <p:extLst>
      <p:ext uri="{BB962C8B-B14F-4D97-AF65-F5344CB8AC3E}">
        <p14:creationId xmlns:p14="http://schemas.microsoft.com/office/powerpoint/2010/main" val="598164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B89A0-E4DF-2048-86A1-FC12CAFCDC07}"/>
              </a:ext>
            </a:extLst>
          </p:cNvPr>
          <p:cNvSpPr>
            <a:spLocks noGrp="1"/>
          </p:cNvSpPr>
          <p:nvPr>
            <p:ph type="title"/>
          </p:nvPr>
        </p:nvSpPr>
        <p:spPr/>
        <p:txBody>
          <a:bodyPr>
            <a:normAutofit/>
          </a:bodyPr>
          <a:lstStyle/>
          <a:p>
            <a:r>
              <a:rPr lang="en-GB" sz="8000" b="1" dirty="0"/>
              <a:t>Air Travel Trust</a:t>
            </a:r>
          </a:p>
        </p:txBody>
      </p:sp>
      <p:sp>
        <p:nvSpPr>
          <p:cNvPr id="3" name="Content Placeholder 2">
            <a:extLst>
              <a:ext uri="{FF2B5EF4-FFF2-40B4-BE49-F238E27FC236}">
                <a16:creationId xmlns:a16="http://schemas.microsoft.com/office/drawing/2014/main" id="{6228887F-88AD-D4AE-7CEC-C3EC78FCD15D}"/>
              </a:ext>
            </a:extLst>
          </p:cNvPr>
          <p:cNvSpPr>
            <a:spLocks noGrp="1"/>
          </p:cNvSpPr>
          <p:nvPr>
            <p:ph idx="1"/>
          </p:nvPr>
        </p:nvSpPr>
        <p:spPr>
          <a:xfrm>
            <a:off x="149902" y="1690688"/>
            <a:ext cx="11203898" cy="4486275"/>
          </a:xfrm>
        </p:spPr>
        <p:txBody>
          <a:bodyPr>
            <a:normAutofit fontScale="77500" lnSpcReduction="20000"/>
          </a:bodyPr>
          <a:lstStyle/>
          <a:p>
            <a:pPr eaLnBrk="1" hangingPunct="1"/>
            <a:r>
              <a:rPr lang="en-GB" altLang="en-US" dirty="0"/>
              <a:t>Benefits customers of failed travel companies</a:t>
            </a:r>
          </a:p>
          <a:p>
            <a:pPr eaLnBrk="1" hangingPunct="1"/>
            <a:r>
              <a:rPr lang="en-GB" altLang="en-US" dirty="0"/>
              <a:t>Fund started by levy in 1970’s</a:t>
            </a:r>
          </a:p>
          <a:p>
            <a:pPr eaLnBrk="1" hangingPunct="1"/>
            <a:r>
              <a:rPr lang="en-GB" altLang="en-US" dirty="0"/>
              <a:t>Ceased in 1978</a:t>
            </a:r>
          </a:p>
          <a:p>
            <a:pPr eaLnBrk="1" hangingPunct="1"/>
            <a:r>
              <a:rPr lang="en-GB" altLang="en-US" dirty="0"/>
              <a:t>Fund defecate 1996 – 1990’s demand</a:t>
            </a:r>
          </a:p>
          <a:p>
            <a:pPr eaLnBrk="1" hangingPunct="1"/>
            <a:r>
              <a:rPr lang="en-GB" altLang="en-US" dirty="0"/>
              <a:t>2016 £139m surplus</a:t>
            </a:r>
          </a:p>
          <a:p>
            <a:pPr eaLnBrk="1" hangingPunct="1"/>
            <a:endParaRPr lang="en-GB" altLang="en-US" dirty="0"/>
          </a:p>
          <a:p>
            <a:pPr algn="l" fontAlgn="base"/>
            <a:r>
              <a:rPr lang="en-GB" b="0" i="0" dirty="0">
                <a:solidFill>
                  <a:srgbClr val="444444"/>
                </a:solidFill>
                <a:effectLst/>
                <a:latin typeface="Roboto" panose="02000000000000000000" pitchFamily="2" charset="0"/>
              </a:rPr>
              <a:t>The ATT is principally funded by ATOL Protection Contributions (“APC”)</a:t>
            </a:r>
          </a:p>
          <a:p>
            <a:pPr algn="l" fontAlgn="base"/>
            <a:endParaRPr lang="en-GB" b="0" i="0" dirty="0">
              <a:solidFill>
                <a:srgbClr val="444444"/>
              </a:solidFill>
              <a:effectLst/>
              <a:latin typeface="Roboto" panose="02000000000000000000" pitchFamily="2" charset="0"/>
            </a:endParaRPr>
          </a:p>
          <a:p>
            <a:pPr algn="l" fontAlgn="base"/>
            <a:r>
              <a:rPr lang="en-GB" b="0" i="0" dirty="0">
                <a:solidFill>
                  <a:srgbClr val="444444"/>
                </a:solidFill>
                <a:effectLst/>
                <a:latin typeface="Roboto" panose="02000000000000000000" pitchFamily="2" charset="0"/>
              </a:rPr>
              <a:t>The Civil Aviation (Contributions to the Air Travel Trust) Regulations 2007 require ATOL licence holders to pay APCs to the ATT for each person who books air travel covered by an ATOL.</a:t>
            </a:r>
          </a:p>
          <a:p>
            <a:pPr marL="0" indent="0">
              <a:buNone/>
            </a:pPr>
            <a:br>
              <a:rPr lang="en-GB" dirty="0"/>
            </a:br>
            <a:endParaRPr lang="en-GB" altLang="en-US" dirty="0"/>
          </a:p>
          <a:p>
            <a:endParaRPr lang="en-GB" dirty="0"/>
          </a:p>
        </p:txBody>
      </p:sp>
    </p:spTree>
    <p:extLst>
      <p:ext uri="{BB962C8B-B14F-4D97-AF65-F5344CB8AC3E}">
        <p14:creationId xmlns:p14="http://schemas.microsoft.com/office/powerpoint/2010/main" val="2557898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48CAC117-5B62-229F-340A-A954E2EC8037}"/>
              </a:ext>
            </a:extLst>
          </p:cNvPr>
          <p:cNvPicPr>
            <a:picLocks noChangeAspect="1"/>
          </p:cNvPicPr>
          <p:nvPr/>
        </p:nvPicPr>
        <p:blipFill rotWithShape="1">
          <a:blip r:embed="rId2"/>
          <a:srcRect l="18526" r="19324"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8E4B5-9B0E-0D62-5E85-87EBC577B56D}"/>
              </a:ext>
            </a:extLst>
          </p:cNvPr>
          <p:cNvSpPr>
            <a:spLocks noGrp="1"/>
          </p:cNvSpPr>
          <p:nvPr>
            <p:ph type="title"/>
          </p:nvPr>
        </p:nvSpPr>
        <p:spPr>
          <a:xfrm>
            <a:off x="194873" y="328512"/>
            <a:ext cx="5345316" cy="1628970"/>
          </a:xfrm>
        </p:spPr>
        <p:txBody>
          <a:bodyPr anchor="ctr">
            <a:normAutofit/>
          </a:bodyPr>
          <a:lstStyle/>
          <a:p>
            <a:r>
              <a:rPr lang="en-GB" sz="4800" b="1" dirty="0"/>
              <a:t>Recent Airline Issues </a:t>
            </a:r>
          </a:p>
        </p:txBody>
      </p:sp>
      <p:sp>
        <p:nvSpPr>
          <p:cNvPr id="3" name="Content Placeholder 2">
            <a:extLst>
              <a:ext uri="{FF2B5EF4-FFF2-40B4-BE49-F238E27FC236}">
                <a16:creationId xmlns:a16="http://schemas.microsoft.com/office/drawing/2014/main" id="{48505CFF-FB2B-BF99-7578-DFFB1A4527D8}"/>
              </a:ext>
            </a:extLst>
          </p:cNvPr>
          <p:cNvSpPr>
            <a:spLocks noGrp="1"/>
          </p:cNvSpPr>
          <p:nvPr>
            <p:ph idx="1"/>
          </p:nvPr>
        </p:nvSpPr>
        <p:spPr>
          <a:xfrm>
            <a:off x="761801" y="2884929"/>
            <a:ext cx="4659756" cy="3374137"/>
          </a:xfrm>
        </p:spPr>
        <p:txBody>
          <a:bodyPr anchor="ctr">
            <a:normAutofit lnSpcReduction="10000"/>
          </a:bodyPr>
          <a:lstStyle/>
          <a:p>
            <a:pPr eaLnBrk="1" hangingPunct="1"/>
            <a:r>
              <a:rPr lang="en-GB" altLang="en-US" dirty="0"/>
              <a:t>Schedule flight holidays</a:t>
            </a:r>
          </a:p>
          <a:p>
            <a:pPr eaLnBrk="1" hangingPunct="1"/>
            <a:r>
              <a:rPr lang="en-GB" altLang="en-US" dirty="0"/>
              <a:t>European operators</a:t>
            </a:r>
          </a:p>
          <a:p>
            <a:pPr eaLnBrk="1" hangingPunct="1"/>
            <a:r>
              <a:rPr lang="en-GB" altLang="en-US" dirty="0"/>
              <a:t>False ATOL claims</a:t>
            </a:r>
          </a:p>
          <a:p>
            <a:pPr eaLnBrk="1" hangingPunct="1"/>
            <a:r>
              <a:rPr lang="en-GB" altLang="en-US" dirty="0"/>
              <a:t>Licences – Monarch issues</a:t>
            </a:r>
          </a:p>
          <a:p>
            <a:pPr eaLnBrk="1" hangingPunct="1"/>
            <a:r>
              <a:rPr lang="en-GB" altLang="en-US" dirty="0"/>
              <a:t>Economic Issues</a:t>
            </a:r>
          </a:p>
          <a:p>
            <a:pPr eaLnBrk="1" hangingPunct="1"/>
            <a:r>
              <a:rPr lang="en-GB" altLang="en-US" dirty="0"/>
              <a:t>BREXIT</a:t>
            </a:r>
          </a:p>
          <a:p>
            <a:pPr eaLnBrk="1" hangingPunct="1"/>
            <a:r>
              <a:rPr lang="en-GB" altLang="en-US" dirty="0"/>
              <a:t>COVID Pandemic</a:t>
            </a:r>
          </a:p>
          <a:p>
            <a:endParaRPr lang="en-GB" sz="2000" dirty="0"/>
          </a:p>
        </p:txBody>
      </p:sp>
    </p:spTree>
    <p:extLst>
      <p:ext uri="{BB962C8B-B14F-4D97-AF65-F5344CB8AC3E}">
        <p14:creationId xmlns:p14="http://schemas.microsoft.com/office/powerpoint/2010/main" val="1289070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Back view of an aeroplane">
            <a:extLst>
              <a:ext uri="{FF2B5EF4-FFF2-40B4-BE49-F238E27FC236}">
                <a16:creationId xmlns:a16="http://schemas.microsoft.com/office/drawing/2014/main" id="{CF4986DD-F921-EC23-ABAD-E324CB7E99A3}"/>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18" name="Freeform: Shape 1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0" name="Freeform: Shape 19">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2" name="Freeform: Shape 21">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0882F26-142B-B58A-3B9F-744436CBA43B}"/>
              </a:ext>
            </a:extLst>
          </p:cNvPr>
          <p:cNvSpPr>
            <a:spLocks noGrp="1"/>
          </p:cNvSpPr>
          <p:nvPr>
            <p:ph type="title"/>
          </p:nvPr>
        </p:nvSpPr>
        <p:spPr>
          <a:xfrm>
            <a:off x="8046720" y="1045597"/>
            <a:ext cx="3633746" cy="1588422"/>
          </a:xfrm>
        </p:spPr>
        <p:txBody>
          <a:bodyPr anchor="b">
            <a:normAutofit/>
          </a:bodyPr>
          <a:lstStyle/>
          <a:p>
            <a:r>
              <a:rPr lang="en-GB" sz="3600" b="1" dirty="0"/>
              <a:t>Air Passenger Duty</a:t>
            </a:r>
          </a:p>
        </p:txBody>
      </p:sp>
      <p:sp>
        <p:nvSpPr>
          <p:cNvPr id="3" name="Content Placeholder 2">
            <a:extLst>
              <a:ext uri="{FF2B5EF4-FFF2-40B4-BE49-F238E27FC236}">
                <a16:creationId xmlns:a16="http://schemas.microsoft.com/office/drawing/2014/main" id="{896D543F-23C7-ED58-5C5C-FF3505B605AB}"/>
              </a:ext>
            </a:extLst>
          </p:cNvPr>
          <p:cNvSpPr>
            <a:spLocks noGrp="1"/>
          </p:cNvSpPr>
          <p:nvPr>
            <p:ph idx="1"/>
          </p:nvPr>
        </p:nvSpPr>
        <p:spPr>
          <a:xfrm>
            <a:off x="8046719" y="2722729"/>
            <a:ext cx="3633747" cy="2700062"/>
          </a:xfrm>
        </p:spPr>
        <p:txBody>
          <a:bodyPr>
            <a:noAutofit/>
          </a:bodyPr>
          <a:lstStyle/>
          <a:p>
            <a:r>
              <a:rPr lang="en-GB" dirty="0"/>
              <a:t>Taxation for Air Travel</a:t>
            </a:r>
          </a:p>
          <a:p>
            <a:r>
              <a:rPr lang="en-GB" dirty="0"/>
              <a:t>UK Highest Level</a:t>
            </a:r>
          </a:p>
          <a:p>
            <a:r>
              <a:rPr lang="en-GB" dirty="0"/>
              <a:t>Devolved Responsibilities</a:t>
            </a:r>
          </a:p>
          <a:p>
            <a:r>
              <a:rPr lang="en-GB" dirty="0"/>
              <a:t>Westminster refused for this to be devolved to Wales</a:t>
            </a:r>
          </a:p>
        </p:txBody>
      </p:sp>
    </p:spTree>
    <p:extLst>
      <p:ext uri="{BB962C8B-B14F-4D97-AF65-F5344CB8AC3E}">
        <p14:creationId xmlns:p14="http://schemas.microsoft.com/office/powerpoint/2010/main" val="196235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oplane taking off against dramatic sky">
            <a:extLst>
              <a:ext uri="{FF2B5EF4-FFF2-40B4-BE49-F238E27FC236}">
                <a16:creationId xmlns:a16="http://schemas.microsoft.com/office/drawing/2014/main" id="{B39CFD96-9FD2-9838-4E40-4D21A67FB267}"/>
              </a:ext>
            </a:extLst>
          </p:cNvPr>
          <p:cNvPicPr>
            <a:picLocks noChangeAspect="1"/>
          </p:cNvPicPr>
          <p:nvPr/>
        </p:nvPicPr>
        <p:blipFill rotWithShape="1">
          <a:blip r:embed="rId2"/>
          <a:srcRect l="9207" r="317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C3CA9-DE6F-1DBE-231E-71D5894CF6E4}"/>
              </a:ext>
            </a:extLst>
          </p:cNvPr>
          <p:cNvSpPr>
            <a:spLocks noGrp="1"/>
          </p:cNvSpPr>
          <p:nvPr>
            <p:ph type="title"/>
          </p:nvPr>
        </p:nvSpPr>
        <p:spPr>
          <a:xfrm>
            <a:off x="761801" y="328512"/>
            <a:ext cx="4778387" cy="1628970"/>
          </a:xfrm>
        </p:spPr>
        <p:txBody>
          <a:bodyPr anchor="ctr">
            <a:normAutofit/>
          </a:bodyPr>
          <a:lstStyle/>
          <a:p>
            <a:r>
              <a:rPr lang="en-GB" sz="6000" b="1" dirty="0"/>
              <a:t>Session Review</a:t>
            </a:r>
          </a:p>
        </p:txBody>
      </p:sp>
      <p:sp>
        <p:nvSpPr>
          <p:cNvPr id="3" name="Content Placeholder 2">
            <a:extLst>
              <a:ext uri="{FF2B5EF4-FFF2-40B4-BE49-F238E27FC236}">
                <a16:creationId xmlns:a16="http://schemas.microsoft.com/office/drawing/2014/main" id="{B964B9CD-668D-F7C9-2D7C-32ED6EA124E4}"/>
              </a:ext>
            </a:extLst>
          </p:cNvPr>
          <p:cNvSpPr>
            <a:spLocks noGrp="1"/>
          </p:cNvSpPr>
          <p:nvPr>
            <p:ph idx="1"/>
          </p:nvPr>
        </p:nvSpPr>
        <p:spPr>
          <a:xfrm>
            <a:off x="761801" y="2884929"/>
            <a:ext cx="4659756" cy="3374137"/>
          </a:xfrm>
        </p:spPr>
        <p:txBody>
          <a:bodyPr anchor="ctr">
            <a:noAutofit/>
          </a:bodyPr>
          <a:lstStyle/>
          <a:p>
            <a:r>
              <a:rPr lang="en-GB" dirty="0"/>
              <a:t>Industry Development</a:t>
            </a:r>
          </a:p>
          <a:p>
            <a:r>
              <a:rPr lang="en-GB" dirty="0"/>
              <a:t>Financial Change</a:t>
            </a:r>
          </a:p>
          <a:p>
            <a:r>
              <a:rPr lang="en-GB" dirty="0"/>
              <a:t>Changing Industry </a:t>
            </a:r>
          </a:p>
          <a:p>
            <a:r>
              <a:rPr lang="en-GB" dirty="0"/>
              <a:t>Changing Market</a:t>
            </a:r>
          </a:p>
          <a:p>
            <a:r>
              <a:rPr lang="en-GB" dirty="0"/>
              <a:t>Impact of Brexit</a:t>
            </a:r>
          </a:p>
          <a:p>
            <a:r>
              <a:rPr lang="en-GB" dirty="0"/>
              <a:t>Impact of Covid</a:t>
            </a:r>
          </a:p>
          <a:p>
            <a:r>
              <a:rPr lang="en-GB" dirty="0"/>
              <a:t>Future……..</a:t>
            </a:r>
          </a:p>
        </p:txBody>
      </p:sp>
    </p:spTree>
    <p:extLst>
      <p:ext uri="{BB962C8B-B14F-4D97-AF65-F5344CB8AC3E}">
        <p14:creationId xmlns:p14="http://schemas.microsoft.com/office/powerpoint/2010/main" val="4871826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445</Words>
  <Application>Microsoft Office PowerPoint</Application>
  <PresentationFormat>Widescreen</PresentationFormat>
  <Paragraphs>149</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Meiryo</vt:lpstr>
      <vt:lpstr>Arial</vt:lpstr>
      <vt:lpstr>Calibri</vt:lpstr>
      <vt:lpstr>Calibri Light</vt:lpstr>
      <vt:lpstr>Roboto</vt:lpstr>
      <vt:lpstr>Office Theme</vt:lpstr>
      <vt:lpstr>PowerPoint Presentation</vt:lpstr>
      <vt:lpstr> Today’s Session</vt:lpstr>
      <vt:lpstr>Airline Industry</vt:lpstr>
      <vt:lpstr>ATOL - Licencing</vt:lpstr>
      <vt:lpstr>ATOL DEVELOPMENT</vt:lpstr>
      <vt:lpstr>2012 Civil Aviation Act </vt:lpstr>
      <vt:lpstr>Civil Aviation Authority </vt:lpstr>
      <vt:lpstr>Responsibilities</vt:lpstr>
      <vt:lpstr>Funding </vt:lpstr>
      <vt:lpstr>Protection</vt:lpstr>
      <vt:lpstr>Aircrafts &amp; Airlines</vt:lpstr>
      <vt:lpstr>Airports</vt:lpstr>
      <vt:lpstr>Airport Responsibilities</vt:lpstr>
      <vt:lpstr>Air Space Strategy </vt:lpstr>
      <vt:lpstr>Airspace</vt:lpstr>
      <vt:lpstr>Future</vt:lpstr>
      <vt:lpstr>Air Travel Trust</vt:lpstr>
      <vt:lpstr>Recent Airline Issues </vt:lpstr>
      <vt:lpstr>Air Passenger Duty</vt:lpstr>
      <vt:lpstr>Session Review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8</cp:revision>
  <dcterms:created xsi:type="dcterms:W3CDTF">2023-09-15T09:31:09Z</dcterms:created>
  <dcterms:modified xsi:type="dcterms:W3CDTF">2024-02-12T22:15:16Z</dcterms:modified>
</cp:coreProperties>
</file>