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  <p:sldMasterId id="2147483660" r:id="rId2"/>
  </p:sldMasterIdLst>
  <p:notesMasterIdLst>
    <p:notesMasterId r:id="rId16"/>
  </p:notesMasterIdLst>
  <p:sldIdLst>
    <p:sldId id="266" r:id="rId3"/>
    <p:sldId id="256" r:id="rId4"/>
    <p:sldId id="286" r:id="rId5"/>
    <p:sldId id="257" r:id="rId6"/>
    <p:sldId id="258" r:id="rId7"/>
    <p:sldId id="259" r:id="rId8"/>
    <p:sldId id="262" r:id="rId9"/>
    <p:sldId id="264" r:id="rId10"/>
    <p:sldId id="263" r:id="rId11"/>
    <p:sldId id="267" r:id="rId12"/>
    <p:sldId id="283" r:id="rId13"/>
    <p:sldId id="285" r:id="rId14"/>
    <p:sldId id="265" r:id="rId15"/>
  </p:sldIdLst>
  <p:sldSz cx="14630400" cy="8229600"/>
  <p:notesSz cx="8229600" cy="14630400"/>
  <p:embeddedFontLst>
    <p:embeddedFont>
      <p:font typeface="Kanit Light" panose="020B0604020202020204" charset="-34"/>
      <p:regular r:id="rId17"/>
    </p:embeddedFont>
    <p:embeddedFont>
      <p:font typeface="Martel Sans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A5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4A1A31-8494-4936-8E21-1748D7B09274}" v="12" dt="2026-02-02T15:47:29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4" d="100"/>
          <a:sy n="64" d="100"/>
        </p:scale>
        <p:origin x="477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font" Target="fonts/font2.fntdata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1.fntdata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ke Griffiths" userId="bf624fb1-d15e-43bd-8c4d-aa5d1b06c2a1" providerId="ADAL" clId="{5D11D8CC-BA70-4584-BE97-701FAF46ABF0}"/>
    <pc:docChg chg="custSel addSld delSld modSld">
      <pc:chgData name="Heike Griffiths" userId="bf624fb1-d15e-43bd-8c4d-aa5d1b06c2a1" providerId="ADAL" clId="{5D11D8CC-BA70-4584-BE97-701FAF46ABF0}" dt="2026-02-02T15:48:21.772" v="546" actId="14100"/>
      <pc:docMkLst>
        <pc:docMk/>
      </pc:docMkLst>
      <pc:sldChg chg="modSp">
        <pc:chgData name="Heike Griffiths" userId="bf624fb1-d15e-43bd-8c4d-aa5d1b06c2a1" providerId="ADAL" clId="{5D11D8CC-BA70-4584-BE97-701FAF46ABF0}" dt="2026-02-02T15:41:37.080" v="145" actId="14100"/>
        <pc:sldMkLst>
          <pc:docMk/>
          <pc:sldMk cId="0" sldId="256"/>
        </pc:sldMkLst>
        <pc:picChg chg="mod">
          <ac:chgData name="Heike Griffiths" userId="bf624fb1-d15e-43bd-8c4d-aa5d1b06c2a1" providerId="ADAL" clId="{5D11D8CC-BA70-4584-BE97-701FAF46ABF0}" dt="2026-02-02T15:41:37.080" v="145" actId="14100"/>
          <ac:picMkLst>
            <pc:docMk/>
            <pc:sldMk cId="0" sldId="256"/>
            <ac:picMk id="1026" creationId="{AF68D77F-05F7-8170-D291-78D53B3423E0}"/>
          </ac:picMkLst>
        </pc:picChg>
      </pc:sldChg>
      <pc:sldChg chg="addSp modSp del">
        <pc:chgData name="Heike Griffiths" userId="bf624fb1-d15e-43bd-8c4d-aa5d1b06c2a1" providerId="ADAL" clId="{5D11D8CC-BA70-4584-BE97-701FAF46ABF0}" dt="2026-02-02T15:34:17.263" v="4" actId="2696"/>
        <pc:sldMkLst>
          <pc:docMk/>
          <pc:sldMk cId="0" sldId="260"/>
        </pc:sldMkLst>
        <pc:picChg chg="add mod">
          <ac:chgData name="Heike Griffiths" userId="bf624fb1-d15e-43bd-8c4d-aa5d1b06c2a1" providerId="ADAL" clId="{5D11D8CC-BA70-4584-BE97-701FAF46ABF0}" dt="2026-02-02T15:32:07.764" v="0"/>
          <ac:picMkLst>
            <pc:docMk/>
            <pc:sldMk cId="0" sldId="260"/>
            <ac:picMk id="35" creationId="{276C1992-4C9D-2FAF-1A17-B07D38F55C2F}"/>
          </ac:picMkLst>
        </pc:picChg>
      </pc:sldChg>
      <pc:sldChg chg="new del">
        <pc:chgData name="Heike Griffiths" userId="bf624fb1-d15e-43bd-8c4d-aa5d1b06c2a1" providerId="ADAL" clId="{5D11D8CC-BA70-4584-BE97-701FAF46ABF0}" dt="2026-02-02T15:33:53.588" v="2" actId="47"/>
        <pc:sldMkLst>
          <pc:docMk/>
          <pc:sldMk cId="658788953" sldId="267"/>
        </pc:sldMkLst>
      </pc:sldChg>
      <pc:sldChg chg="add">
        <pc:chgData name="Heike Griffiths" userId="bf624fb1-d15e-43bd-8c4d-aa5d1b06c2a1" providerId="ADAL" clId="{5D11D8CC-BA70-4584-BE97-701FAF46ABF0}" dt="2026-02-02T15:34:00.178" v="3"/>
        <pc:sldMkLst>
          <pc:docMk/>
          <pc:sldMk cId="1650504945" sldId="267"/>
        </pc:sldMkLst>
      </pc:sldChg>
      <pc:sldChg chg="modSp add mod">
        <pc:chgData name="Heike Griffiths" userId="bf624fb1-d15e-43bd-8c4d-aa5d1b06c2a1" providerId="ADAL" clId="{5D11D8CC-BA70-4584-BE97-701FAF46ABF0}" dt="2026-02-02T15:37:49.826" v="85" actId="14100"/>
        <pc:sldMkLst>
          <pc:docMk/>
          <pc:sldMk cId="2671721383" sldId="283"/>
        </pc:sldMkLst>
        <pc:spChg chg="mod">
          <ac:chgData name="Heike Griffiths" userId="bf624fb1-d15e-43bd-8c4d-aa5d1b06c2a1" providerId="ADAL" clId="{5D11D8CC-BA70-4584-BE97-701FAF46ABF0}" dt="2026-02-02T15:37:49.826" v="85" actId="14100"/>
          <ac:spMkLst>
            <pc:docMk/>
            <pc:sldMk cId="2671721383" sldId="283"/>
            <ac:spMk id="2" creationId="{5AE51BDD-27DB-4B4D-B793-4D29D021F56C}"/>
          </ac:spMkLst>
        </pc:spChg>
        <pc:spChg chg="mod">
          <ac:chgData name="Heike Griffiths" userId="bf624fb1-d15e-43bd-8c4d-aa5d1b06c2a1" providerId="ADAL" clId="{5D11D8CC-BA70-4584-BE97-701FAF46ABF0}" dt="2026-02-02T15:37:41.378" v="84" actId="14100"/>
          <ac:spMkLst>
            <pc:docMk/>
            <pc:sldMk cId="2671721383" sldId="283"/>
            <ac:spMk id="3" creationId="{F44780CD-E9FD-4CCB-B55A-6FC019CB3B81}"/>
          </ac:spMkLst>
        </pc:spChg>
      </pc:sldChg>
      <pc:sldChg chg="addSp modSp add mod">
        <pc:chgData name="Heike Griffiths" userId="bf624fb1-d15e-43bd-8c4d-aa5d1b06c2a1" providerId="ADAL" clId="{5D11D8CC-BA70-4584-BE97-701FAF46ABF0}" dt="2026-02-02T15:40:55.348" v="143" actId="113"/>
        <pc:sldMkLst>
          <pc:docMk/>
          <pc:sldMk cId="2414919096" sldId="285"/>
        </pc:sldMkLst>
        <pc:spChg chg="mod">
          <ac:chgData name="Heike Griffiths" userId="bf624fb1-d15e-43bd-8c4d-aa5d1b06c2a1" providerId="ADAL" clId="{5D11D8CC-BA70-4584-BE97-701FAF46ABF0}" dt="2026-02-02T15:40:55.348" v="143" actId="113"/>
          <ac:spMkLst>
            <pc:docMk/>
            <pc:sldMk cId="2414919096" sldId="285"/>
            <ac:spMk id="2" creationId="{E0D48850-2D72-4F3D-BF34-B94E8EFCC4B5}"/>
          </ac:spMkLst>
        </pc:spChg>
        <pc:spChg chg="add mod">
          <ac:chgData name="Heike Griffiths" userId="bf624fb1-d15e-43bd-8c4d-aa5d1b06c2a1" providerId="ADAL" clId="{5D11D8CC-BA70-4584-BE97-701FAF46ABF0}" dt="2026-02-02T15:39:06.981" v="87"/>
          <ac:spMkLst>
            <pc:docMk/>
            <pc:sldMk cId="2414919096" sldId="285"/>
            <ac:spMk id="3" creationId="{1666E0FE-748C-E551-26F1-77ABF38625A8}"/>
          </ac:spMkLst>
        </pc:spChg>
      </pc:sldChg>
      <pc:sldChg chg="addSp modSp new mod">
        <pc:chgData name="Heike Griffiths" userId="bf624fb1-d15e-43bd-8c4d-aa5d1b06c2a1" providerId="ADAL" clId="{5D11D8CC-BA70-4584-BE97-701FAF46ABF0}" dt="2026-02-02T15:48:21.772" v="546" actId="14100"/>
        <pc:sldMkLst>
          <pc:docMk/>
          <pc:sldMk cId="766731624" sldId="286"/>
        </pc:sldMkLst>
        <pc:spChg chg="add mod">
          <ac:chgData name="Heike Griffiths" userId="bf624fb1-d15e-43bd-8c4d-aa5d1b06c2a1" providerId="ADAL" clId="{5D11D8CC-BA70-4584-BE97-701FAF46ABF0}" dt="2026-02-02T15:48:21.772" v="546" actId="14100"/>
          <ac:spMkLst>
            <pc:docMk/>
            <pc:sldMk cId="766731624" sldId="286"/>
            <ac:spMk id="3" creationId="{67D67D10-DBD2-A02A-63EE-D442D6E9D0FD}"/>
          </ac:spMkLst>
        </pc:spChg>
        <pc:picChg chg="add mod">
          <ac:chgData name="Heike Griffiths" userId="bf624fb1-d15e-43bd-8c4d-aa5d1b06c2a1" providerId="ADAL" clId="{5D11D8CC-BA70-4584-BE97-701FAF46ABF0}" dt="2026-02-02T15:41:49.929" v="146"/>
          <ac:picMkLst>
            <pc:docMk/>
            <pc:sldMk cId="766731624" sldId="286"/>
            <ac:picMk id="2" creationId="{FA1E898C-5201-77CF-33FF-C1C82AFE7EF8}"/>
          </ac:picMkLst>
        </pc:picChg>
      </pc:sldChg>
      <pc:sldChg chg="modSp add del mod">
        <pc:chgData name="Heike Griffiths" userId="bf624fb1-d15e-43bd-8c4d-aa5d1b06c2a1" providerId="ADAL" clId="{5D11D8CC-BA70-4584-BE97-701FAF46ABF0}" dt="2026-02-02T15:36:34.468" v="14" actId="2696"/>
        <pc:sldMkLst>
          <pc:docMk/>
          <pc:sldMk cId="2088202174" sldId="295"/>
        </pc:sldMkLst>
        <pc:spChg chg="mod">
          <ac:chgData name="Heike Griffiths" userId="bf624fb1-d15e-43bd-8c4d-aa5d1b06c2a1" providerId="ADAL" clId="{5D11D8CC-BA70-4584-BE97-701FAF46ABF0}" dt="2026-02-02T15:35:51.957" v="7" actId="27636"/>
          <ac:spMkLst>
            <pc:docMk/>
            <pc:sldMk cId="2088202174" sldId="295"/>
            <ac:spMk id="2" creationId="{5AE51BDD-27DB-4B4D-B793-4D29D021F56C}"/>
          </ac:spMkLst>
        </pc:spChg>
        <pc:spChg chg="mod">
          <ac:chgData name="Heike Griffiths" userId="bf624fb1-d15e-43bd-8c4d-aa5d1b06c2a1" providerId="ADAL" clId="{5D11D8CC-BA70-4584-BE97-701FAF46ABF0}" dt="2026-02-02T15:36:27.826" v="13" actId="21"/>
          <ac:spMkLst>
            <pc:docMk/>
            <pc:sldMk cId="2088202174" sldId="295"/>
            <ac:spMk id="3" creationId="{F44780CD-E9FD-4CCB-B55A-6FC019CB3B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1791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BF4F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382" y="548640"/>
            <a:ext cx="4719320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20461" y="548640"/>
            <a:ext cx="7406640" cy="6484621"/>
          </a:xfrm>
        </p:spPr>
        <p:txBody>
          <a:bodyPr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8382" y="2468880"/>
            <a:ext cx="4719320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0797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854463"/>
      </p:ext>
    </p:extLst>
  </p:cSld>
  <p:clrMapOvr>
    <a:masterClrMapping/>
  </p:clrMapOvr>
  <p:transition spd="med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309722"/>
      </p:ext>
    </p:extLst>
  </p:cSld>
  <p:clrMapOvr>
    <a:masterClrMapping/>
  </p:clrMapOvr>
  <p:transition spd="med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654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3" r:id="rId13"/>
    <p:sldLayoutId id="2147483664" r:id="rId1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300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jpg"/><Relationship Id="rId10" Type="http://schemas.openxmlformats.org/officeDocument/2006/relationships/image" Target="../media/image11.pn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flatworldknowledge.lardbucket.org/books/a-primer-on-communication-studies/s13-small-group-communication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jpeg"/><Relationship Id="rId4" Type="http://schemas.openxmlformats.org/officeDocument/2006/relationships/hyperlink" Target="https://www.pikist.com/free-photo-smwqq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Censored_rubber_stamp.svg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infed.org/archives/bruce-w-tuckman-forming-storming-norming-and-performing-in-groups/" TargetMode="External"/><Relationship Id="rId3" Type="http://schemas.openxmlformats.org/officeDocument/2006/relationships/image" Target="../media/image23.png"/><Relationship Id="rId7" Type="http://schemas.openxmlformats.org/officeDocument/2006/relationships/hyperlink" Target="https://opus.lib.uts.edu.au/bitstream/handle/10453/132785/Adopting%20a%20Design%20Thinking%20Mindset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rsisinternational.org/journals/ijriss/Digital-Library/volume-9-issue-9/8362-8375.pdf" TargetMode="External"/><Relationship Id="rId5" Type="http://schemas.openxmlformats.org/officeDocument/2006/relationships/hyperlink" Target="http://dx.doi.org/10.6007/IJARBSS/v15-i4/25009" TargetMode="External"/><Relationship Id="rId4" Type="http://schemas.openxmlformats.org/officeDocument/2006/relationships/image" Target="../media/image24.svg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84814" y="2164199"/>
            <a:ext cx="8065398" cy="2835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600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Workshop to prepare for assessment 2: Using Design Thinking &amp; Tuckman's Group Theory (1965)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284814" y="5339477"/>
            <a:ext cx="806539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5550"/>
              </a:lnSpc>
            </a:pP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Gweithdy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i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baratoi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ar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gyfer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asesiad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2: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Defnyddio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Meddwl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Dylunio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a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Damcaniaeth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3600" dirty="0" err="1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Grŵp</a:t>
            </a:r>
            <a:r>
              <a:rPr lang="en-US" sz="3600" dirty="0">
                <a:solidFill>
                  <a:srgbClr val="0070C0"/>
                </a:solidFill>
                <a:latin typeface="Kanit Light" pitchFamily="34" charset="0"/>
                <a:cs typeface="Kanit Light" pitchFamily="34" charset="-120"/>
              </a:rPr>
              <a:t> Tuckman (1965)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59ECC4-AA9A-09D0-8D51-2E30B1454AAD}"/>
              </a:ext>
            </a:extLst>
          </p:cNvPr>
          <p:cNvSpPr txBox="1"/>
          <p:nvPr/>
        </p:nvSpPr>
        <p:spPr>
          <a:xfrm>
            <a:off x="8948057" y="2318657"/>
            <a:ext cx="52120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ECIE4010 Contemporary Challenges Making a Difference Week 3</a:t>
            </a:r>
          </a:p>
          <a:p>
            <a:r>
              <a:rPr lang="en-GB" sz="3600" dirty="0">
                <a:solidFill>
                  <a:srgbClr val="0070C0"/>
                </a:solidFill>
              </a:rPr>
              <a:t>ECIE4010 </a:t>
            </a:r>
            <a:r>
              <a:rPr lang="en-GB" sz="3600" dirty="0" err="1">
                <a:solidFill>
                  <a:srgbClr val="0070C0"/>
                </a:solidFill>
              </a:rPr>
              <a:t>Heriau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Cyfoes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yn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Gwneud</a:t>
            </a:r>
            <a:r>
              <a:rPr lang="en-GB" sz="3600" dirty="0">
                <a:solidFill>
                  <a:srgbClr val="0070C0"/>
                </a:solidFill>
              </a:rPr>
              <a:t> </a:t>
            </a:r>
            <a:r>
              <a:rPr lang="en-GB" sz="3600" dirty="0" err="1">
                <a:solidFill>
                  <a:srgbClr val="0070C0"/>
                </a:solidFill>
              </a:rPr>
              <a:t>Gwahaniaeth</a:t>
            </a:r>
            <a:endParaRPr lang="en-GB" sz="3600" dirty="0">
              <a:solidFill>
                <a:srgbClr val="0070C0"/>
              </a:solidFill>
            </a:endParaRPr>
          </a:p>
          <a:p>
            <a:r>
              <a:rPr lang="en-GB" sz="3600" dirty="0" err="1">
                <a:solidFill>
                  <a:srgbClr val="0070C0"/>
                </a:solidFill>
              </a:rPr>
              <a:t>Wythnos</a:t>
            </a:r>
            <a:r>
              <a:rPr lang="en-GB" sz="3600" dirty="0">
                <a:solidFill>
                  <a:srgbClr val="0070C0"/>
                </a:solidFill>
              </a:rPr>
              <a:t> 3</a:t>
            </a:r>
          </a:p>
          <a:p>
            <a:endParaRPr lang="en-GB" sz="3600" dirty="0">
              <a:solidFill>
                <a:srgbClr val="0070C0"/>
              </a:solidFill>
            </a:endParaRPr>
          </a:p>
          <a:p>
            <a:r>
              <a:rPr lang="en-GB" sz="3600" dirty="0"/>
              <a:t>Heike Griffiths, 2026</a:t>
            </a:r>
          </a:p>
          <a:p>
            <a:endParaRPr lang="en-US" dirty="0"/>
          </a:p>
        </p:txBody>
      </p:sp>
      <p:pic>
        <p:nvPicPr>
          <p:cNvPr id="1026" name="Picture 2" descr="University of Wales Trinity Saint David - Climate Cymru">
            <a:extLst>
              <a:ext uri="{FF2B5EF4-FFF2-40B4-BE49-F238E27FC236}">
                <a16:creationId xmlns:a16="http://schemas.microsoft.com/office/drawing/2014/main" id="{AF68D77F-05F7-8170-D291-78D53B3423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1362544" y="7193222"/>
            <a:ext cx="3267856" cy="103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niversity of Wales Trinity Saint David - Climate Cymru">
            <a:extLst>
              <a:ext uri="{FF2B5EF4-FFF2-40B4-BE49-F238E27FC236}">
                <a16:creationId xmlns:a16="http://schemas.microsoft.com/office/drawing/2014/main" id="{FA1E898C-5201-77CF-33FF-C1C82AFE7E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1362544" y="7193222"/>
            <a:ext cx="3267856" cy="103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D67D10-DBD2-A02A-63EE-D442D6E9D0FD}"/>
              </a:ext>
            </a:extLst>
          </p:cNvPr>
          <p:cNvSpPr txBox="1"/>
          <p:nvPr/>
        </p:nvSpPr>
        <p:spPr>
          <a:xfrm>
            <a:off x="689547" y="884419"/>
            <a:ext cx="13341246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Trosolwg</a:t>
            </a:r>
            <a:r>
              <a:rPr lang="en-GB" sz="2800" b="1" dirty="0"/>
              <a:t> </a:t>
            </a:r>
            <a:r>
              <a:rPr lang="en-GB" sz="2800" b="1" dirty="0" err="1"/>
              <a:t>o'r</a:t>
            </a:r>
            <a:r>
              <a:rPr lang="en-GB" sz="2800" b="1" dirty="0"/>
              <a:t> </a:t>
            </a:r>
            <a:r>
              <a:rPr lang="en-GB" sz="2800" b="1" dirty="0" err="1"/>
              <a:t>Sesiwn</a:t>
            </a:r>
            <a:endParaRPr lang="en-GB" sz="2800" b="1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Asesiad 2 (</a:t>
            </a:r>
            <a:r>
              <a:rPr lang="en-GB" sz="2400" dirty="0" err="1"/>
              <a:t>Taflen</a:t>
            </a:r>
            <a:r>
              <a:rPr lang="en-GB" sz="2400" dirty="0"/>
              <a:t> </a:t>
            </a:r>
            <a:r>
              <a:rPr lang="en-GB" sz="2400" dirty="0" err="1"/>
              <a:t>Asesu</a:t>
            </a:r>
            <a:r>
              <a:rPr lang="en-GB" sz="2400" dirty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Ddamcaniaeth</a:t>
            </a:r>
            <a:r>
              <a:rPr lang="en-GB" sz="2400" dirty="0"/>
              <a:t> </a:t>
            </a:r>
            <a:r>
              <a:rPr lang="en-GB" sz="2400" dirty="0" err="1"/>
              <a:t>Grŵp</a:t>
            </a:r>
            <a:r>
              <a:rPr lang="en-GB" sz="2400" dirty="0"/>
              <a:t> (Tuckman, 1965) (ppt)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Ffurfio'r</a:t>
            </a:r>
            <a:r>
              <a:rPr lang="en-GB" sz="2400" dirty="0"/>
              <a:t> </a:t>
            </a:r>
            <a:r>
              <a:rPr lang="en-GB" sz="2400" dirty="0" err="1"/>
              <a:t>Grwpiau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Ystafelloedd</a:t>
            </a:r>
            <a:r>
              <a:rPr lang="en-GB" sz="2400" dirty="0"/>
              <a:t> </a:t>
            </a:r>
            <a:r>
              <a:rPr lang="en-GB" sz="2400" dirty="0" err="1"/>
              <a:t>Ymwahanu</a:t>
            </a:r>
            <a:r>
              <a:rPr lang="en-GB" sz="2400" dirty="0"/>
              <a:t> (</a:t>
            </a:r>
            <a:r>
              <a:rPr lang="en-GB" sz="2400" dirty="0" err="1"/>
              <a:t>gweithio</a:t>
            </a:r>
            <a:r>
              <a:rPr lang="en-GB" sz="2400" dirty="0"/>
              <a:t> </a:t>
            </a:r>
            <a:r>
              <a:rPr lang="en-GB" sz="2400" dirty="0" err="1"/>
              <a:t>drwy'r</a:t>
            </a:r>
            <a:r>
              <a:rPr lang="en-GB" sz="2400" dirty="0"/>
              <a:t> </a:t>
            </a:r>
            <a:r>
              <a:rPr lang="en-GB" sz="2400" dirty="0" err="1"/>
              <a:t>daflen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grwpiau</a:t>
            </a:r>
            <a:r>
              <a:rPr lang="en-GB" sz="2400" dirty="0"/>
              <a:t>, </a:t>
            </a:r>
            <a:r>
              <a:rPr lang="en-GB" sz="2400" dirty="0" err="1"/>
              <a:t>gosod</a:t>
            </a:r>
            <a:r>
              <a:rPr lang="en-GB" sz="2400" dirty="0"/>
              <a:t> </a:t>
            </a:r>
            <a:r>
              <a:rPr lang="en-GB" sz="2400" dirty="0" err="1"/>
              <a:t>dyddiadau</a:t>
            </a:r>
            <a:r>
              <a:rPr lang="en-GB" sz="2400" dirty="0"/>
              <a:t> a </a:t>
            </a:r>
            <a:r>
              <a:rPr lang="en-GB" sz="2400" dirty="0" err="1"/>
              <a:t>therfynau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Adborth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Ailgrynhoi</a:t>
            </a:r>
            <a:r>
              <a:rPr lang="en-GB" sz="2400" dirty="0"/>
              <a:t> </a:t>
            </a:r>
            <a:r>
              <a:rPr lang="en-GB" sz="2400" dirty="0" err="1"/>
              <a:t>Meddwl</a:t>
            </a:r>
            <a:r>
              <a:rPr lang="en-GB" sz="2400" dirty="0"/>
              <a:t> </a:t>
            </a:r>
            <a:r>
              <a:rPr lang="en-GB" sz="2400" dirty="0" err="1"/>
              <a:t>Dylunio</a:t>
            </a:r>
            <a:r>
              <a:rPr lang="en-GB" sz="2400" dirty="0"/>
              <a:t> </a:t>
            </a:r>
            <a:r>
              <a:rPr lang="en-GB" sz="2400" dirty="0" err="1"/>
              <a:t>a'i</a:t>
            </a:r>
            <a:r>
              <a:rPr lang="en-GB" sz="2400" dirty="0"/>
              <a:t> </a:t>
            </a:r>
            <a:r>
              <a:rPr lang="en-GB" sz="2400" dirty="0" err="1"/>
              <a:t>gymhwyso</a:t>
            </a:r>
            <a:r>
              <a:rPr lang="en-GB" sz="2400" dirty="0"/>
              <a:t> </a:t>
            </a:r>
            <a:r>
              <a:rPr lang="en-GB" sz="2400" dirty="0" err="1"/>
              <a:t>i'r</a:t>
            </a:r>
            <a:r>
              <a:rPr lang="en-GB" sz="2400" dirty="0"/>
              <a:t> </a:t>
            </a:r>
            <a:r>
              <a:rPr lang="en-GB" sz="2400" dirty="0" err="1"/>
              <a:t>asesiad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 err="1"/>
              <a:t>Cwestiynau</a:t>
            </a:r>
            <a:endParaRPr lang="en-GB" sz="2400" dirty="0"/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r>
              <a:rPr lang="en-GB" sz="2800" b="1" dirty="0">
                <a:solidFill>
                  <a:schemeClr val="accent1"/>
                </a:solidFill>
              </a:rPr>
              <a:t>Session Overview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Introduction to Assessment 2 (Assessment Sheet)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Introduction To Group Theory (Tuckman, 1965) (ppt)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Forming of the Groups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Break-Out Rooms (working through the hand-out in your groups, setting dates and deadlines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Feedback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Re-cap Design Thinking and applying it to the assessment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solidFill>
                  <a:schemeClr val="accent1"/>
                </a:solidFill>
              </a:rPr>
              <a:t>Questions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731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802850" y="1084778"/>
            <a:ext cx="1202412" cy="210264"/>
          </a:xfrm>
          <a:prstGeom prst="roundRect">
            <a:avLst>
              <a:gd name="adj" fmla="val 20901"/>
            </a:avLst>
          </a:prstGeom>
          <a:solidFill>
            <a:srgbClr val="DFECE9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81313" y="1137642"/>
            <a:ext cx="104537" cy="10453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3038118" y="1123950"/>
            <a:ext cx="888683" cy="131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WHY IT MATTERS</a:t>
            </a:r>
            <a:endParaRPr lang="en-US" sz="800" dirty="0"/>
          </a:p>
        </p:txBody>
      </p:sp>
      <p:sp>
        <p:nvSpPr>
          <p:cNvPr id="5" name="Text 2"/>
          <p:cNvSpPr/>
          <p:nvPr/>
        </p:nvSpPr>
        <p:spPr>
          <a:xfrm>
            <a:off x="306978" y="1330643"/>
            <a:ext cx="12599126" cy="4086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200"/>
              </a:lnSpc>
            </a:pPr>
            <a:r>
              <a:rPr lang="en-US" sz="320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Pam Mae Gwaith </a:t>
            </a:r>
            <a:r>
              <a:rPr lang="en-US" sz="3200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Grŵp</a:t>
            </a:r>
            <a:r>
              <a:rPr lang="en-US" sz="320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sz="3200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yn</a:t>
            </a:r>
            <a:r>
              <a:rPr lang="en-US" sz="320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sz="3200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Bwysig</a:t>
            </a:r>
            <a:endParaRPr lang="en-US" sz="3200" dirty="0"/>
          </a:p>
          <a:p>
            <a:pPr marL="0" indent="0" algn="l">
              <a:lnSpc>
                <a:spcPts val="3200"/>
              </a:lnSpc>
              <a:buNone/>
            </a:pPr>
            <a:r>
              <a:rPr lang="en-US" sz="32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Why Group Work Matters</a:t>
            </a:r>
            <a:endParaRPr lang="en-US" sz="3200" dirty="0">
              <a:solidFill>
                <a:schemeClr val="accent1"/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2802850" y="1852374"/>
            <a:ext cx="9024580" cy="1650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endParaRPr lang="en-US" sz="1000" dirty="0"/>
          </a:p>
        </p:txBody>
      </p:sp>
      <p:pic>
        <p:nvPicPr>
          <p:cNvPr id="7" name="Image 1" descr="Rear view of five ballerinas on stage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182319" y="3105865"/>
            <a:ext cx="4598132" cy="3452574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883848" y="884421"/>
            <a:ext cx="4427418" cy="2986660"/>
          </a:xfrm>
          <a:prstGeom prst="roundRect">
            <a:avLst>
              <a:gd name="adj" fmla="val 0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>
              <a:lnSpc>
                <a:spcPts val="1250"/>
              </a:lnSpc>
            </a:pPr>
            <a:endParaRPr lang="en-US" dirty="0">
              <a:solidFill>
                <a:schemeClr val="accent1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r>
              <a:rPr lang="en-US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Collaboration, communication and problem-solving abilities </a:t>
            </a:r>
          </a:p>
          <a:p>
            <a:endParaRPr lang="en-US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r>
              <a:rPr lang="en-US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Datblygu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sgiliau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cydweithio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,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cyfathrebu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a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datrys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problemau</a:t>
            </a:r>
            <a:endParaRPr lang="en-US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280395" y="2556765"/>
            <a:ext cx="176570" cy="17657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022199" y="1447163"/>
            <a:ext cx="1741527" cy="11826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28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Develops Essential Skills</a:t>
            </a:r>
          </a:p>
          <a:p>
            <a:pPr marL="0" indent="0" algn="l">
              <a:lnSpc>
                <a:spcPts val="1600"/>
              </a:lnSpc>
              <a:buNone/>
            </a:pPr>
            <a:endParaRPr lang="en-US" sz="2800" dirty="0">
              <a:solidFill>
                <a:srgbClr val="2C3249"/>
              </a:solidFill>
              <a:latin typeface="Kanit Light" pitchFamily="34" charset="0"/>
              <a:ea typeface="Kanit Light" pitchFamily="34" charset="-122"/>
              <a:cs typeface="Kanit Light" pitchFamily="34" charset="-120"/>
            </a:endParaRPr>
          </a:p>
          <a:p>
            <a:pPr>
              <a:lnSpc>
                <a:spcPts val="1600"/>
              </a:lnSpc>
            </a:pPr>
            <a:r>
              <a:rPr lang="en-US" sz="2800" dirty="0" err="1"/>
              <a:t>Datblygu</a:t>
            </a:r>
            <a:r>
              <a:rPr lang="en-US" sz="2800" dirty="0"/>
              <a:t> </a:t>
            </a:r>
            <a:r>
              <a:rPr lang="en-US" sz="2800" dirty="0" err="1"/>
              <a:t>Sgiliau</a:t>
            </a:r>
            <a:r>
              <a:rPr lang="en-US" sz="2800" dirty="0"/>
              <a:t> </a:t>
            </a:r>
            <a:r>
              <a:rPr lang="en-US" sz="2800" dirty="0" err="1"/>
              <a:t>Hanfodol</a:t>
            </a:r>
            <a:endParaRPr lang="en-US" sz="2800" dirty="0"/>
          </a:p>
        </p:txBody>
      </p:sp>
      <p:sp>
        <p:nvSpPr>
          <p:cNvPr id="12" name="Text 7"/>
          <p:cNvSpPr/>
          <p:nvPr/>
        </p:nvSpPr>
        <p:spPr>
          <a:xfrm>
            <a:off x="9022199" y="3072646"/>
            <a:ext cx="2674382" cy="660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endParaRPr lang="en-US" sz="1000" dirty="0"/>
          </a:p>
        </p:txBody>
      </p:sp>
      <p:sp>
        <p:nvSpPr>
          <p:cNvPr id="13" name="Shape 8"/>
          <p:cNvSpPr/>
          <p:nvPr/>
        </p:nvSpPr>
        <p:spPr>
          <a:xfrm>
            <a:off x="5017573" y="3653075"/>
            <a:ext cx="3631753" cy="2924073"/>
          </a:xfrm>
          <a:prstGeom prst="roundRect">
            <a:avLst>
              <a:gd name="adj" fmla="val 3616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pPr>
              <a:lnSpc>
                <a:spcPts val="1600"/>
              </a:lnSpc>
            </a:pPr>
            <a:endParaRPr lang="en-US" sz="2800" dirty="0">
              <a:solidFill>
                <a:srgbClr val="2C3249"/>
              </a:solidFill>
              <a:latin typeface="Kanit Light" pitchFamily="34" charset="0"/>
              <a:ea typeface="Kanit Light" pitchFamily="34" charset="-122"/>
              <a:cs typeface="Kanit Light" pitchFamily="34" charset="-120"/>
            </a:endParaRPr>
          </a:p>
          <a:p>
            <a:pPr>
              <a:lnSpc>
                <a:spcPts val="1600"/>
              </a:lnSpc>
            </a:pPr>
            <a:r>
              <a:rPr lang="en-US" sz="28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Career Preparation</a:t>
            </a:r>
          </a:p>
          <a:p>
            <a:pPr>
              <a:lnSpc>
                <a:spcPts val="1600"/>
              </a:lnSpc>
            </a:pPr>
            <a:endParaRPr lang="en-US" sz="2800" dirty="0">
              <a:solidFill>
                <a:srgbClr val="2C3249"/>
              </a:solidFill>
              <a:latin typeface="Kanit Light" pitchFamily="34" charset="0"/>
              <a:ea typeface="Kanit Light" pitchFamily="34" charset="-122"/>
              <a:cs typeface="Kanit Light" pitchFamily="34" charset="-120"/>
            </a:endParaRPr>
          </a:p>
          <a:p>
            <a:pPr>
              <a:lnSpc>
                <a:spcPts val="1600"/>
              </a:lnSpc>
            </a:pPr>
            <a:r>
              <a:rPr lang="en-US" sz="2800" dirty="0" err="1"/>
              <a:t>Paratoi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gyfer</a:t>
            </a:r>
            <a:r>
              <a:rPr lang="en-US" sz="2800" dirty="0"/>
              <a:t> </a:t>
            </a:r>
            <a:r>
              <a:rPr lang="en-US" sz="2800" dirty="0" err="1"/>
              <a:t>Gyrfa</a:t>
            </a:r>
            <a:endParaRPr lang="en-US" sz="2800" dirty="0"/>
          </a:p>
          <a:p>
            <a:pPr>
              <a:lnSpc>
                <a:spcPts val="1600"/>
              </a:lnSpc>
            </a:pPr>
            <a:endParaRPr lang="en-US" sz="2800" dirty="0"/>
          </a:p>
          <a:p>
            <a:pPr>
              <a:lnSpc>
                <a:spcPts val="1600"/>
              </a:lnSpc>
            </a:pPr>
            <a:endParaRPr lang="en-US" dirty="0"/>
          </a:p>
          <a:p>
            <a:r>
              <a:rPr lang="en-US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Prepares for real-world teamwork in professional careers</a:t>
            </a:r>
          </a:p>
          <a:p>
            <a:endParaRPr lang="en-US" i="1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Paratoi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ar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gyfer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gwaith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tîm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go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iawn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yn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y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byd</a:t>
            </a:r>
            <a:r>
              <a:rPr lang="en-US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gwaith</a:t>
            </a:r>
            <a:endParaRPr lang="en-US" dirty="0"/>
          </a:p>
          <a:p>
            <a:pPr>
              <a:lnSpc>
                <a:spcPts val="1600"/>
              </a:lnSpc>
            </a:pPr>
            <a:endParaRPr lang="en-US" sz="2800" dirty="0"/>
          </a:p>
          <a:p>
            <a:endParaRPr lang="en-US" dirty="0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130070" y="4192667"/>
            <a:ext cx="176570" cy="176570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9022199" y="4552474"/>
            <a:ext cx="1634847" cy="2043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endParaRPr lang="en-US" sz="1250" dirty="0"/>
          </a:p>
        </p:txBody>
      </p:sp>
      <p:sp>
        <p:nvSpPr>
          <p:cNvPr id="17" name="Text 11"/>
          <p:cNvSpPr/>
          <p:nvPr/>
        </p:nvSpPr>
        <p:spPr>
          <a:xfrm>
            <a:off x="9022199" y="4832152"/>
            <a:ext cx="2674382" cy="495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endParaRPr lang="en-US" sz="1000" dirty="0"/>
          </a:p>
        </p:txBody>
      </p:sp>
      <p:sp>
        <p:nvSpPr>
          <p:cNvPr id="18" name="Shape 12"/>
          <p:cNvSpPr/>
          <p:nvPr/>
        </p:nvSpPr>
        <p:spPr>
          <a:xfrm>
            <a:off x="8782467" y="4085714"/>
            <a:ext cx="4528799" cy="2835984"/>
          </a:xfrm>
          <a:prstGeom prst="roundRect">
            <a:avLst>
              <a:gd name="adj" fmla="val 3616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130070" y="5787152"/>
            <a:ext cx="176570" cy="17657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9075538" y="4450318"/>
            <a:ext cx="1634847" cy="2043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28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Builds Confidence</a:t>
            </a:r>
          </a:p>
          <a:p>
            <a:pPr marL="0" indent="0" algn="l">
              <a:lnSpc>
                <a:spcPts val="1600"/>
              </a:lnSpc>
              <a:buNone/>
            </a:pPr>
            <a:endParaRPr lang="en-US" sz="2800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  <a:p>
            <a:pPr>
              <a:lnSpc>
                <a:spcPts val="1600"/>
              </a:lnSpc>
            </a:pPr>
            <a:r>
              <a:rPr lang="en-US" sz="2800" dirty="0"/>
              <a:t>Yn </a:t>
            </a:r>
            <a:r>
              <a:rPr lang="en-US" sz="2800" dirty="0" err="1"/>
              <a:t>Meithrin</a:t>
            </a:r>
            <a:r>
              <a:rPr lang="en-US" sz="2800" dirty="0"/>
              <a:t> Hyder</a:t>
            </a:r>
          </a:p>
        </p:txBody>
      </p:sp>
      <p:sp>
        <p:nvSpPr>
          <p:cNvPr id="22" name="Text 15"/>
          <p:cNvSpPr/>
          <p:nvPr/>
        </p:nvSpPr>
        <p:spPr>
          <a:xfrm>
            <a:off x="9022199" y="5377925"/>
            <a:ext cx="3251330" cy="4950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Strengthens confidence and shared responsibility</a:t>
            </a:r>
          </a:p>
          <a:p>
            <a:pPr marL="0" indent="0" algn="l">
              <a:buNone/>
            </a:pPr>
            <a:endParaRPr lang="en-US" sz="2000" dirty="0">
              <a:solidFill>
                <a:srgbClr val="2C3249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 marL="0" indent="0" algn="l">
              <a:buNone/>
            </a:pPr>
            <a:r>
              <a:rPr lang="en-US" sz="2000" i="1" dirty="0" err="1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Adeiladu</a:t>
            </a:r>
            <a:r>
              <a:rPr lang="en-US" sz="200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hyder a chyfrifoldeb ar y cyd</a:t>
            </a:r>
            <a:endParaRPr lang="en-US" sz="2000" dirty="0"/>
          </a:p>
        </p:txBody>
      </p:sp>
      <p:pic>
        <p:nvPicPr>
          <p:cNvPr id="23" name="Picture 2" descr="University of Wales Trinity Saint David - Climate Cymru">
            <a:extLst>
              <a:ext uri="{FF2B5EF4-FFF2-40B4-BE49-F238E27FC236}">
                <a16:creationId xmlns:a16="http://schemas.microsoft.com/office/drawing/2014/main" id="{D1A7D46E-7CDC-1AC2-AA67-30CBC4CA85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0830392" y="7024454"/>
            <a:ext cx="3800007" cy="120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25481A4-B02A-4A3E-6B06-C783E560FFB9}"/>
              </a:ext>
            </a:extLst>
          </p:cNvPr>
          <p:cNvSpPr txBox="1"/>
          <p:nvPr/>
        </p:nvSpPr>
        <p:spPr>
          <a:xfrm>
            <a:off x="3926801" y="7622498"/>
            <a:ext cx="3021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(Zulkifli et al., 2025)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2721769" y="1495306"/>
            <a:ext cx="1197888" cy="1388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50"/>
              </a:lnSpc>
              <a:buNone/>
            </a:pP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2632829" y="1714738"/>
            <a:ext cx="4850011" cy="4241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Introduction to Tuckman's Model</a:t>
            </a:r>
            <a:endParaRPr lang="en-US" sz="2650" dirty="0"/>
          </a:p>
        </p:txBody>
      </p:sp>
      <p:sp>
        <p:nvSpPr>
          <p:cNvPr id="5" name="Text 3"/>
          <p:cNvSpPr/>
          <p:nvPr/>
        </p:nvSpPr>
        <p:spPr>
          <a:xfrm>
            <a:off x="2632829" y="2260640"/>
            <a:ext cx="9364623" cy="173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endParaRPr lang="en-US" sz="105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2829" y="2924413"/>
            <a:ext cx="5971103" cy="261925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442404" y="4414603"/>
            <a:ext cx="902454" cy="6415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Storming</a:t>
            </a: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4442404" y="4850845"/>
            <a:ext cx="902454" cy="4577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Conflicts surface and clarify goals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7309286" y="4414604"/>
            <a:ext cx="902454" cy="5382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Performing</a:t>
            </a:r>
          </a:p>
          <a:p>
            <a:pPr marL="0" indent="0" algn="ctr">
              <a:lnSpc>
                <a:spcPts val="1650"/>
              </a:lnSpc>
              <a:buNone/>
            </a:pP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7225259" y="4770271"/>
            <a:ext cx="986481" cy="538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Team functions effectively and autonomously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3040561" y="3159825"/>
            <a:ext cx="902454" cy="1615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Forming</a:t>
            </a:r>
            <a:endParaRPr lang="en-US" dirty="0"/>
          </a:p>
        </p:txBody>
      </p:sp>
      <p:sp>
        <p:nvSpPr>
          <p:cNvPr id="12" name="Text 9"/>
          <p:cNvSpPr/>
          <p:nvPr/>
        </p:nvSpPr>
        <p:spPr>
          <a:xfrm>
            <a:off x="2879267" y="3477718"/>
            <a:ext cx="1063748" cy="4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Team orients and learns roles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5895954" y="3159825"/>
            <a:ext cx="902454" cy="1615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650"/>
              </a:lnSpc>
              <a:buNone/>
            </a:pPr>
            <a:r>
              <a:rPr lang="en-US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Norming</a:t>
            </a:r>
            <a:endParaRPr lang="en-US" dirty="0"/>
          </a:p>
        </p:txBody>
      </p:sp>
      <p:sp>
        <p:nvSpPr>
          <p:cNvPr id="14" name="Text 11"/>
          <p:cNvSpPr/>
          <p:nvPr/>
        </p:nvSpPr>
        <p:spPr>
          <a:xfrm>
            <a:off x="5673777" y="3556822"/>
            <a:ext cx="1124631" cy="7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Agreements form and processes settle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2632829" y="5634990"/>
            <a:ext cx="5971103" cy="1335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Tuckman's model (1965) describes how groups evolve through predictable phases, helping us understand team dynamics and challenges.</a:t>
            </a:r>
            <a:endParaRPr lang="en-US" dirty="0"/>
          </a:p>
        </p:txBody>
      </p:sp>
      <p:sp>
        <p:nvSpPr>
          <p:cNvPr id="16" name="Text 13"/>
          <p:cNvSpPr/>
          <p:nvPr/>
        </p:nvSpPr>
        <p:spPr>
          <a:xfrm>
            <a:off x="2632829" y="6054923"/>
            <a:ext cx="5971103" cy="3469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endParaRPr lang="en-US" sz="1050" dirty="0"/>
          </a:p>
        </p:txBody>
      </p:sp>
      <p:sp>
        <p:nvSpPr>
          <p:cNvPr id="17" name="Shape 14"/>
          <p:cNvSpPr/>
          <p:nvPr/>
        </p:nvSpPr>
        <p:spPr>
          <a:xfrm>
            <a:off x="8942546" y="2616756"/>
            <a:ext cx="3062407" cy="1188363"/>
          </a:xfrm>
          <a:prstGeom prst="roundRect">
            <a:avLst>
              <a:gd name="adj" fmla="val 6156"/>
            </a:avLst>
          </a:prstGeom>
          <a:solidFill>
            <a:srgbClr val="FFFFFF"/>
          </a:solidFill>
          <a:ln w="1524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8" name="Shape 15"/>
          <p:cNvSpPr/>
          <p:nvPr/>
        </p:nvSpPr>
        <p:spPr>
          <a:xfrm>
            <a:off x="8927306" y="2616756"/>
            <a:ext cx="60960" cy="1188363"/>
          </a:xfrm>
          <a:prstGeom prst="roundRect">
            <a:avLst>
              <a:gd name="adj" fmla="val 93508"/>
            </a:avLst>
          </a:prstGeom>
          <a:solidFill>
            <a:srgbClr val="43706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6"/>
          <p:cNvSpPr/>
          <p:nvPr/>
        </p:nvSpPr>
        <p:spPr>
          <a:xfrm>
            <a:off x="9139118" y="2767608"/>
            <a:ext cx="1696403" cy="212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Four Stages</a:t>
            </a:r>
            <a:endParaRPr lang="en-US" dirty="0"/>
          </a:p>
        </p:txBody>
      </p:sp>
      <p:sp>
        <p:nvSpPr>
          <p:cNvPr id="20" name="Text 17"/>
          <p:cNvSpPr/>
          <p:nvPr/>
        </p:nvSpPr>
        <p:spPr>
          <a:xfrm>
            <a:off x="9139118" y="3060859"/>
            <a:ext cx="2714982" cy="173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Forming, Storming, Norming, Performing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9139118" y="3307318"/>
            <a:ext cx="2714982" cy="3469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endParaRPr lang="en-US" sz="1050" dirty="0"/>
          </a:p>
        </p:txBody>
      </p:sp>
      <p:sp>
        <p:nvSpPr>
          <p:cNvPr id="22" name="Shape 19"/>
          <p:cNvSpPr/>
          <p:nvPr/>
        </p:nvSpPr>
        <p:spPr>
          <a:xfrm>
            <a:off x="8942546" y="3886319"/>
            <a:ext cx="3062407" cy="1535311"/>
          </a:xfrm>
          <a:prstGeom prst="roundRect">
            <a:avLst>
              <a:gd name="adj" fmla="val 4765"/>
            </a:avLst>
          </a:prstGeom>
          <a:solidFill>
            <a:srgbClr val="FFFFFF"/>
          </a:solidFill>
          <a:ln w="1524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23" name="Shape 20"/>
          <p:cNvSpPr/>
          <p:nvPr/>
        </p:nvSpPr>
        <p:spPr>
          <a:xfrm>
            <a:off x="8927306" y="3886319"/>
            <a:ext cx="60960" cy="1535311"/>
          </a:xfrm>
          <a:prstGeom prst="roundRect">
            <a:avLst>
              <a:gd name="adj" fmla="val 93508"/>
            </a:avLst>
          </a:prstGeom>
          <a:solidFill>
            <a:srgbClr val="43706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/>
          <p:nvPr/>
        </p:nvSpPr>
        <p:spPr>
          <a:xfrm>
            <a:off x="9139118" y="4037171"/>
            <a:ext cx="1696403" cy="212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Predictable Evolution</a:t>
            </a:r>
            <a:endParaRPr lang="en-US" dirty="0"/>
          </a:p>
        </p:txBody>
      </p:sp>
      <p:sp>
        <p:nvSpPr>
          <p:cNvPr id="25" name="Text 22"/>
          <p:cNvSpPr/>
          <p:nvPr/>
        </p:nvSpPr>
        <p:spPr>
          <a:xfrm>
            <a:off x="9139118" y="4330422"/>
            <a:ext cx="2714982" cy="5204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Groups naturally progress through these phases as they mature and develop effective working relationships.</a:t>
            </a:r>
            <a:endParaRPr lang="en-US" sz="1050" dirty="0"/>
          </a:p>
        </p:txBody>
      </p:sp>
      <p:sp>
        <p:nvSpPr>
          <p:cNvPr id="26" name="Text 23"/>
          <p:cNvSpPr/>
          <p:nvPr/>
        </p:nvSpPr>
        <p:spPr>
          <a:xfrm>
            <a:off x="9139118" y="4923830"/>
            <a:ext cx="2714982" cy="3469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endParaRPr lang="en-US" sz="1050" dirty="0"/>
          </a:p>
        </p:txBody>
      </p:sp>
      <p:sp>
        <p:nvSpPr>
          <p:cNvPr id="27" name="Shape 24"/>
          <p:cNvSpPr/>
          <p:nvPr/>
        </p:nvSpPr>
        <p:spPr>
          <a:xfrm>
            <a:off x="8942546" y="5502831"/>
            <a:ext cx="3062407" cy="1188363"/>
          </a:xfrm>
          <a:prstGeom prst="roundRect">
            <a:avLst>
              <a:gd name="adj" fmla="val 6156"/>
            </a:avLst>
          </a:prstGeom>
          <a:solidFill>
            <a:srgbClr val="FFFFFF"/>
          </a:solidFill>
          <a:ln w="1524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5"/>
          <p:cNvSpPr/>
          <p:nvPr/>
        </p:nvSpPr>
        <p:spPr>
          <a:xfrm>
            <a:off x="8927306" y="5502831"/>
            <a:ext cx="60960" cy="1188363"/>
          </a:xfrm>
          <a:prstGeom prst="roundRect">
            <a:avLst>
              <a:gd name="adj" fmla="val 93508"/>
            </a:avLst>
          </a:prstGeom>
          <a:solidFill>
            <a:srgbClr val="437066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Text 26"/>
          <p:cNvSpPr/>
          <p:nvPr/>
        </p:nvSpPr>
        <p:spPr>
          <a:xfrm>
            <a:off x="9139118" y="5653683"/>
            <a:ext cx="1878449" cy="212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Understanding Dynamics</a:t>
            </a:r>
            <a:endParaRPr lang="en-US" dirty="0"/>
          </a:p>
        </p:txBody>
      </p:sp>
      <p:sp>
        <p:nvSpPr>
          <p:cNvPr id="30" name="Text 27"/>
          <p:cNvSpPr/>
          <p:nvPr/>
        </p:nvSpPr>
        <p:spPr>
          <a:xfrm>
            <a:off x="9139118" y="5946934"/>
            <a:ext cx="2714982" cy="3469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Helps identify current stage and navigate challenges appropriately</a:t>
            </a:r>
            <a:endParaRPr lang="en-US" sz="1050" dirty="0"/>
          </a:p>
        </p:txBody>
      </p:sp>
      <p:sp>
        <p:nvSpPr>
          <p:cNvPr id="31" name="Text 28"/>
          <p:cNvSpPr/>
          <p:nvPr/>
        </p:nvSpPr>
        <p:spPr>
          <a:xfrm>
            <a:off x="9139118" y="6366867"/>
            <a:ext cx="2714982" cy="173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endParaRPr lang="en-US" sz="1050" dirty="0"/>
          </a:p>
        </p:txBody>
      </p:sp>
      <p:pic>
        <p:nvPicPr>
          <p:cNvPr id="32" name="Picture 2" descr="University of Wales Trinity Saint David - Climate Cymru">
            <a:extLst>
              <a:ext uri="{FF2B5EF4-FFF2-40B4-BE49-F238E27FC236}">
                <a16:creationId xmlns:a16="http://schemas.microsoft.com/office/drawing/2014/main" id="{7A5D14AD-3F13-6059-2FA9-70D3CF9545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0058400" y="6779622"/>
            <a:ext cx="4572000" cy="144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1518" y="699016"/>
            <a:ext cx="6281976" cy="6353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Tuckman's Stages Explained</a:t>
            </a:r>
            <a:endParaRPr lang="en-US" sz="4000" dirty="0">
              <a:solidFill>
                <a:schemeClr val="accent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711518" y="1443633"/>
            <a:ext cx="13207365" cy="3007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5000"/>
              </a:lnSpc>
            </a:pPr>
            <a:r>
              <a:rPr lang="en-US" sz="4000" dirty="0">
                <a:solidFill>
                  <a:srgbClr val="272D45"/>
                </a:solidFill>
                <a:latin typeface="Kanit Light" pitchFamily="34" charset="0"/>
                <a:cs typeface="Kanit Light" pitchFamily="34" charset="-120"/>
              </a:rPr>
              <a:t>Esboniad o </a:t>
            </a:r>
            <a:r>
              <a:rPr lang="en-US" sz="4000" dirty="0" err="1">
                <a:solidFill>
                  <a:srgbClr val="272D45"/>
                </a:solidFill>
                <a:latin typeface="Kanit Light" pitchFamily="34" charset="0"/>
                <a:cs typeface="Kanit Light" pitchFamily="34" charset="-120"/>
              </a:rPr>
              <a:t>Gamau</a:t>
            </a:r>
            <a:r>
              <a:rPr lang="en-US" sz="4000" dirty="0">
                <a:solidFill>
                  <a:srgbClr val="272D45"/>
                </a:solidFill>
                <a:latin typeface="Kanit Light" pitchFamily="34" charset="0"/>
                <a:cs typeface="Kanit Light" pitchFamily="34" charset="-120"/>
              </a:rPr>
              <a:t> Tuckman</a:t>
            </a: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518" y="2211824"/>
            <a:ext cx="6603683" cy="81307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14757" y="3207068"/>
            <a:ext cx="254115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b="1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Forming: </a:t>
            </a: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Getting to know each other, setting initial</a:t>
            </a:r>
          </a:p>
          <a:p>
            <a:pPr>
              <a:lnSpc>
                <a:spcPts val="2500"/>
              </a:lnSpc>
            </a:pP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goals and exploring boundaries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 algn="l">
              <a:lnSpc>
                <a:spcPts val="2500"/>
              </a:lnSpc>
              <a:buNone/>
            </a:pPr>
            <a:endParaRPr lang="en-US" sz="2000" dirty="0"/>
          </a:p>
        </p:txBody>
      </p:sp>
      <p:sp>
        <p:nvSpPr>
          <p:cNvPr id="6" name="Text 3"/>
          <p:cNvSpPr/>
          <p:nvPr/>
        </p:nvSpPr>
        <p:spPr>
          <a:xfrm>
            <a:off x="914757" y="3633907"/>
            <a:ext cx="6197203" cy="616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914757" y="4114800"/>
            <a:ext cx="6197203" cy="553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indent="0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Ffurfio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: Dod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i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adnabod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ein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gilydd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,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gosod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nodau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</a:p>
          <a:p>
            <a:pPr indent="0">
              <a:lnSpc>
                <a:spcPts val="2500"/>
              </a:lnSpc>
              <a:buNone/>
            </a:pP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cychwynnol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ac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archwilio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ffiniau</a:t>
            </a:r>
            <a:endParaRPr lang="en-US" sz="2000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211824"/>
            <a:ext cx="6603683" cy="813078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518440" y="3207068"/>
            <a:ext cx="254115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b="1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Storming</a:t>
            </a:r>
            <a:r>
              <a:rPr lang="en-US" sz="20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: </a:t>
            </a: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Conflicts arise as personalities clash and </a:t>
            </a:r>
          </a:p>
          <a:p>
            <a:pPr>
              <a:lnSpc>
                <a:spcPts val="2500"/>
              </a:lnSpc>
            </a:pP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roles are challenged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 algn="l">
              <a:lnSpc>
                <a:spcPts val="2500"/>
              </a:lnSpc>
              <a:buNone/>
            </a:pPr>
            <a:endParaRPr lang="en-US" sz="2000" dirty="0"/>
          </a:p>
        </p:txBody>
      </p:sp>
      <p:sp>
        <p:nvSpPr>
          <p:cNvPr id="10" name="Text 6"/>
          <p:cNvSpPr/>
          <p:nvPr/>
        </p:nvSpPr>
        <p:spPr>
          <a:xfrm>
            <a:off x="7518440" y="3633907"/>
            <a:ext cx="6197203" cy="308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7518440" y="4051459"/>
            <a:ext cx="6197203" cy="308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b="1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Stormio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: Mae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gwrthdaro’n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codi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wrth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i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bersonoliaethau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</a:p>
          <a:p>
            <a:pPr>
              <a:lnSpc>
                <a:spcPts val="2500"/>
              </a:lnSpc>
            </a:pP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wrthdaro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a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rolau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gael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eu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herio</a:t>
            </a:r>
            <a:endParaRPr lang="en-US" sz="2000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518" y="4871204"/>
            <a:ext cx="6603683" cy="813078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914757" y="5866448"/>
            <a:ext cx="254115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b="1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Norming</a:t>
            </a:r>
            <a:r>
              <a:rPr lang="en-US" sz="20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: </a:t>
            </a: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Agreement on norms emerges, </a:t>
            </a:r>
          </a:p>
          <a:p>
            <a:pPr>
              <a:lnSpc>
                <a:spcPts val="2500"/>
              </a:lnSpc>
            </a:pPr>
            <a:r>
              <a:rPr lang="en-US" sz="20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cooperation and trust grows</a:t>
            </a:r>
            <a:endParaRPr lang="en-US" sz="2000" dirty="0">
              <a:solidFill>
                <a:schemeClr val="accent1"/>
              </a:solidFill>
            </a:endParaRPr>
          </a:p>
          <a:p>
            <a:pPr marL="0" indent="0" algn="l">
              <a:lnSpc>
                <a:spcPts val="2500"/>
              </a:lnSpc>
              <a:buNone/>
            </a:pPr>
            <a:endParaRPr lang="en-US" sz="2000" dirty="0"/>
          </a:p>
        </p:txBody>
      </p:sp>
      <p:sp>
        <p:nvSpPr>
          <p:cNvPr id="14" name="Text 9"/>
          <p:cNvSpPr/>
          <p:nvPr/>
        </p:nvSpPr>
        <p:spPr>
          <a:xfrm>
            <a:off x="914757" y="6293287"/>
            <a:ext cx="6197203" cy="308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1600" dirty="0"/>
          </a:p>
        </p:txBody>
      </p:sp>
      <p:sp>
        <p:nvSpPr>
          <p:cNvPr id="15" name="Text 10"/>
          <p:cNvSpPr/>
          <p:nvPr/>
        </p:nvSpPr>
        <p:spPr>
          <a:xfrm>
            <a:off x="914757" y="6710839"/>
            <a:ext cx="6197203" cy="308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b="1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Normio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: Mae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cytundeb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ar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normau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yn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dod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i'r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amlwg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, </a:t>
            </a:r>
          </a:p>
          <a:p>
            <a:pPr>
              <a:lnSpc>
                <a:spcPts val="2500"/>
              </a:lnSpc>
            </a:pP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mae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cydweithrediad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ac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ymddiriedaeth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yn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tyfu</a:t>
            </a:r>
            <a:endParaRPr lang="en-US" sz="2000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871204"/>
            <a:ext cx="6603683" cy="813078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7518440" y="5866448"/>
            <a:ext cx="254115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Performing: </a:t>
            </a:r>
            <a:r>
              <a:rPr lang="en-US" sz="20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Effective collaboration, focused task </a:t>
            </a:r>
          </a:p>
          <a:p>
            <a:pPr>
              <a:lnSpc>
                <a:spcPts val="2500"/>
              </a:lnSpc>
            </a:pPr>
            <a:r>
              <a:rPr lang="en-US" sz="20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completion and high productivity</a:t>
            </a:r>
            <a:endParaRPr lang="en-US" sz="2000" dirty="0"/>
          </a:p>
          <a:p>
            <a:pPr marL="0" indent="0" algn="l">
              <a:lnSpc>
                <a:spcPts val="2500"/>
              </a:lnSpc>
              <a:buNone/>
            </a:pPr>
            <a:endParaRPr lang="en-US" sz="2000" dirty="0"/>
          </a:p>
        </p:txBody>
      </p:sp>
      <p:sp>
        <p:nvSpPr>
          <p:cNvPr id="18" name="Text 12"/>
          <p:cNvSpPr/>
          <p:nvPr/>
        </p:nvSpPr>
        <p:spPr>
          <a:xfrm>
            <a:off x="7518440" y="6293287"/>
            <a:ext cx="6197203" cy="616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1600" dirty="0"/>
          </a:p>
        </p:txBody>
      </p:sp>
      <p:sp>
        <p:nvSpPr>
          <p:cNvPr id="19" name="Text 13"/>
          <p:cNvSpPr/>
          <p:nvPr/>
        </p:nvSpPr>
        <p:spPr>
          <a:xfrm>
            <a:off x="7518440" y="7019092"/>
            <a:ext cx="6197203" cy="308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Perfformio: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Cydweithio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effeithiol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,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cwblhau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tasgau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wedi’u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</a:p>
          <a:p>
            <a:pPr>
              <a:lnSpc>
                <a:spcPts val="2500"/>
              </a:lnSpc>
            </a:pP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ffocysu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a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chynhyrchiant</a:t>
            </a:r>
            <a:r>
              <a:rPr lang="en-US" sz="20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sz="20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uchel</a:t>
            </a:r>
            <a:endParaRPr lang="en-US" sz="2000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</p:txBody>
      </p:sp>
      <p:pic>
        <p:nvPicPr>
          <p:cNvPr id="20" name="Picture 2" descr="University of Wales Trinity Saint David - Climate Cymru">
            <a:extLst>
              <a:ext uri="{FF2B5EF4-FFF2-40B4-BE49-F238E27FC236}">
                <a16:creationId xmlns:a16="http://schemas.microsoft.com/office/drawing/2014/main" id="{9B08AAAF-69B2-1A6F-986E-0EE990AB39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1827241" y="7326272"/>
            <a:ext cx="2803159" cy="88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F38BDE2-2919-D672-A62E-C12824A63587}"/>
              </a:ext>
            </a:extLst>
          </p:cNvPr>
          <p:cNvSpPr txBox="1"/>
          <p:nvPr/>
        </p:nvSpPr>
        <p:spPr>
          <a:xfrm>
            <a:off x="2480872" y="7472597"/>
            <a:ext cx="2413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(Nor &amp; Hassan, 2025)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3147774" y="647939"/>
            <a:ext cx="5292209" cy="12724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50"/>
              </a:lnSpc>
              <a:buNone/>
            </a:pPr>
            <a:r>
              <a:rPr lang="en-US" sz="2800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Practical Tips for Successful Group Work</a:t>
            </a:r>
          </a:p>
          <a:p>
            <a:pPr marL="0" indent="0" algn="l">
              <a:lnSpc>
                <a:spcPts val="2950"/>
              </a:lnSpc>
              <a:buNone/>
            </a:pPr>
            <a:endParaRPr lang="en-US" sz="2350" dirty="0">
              <a:solidFill>
                <a:srgbClr val="272D45"/>
              </a:solidFill>
              <a:latin typeface="Kanit Light" pitchFamily="34" charset="0"/>
              <a:cs typeface="Kanit Light" pitchFamily="34" charset="-120"/>
            </a:endParaRPr>
          </a:p>
          <a:p>
            <a:pPr>
              <a:lnSpc>
                <a:spcPts val="2950"/>
              </a:lnSpc>
            </a:pPr>
            <a:r>
              <a:rPr lang="en-US" sz="2400" dirty="0" err="1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Awgrymiadau</a:t>
            </a:r>
            <a:r>
              <a:rPr lang="en-US" sz="24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sz="2400" dirty="0" err="1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Ymarferol</a:t>
            </a:r>
            <a:r>
              <a:rPr lang="en-US" sz="24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sz="2400" dirty="0" err="1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ar</a:t>
            </a:r>
            <a:r>
              <a:rPr lang="en-US" sz="24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sz="2400" dirty="0" err="1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gyfer</a:t>
            </a:r>
            <a:r>
              <a:rPr lang="en-US" sz="24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Gwaith </a:t>
            </a:r>
            <a:r>
              <a:rPr lang="en-US" sz="2400" dirty="0" err="1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Grŵp</a:t>
            </a:r>
            <a:r>
              <a:rPr lang="en-US" sz="2400" dirty="0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US" sz="2400" dirty="0" err="1">
                <a:solidFill>
                  <a:schemeClr val="accent1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Llwyddiannus</a:t>
            </a:r>
            <a:endParaRPr lang="en-US" sz="2400" dirty="0">
              <a:solidFill>
                <a:schemeClr val="accent1"/>
              </a:solidFill>
            </a:endParaRPr>
          </a:p>
          <a:p>
            <a:pPr marL="0" indent="0" algn="l">
              <a:lnSpc>
                <a:spcPts val="2950"/>
              </a:lnSpc>
              <a:buNone/>
            </a:pPr>
            <a:endParaRPr lang="en-US" sz="2350" dirty="0"/>
          </a:p>
        </p:txBody>
      </p:sp>
      <p:sp>
        <p:nvSpPr>
          <p:cNvPr id="5" name="Text 3"/>
          <p:cNvSpPr/>
          <p:nvPr/>
        </p:nvSpPr>
        <p:spPr>
          <a:xfrm>
            <a:off x="2405761" y="1995283"/>
            <a:ext cx="8334851" cy="148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577121" y="2271746"/>
            <a:ext cx="5296351" cy="1160026"/>
          </a:xfrm>
          <a:prstGeom prst="roundRect">
            <a:avLst>
              <a:gd name="adj" fmla="val 4374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276124" y="2437805"/>
            <a:ext cx="1509832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Establish Roles Early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3276124" y="2792577"/>
            <a:ext cx="2468999" cy="194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16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Assign clear roles: leader, recorder, timekeeper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29587" y="2437805"/>
            <a:ext cx="2646537" cy="6775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50"/>
              </a:lnSpc>
            </a:pPr>
            <a:r>
              <a:rPr lang="en-US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Sefydlu</a:t>
            </a:r>
            <a:r>
              <a:rPr lang="en-US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Rolau'n</a:t>
            </a:r>
            <a:r>
              <a:rPr lang="en-US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</a:t>
            </a:r>
            <a:r>
              <a:rPr lang="en-US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Gynnar</a:t>
            </a:r>
            <a:endParaRPr lang="en-US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  <a:p>
            <a:pPr>
              <a:lnSpc>
                <a:spcPts val="1450"/>
              </a:lnSpc>
            </a:pPr>
            <a:endParaRPr lang="en-US" dirty="0">
              <a:solidFill>
                <a:srgbClr val="2C3249"/>
              </a:solidFill>
              <a:latin typeface="Kanit Light" pitchFamily="34" charset="0"/>
              <a:cs typeface="Kanit Light" pitchFamily="34" charset="-120"/>
            </a:endParaRPr>
          </a:p>
          <a:p>
            <a:pPr>
              <a:lnSpc>
                <a:spcPts val="1150"/>
              </a:lnSpc>
            </a:pPr>
            <a:r>
              <a:rPr lang="en-US" sz="1600" dirty="0" err="1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Sefydlu</a:t>
            </a:r>
            <a:r>
              <a:rPr lang="en-US" sz="1600" dirty="0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 </a:t>
            </a:r>
            <a:r>
              <a:rPr lang="en-US" sz="1600" dirty="0" err="1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rolau'n</a:t>
            </a:r>
            <a:r>
              <a:rPr lang="en-US" sz="1600" dirty="0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 gynnar: arweinydd, cofnodwr, </a:t>
            </a:r>
            <a:r>
              <a:rPr lang="en-US" sz="1600" dirty="0" err="1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rheolwr</a:t>
            </a:r>
            <a:r>
              <a:rPr lang="en-US" sz="1600" dirty="0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 </a:t>
            </a:r>
            <a:r>
              <a:rPr lang="en-US" sz="1600" dirty="0" err="1">
                <a:solidFill>
                  <a:srgbClr val="2C3249"/>
                </a:solidFill>
                <a:latin typeface="Martel Sans" pitchFamily="34" charset="0"/>
                <a:cs typeface="Martel Sans" pitchFamily="34" charset="-120"/>
              </a:rPr>
              <a:t>amser</a:t>
            </a:r>
            <a:endParaRPr lang="en-US" sz="1600" dirty="0">
              <a:solidFill>
                <a:srgbClr val="2C3249"/>
              </a:solidFill>
              <a:latin typeface="Martel Sans" pitchFamily="34" charset="0"/>
              <a:cs typeface="Martel Sans" pitchFamily="34" charset="-12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577121" y="3533775"/>
            <a:ext cx="5296351" cy="1011912"/>
          </a:xfrm>
          <a:prstGeom prst="roundRect">
            <a:avLst>
              <a:gd name="adj" fmla="val 5014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276124" y="3662124"/>
            <a:ext cx="1509832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Open Communication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3276124" y="3915132"/>
            <a:ext cx="2468999" cy="296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Encourage honest dialogue and mutual respect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3276124" y="4269224"/>
            <a:ext cx="2468999" cy="148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Annog cyfathrebu agored a pharch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577121" y="4609981"/>
            <a:ext cx="5296351" cy="1160026"/>
          </a:xfrm>
          <a:prstGeom prst="roundRect">
            <a:avLst>
              <a:gd name="adj" fmla="val 4374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276124" y="4738330"/>
            <a:ext cx="2286833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Constructive Conflict Management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276124" y="4991338"/>
            <a:ext cx="2468999" cy="296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Address disagreements positively during storming phase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3276124" y="5345430"/>
            <a:ext cx="2468999" cy="296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Rheoli gwrthdaro'n adeiladol yn ystod stormio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577121" y="5834301"/>
            <a:ext cx="5296351" cy="1011912"/>
          </a:xfrm>
          <a:prstGeom prst="roundRect">
            <a:avLst>
              <a:gd name="adj" fmla="val 5014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276124" y="5962650"/>
            <a:ext cx="1509832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5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Regular Reviews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3276124" y="6215658"/>
            <a:ext cx="2468999" cy="296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Check progress frequently and adapt approaches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3276124" y="6569750"/>
            <a:ext cx="2468999" cy="148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Adolygu cynnydd yn rheolaidd a addasu</a:t>
            </a:r>
            <a:endParaRPr lang="en-US" sz="950" dirty="0"/>
          </a:p>
        </p:txBody>
      </p:sp>
      <p:pic>
        <p:nvPicPr>
          <p:cNvPr id="22" name="Image 0"/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6441430" y="2271746"/>
            <a:ext cx="5850504" cy="3900336"/>
          </a:xfrm>
          <a:prstGeom prst="rect">
            <a:avLst/>
          </a:prstGeom>
        </p:spPr>
      </p:pic>
      <p:pic>
        <p:nvPicPr>
          <p:cNvPr id="23" name="Picture 2" descr="University of Wales Trinity Saint David - Climate Cymru">
            <a:extLst>
              <a:ext uri="{FF2B5EF4-FFF2-40B4-BE49-F238E27FC236}">
                <a16:creationId xmlns:a16="http://schemas.microsoft.com/office/drawing/2014/main" id="{F8DB6C93-B8CE-B782-A882-172594FC98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0988984" y="7074750"/>
            <a:ext cx="3641416" cy="115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E5E9C3F-F04C-0882-77CF-602044A394EE}"/>
              </a:ext>
            </a:extLst>
          </p:cNvPr>
          <p:cNvSpPr txBox="1"/>
          <p:nvPr/>
        </p:nvSpPr>
        <p:spPr>
          <a:xfrm>
            <a:off x="6441430" y="6172081"/>
            <a:ext cx="478291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flatworldknowledge.lardbucket.org/books/a-primer-on-communication-studies/s13-small-group-communication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nc-sa/3.0/"/>
              </a:rPr>
              <a:t>CC BY-SA-NC</a:t>
            </a:r>
            <a:endParaRPr lang="en-US" sz="9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16873" y="642104"/>
            <a:ext cx="10848703" cy="6997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dirty="0">
                <a:solidFill>
                  <a:schemeClr val="accent1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Benefits &amp; Challenges of Group Work</a:t>
            </a:r>
            <a:endParaRPr lang="en-US" sz="4400" dirty="0">
              <a:solidFill>
                <a:schemeClr val="accent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1894114" y="1783913"/>
            <a:ext cx="11952616" cy="3559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400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Buddion a Heriau Gwaith Grŵp</a:t>
            </a:r>
            <a:endParaRPr lang="en-US" sz="4000" dirty="0"/>
          </a:p>
        </p:txBody>
      </p:sp>
      <p:sp>
        <p:nvSpPr>
          <p:cNvPr id="4" name="Shape 2"/>
          <p:cNvSpPr/>
          <p:nvPr/>
        </p:nvSpPr>
        <p:spPr>
          <a:xfrm>
            <a:off x="622459" y="2388513"/>
            <a:ext cx="6580823" cy="5198983"/>
          </a:xfrm>
          <a:prstGeom prst="roundRect">
            <a:avLst>
              <a:gd name="adj" fmla="val 3101"/>
            </a:avLst>
          </a:prstGeom>
          <a:solidFill>
            <a:schemeClr val="accent1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846296" y="2609493"/>
            <a:ext cx="3358872" cy="419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Benefits / Buddion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846296" y="3250286"/>
            <a:ext cx="6133148" cy="41759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000" dirty="0">
                <a:solidFill>
                  <a:srgbClr val="000000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Enhanced learning through diverse perspectives</a:t>
            </a:r>
            <a:endParaRPr lang="en-US" sz="2000" dirty="0"/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000" dirty="0">
                <a:solidFill>
                  <a:srgbClr val="000000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Increased creativity and innovation</a:t>
            </a:r>
            <a:endParaRPr lang="en-US" sz="2000" dirty="0"/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000" dirty="0">
                <a:solidFill>
                  <a:srgbClr val="000000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Development of essential social skills</a:t>
            </a:r>
            <a:endParaRPr lang="en-US" sz="2000" dirty="0"/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000" dirty="0">
                <a:solidFill>
                  <a:srgbClr val="000000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Shared workload and support</a:t>
            </a:r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endParaRPr lang="en-US" sz="1750" dirty="0">
              <a:solidFill>
                <a:srgbClr val="000000"/>
              </a:solidFill>
              <a:latin typeface="Martel Sans" pitchFamily="34" charset="0"/>
              <a:ea typeface="Martel Sans" pitchFamily="34" charset="-122"/>
              <a:cs typeface="Martel Sans" pitchFamily="34" charset="-120"/>
            </a:endParaRPr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1116873" y="5375683"/>
            <a:ext cx="6133148" cy="21762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gwell</a:t>
            </a:r>
            <a:r>
              <a:rPr lang="en-US" sz="2400" dirty="0"/>
              <a:t> </a:t>
            </a:r>
            <a:r>
              <a:rPr lang="en-US" sz="2400" dirty="0" err="1"/>
              <a:t>trwy</a:t>
            </a:r>
            <a:r>
              <a:rPr lang="en-US" sz="2400" dirty="0"/>
              <a:t> </a:t>
            </a:r>
            <a:r>
              <a:rPr lang="en-US" sz="2400" dirty="0" err="1"/>
              <a:t>safbwyntiau</a:t>
            </a:r>
            <a:r>
              <a:rPr lang="en-US" sz="2400" dirty="0"/>
              <a:t> </a:t>
            </a:r>
            <a:r>
              <a:rPr lang="en-US" sz="2400" dirty="0" err="1"/>
              <a:t>amrywiol</a:t>
            </a:r>
            <a:endParaRPr lang="en-US" sz="2400" dirty="0"/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Creadigrwydd</a:t>
            </a:r>
            <a:r>
              <a:rPr lang="en-US" sz="2400" dirty="0"/>
              <a:t> ac </a:t>
            </a:r>
            <a:r>
              <a:rPr lang="en-US" sz="2400" dirty="0" err="1"/>
              <a:t>arloesedd</a:t>
            </a:r>
            <a:r>
              <a:rPr lang="en-US" sz="2400" dirty="0"/>
              <a:t> </a:t>
            </a:r>
            <a:r>
              <a:rPr lang="en-US" sz="2400" dirty="0" err="1"/>
              <a:t>cynyddol</a:t>
            </a:r>
            <a:endParaRPr lang="en-US" sz="2400" dirty="0"/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Datblygu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cymdeithasol</a:t>
            </a:r>
            <a:r>
              <a:rPr lang="en-US" sz="2400" dirty="0"/>
              <a:t> </a:t>
            </a:r>
            <a:r>
              <a:rPr lang="en-US" sz="2400" dirty="0" err="1"/>
              <a:t>hanfodol</a:t>
            </a:r>
            <a:endParaRPr lang="en-US" sz="2400" dirty="0"/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Llwyth</a:t>
            </a:r>
            <a:r>
              <a:rPr lang="en-US" sz="2400" dirty="0"/>
              <a:t> </a:t>
            </a:r>
            <a:r>
              <a:rPr lang="en-US" sz="2400" dirty="0" err="1"/>
              <a:t>gwaith</a:t>
            </a:r>
            <a:r>
              <a:rPr lang="en-US" sz="2400" dirty="0"/>
              <a:t> a </a:t>
            </a:r>
            <a:r>
              <a:rPr lang="en-US" sz="2400" dirty="0" err="1"/>
              <a:t>chefnogaeth</a:t>
            </a:r>
            <a:r>
              <a:rPr lang="en-US" sz="2400" dirty="0"/>
              <a:t> a </a:t>
            </a:r>
            <a:r>
              <a:rPr lang="en-US" sz="2400" dirty="0" err="1"/>
              <a:t>rennir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7595949" y="2609493"/>
            <a:ext cx="3358872" cy="419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00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Challenges / Heriau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7595949" y="3250287"/>
            <a:ext cx="6258401" cy="1423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4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Potential for conflict and disagreement</a:t>
            </a:r>
            <a:endParaRPr lang="en-US" sz="2400" dirty="0"/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4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Unequal participation and contribution</a:t>
            </a:r>
            <a:endParaRPr lang="en-US" sz="2400" dirty="0"/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4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Time management difficulties</a:t>
            </a:r>
            <a:endParaRPr lang="en-US" sz="2400" dirty="0"/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240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Coordination complexities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7697696" y="5561901"/>
            <a:ext cx="6156654" cy="16777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Potensial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gwrthdaro</a:t>
            </a:r>
            <a:r>
              <a:rPr lang="en-US" sz="2400" dirty="0"/>
              <a:t> ac </a:t>
            </a:r>
            <a:r>
              <a:rPr lang="en-US" sz="2400" dirty="0" err="1"/>
              <a:t>anghytundeb</a:t>
            </a:r>
            <a:endParaRPr lang="en-US" sz="2400" dirty="0"/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Cyfranogiad</a:t>
            </a:r>
            <a:r>
              <a:rPr lang="en-US" sz="2400" dirty="0"/>
              <a:t> a </a:t>
            </a:r>
            <a:r>
              <a:rPr lang="en-US" sz="2400" dirty="0" err="1"/>
              <a:t>chyfraniad</a:t>
            </a:r>
            <a:r>
              <a:rPr lang="en-US" sz="2400" dirty="0"/>
              <a:t> </a:t>
            </a:r>
            <a:r>
              <a:rPr lang="en-US" sz="2400" dirty="0" err="1"/>
              <a:t>anghyfartal</a:t>
            </a:r>
            <a:endParaRPr lang="en-US" sz="2400" dirty="0"/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Anawsterau</a:t>
            </a:r>
            <a:r>
              <a:rPr lang="en-US" sz="2400" dirty="0"/>
              <a:t> </a:t>
            </a:r>
            <a:r>
              <a:rPr lang="en-US" sz="2400" dirty="0" err="1"/>
              <a:t>rheoli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endParaRPr lang="en-US" sz="2400" dirty="0"/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400" dirty="0" err="1"/>
              <a:t>Cymhlethdodau</a:t>
            </a:r>
            <a:r>
              <a:rPr lang="en-US" sz="2400" dirty="0"/>
              <a:t> </a:t>
            </a:r>
            <a:r>
              <a:rPr lang="en-US" sz="2400" dirty="0" err="1"/>
              <a:t>cydlynu</a:t>
            </a:r>
            <a:endParaRPr lang="en-US" sz="2400" dirty="0"/>
          </a:p>
        </p:txBody>
      </p:sp>
      <p:pic>
        <p:nvPicPr>
          <p:cNvPr id="14" name="Picture 2" descr="University of Wales Trinity Saint David - Climate Cymru">
            <a:extLst>
              <a:ext uri="{FF2B5EF4-FFF2-40B4-BE49-F238E27FC236}">
                <a16:creationId xmlns:a16="http://schemas.microsoft.com/office/drawing/2014/main" id="{7788DD90-A6B7-BEFE-1D49-094C3459F1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0988984" y="7074750"/>
            <a:ext cx="3641416" cy="115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BABAACE-F600-5ABC-1316-53E7335AA8E9}"/>
              </a:ext>
            </a:extLst>
          </p:cNvPr>
          <p:cNvSpPr txBox="1"/>
          <p:nvPr/>
        </p:nvSpPr>
        <p:spPr>
          <a:xfrm>
            <a:off x="7885651" y="7684316"/>
            <a:ext cx="256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(Nor and Hasam, 2025)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446133" y="805101"/>
            <a:ext cx="1010960" cy="1952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1199699" y="276820"/>
            <a:ext cx="9376053" cy="5409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dirty="0">
                <a:solidFill>
                  <a:srgbClr val="272D45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Task: Group work, collaboration &amp; Design Thinking</a:t>
            </a:r>
          </a:p>
          <a:p>
            <a:pPr marL="0" indent="0" algn="l">
              <a:lnSpc>
                <a:spcPts val="4250"/>
              </a:lnSpc>
              <a:buNone/>
            </a:pP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1342311" y="1844040"/>
            <a:ext cx="11945660" cy="2441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endParaRPr lang="en-US" sz="1350" dirty="0"/>
          </a:p>
        </p:txBody>
      </p:sp>
      <p:pic>
        <p:nvPicPr>
          <p:cNvPr id="6" name="Image 0"/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57406" y="5729681"/>
            <a:ext cx="3687727" cy="2455691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205043" y="2368868"/>
            <a:ext cx="3994904" cy="3245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3205043" y="2825472"/>
            <a:ext cx="10090428" cy="2441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endParaRPr lang="en-US" sz="1350" dirty="0"/>
          </a:p>
        </p:txBody>
      </p:sp>
      <p:sp>
        <p:nvSpPr>
          <p:cNvPr id="9" name="Shape 6"/>
          <p:cNvSpPr/>
          <p:nvPr/>
        </p:nvSpPr>
        <p:spPr>
          <a:xfrm>
            <a:off x="8238768" y="3218259"/>
            <a:ext cx="22860" cy="4109561"/>
          </a:xfrm>
          <a:prstGeom prst="roundRect">
            <a:avLst>
              <a:gd name="adj" fmla="val 318080"/>
            </a:avLst>
          </a:prstGeom>
          <a:solidFill>
            <a:srgbClr val="C5D2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7558980" y="3401497"/>
            <a:ext cx="519351" cy="22860"/>
          </a:xfrm>
          <a:prstGeom prst="roundRect">
            <a:avLst>
              <a:gd name="adj" fmla="val 318080"/>
            </a:avLst>
          </a:prstGeom>
          <a:solidFill>
            <a:srgbClr val="C5D2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8"/>
          <p:cNvSpPr/>
          <p:nvPr/>
        </p:nvSpPr>
        <p:spPr>
          <a:xfrm>
            <a:off x="8055471" y="3218259"/>
            <a:ext cx="389453" cy="389453"/>
          </a:xfrm>
          <a:prstGeom prst="roundRect">
            <a:avLst>
              <a:gd name="adj" fmla="val 18671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8120301" y="3250644"/>
            <a:ext cx="259675" cy="3245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1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5220533" y="3277672"/>
            <a:ext cx="2164080" cy="270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00"/>
              </a:lnSpc>
              <a:buNone/>
            </a:pPr>
            <a:r>
              <a:rPr lang="en-GB" sz="17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G</a:t>
            </a:r>
            <a:r>
              <a:rPr lang="en-US" sz="17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et into the groups</a:t>
            </a:r>
            <a:endParaRPr lang="en-US" sz="1700" dirty="0"/>
          </a:p>
        </p:txBody>
      </p:sp>
      <p:sp>
        <p:nvSpPr>
          <p:cNvPr id="14" name="Text 11"/>
          <p:cNvSpPr/>
          <p:nvPr/>
        </p:nvSpPr>
        <p:spPr>
          <a:xfrm>
            <a:off x="3205043" y="3680222"/>
            <a:ext cx="4179570" cy="4883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1900"/>
              </a:lnSpc>
            </a:pPr>
            <a:r>
              <a:rPr lang="en-US" sz="13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</a:t>
            </a:r>
            <a:r>
              <a:rPr lang="en-GB" sz="14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W</a:t>
            </a:r>
            <a:r>
              <a:rPr lang="en-US" sz="14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ork through the hand-out together 30 mins</a:t>
            </a:r>
            <a:endParaRPr lang="en-US" sz="1400" dirty="0"/>
          </a:p>
          <a:p>
            <a:pPr marL="0" indent="0" algn="r">
              <a:lnSpc>
                <a:spcPts val="1900"/>
              </a:lnSpc>
              <a:buNone/>
            </a:pPr>
            <a:endParaRPr lang="en-US" sz="1350" dirty="0"/>
          </a:p>
        </p:txBody>
      </p:sp>
      <p:sp>
        <p:nvSpPr>
          <p:cNvPr id="15" name="Shape 12"/>
          <p:cNvSpPr/>
          <p:nvPr/>
        </p:nvSpPr>
        <p:spPr>
          <a:xfrm>
            <a:off x="8422065" y="4358164"/>
            <a:ext cx="519351" cy="22860"/>
          </a:xfrm>
          <a:prstGeom prst="roundRect">
            <a:avLst>
              <a:gd name="adj" fmla="val 318080"/>
            </a:avLst>
          </a:prstGeom>
          <a:solidFill>
            <a:srgbClr val="C5D2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Shape 13"/>
          <p:cNvSpPr/>
          <p:nvPr/>
        </p:nvSpPr>
        <p:spPr>
          <a:xfrm>
            <a:off x="8055471" y="4174927"/>
            <a:ext cx="389453" cy="389453"/>
          </a:xfrm>
          <a:prstGeom prst="roundRect">
            <a:avLst>
              <a:gd name="adj" fmla="val 18671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4"/>
          <p:cNvSpPr/>
          <p:nvPr/>
        </p:nvSpPr>
        <p:spPr>
          <a:xfrm>
            <a:off x="8120301" y="4207312"/>
            <a:ext cx="259675" cy="3245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2</a:t>
            </a:r>
            <a:endParaRPr lang="en-US" sz="2000" dirty="0"/>
          </a:p>
        </p:txBody>
      </p:sp>
      <p:sp>
        <p:nvSpPr>
          <p:cNvPr id="18" name="Text 15"/>
          <p:cNvSpPr/>
          <p:nvPr/>
        </p:nvSpPr>
        <p:spPr>
          <a:xfrm>
            <a:off x="9115782" y="4234339"/>
            <a:ext cx="2164080" cy="270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>
              <a:lnSpc>
                <a:spcPts val="2100"/>
              </a:lnSpc>
            </a:pPr>
            <a:r>
              <a:rPr lang="en-GB" sz="1700" dirty="0"/>
              <a:t>Decide on the wicked problem </a:t>
            </a:r>
            <a:endParaRPr lang="en-US" sz="1700" dirty="0"/>
          </a:p>
        </p:txBody>
      </p:sp>
      <p:sp>
        <p:nvSpPr>
          <p:cNvPr id="19" name="Text 16"/>
          <p:cNvSpPr/>
          <p:nvPr/>
        </p:nvSpPr>
        <p:spPr>
          <a:xfrm>
            <a:off x="9115782" y="4636889"/>
            <a:ext cx="4179689" cy="4883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GB" sz="1350" dirty="0"/>
              <a:t>How will you decide?</a:t>
            </a:r>
            <a:endParaRPr lang="en-US" sz="1350" dirty="0"/>
          </a:p>
        </p:txBody>
      </p:sp>
      <p:sp>
        <p:nvSpPr>
          <p:cNvPr id="20" name="Shape 17"/>
          <p:cNvSpPr/>
          <p:nvPr/>
        </p:nvSpPr>
        <p:spPr>
          <a:xfrm>
            <a:off x="7558980" y="5212437"/>
            <a:ext cx="519351" cy="22860"/>
          </a:xfrm>
          <a:prstGeom prst="roundRect">
            <a:avLst>
              <a:gd name="adj" fmla="val 318080"/>
            </a:avLst>
          </a:prstGeom>
          <a:solidFill>
            <a:srgbClr val="C5D2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Shape 18"/>
          <p:cNvSpPr/>
          <p:nvPr/>
        </p:nvSpPr>
        <p:spPr>
          <a:xfrm>
            <a:off x="8055471" y="5029200"/>
            <a:ext cx="389453" cy="389453"/>
          </a:xfrm>
          <a:prstGeom prst="roundRect">
            <a:avLst>
              <a:gd name="adj" fmla="val 18671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9"/>
          <p:cNvSpPr/>
          <p:nvPr/>
        </p:nvSpPr>
        <p:spPr>
          <a:xfrm>
            <a:off x="8120301" y="5061585"/>
            <a:ext cx="259675" cy="3245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3</a:t>
            </a:r>
            <a:endParaRPr lang="en-US" sz="2000" dirty="0"/>
          </a:p>
        </p:txBody>
      </p:sp>
      <p:sp>
        <p:nvSpPr>
          <p:cNvPr id="23" name="Text 20"/>
          <p:cNvSpPr/>
          <p:nvPr/>
        </p:nvSpPr>
        <p:spPr>
          <a:xfrm>
            <a:off x="5111353" y="5088612"/>
            <a:ext cx="2273260" cy="270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00"/>
              </a:lnSpc>
              <a:buNone/>
            </a:pPr>
            <a:r>
              <a:rPr lang="en-GB" sz="1700" dirty="0"/>
              <a:t>Make a plan on when to meet again, and set deadlines </a:t>
            </a:r>
            <a:endParaRPr lang="en-US" sz="1700" dirty="0"/>
          </a:p>
        </p:txBody>
      </p:sp>
      <p:sp>
        <p:nvSpPr>
          <p:cNvPr id="25" name="Shape 22"/>
          <p:cNvSpPr/>
          <p:nvPr/>
        </p:nvSpPr>
        <p:spPr>
          <a:xfrm>
            <a:off x="8422065" y="6066711"/>
            <a:ext cx="519351" cy="22860"/>
          </a:xfrm>
          <a:prstGeom prst="roundRect">
            <a:avLst>
              <a:gd name="adj" fmla="val 318080"/>
            </a:avLst>
          </a:prstGeom>
          <a:solidFill>
            <a:srgbClr val="C5D2C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Shape 23"/>
          <p:cNvSpPr/>
          <p:nvPr/>
        </p:nvSpPr>
        <p:spPr>
          <a:xfrm>
            <a:off x="8055471" y="5883473"/>
            <a:ext cx="389453" cy="389453"/>
          </a:xfrm>
          <a:prstGeom prst="roundRect">
            <a:avLst>
              <a:gd name="adj" fmla="val 18671"/>
            </a:avLst>
          </a:prstGeom>
          <a:solidFill>
            <a:srgbClr val="DFECE9"/>
          </a:solidFill>
          <a:ln w="762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8120301" y="5915858"/>
            <a:ext cx="259675" cy="3245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20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4</a:t>
            </a:r>
            <a:endParaRPr lang="en-US" sz="2000" dirty="0"/>
          </a:p>
        </p:txBody>
      </p:sp>
      <p:sp>
        <p:nvSpPr>
          <p:cNvPr id="28" name="Text 25"/>
          <p:cNvSpPr/>
          <p:nvPr/>
        </p:nvSpPr>
        <p:spPr>
          <a:xfrm>
            <a:off x="9115782" y="5942886"/>
            <a:ext cx="2164080" cy="270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GB" sz="17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M</a:t>
            </a:r>
            <a:r>
              <a:rPr lang="en-US" sz="1700" dirty="0" err="1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ake</a:t>
            </a:r>
            <a:r>
              <a:rPr lang="en-US" sz="17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 a plan on how to use </a:t>
            </a:r>
            <a:r>
              <a:rPr lang="en-US" sz="1700" b="1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design thinking </a:t>
            </a:r>
            <a:r>
              <a:rPr lang="en-US" sz="17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in </a:t>
            </a:r>
          </a:p>
          <a:p>
            <a:pPr marL="0" indent="0" algn="l">
              <a:lnSpc>
                <a:spcPts val="2100"/>
              </a:lnSpc>
              <a:buNone/>
            </a:pPr>
            <a:r>
              <a:rPr lang="en-US" sz="1700" dirty="0">
                <a:solidFill>
                  <a:srgbClr val="2C3249"/>
                </a:solidFill>
                <a:latin typeface="Kanit Light" pitchFamily="34" charset="0"/>
                <a:cs typeface="Kanit Light" pitchFamily="34" charset="-120"/>
              </a:rPr>
              <a:t>your next meeting</a:t>
            </a:r>
            <a:endParaRPr lang="en-US" sz="1700" dirty="0"/>
          </a:p>
        </p:txBody>
      </p:sp>
      <p:sp>
        <p:nvSpPr>
          <p:cNvPr id="29" name="Text 26"/>
          <p:cNvSpPr/>
          <p:nvPr/>
        </p:nvSpPr>
        <p:spPr>
          <a:xfrm>
            <a:off x="9115782" y="6345436"/>
            <a:ext cx="4179689" cy="4883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endParaRPr lang="en-US" sz="1350" dirty="0"/>
          </a:p>
        </p:txBody>
      </p:sp>
      <p:pic>
        <p:nvPicPr>
          <p:cNvPr id="30" name="Picture 2" descr="University of Wales Trinity Saint David - Climate Cymru">
            <a:extLst>
              <a:ext uri="{FF2B5EF4-FFF2-40B4-BE49-F238E27FC236}">
                <a16:creationId xmlns:a16="http://schemas.microsoft.com/office/drawing/2014/main" id="{29D7AA4B-3149-0AC1-CC60-C673570AD7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0988984" y="7074750"/>
            <a:ext cx="3641416" cy="115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97E65ACC-C152-F1C3-4ABF-406C60024577}"/>
              </a:ext>
            </a:extLst>
          </p:cNvPr>
          <p:cNvSpPr/>
          <p:nvPr/>
        </p:nvSpPr>
        <p:spPr>
          <a:xfrm>
            <a:off x="83890" y="1295221"/>
            <a:ext cx="14244506" cy="1396842"/>
          </a:xfrm>
          <a:prstGeom prst="roundRect">
            <a:avLst/>
          </a:prstGeom>
          <a:solidFill>
            <a:srgbClr val="60A5A8">
              <a:alpha val="18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</a:rPr>
              <a:t>Assessment Component 2 (50%) Group video presentation with supporting materials (2 mins each, max. of four students in a group)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Choose one of the ‘wicked problems’ from the module and develop a Pecha Kucha style video pitch </a:t>
            </a:r>
          </a:p>
          <a:p>
            <a:r>
              <a:rPr lang="en-GB" sz="2000" dirty="0">
                <a:solidFill>
                  <a:schemeClr val="tx1"/>
                </a:solidFill>
              </a:rPr>
              <a:t>presenting a solution to alleviate your chosen wicked problem in an educational context. </a:t>
            </a:r>
            <a:endParaRPr lang="en-US" sz="2000" dirty="0">
              <a:solidFill>
                <a:schemeClr val="tx1"/>
              </a:solidFill>
            </a:endParaRPr>
          </a:p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37175" y="5610192"/>
            <a:ext cx="10737208" cy="1012672"/>
          </a:xfrm>
        </p:spPr>
        <p:txBody>
          <a:bodyPr vert="horz" lIns="82296" tIns="41148" rIns="82296" bIns="41148" rtlCol="0" anchor="b"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sz="3240" b="1" dirty="0" err="1">
                <a:solidFill>
                  <a:schemeClr val="accent1"/>
                </a:solidFill>
              </a:rPr>
              <a:t>Meddylfryd</a:t>
            </a:r>
            <a:r>
              <a:rPr lang="en-US" sz="3240" b="1" dirty="0">
                <a:solidFill>
                  <a:schemeClr val="accent1"/>
                </a:solidFill>
              </a:rPr>
              <a:t> </a:t>
            </a:r>
            <a:r>
              <a:rPr lang="en-US" sz="3240" b="1" dirty="0" err="1">
                <a:solidFill>
                  <a:schemeClr val="accent1"/>
                </a:solidFill>
              </a:rPr>
              <a:t>Dylunio</a:t>
            </a:r>
            <a:r>
              <a:rPr lang="en-US" sz="3240" b="1" dirty="0">
                <a:solidFill>
                  <a:schemeClr val="accent1"/>
                </a:solidFill>
              </a:rPr>
              <a:t>: </a:t>
            </a:r>
            <a:r>
              <a:rPr lang="en-US" sz="3240" b="1" dirty="0" err="1">
                <a:solidFill>
                  <a:schemeClr val="accent1"/>
                </a:solidFill>
              </a:rPr>
              <a:t>Meddwl</a:t>
            </a:r>
            <a:r>
              <a:rPr lang="en-US" sz="3240" b="1" dirty="0">
                <a:solidFill>
                  <a:schemeClr val="accent1"/>
                </a:solidFill>
              </a:rPr>
              <a:t> </a:t>
            </a:r>
            <a:r>
              <a:rPr lang="en-US" sz="3240" b="1" dirty="0" err="1">
                <a:solidFill>
                  <a:schemeClr val="accent1"/>
                </a:solidFill>
              </a:rPr>
              <a:t>Arloesol</a:t>
            </a:r>
            <a:r>
              <a:rPr lang="en-US" sz="3240" b="1" dirty="0">
                <a:solidFill>
                  <a:schemeClr val="accent1"/>
                </a:solidFill>
              </a:rPr>
              <a:t> Newydd </a:t>
            </a:r>
            <a:r>
              <a:rPr lang="en-US" sz="3240" b="1" dirty="0" err="1">
                <a:solidFill>
                  <a:schemeClr val="accent1"/>
                </a:solidFill>
              </a:rPr>
              <a:t>ar</a:t>
            </a:r>
            <a:r>
              <a:rPr lang="en-US" sz="3240" b="1" dirty="0">
                <a:solidFill>
                  <a:schemeClr val="accent1"/>
                </a:solidFill>
              </a:rPr>
              <a:t> </a:t>
            </a:r>
            <a:r>
              <a:rPr lang="en-US" sz="3240" b="1" dirty="0" err="1">
                <a:solidFill>
                  <a:schemeClr val="accent1"/>
                </a:solidFill>
              </a:rPr>
              <a:t>gyfer</a:t>
            </a:r>
            <a:r>
              <a:rPr lang="en-US" sz="3240" b="1" dirty="0">
                <a:solidFill>
                  <a:schemeClr val="accent1"/>
                </a:solidFill>
              </a:rPr>
              <a:t> </a:t>
            </a:r>
            <a:r>
              <a:rPr lang="en-US" sz="3240" b="1" dirty="0" err="1">
                <a:solidFill>
                  <a:schemeClr val="accent1"/>
                </a:solidFill>
              </a:rPr>
              <a:t>Problemau</a:t>
            </a:r>
            <a:r>
              <a:rPr lang="en-US" sz="3240" b="1" dirty="0">
                <a:solidFill>
                  <a:schemeClr val="accent1"/>
                </a:solidFill>
              </a:rPr>
              <a:t> Newydd</a:t>
            </a:r>
            <a:br>
              <a:rPr lang="en-US" sz="3240" b="1" dirty="0"/>
            </a:br>
            <a:r>
              <a:rPr lang="en-US" sz="3240" b="1" dirty="0"/>
              <a:t> </a:t>
            </a:r>
            <a:br>
              <a:rPr lang="en-US" sz="3690" dirty="0"/>
            </a:br>
            <a:r>
              <a:rPr lang="en-US" sz="3690" dirty="0"/>
              <a:t>Design Thinking: New Innovative Thinking for New Problems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188" y="1607821"/>
            <a:ext cx="8447544" cy="323118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8E9189-0FA2-40B6-9FC3-1D8AFB46C784}"/>
              </a:ext>
            </a:extLst>
          </p:cNvPr>
          <p:cNvSpPr txBox="1"/>
          <p:nvPr/>
        </p:nvSpPr>
        <p:spPr>
          <a:xfrm>
            <a:off x="3627010" y="1730926"/>
            <a:ext cx="1313105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60" b="1" dirty="0" err="1">
                <a:solidFill>
                  <a:schemeClr val="accent1">
                    <a:lumMod val="75000"/>
                  </a:schemeClr>
                </a:solidFill>
              </a:rPr>
              <a:t>Empathi</a:t>
            </a:r>
            <a:endParaRPr lang="en-GB" sz="162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242450-4ECA-42C0-B4AC-50E0DE0E233E}"/>
              </a:ext>
            </a:extLst>
          </p:cNvPr>
          <p:cNvSpPr txBox="1"/>
          <p:nvPr/>
        </p:nvSpPr>
        <p:spPr>
          <a:xfrm>
            <a:off x="5169376" y="1718823"/>
            <a:ext cx="139782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60" b="1" dirty="0" err="1">
                <a:solidFill>
                  <a:schemeClr val="accent1">
                    <a:lumMod val="75000"/>
                  </a:schemeClr>
                </a:solidFill>
              </a:rPr>
              <a:t>Diffinio</a:t>
            </a:r>
            <a:endParaRPr lang="en-GB" sz="216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780108-DC00-4DA7-8305-D08889592177}"/>
              </a:ext>
            </a:extLst>
          </p:cNvPr>
          <p:cNvSpPr txBox="1"/>
          <p:nvPr/>
        </p:nvSpPr>
        <p:spPr>
          <a:xfrm>
            <a:off x="6870635" y="1718823"/>
            <a:ext cx="114569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60" b="1" dirty="0" err="1">
                <a:solidFill>
                  <a:schemeClr val="accent1">
                    <a:lumMod val="75000"/>
                  </a:schemeClr>
                </a:solidFill>
              </a:rPr>
              <a:t>Synio</a:t>
            </a:r>
            <a:endParaRPr lang="en-GB" sz="162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CDA172-D04F-459F-AFB1-2DC70E059383}"/>
              </a:ext>
            </a:extLst>
          </p:cNvPr>
          <p:cNvSpPr txBox="1"/>
          <p:nvPr/>
        </p:nvSpPr>
        <p:spPr>
          <a:xfrm>
            <a:off x="8218066" y="1718944"/>
            <a:ext cx="1313105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60" b="1" dirty="0" err="1">
                <a:solidFill>
                  <a:schemeClr val="accent1">
                    <a:lumMod val="75000"/>
                  </a:schemeClr>
                </a:solidFill>
              </a:rPr>
              <a:t>Prototeip</a:t>
            </a:r>
            <a:endParaRPr lang="en-GB" sz="162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BF917C-7650-46D7-9FE5-1484973ED347}"/>
              </a:ext>
            </a:extLst>
          </p:cNvPr>
          <p:cNvSpPr txBox="1"/>
          <p:nvPr/>
        </p:nvSpPr>
        <p:spPr>
          <a:xfrm>
            <a:off x="10118913" y="1757379"/>
            <a:ext cx="929539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60" b="1" dirty="0" err="1">
                <a:solidFill>
                  <a:schemeClr val="accent1">
                    <a:lumMod val="75000"/>
                  </a:schemeClr>
                </a:solidFill>
              </a:rPr>
              <a:t>Profi</a:t>
            </a:r>
            <a:endParaRPr lang="en-GB" sz="162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504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B1EB1472-D2E4-45B1-9609-153B0CB178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5" r="3532" b="-1"/>
          <a:stretch/>
        </p:blipFill>
        <p:spPr>
          <a:xfrm>
            <a:off x="4999939" y="1028710"/>
            <a:ext cx="7801661" cy="61721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E51BDD-27DB-4B4D-B793-4D29D021F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705" y="785528"/>
            <a:ext cx="5601751" cy="1860236"/>
          </a:xfrm>
        </p:spPr>
        <p:txBody>
          <a:bodyPr vert="horz" lIns="82296" tIns="41148" rIns="82296" bIns="41148" rtlCol="0" anchor="b">
            <a:normAutofit/>
          </a:bodyPr>
          <a:lstStyle/>
          <a:p>
            <a:r>
              <a:rPr lang="en-US" sz="4320" b="1" dirty="0">
                <a:solidFill>
                  <a:schemeClr val="accent1"/>
                </a:solidFill>
              </a:rPr>
              <a:t>Cam 3: </a:t>
            </a:r>
            <a:r>
              <a:rPr lang="en-US" sz="4320" b="1" dirty="0" err="1">
                <a:solidFill>
                  <a:schemeClr val="accent1"/>
                </a:solidFill>
              </a:rPr>
              <a:t>Synio</a:t>
            </a:r>
            <a:br>
              <a:rPr lang="en-US" sz="4320" b="1" dirty="0">
                <a:solidFill>
                  <a:schemeClr val="accent1"/>
                </a:solidFill>
              </a:rPr>
            </a:br>
            <a:r>
              <a:rPr lang="en-US" sz="4320" b="1" dirty="0"/>
              <a:t>Stage 3: Ideation</a:t>
            </a:r>
            <a:endParaRPr lang="en-US" sz="432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780CD-E9FD-4CCB-B55A-6FC019CB3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23" y="3597642"/>
            <a:ext cx="4730116" cy="2803158"/>
          </a:xfrm>
        </p:spPr>
        <p:txBody>
          <a:bodyPr vert="horz" lIns="82296" tIns="41148" rIns="82296" bIns="41148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3600" dirty="0">
                <a:solidFill>
                  <a:schemeClr val="accent1"/>
                </a:solidFill>
              </a:rPr>
              <a:t>Beth </a:t>
            </a:r>
            <a:r>
              <a:rPr lang="en-US" sz="3600" dirty="0" err="1">
                <a:solidFill>
                  <a:schemeClr val="accent1"/>
                </a:solidFill>
              </a:rPr>
              <a:t>sydd</a:t>
            </a:r>
            <a:r>
              <a:rPr lang="en-US" sz="3600" dirty="0">
                <a:solidFill>
                  <a:schemeClr val="accent1"/>
                </a:solidFill>
              </a:rPr>
              <a:t> </a:t>
            </a:r>
            <a:r>
              <a:rPr lang="en-US" sz="3600" dirty="0" err="1">
                <a:solidFill>
                  <a:schemeClr val="accent1"/>
                </a:solidFill>
              </a:rPr>
              <a:t>ei</a:t>
            </a:r>
            <a:r>
              <a:rPr lang="en-US" sz="3600" dirty="0">
                <a:solidFill>
                  <a:schemeClr val="accent1"/>
                </a:solidFill>
              </a:rPr>
              <a:t> </a:t>
            </a:r>
            <a:r>
              <a:rPr lang="en-US" sz="3600" dirty="0" err="1">
                <a:solidFill>
                  <a:schemeClr val="accent1"/>
                </a:solidFill>
              </a:rPr>
              <a:t>angen</a:t>
            </a:r>
            <a:r>
              <a:rPr lang="en-US" sz="3600" dirty="0">
                <a:solidFill>
                  <a:schemeClr val="accent1"/>
                </a:solidFill>
              </a:rPr>
              <a:t> </a:t>
            </a:r>
            <a:r>
              <a:rPr lang="en-US" sz="3600" dirty="0" err="1">
                <a:solidFill>
                  <a:schemeClr val="accent1"/>
                </a:solidFill>
              </a:rPr>
              <a:t>yn</a:t>
            </a:r>
            <a:r>
              <a:rPr lang="en-US" sz="3600" dirty="0">
                <a:solidFill>
                  <a:schemeClr val="accent1"/>
                </a:solidFill>
              </a:rPr>
              <a:t> </a:t>
            </a:r>
            <a:r>
              <a:rPr lang="en-US" sz="3600" dirty="0" err="1">
                <a:solidFill>
                  <a:schemeClr val="accent1"/>
                </a:solidFill>
              </a:rPr>
              <a:t>eich</a:t>
            </a:r>
            <a:r>
              <a:rPr lang="en-US" sz="3600" dirty="0">
                <a:solidFill>
                  <a:schemeClr val="accent1"/>
                </a:solidFill>
              </a:rPr>
              <a:t> barn chi er </a:t>
            </a:r>
            <a:r>
              <a:rPr lang="en-US" sz="3600" dirty="0" err="1">
                <a:solidFill>
                  <a:schemeClr val="accent1"/>
                </a:solidFill>
              </a:rPr>
              <a:t>mwyn</a:t>
            </a:r>
            <a:r>
              <a:rPr lang="en-US" sz="3600" dirty="0">
                <a:solidFill>
                  <a:schemeClr val="accent1"/>
                </a:solidFill>
              </a:rPr>
              <a:t> </a:t>
            </a:r>
            <a:r>
              <a:rPr lang="en-US" sz="3600" dirty="0" err="1">
                <a:solidFill>
                  <a:schemeClr val="accent1"/>
                </a:solidFill>
              </a:rPr>
              <a:t>cael</a:t>
            </a:r>
            <a:r>
              <a:rPr lang="en-US" sz="3600" dirty="0">
                <a:solidFill>
                  <a:schemeClr val="accent1"/>
                </a:solidFill>
              </a:rPr>
              <a:t>  </a:t>
            </a:r>
            <a:r>
              <a:rPr lang="en-US" sz="3600" dirty="0" err="1">
                <a:solidFill>
                  <a:schemeClr val="accent1"/>
                </a:solidFill>
              </a:rPr>
              <a:t>syniadau</a:t>
            </a:r>
            <a:r>
              <a:rPr lang="en-US" sz="3600" dirty="0">
                <a:solidFill>
                  <a:schemeClr val="accent1"/>
                </a:solidFill>
              </a:rPr>
              <a:t> </a:t>
            </a:r>
            <a:r>
              <a:rPr lang="en-US" sz="3600" dirty="0" err="1">
                <a:solidFill>
                  <a:schemeClr val="accent1"/>
                </a:solidFill>
              </a:rPr>
              <a:t>effeithiol</a:t>
            </a:r>
            <a:r>
              <a:rPr lang="en-US" sz="3600" dirty="0">
                <a:solidFill>
                  <a:schemeClr val="accent1"/>
                </a:solidFill>
              </a:rPr>
              <a:t>?</a:t>
            </a:r>
          </a:p>
          <a:p>
            <a:pPr marL="0" indent="0">
              <a:buNone/>
            </a:pPr>
            <a:endParaRPr lang="en-US" sz="36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sz="3600" dirty="0"/>
              <a:t>What do you think is required for effective ideation?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71721383"/>
      </p:ext>
    </p:extLst>
  </p:cSld>
  <p:clrMapOvr>
    <a:masterClrMapping/>
  </p:clrMapOvr>
  <p:transition spd="med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E9892227-3128-47BC-A57F-FE69B9E8E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86361" y="4934304"/>
            <a:ext cx="2468879" cy="21501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D48850-2D72-4F3D-BF34-B94E8EFCC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775" y="319235"/>
            <a:ext cx="11556716" cy="1194283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err="1">
                <a:solidFill>
                  <a:schemeClr val="accent1"/>
                </a:solidFill>
              </a:rPr>
              <a:t>Meddylfryd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 err="1">
                <a:solidFill>
                  <a:schemeClr val="accent1"/>
                </a:solidFill>
              </a:rPr>
              <a:t>ar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 err="1">
                <a:solidFill>
                  <a:schemeClr val="accent1"/>
                </a:solidFill>
              </a:rPr>
              <a:t>gyfer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 err="1">
                <a:solidFill>
                  <a:schemeClr val="accent1"/>
                </a:solidFill>
              </a:rPr>
              <a:t>Meddwl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 err="1">
                <a:solidFill>
                  <a:schemeClr val="accent1"/>
                </a:solidFill>
              </a:rPr>
              <a:t>Dylunio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br>
              <a:rPr lang="en-GB" b="1" dirty="0"/>
            </a:br>
            <a:r>
              <a:rPr lang="en-GB" b="1" dirty="0"/>
              <a:t>Mindset for Design Thinking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63B10-2F36-46B8-90AC-A39492DACB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6777" y="4347010"/>
            <a:ext cx="3842597" cy="3324758"/>
          </a:xfrm>
        </p:spPr>
        <p:txBody>
          <a:bodyPr vert="horz" lIns="82296" tIns="41148" rIns="82296" bIns="41148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Idea generation is often stopped by people </a:t>
            </a:r>
            <a:r>
              <a:rPr lang="en-GB" dirty="0">
                <a:ea typeface="+mn-lt"/>
                <a:cs typeface="+mn-lt"/>
              </a:rPr>
              <a:t>self-censoring ideas or judging themselves too harshly</a:t>
            </a:r>
            <a:r>
              <a:rPr lang="en-GB" b="1" dirty="0">
                <a:ea typeface="+mn-lt"/>
                <a:cs typeface="+mn-lt"/>
              </a:rPr>
              <a:t> too early. You need to be willing to keep bringing ideas forward, rather than hanging on for that one genius moment. </a:t>
            </a:r>
            <a:endParaRPr lang="en-US" b="1" dirty="0"/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D497FB-2086-41B5-8E5D-C1D6415BB64C}"/>
              </a:ext>
            </a:extLst>
          </p:cNvPr>
          <p:cNvSpPr txBox="1"/>
          <p:nvPr/>
        </p:nvSpPr>
        <p:spPr>
          <a:xfrm>
            <a:off x="6402389" y="3070213"/>
            <a:ext cx="2414126" cy="3444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  <a:ea typeface="+mn-lt"/>
                <a:cs typeface="Calibri" panose="020F0502020204030204"/>
              </a:rPr>
              <a:t>Empathi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  <a:ea typeface="+mn-lt"/>
                <a:cs typeface="Calibri" panose="020F0502020204030204"/>
              </a:rPr>
              <a:t>Empathy</a:t>
            </a:r>
          </a:p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  <a:ea typeface="+mn-lt"/>
                <a:cs typeface="Calibri" panose="020F0502020204030204"/>
              </a:rPr>
              <a:t>Cydweithio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  <a:ea typeface="+mn-lt"/>
                <a:cs typeface="Calibri" panose="020F0502020204030204"/>
              </a:rPr>
              <a:t>Collaboration</a:t>
            </a:r>
          </a:p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  <a:ea typeface="+mn-lt"/>
                <a:cs typeface="Calibri" panose="020F0502020204030204"/>
              </a:rPr>
              <a:t>Rhyddid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  <a:ea typeface="+mn-lt"/>
                <a:cs typeface="Calibri" panose="020F0502020204030204"/>
              </a:rPr>
              <a:t>Freedom</a:t>
            </a:r>
          </a:p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  <a:ea typeface="+mn-lt"/>
                <a:cs typeface="Calibri" panose="020F0502020204030204"/>
              </a:rPr>
              <a:t>Dewrder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  <a:ea typeface="+mn-lt"/>
                <a:cs typeface="Calibri" panose="020F0502020204030204"/>
              </a:rPr>
              <a:t>Courage</a:t>
            </a:r>
          </a:p>
          <a:p>
            <a:pPr defTabSz="548640">
              <a:defRPr/>
            </a:pPr>
            <a:endParaRPr lang="en-GB" sz="162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0AE5A96-5F8F-44BB-B450-574F04852C3A}"/>
              </a:ext>
            </a:extLst>
          </p:cNvPr>
          <p:cNvSpPr txBox="1">
            <a:spLocks/>
          </p:cNvSpPr>
          <p:nvPr/>
        </p:nvSpPr>
        <p:spPr>
          <a:xfrm>
            <a:off x="2145127" y="2528696"/>
            <a:ext cx="3973355" cy="4407790"/>
          </a:xfrm>
          <a:prstGeom prst="rect">
            <a:avLst/>
          </a:prstGeom>
        </p:spPr>
        <p:txBody>
          <a:bodyPr vert="horz" lIns="82296" tIns="41148" rIns="82296" bIns="41148" rtlCol="0" anchor="t">
            <a:norm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defRPr/>
            </a:pPr>
            <a:endParaRPr lang="en-GB" sz="2160">
              <a:solidFill>
                <a:prstClr val="black">
                  <a:lumMod val="85000"/>
                  <a:lumOff val="15000"/>
                </a:prstClr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>
              <a:defRPr/>
            </a:pPr>
            <a:endParaRPr lang="en-GB" sz="2160" dirty="0">
              <a:solidFill>
                <a:prstClr val="black">
                  <a:lumMod val="85000"/>
                  <a:lumOff val="15000"/>
                </a:prstClr>
              </a:solidFill>
              <a:latin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F22868-6BED-42A9-BE56-FC7108058BD8}"/>
              </a:ext>
            </a:extLst>
          </p:cNvPr>
          <p:cNvSpPr txBox="1"/>
          <p:nvPr/>
        </p:nvSpPr>
        <p:spPr>
          <a:xfrm>
            <a:off x="2145125" y="3015198"/>
            <a:ext cx="3874612" cy="31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Meddwl</a:t>
            </a:r>
            <a:r>
              <a:rPr lang="en-GB" sz="252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agored</a:t>
            </a:r>
            <a:r>
              <a:rPr lang="en-GB" sz="252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, </a:t>
            </a: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gwahanol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</a:rPr>
              <a:t>Open, divergent-thinking</a:t>
            </a:r>
          </a:p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Anfeirol</a:t>
            </a:r>
            <a:r>
              <a:rPr lang="en-GB" sz="252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</a:rPr>
              <a:t>Non-judgemental</a:t>
            </a:r>
          </a:p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Ymddiriedaeth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</a:rPr>
              <a:t>Trust</a:t>
            </a:r>
          </a:p>
          <a:p>
            <a:pPr defTabSz="548640">
              <a:defRPr/>
            </a:pPr>
            <a:r>
              <a:rPr lang="en-GB" sz="252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Dychymyg</a:t>
            </a:r>
            <a:endParaRPr lang="en-GB" sz="2520" dirty="0">
              <a:solidFill>
                <a:srgbClr val="4472C4">
                  <a:lumMod val="75000"/>
                </a:srgbClr>
              </a:solidFill>
              <a:latin typeface="Calibri" panose="020F0502020204030204"/>
            </a:endParaRPr>
          </a:p>
          <a:p>
            <a:pPr defTabSz="548640">
              <a:defRPr/>
            </a:pPr>
            <a:r>
              <a:rPr lang="en-GB" sz="2520" b="1" dirty="0">
                <a:solidFill>
                  <a:prstClr val="black"/>
                </a:solidFill>
                <a:latin typeface="Calibri" panose="020F0502020204030204"/>
              </a:rPr>
              <a:t>Imagination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E08BA64-F70C-498F-B928-1B04B6D2BCA9}"/>
              </a:ext>
            </a:extLst>
          </p:cNvPr>
          <p:cNvSpPr txBox="1"/>
          <p:nvPr/>
        </p:nvSpPr>
        <p:spPr>
          <a:xfrm>
            <a:off x="8446770" y="917257"/>
            <a:ext cx="3742608" cy="2751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48640">
              <a:defRPr/>
            </a:pP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Mae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cynhyrchu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syniadau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aml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cael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ei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atal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gan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bobl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sy'n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hunan-geryddu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syniadau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neu'n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barnu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eu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hunain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yn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rhy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gynnar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. 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Mae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angen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i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chi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fod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yn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barod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i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barhau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i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gyflwyno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syniadau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,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yn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hytrach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na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dal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ati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am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yr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un foment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athrylithgar</a:t>
            </a:r>
            <a:r>
              <a:rPr lang="en-GB" sz="216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 </a:t>
            </a:r>
            <a:r>
              <a:rPr lang="en-GB" sz="2160" b="1" dirty="0" err="1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honno</a:t>
            </a:r>
            <a:r>
              <a:rPr lang="en-GB" sz="2160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66E0FE-748C-E551-26F1-77ABF38625A8}"/>
              </a:ext>
            </a:extLst>
          </p:cNvPr>
          <p:cNvSpPr txBox="1"/>
          <p:nvPr/>
        </p:nvSpPr>
        <p:spPr>
          <a:xfrm>
            <a:off x="3904938" y="7457607"/>
            <a:ext cx="25708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Micheli et al. (2018)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919096"/>
      </p:ext>
    </p:extLst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93790" y="990838"/>
            <a:ext cx="1636395" cy="441484"/>
          </a:xfrm>
          <a:prstGeom prst="roundRect">
            <a:avLst>
              <a:gd name="adj" fmla="val 17263"/>
            </a:avLst>
          </a:prstGeom>
          <a:noFill/>
          <a:ln w="7620">
            <a:solidFill>
              <a:srgbClr val="43706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7498" y="1120854"/>
            <a:ext cx="181451" cy="18145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209675" y="1066443"/>
            <a:ext cx="107680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37066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RESOURCES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1051084" y="1527334"/>
            <a:ext cx="1252823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5550"/>
              </a:lnSpc>
            </a:pPr>
            <a:r>
              <a:rPr lang="en-US" sz="3600" dirty="0">
                <a:solidFill>
                  <a:srgbClr val="0070C0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References &amp; Further Reading </a:t>
            </a:r>
            <a:r>
              <a:rPr lang="en-US" sz="3600" i="1" dirty="0" err="1"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Cyfeiriadau</a:t>
            </a:r>
            <a:r>
              <a:rPr lang="en-US" sz="3600" i="1" dirty="0"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 a Darllen Pellach</a:t>
            </a:r>
            <a:endParaRPr lang="en-US" sz="3600" dirty="0"/>
          </a:p>
          <a:p>
            <a:pPr marL="0" indent="0" algn="l">
              <a:lnSpc>
                <a:spcPts val="5550"/>
              </a:lnSpc>
              <a:buNone/>
            </a:pPr>
            <a:endParaRPr lang="en-US" sz="3600" dirty="0"/>
          </a:p>
        </p:txBody>
      </p:sp>
      <p:sp>
        <p:nvSpPr>
          <p:cNvPr id="6" name="Text 3"/>
          <p:cNvSpPr/>
          <p:nvPr/>
        </p:nvSpPr>
        <p:spPr>
          <a:xfrm>
            <a:off x="793790" y="2576274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793790" y="3194328"/>
            <a:ext cx="3090505" cy="4044315"/>
          </a:xfrm>
          <a:prstGeom prst="roundRect">
            <a:avLst>
              <a:gd name="adj" fmla="val 3083"/>
            </a:avLst>
          </a:prstGeom>
          <a:solidFill>
            <a:srgbClr val="FFFFFF"/>
          </a:solidFill>
          <a:ln w="3048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1051084" y="3451622"/>
            <a:ext cx="257591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Zulkifli et al. (2025)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51084" y="3942040"/>
            <a:ext cx="2575917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 Study of Group Work in Tuckman's Model. </a:t>
            </a:r>
            <a:r>
              <a:rPr lang="en-US" sz="17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International Journal of Academic Research in Business and Social Sciences.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1051084" y="6255544"/>
            <a:ext cx="257591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u="sng" dirty="0">
                <a:solidFill>
                  <a:srgbClr val="437066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View article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4111109" y="3194328"/>
            <a:ext cx="3090624" cy="4044315"/>
          </a:xfrm>
          <a:prstGeom prst="roundRect">
            <a:avLst>
              <a:gd name="adj" fmla="val 3082"/>
            </a:avLst>
          </a:prstGeom>
          <a:solidFill>
            <a:srgbClr val="FFFFFF"/>
          </a:solidFill>
          <a:ln w="3048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4368403" y="3451622"/>
            <a:ext cx="257603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Nor &amp; Hassan (2025)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4368403" y="3942040"/>
            <a:ext cx="2576036" cy="25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From Forming to Performing: Group Collaboration. </a:t>
            </a:r>
            <a:r>
              <a:rPr lang="en-US" sz="17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International Journal of Research and Innovation in Social Science.</a:t>
            </a:r>
            <a:endParaRPr lang="en-US" sz="1750" dirty="0"/>
          </a:p>
        </p:txBody>
      </p:sp>
      <p:sp>
        <p:nvSpPr>
          <p:cNvPr id="14" name="Text 11"/>
          <p:cNvSpPr/>
          <p:nvPr/>
        </p:nvSpPr>
        <p:spPr>
          <a:xfrm>
            <a:off x="4368403" y="6618446"/>
            <a:ext cx="257603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u="sng" dirty="0">
                <a:solidFill>
                  <a:srgbClr val="437066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View article</a:t>
            </a:r>
            <a:endParaRPr lang="en-US" sz="1750" dirty="0"/>
          </a:p>
        </p:txBody>
      </p:sp>
      <p:sp>
        <p:nvSpPr>
          <p:cNvPr id="15" name="Shape 12"/>
          <p:cNvSpPr/>
          <p:nvPr/>
        </p:nvSpPr>
        <p:spPr>
          <a:xfrm>
            <a:off x="7428548" y="3194328"/>
            <a:ext cx="3090624" cy="4044315"/>
          </a:xfrm>
          <a:prstGeom prst="roundRect">
            <a:avLst>
              <a:gd name="adj" fmla="val 3082"/>
            </a:avLst>
          </a:prstGeom>
          <a:solidFill>
            <a:srgbClr val="FFFFFF"/>
          </a:solidFill>
          <a:ln w="3048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3"/>
          <p:cNvSpPr/>
          <p:nvPr/>
        </p:nvSpPr>
        <p:spPr>
          <a:xfrm>
            <a:off x="7685842" y="3451622"/>
            <a:ext cx="257603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Micheli et al. (2018)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7685842" y="3942040"/>
            <a:ext cx="257603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Adopting a Design Thinking Mindset. </a:t>
            </a:r>
            <a:r>
              <a:rPr lang="en-US" sz="17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UTS Repository.</a:t>
            </a:r>
            <a:endParaRPr lang="en-US" sz="1750" dirty="0"/>
          </a:p>
        </p:txBody>
      </p:sp>
      <p:sp>
        <p:nvSpPr>
          <p:cNvPr id="18" name="Text 15"/>
          <p:cNvSpPr/>
          <p:nvPr/>
        </p:nvSpPr>
        <p:spPr>
          <a:xfrm>
            <a:off x="7685842" y="5166836"/>
            <a:ext cx="257603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u="sng" dirty="0">
                <a:solidFill>
                  <a:srgbClr val="437066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View article</a:t>
            </a:r>
            <a:endParaRPr lang="en-US" sz="1750" dirty="0"/>
          </a:p>
        </p:txBody>
      </p:sp>
      <p:sp>
        <p:nvSpPr>
          <p:cNvPr id="19" name="Shape 16"/>
          <p:cNvSpPr/>
          <p:nvPr/>
        </p:nvSpPr>
        <p:spPr>
          <a:xfrm>
            <a:off x="10745986" y="3194328"/>
            <a:ext cx="3090624" cy="4044315"/>
          </a:xfrm>
          <a:prstGeom prst="roundRect">
            <a:avLst>
              <a:gd name="adj" fmla="val 3082"/>
            </a:avLst>
          </a:prstGeom>
          <a:solidFill>
            <a:srgbClr val="FFFFFF"/>
          </a:solidFill>
          <a:ln w="30480">
            <a:solidFill>
              <a:srgbClr val="C5D2C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11003280" y="3451622"/>
            <a:ext cx="257603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3249"/>
                </a:solidFill>
                <a:latin typeface="Kanit Light" pitchFamily="34" charset="0"/>
                <a:ea typeface="Kanit Light" pitchFamily="34" charset="-122"/>
                <a:cs typeface="Kanit Light" pitchFamily="34" charset="-120"/>
              </a:rPr>
              <a:t>Tuckman, B.W. (1965)</a:t>
            </a:r>
            <a:endParaRPr lang="en-US" sz="2200" dirty="0"/>
          </a:p>
        </p:txBody>
      </p:sp>
      <p:sp>
        <p:nvSpPr>
          <p:cNvPr id="21" name="Text 18"/>
          <p:cNvSpPr/>
          <p:nvPr/>
        </p:nvSpPr>
        <p:spPr>
          <a:xfrm>
            <a:off x="11003280" y="3942040"/>
            <a:ext cx="2576036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Developmental sequence in small groups. </a:t>
            </a:r>
            <a:r>
              <a:rPr lang="en-US" sz="1750" i="1" dirty="0">
                <a:solidFill>
                  <a:srgbClr val="2C3249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</a:rPr>
              <a:t>Psychological Bulletin.</a:t>
            </a:r>
            <a:endParaRPr lang="en-US" sz="1750" dirty="0"/>
          </a:p>
        </p:txBody>
      </p:sp>
      <p:sp>
        <p:nvSpPr>
          <p:cNvPr id="22" name="Text 19"/>
          <p:cNvSpPr/>
          <p:nvPr/>
        </p:nvSpPr>
        <p:spPr>
          <a:xfrm>
            <a:off x="11003280" y="5529739"/>
            <a:ext cx="257603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u="sng" dirty="0">
                <a:solidFill>
                  <a:srgbClr val="437066"/>
                </a:solidFill>
                <a:latin typeface="Martel Sans" pitchFamily="34" charset="0"/>
                <a:ea typeface="Martel Sans" pitchFamily="34" charset="-122"/>
                <a:cs typeface="Martel Sans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View article</a:t>
            </a:r>
            <a:endParaRPr lang="en-US" sz="1750" dirty="0"/>
          </a:p>
        </p:txBody>
      </p:sp>
      <p:pic>
        <p:nvPicPr>
          <p:cNvPr id="23" name="Picture 2" descr="University of Wales Trinity Saint David - Climate Cymru">
            <a:extLst>
              <a:ext uri="{FF2B5EF4-FFF2-40B4-BE49-F238E27FC236}">
                <a16:creationId xmlns:a16="http://schemas.microsoft.com/office/drawing/2014/main" id="{33ED049F-0E12-98CB-A0E0-B4712E696D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59" b="36400"/>
          <a:stretch>
            <a:fillRect/>
          </a:stretch>
        </p:blipFill>
        <p:spPr bwMode="auto">
          <a:xfrm>
            <a:off x="10988984" y="7074750"/>
            <a:ext cx="3641416" cy="115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1760</TotalTime>
  <Words>1037</Words>
  <Application>Microsoft Office PowerPoint</Application>
  <PresentationFormat>Custom</PresentationFormat>
  <Paragraphs>201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Kanit Light</vt:lpstr>
      <vt:lpstr>Martel Sans</vt:lpstr>
      <vt:lpstr>Calibri</vt:lpstr>
      <vt:lpstr>Arial</vt:lpstr>
      <vt:lpstr>Office Theme</vt:lpstr>
      <vt:lpstr>Holding PAge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Meddylfryd Dylunio: Meddwl Arloesol Newydd ar gyfer Problemau Newydd   Design Thinking: New Innovative Thinking for New Problems</vt:lpstr>
      <vt:lpstr>Cam 3: Synio Stage 3: Ideation</vt:lpstr>
      <vt:lpstr>Meddylfryd ar gyfer Meddwl Dylunio  Mindset for Design Thinking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Heike Griffiths</dc:creator>
  <cp:lastModifiedBy>Heike Griffiths</cp:lastModifiedBy>
  <cp:revision>3</cp:revision>
  <dcterms:created xsi:type="dcterms:W3CDTF">2026-02-01T10:27:09Z</dcterms:created>
  <dcterms:modified xsi:type="dcterms:W3CDTF">2026-02-02T15:48:23Z</dcterms:modified>
</cp:coreProperties>
</file>