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4"/>
  </p:notesMasterIdLst>
  <p:sldIdLst>
    <p:sldId id="278" r:id="rId2"/>
    <p:sldId id="279" r:id="rId3"/>
    <p:sldId id="280" r:id="rId4"/>
    <p:sldId id="281" r:id="rId5"/>
    <p:sldId id="294" r:id="rId6"/>
    <p:sldId id="295" r:id="rId7"/>
    <p:sldId id="282" r:id="rId8"/>
    <p:sldId id="296" r:id="rId9"/>
    <p:sldId id="297" r:id="rId10"/>
    <p:sldId id="298" r:id="rId11"/>
    <p:sldId id="292" r:id="rId12"/>
    <p:sldId id="293" r:id="rId1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B1F60C-822D-4C5E-9C8E-14B2A8D05815}" v="410" dt="2023-01-04T13:29:09.362"/>
    <p1510:client id="{0F28F94A-F32A-281D-7B21-81A560E84F9A}" v="7660" dt="2023-04-23T11:02:43.678"/>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60"/>
    <p:restoredTop sz="94609" autoAdjust="0"/>
  </p:normalViewPr>
  <p:slideViewPr>
    <p:cSldViewPr snapToGrid="0" snapToObjects="1">
      <p:cViewPr>
        <p:scale>
          <a:sx n="100" d="100"/>
          <a:sy n="100" d="100"/>
        </p:scale>
        <p:origin x="948" y="258"/>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dirty="0"/>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dirty="0"/>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dirty="0"/>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dirty="0"/>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dirty="0"/>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dirty="0"/>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dirty="0"/>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dirty="0"/>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dirty="0"/>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dirty="0"/>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dirty="0"/>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dirty="0"/>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8" Type="http://schemas.openxmlformats.org/officeDocument/2006/relationships/hyperlink" Target="https://phw.nhs.wales/news/putting-health-and-wellbeing-at-the-core-of-the-new-welsh-education-curriculum/#:~:text=The%20draft%20Curriculum%20for%20Wales%202022%20seeks%20to%20embed%20health,Welsh%20schools%20from%202022%20onwards" TargetMode="External"/><Relationship Id="rId3" Type="http://schemas.openxmlformats.org/officeDocument/2006/relationships/hyperlink" Target="https://hwb.gov.wales/curriculum-for-wales/designing-your-curriculum/developing-a-vision-for-curriculum-design" TargetMode="External"/><Relationship Id="rId7" Type="http://schemas.openxmlformats.org/officeDocument/2006/relationships/hyperlink" Target="https://www.lawinsider.com/dictionary/outdoors" TargetMode="External"/><Relationship Id="rId2" Type="http://schemas.openxmlformats.org/officeDocument/2006/relationships/hyperlink" Target="https://educationendowmentfoundation.org.uk/support-for-schools/school-planning-support/1-high-quality-teaching" TargetMode="External"/><Relationship Id="rId1" Type="http://schemas.openxmlformats.org/officeDocument/2006/relationships/slideLayout" Target="../slideLayouts/slideLayout15.xml"/><Relationship Id="rId6" Type="http://schemas.openxmlformats.org/officeDocument/2006/relationships/hyperlink" Target="https://doi.org/10.1080/13504622.2021.1921117" TargetMode="External"/><Relationship Id="rId5" Type="http://schemas.openxmlformats.org/officeDocument/2006/relationships/hyperlink" Target="https://www.outdoor-learning.org/Good-Practice/Research-Resources/About-Outdoor-Learning" TargetMode="External"/><Relationship Id="rId4" Type="http://schemas.openxmlformats.org/officeDocument/2006/relationships/hyperlink" Target="https://www.globalgoals.org/goals/4-quality-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p:txBody>
          <a:bodyPr/>
          <a:lstStyle/>
          <a:p>
            <a:r>
              <a:rPr lang="en-US" dirty="0">
                <a:ea typeface="+mj-lt"/>
                <a:cs typeface="+mj-lt"/>
              </a:rPr>
              <a:t>E-Portfolio Evidence of Learning</a:t>
            </a:r>
            <a:br>
              <a:rPr lang="en-US" dirty="0"/>
            </a:br>
            <a:endParaRPr lang="en-US"/>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49496" y="4042073"/>
            <a:ext cx="3493008" cy="878908"/>
          </a:xfrm>
        </p:spPr>
        <p:txBody>
          <a:bodyPr vert="horz" lIns="0" tIns="0" rIns="0" bIns="0" rtlCol="0" anchor="t">
            <a:noAutofit/>
          </a:bodyPr>
          <a:lstStyle/>
          <a:p>
            <a:r>
              <a:rPr lang="en-US" dirty="0"/>
              <a:t>Ed Petcher-Ellison</a:t>
            </a:r>
            <a:endParaRPr lang="en-US" dirty="0">
              <a:cs typeface="Sabon Next LT"/>
            </a:endParaRPr>
          </a:p>
          <a:p>
            <a:endParaRPr lang="en-US"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p:txBody>
          <a:bodyPr/>
          <a:lstStyle/>
          <a:p>
            <a:r>
              <a:rPr lang="en-US" dirty="0">
                <a:latin typeface="Arial Black"/>
                <a:ea typeface="Arial Regular"/>
                <a:cs typeface="Arial Black" panose="020B0604020202020204" pitchFamily="34" charset="0"/>
              </a:rPr>
              <a:t>Proposal:</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p:txBody>
          <a:bodyPr vert="horz" lIns="91440" tIns="45720" rIns="91440" bIns="45720" rtlCol="0" anchor="t">
            <a:noAutofit/>
          </a:bodyPr>
          <a:lstStyle/>
          <a:p>
            <a:r>
              <a:rPr lang="en-US" dirty="0">
                <a:ea typeface="+mn-lt"/>
                <a:cs typeface="+mn-lt"/>
              </a:rPr>
              <a:t>Is the outdoors a suitable medium for delivering high quality education across the curriculum in Wales? </a:t>
            </a:r>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224528" y="1239689"/>
            <a:ext cx="6766560" cy="768096"/>
          </a:xfrm>
        </p:spPr>
        <p:txBody>
          <a:bodyPr/>
          <a:lstStyle/>
          <a:p>
            <a:r>
              <a:rPr lang="en-US" dirty="0"/>
              <a:t>Definitions</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608205" y="2359900"/>
            <a:ext cx="8324177" cy="3563380"/>
          </a:xfrm>
        </p:spPr>
        <p:txBody>
          <a:bodyPr vert="horz" lIns="91440" tIns="45720" rIns="91440" bIns="45720" rtlCol="0" anchor="t">
            <a:noAutofit/>
          </a:bodyPr>
          <a:lstStyle/>
          <a:p>
            <a:r>
              <a:rPr lang="en-US" dirty="0">
                <a:cs typeface="Sabon Next LT"/>
              </a:rPr>
              <a:t>High quality education is defined as "</a:t>
            </a:r>
            <a:r>
              <a:rPr lang="en-US" dirty="0">
                <a:ea typeface="+mn-lt"/>
                <a:cs typeface="+mn-lt"/>
              </a:rPr>
              <a:t>inclusive and equitable quality education and promote[s] lifelong learning opportunities for all" (globalgoals.</a:t>
            </a:r>
            <a:r>
              <a:rPr lang="en-US" dirty="0"/>
              <a:t>org,  n.d) It aims to empower the student to retain </a:t>
            </a:r>
            <a:r>
              <a:rPr lang="en-US" dirty="0">
                <a:latin typeface="Sabon Next LT"/>
                <a:cs typeface="Sabon Next LT"/>
              </a:rPr>
              <a:t>"key knowledge and skills" and helps them "to make links between ideas and topics. It is valuable to look for ways of reinforcing key knowledge and skills across the curriculum, </a:t>
            </a:r>
            <a:r>
              <a:rPr lang="en-US" dirty="0" err="1">
                <a:latin typeface="Sabon Next LT"/>
                <a:cs typeface="Sabon Next LT"/>
              </a:rPr>
              <a:t>capitalising</a:t>
            </a:r>
            <a:r>
              <a:rPr lang="en-US" dirty="0">
                <a:latin typeface="Sabon Next LT"/>
                <a:cs typeface="Sabon Next LT"/>
              </a:rPr>
              <a:t> on any crossover between topics and subjects where appropriate" (educationendowmentfoundation.org.uk, 2023).</a:t>
            </a:r>
          </a:p>
          <a:p>
            <a:endParaRPr lang="en-US" dirty="0">
              <a:cs typeface="Sabon Next LT"/>
            </a:endParaRPr>
          </a:p>
          <a:p>
            <a:r>
              <a:rPr lang="en-US" dirty="0">
                <a:cs typeface="Sabon Next LT"/>
              </a:rPr>
              <a:t>The outdoors for the purpose of this proposal will be taken to mean spaces not confined by walls and a roof (lawinsider.com, </a:t>
            </a:r>
            <a:r>
              <a:rPr lang="en-US" dirty="0" err="1">
                <a:cs typeface="Sabon Next LT"/>
              </a:rPr>
              <a:t>n.d</a:t>
            </a:r>
            <a:r>
              <a:rPr lang="en-US" dirty="0">
                <a:cs typeface="Sabon Next LT"/>
              </a:rPr>
              <a:t>). This could constitute a school playground or field, a local park, space or equipment used as part of an outdoor education provision or other outdoor space that can be used to deliver meaningful education (outdoor-learning.org, 2023).  It is important to note that different schools have varying levels of affordances. This must be a consideration when understanding a </a:t>
            </a:r>
            <a:r>
              <a:rPr lang="en-US">
                <a:cs typeface="Sabon Next LT"/>
              </a:rPr>
              <a:t>school's ability to deliver outdoor learning (Miller et.al, 2021).</a:t>
            </a:r>
          </a:p>
          <a:p>
            <a:endParaRPr lang="en-US" dirty="0">
              <a:cs typeface="Sabon Next LT"/>
            </a:endParaRPr>
          </a:p>
          <a:p>
            <a:endParaRPr lang="en-US" dirty="0">
              <a:cs typeface="Sabon Next LT"/>
            </a:endParaRP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895600" y="296916"/>
            <a:ext cx="6400800" cy="768096"/>
          </a:xfrm>
        </p:spPr>
        <p:txBody>
          <a:bodyPr/>
          <a:lstStyle/>
          <a:p>
            <a:r>
              <a:rPr lang="en-US" dirty="0">
                <a:latin typeface="Arial Black"/>
              </a:rPr>
              <a:t>Introduction</a:t>
            </a:r>
            <a:endParaRPr lang="en-US" dirty="0"/>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2895600" y="1503779"/>
            <a:ext cx="6400800" cy="2496808"/>
          </a:xfrm>
        </p:spPr>
        <p:txBody>
          <a:bodyPr vert="horz" lIns="0" tIns="0" rIns="0" bIns="0" rtlCol="0" anchor="t">
            <a:noAutofit/>
          </a:bodyPr>
          <a:lstStyle/>
          <a:p>
            <a:pPr marL="342900" indent="-342900" algn="l">
              <a:buChar char="•"/>
            </a:pPr>
            <a:r>
              <a:rPr lang="en-US" dirty="0">
                <a:latin typeface="Sabon Next LT"/>
                <a:cs typeface="Sabon Next LT"/>
              </a:rPr>
              <a:t>The curriculum is changing</a:t>
            </a:r>
            <a:endParaRPr lang="en-US" dirty="0">
              <a:latin typeface="Sabon Next LT" panose="02000500000000000000" pitchFamily="2" charset="0"/>
              <a:cs typeface="Sabon Next LT" panose="02000500000000000000" pitchFamily="2" charset="0"/>
            </a:endParaRPr>
          </a:p>
          <a:p>
            <a:pPr marL="342900" indent="-342900" algn="l">
              <a:buChar char="•"/>
            </a:pPr>
            <a:r>
              <a:rPr lang="en-US" dirty="0">
                <a:latin typeface="Sabon Next LT"/>
                <a:cs typeface="Sabon Next LT"/>
              </a:rPr>
              <a:t>The outdoors and outdoor learning is becoming a more integral part of the </a:t>
            </a:r>
            <a:r>
              <a:rPr lang="en-US">
                <a:latin typeface="Sabon Next LT"/>
                <a:cs typeface="Sabon Next LT"/>
              </a:rPr>
              <a:t>curriculum (hwb.</a:t>
            </a:r>
            <a:r>
              <a:rPr lang="en-US" dirty="0">
                <a:latin typeface="Sabon Next LT"/>
                <a:cs typeface="Sabon Next LT"/>
              </a:rPr>
              <a:t>gov.wales, 2022)</a:t>
            </a:r>
          </a:p>
          <a:p>
            <a:pPr marL="342900" indent="-342900" algn="l">
              <a:buChar char="•"/>
            </a:pPr>
            <a:r>
              <a:rPr lang="en-US" dirty="0">
                <a:latin typeface="Sabon Next LT"/>
                <a:cs typeface="Sabon Next LT"/>
              </a:rPr>
              <a:t>Health and wellbeing is now a key aspect of the curriculum (Public Health Wales, 2022)</a:t>
            </a:r>
          </a:p>
          <a:p>
            <a:pPr marL="342900" indent="-342900" algn="l">
              <a:buChar char="•"/>
            </a:pPr>
            <a:r>
              <a:rPr lang="en-US" dirty="0">
                <a:latin typeface="Sabon Next LT"/>
                <a:cs typeface="Sabon Next LT"/>
              </a:rPr>
              <a:t>The curriculum is becoming "continuous" (</a:t>
            </a:r>
            <a:r>
              <a:rPr lang="en-US" dirty="0" err="1">
                <a:ea typeface="+mn-lt"/>
                <a:cs typeface="+mn-lt"/>
              </a:rPr>
              <a:t>hwb</a:t>
            </a:r>
            <a:r>
              <a:rPr lang="en-US" dirty="0" err="1">
                <a:latin typeface="Sabon Next LT"/>
                <a:cs typeface="Sabon Next LT"/>
              </a:rPr>
              <a:t>.gov.wales</a:t>
            </a:r>
            <a:r>
              <a:rPr lang="en-US" dirty="0">
                <a:latin typeface="Sabon Next LT"/>
                <a:cs typeface="Sabon Next LT"/>
              </a:rPr>
              <a:t>, 2022). This means that elements such as outdoor learning will be present throughout a child's journey through the education system. This means that it important to understand the value of outdoor learning and how it can affect attainment</a:t>
            </a:r>
          </a:p>
          <a:p>
            <a:pPr marL="342900" indent="-342900" algn="l">
              <a:buChar char="•"/>
            </a:pPr>
            <a:endParaRPr lang="en-US" dirty="0">
              <a:latin typeface="Sabon Next LT"/>
              <a:cs typeface="Sabon Next LT"/>
            </a:endParaRPr>
          </a:p>
        </p:txBody>
      </p:sp>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895600" y="834798"/>
            <a:ext cx="6400800" cy="768096"/>
          </a:xfrm>
        </p:spPr>
        <p:txBody>
          <a:bodyPr/>
          <a:lstStyle/>
          <a:p>
            <a:r>
              <a:rPr lang="en-US" dirty="0"/>
              <a:t>Why is this a relevant question?</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2496879" y="3424676"/>
            <a:ext cx="6400800" cy="2496808"/>
          </a:xfrm>
        </p:spPr>
        <p:txBody>
          <a:bodyPr vert="horz" lIns="0" tIns="0" rIns="0" bIns="0" rtlCol="0" anchor="t">
            <a:noAutofit/>
          </a:bodyPr>
          <a:lstStyle/>
          <a:p>
            <a:pPr marL="342900" indent="-342900" algn="l">
              <a:buChar char="•"/>
            </a:pPr>
            <a:r>
              <a:rPr lang="en-US" dirty="0">
                <a:latin typeface="Sabon Next LT"/>
                <a:cs typeface="Sabon Next LT"/>
              </a:rPr>
              <a:t>It is important to gain an understanding of outdoor learning's value</a:t>
            </a:r>
            <a:endParaRPr lang="en-US" dirty="0">
              <a:latin typeface="Sabon Next LT" panose="02000500000000000000" pitchFamily="2" charset="0"/>
              <a:cs typeface="Sabon Next LT" panose="02000500000000000000" pitchFamily="2" charset="0"/>
            </a:endParaRPr>
          </a:p>
          <a:p>
            <a:pPr marL="342900" indent="-342900" algn="l">
              <a:buChar char="•"/>
            </a:pPr>
            <a:r>
              <a:rPr lang="en-US" dirty="0">
                <a:latin typeface="Sabon Next LT"/>
                <a:cs typeface="Sabon Next LT"/>
              </a:rPr>
              <a:t>This should be observed through teacher willingness to deliver it and pupil attainment</a:t>
            </a:r>
          </a:p>
          <a:p>
            <a:pPr marL="342900" indent="-342900" algn="l">
              <a:buChar char="•"/>
            </a:pPr>
            <a:r>
              <a:rPr lang="en-US" dirty="0">
                <a:latin typeface="Sabon Next LT"/>
                <a:cs typeface="Sabon Next LT"/>
              </a:rPr>
              <a:t>This will show researchers whether outdoor learning has the power to improve attainment, as well as mood and anxiety states.</a:t>
            </a:r>
          </a:p>
          <a:p>
            <a:pPr marL="342900" indent="-342900" algn="l">
              <a:buChar char="•"/>
            </a:pPr>
            <a:endParaRPr lang="en-US" dirty="0">
              <a:latin typeface="Sabon Next LT"/>
              <a:cs typeface="Sabon Next LT"/>
            </a:endParaRPr>
          </a:p>
          <a:p>
            <a:pPr marL="342900" indent="-342900" algn="l">
              <a:buChar char="•"/>
            </a:pPr>
            <a:endParaRPr lang="en-US" dirty="0">
              <a:latin typeface="Sabon Next LT"/>
              <a:cs typeface="Sabon Next LT"/>
            </a:endParaRPr>
          </a:p>
        </p:txBody>
      </p:sp>
    </p:spTree>
    <p:extLst>
      <p:ext uri="{BB962C8B-B14F-4D97-AF65-F5344CB8AC3E}">
        <p14:creationId xmlns:p14="http://schemas.microsoft.com/office/powerpoint/2010/main" val="3161630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p:txBody>
          <a:bodyPr/>
          <a:lstStyle/>
          <a:p>
            <a:r>
              <a:rPr lang="en-US" dirty="0"/>
              <a:t>Methodology</a:t>
            </a:r>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6</a:t>
            </a:fld>
            <a:endParaRPr lang="en-US" dirty="0"/>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685032" y="2877312"/>
            <a:ext cx="7596751" cy="3684588"/>
          </a:xfrm>
        </p:spPr>
        <p:txBody>
          <a:bodyPr vert="horz" lIns="45720" tIns="45720" rIns="45720" bIns="45720" rtlCol="0" anchor="t">
            <a:noAutofit/>
          </a:bodyPr>
          <a:lstStyle/>
          <a:p>
            <a:pPr marL="0" indent="0">
              <a:buNone/>
            </a:pPr>
            <a:r>
              <a:rPr lang="en-US" dirty="0">
                <a:cs typeface="Sabon Next LT"/>
              </a:rPr>
              <a:t>A mixed-methods approach is the most appropriate means of answering this question. This is because it has both subjective and objective elements. Each teacher, school and local authority is different. This means that each of these will have different attitudes and priorities which will affect their opinions towards outdoor learning. Posing open-ended questions to these stakeholders will allow for these individuals and groups to present and explain their opinions in their own words. A quantitative approach to this, where each person needs to find an 'answer of best fit' would not paint a true picture.</a:t>
            </a:r>
          </a:p>
          <a:p>
            <a:pPr marL="0" indent="0">
              <a:buNone/>
            </a:pPr>
            <a:endParaRPr lang="en-US" dirty="0">
              <a:cs typeface="Sabon Next LT"/>
            </a:endParaRPr>
          </a:p>
          <a:p>
            <a:pPr marL="0" indent="0">
              <a:buNone/>
            </a:pPr>
            <a:r>
              <a:rPr lang="en-US" dirty="0">
                <a:cs typeface="Sabon Next LT"/>
              </a:rPr>
              <a:t>There is also the need for quantifiable data within this research question. This would take the form of attainment in a test after learning indoors and outdoors. This is not something that could be obtained through qualitative methods. This would allow researchers to see directly the effects of outdoor and indoor learning on the participant. Having this framework in place would allow further research to gather more data and information about the effectiveness of learning in the outdoor environment.</a:t>
            </a:r>
          </a:p>
        </p:txBody>
      </p:sp>
    </p:spTree>
    <p:extLst>
      <p:ext uri="{BB962C8B-B14F-4D97-AF65-F5344CB8AC3E}">
        <p14:creationId xmlns:p14="http://schemas.microsoft.com/office/powerpoint/2010/main" val="1970052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513166" y="295798"/>
            <a:ext cx="7013448" cy="1627632"/>
          </a:xfrm>
        </p:spPr>
        <p:txBody>
          <a:bodyPr/>
          <a:lstStyle/>
          <a:p>
            <a:pPr algn="ctr"/>
            <a:r>
              <a:rPr lang="en-US" dirty="0">
                <a:latin typeface="Arial Black"/>
                <a:cs typeface="Arial"/>
              </a:rPr>
              <a:t>HOW IS THIS RATIONALE BEST TACKLED?</a:t>
            </a:r>
            <a:endParaRPr lang="en-US" b="0" dirty="0">
              <a:latin typeface="Arial"/>
              <a:cs typeface="Arial"/>
            </a:endParaRPr>
          </a:p>
          <a:p>
            <a:endParaRPr lang="en-US" dirty="0"/>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546143" y="1718020"/>
            <a:ext cx="3932238" cy="588963"/>
          </a:xfrm>
        </p:spPr>
        <p:txBody>
          <a:bodyPr vert="horz" lIns="0" tIns="0" rIns="0" bIns="0" rtlCol="0" anchor="t">
            <a:noAutofit/>
          </a:bodyPr>
          <a:lstStyle/>
          <a:p>
            <a:r>
              <a:rPr lang="en-US" dirty="0">
                <a:cs typeface="Sabon Next LT"/>
              </a:rPr>
              <a:t>Qualitative methods</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dirty="0"/>
          </a:p>
        </p:txBody>
      </p:sp>
      <p:sp>
        <p:nvSpPr>
          <p:cNvPr id="5" name="TextBox 4">
            <a:extLst>
              <a:ext uri="{FF2B5EF4-FFF2-40B4-BE49-F238E27FC236}">
                <a16:creationId xmlns:a16="http://schemas.microsoft.com/office/drawing/2014/main" id="{F9BA96C3-E87E-89D6-8F6F-889F05010D38}"/>
              </a:ext>
            </a:extLst>
          </p:cNvPr>
          <p:cNvSpPr txBox="1"/>
          <p:nvPr/>
        </p:nvSpPr>
        <p:spPr>
          <a:xfrm>
            <a:off x="2550583" y="2354791"/>
            <a:ext cx="938476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Sabon Next LT"/>
              </a:rPr>
              <a:t>Questionnaire for teachers in Wales:</a:t>
            </a:r>
            <a:r>
              <a:rPr lang="en-GB" dirty="0">
                <a:cs typeface="Sabon Next LT"/>
              </a:rPr>
              <a:t> For this to be a reasoned question, there needs to be research an understanding of teacher-willingness to incorporate outdoor learning into their practice. From this, it would offer realistic outcomes as to whether outdoor learning would be accepted by teachers across the country.</a:t>
            </a:r>
          </a:p>
          <a:p>
            <a:endParaRPr lang="en-GB" dirty="0">
              <a:cs typeface="Sabon Next LT"/>
            </a:endParaRPr>
          </a:p>
          <a:p>
            <a:r>
              <a:rPr lang="en-GB" b="1" dirty="0">
                <a:cs typeface="Sabon Next LT"/>
              </a:rPr>
              <a:t>Significant research into the benefits of outdoor learning: </a:t>
            </a:r>
            <a:r>
              <a:rPr lang="en-GB" dirty="0">
                <a:cs typeface="Sabon Next LT"/>
              </a:rPr>
              <a:t>To tackle this question, the researcher must have a broad, deep understanding of what outdoor learning is, and must understand that it is multi-faceted.</a:t>
            </a:r>
          </a:p>
        </p:txBody>
      </p:sp>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513166" y="295798"/>
            <a:ext cx="7013448" cy="1627632"/>
          </a:xfrm>
        </p:spPr>
        <p:txBody>
          <a:bodyPr/>
          <a:lstStyle/>
          <a:p>
            <a:pPr algn="ctr"/>
            <a:r>
              <a:rPr lang="en-US" dirty="0">
                <a:latin typeface="Arial Black"/>
                <a:cs typeface="Arial"/>
              </a:rPr>
              <a:t>HOW IS THIS RATIONALE BEST TACKLED?</a:t>
            </a:r>
            <a:endParaRPr lang="en-US" b="0" dirty="0">
              <a:latin typeface="Arial"/>
              <a:cs typeface="Arial"/>
            </a:endParaRPr>
          </a:p>
          <a:p>
            <a:endParaRPr lang="en-US" dirty="0"/>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546143" y="1337020"/>
            <a:ext cx="3932238" cy="588963"/>
          </a:xfrm>
        </p:spPr>
        <p:txBody>
          <a:bodyPr vert="horz" lIns="0" tIns="0" rIns="0" bIns="0" rtlCol="0" anchor="t">
            <a:noAutofit/>
          </a:bodyPr>
          <a:lstStyle/>
          <a:p>
            <a:r>
              <a:rPr lang="en-US" dirty="0">
                <a:cs typeface="Sabon Next LT"/>
              </a:rPr>
              <a:t>Quantitative method</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8</a:t>
            </a:fld>
            <a:endParaRPr lang="en-US" dirty="0"/>
          </a:p>
        </p:txBody>
      </p:sp>
      <p:sp>
        <p:nvSpPr>
          <p:cNvPr id="5" name="TextBox 4">
            <a:extLst>
              <a:ext uri="{FF2B5EF4-FFF2-40B4-BE49-F238E27FC236}">
                <a16:creationId xmlns:a16="http://schemas.microsoft.com/office/drawing/2014/main" id="{F9BA96C3-E87E-89D6-8F6F-889F05010D38}"/>
              </a:ext>
            </a:extLst>
          </p:cNvPr>
          <p:cNvSpPr txBox="1"/>
          <p:nvPr/>
        </p:nvSpPr>
        <p:spPr>
          <a:xfrm>
            <a:off x="2550583" y="2100791"/>
            <a:ext cx="932126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cs typeface="Sabon Next LT"/>
              </a:rPr>
              <a:t>A short experiment between two groups: </a:t>
            </a:r>
            <a:r>
              <a:rPr lang="en-GB" sz="1600" dirty="0">
                <a:cs typeface="Sabon Next LT"/>
              </a:rPr>
              <a:t>If high quality education is structured to aid the individual to retain key knowledge and develop transferrable skills, a test could be devised between two school groups of similar attainment. Group A could take part in the learning in an outdoor setting, and group B take part in indoor learning. A test at the end of the session, and then a week on testing the participants' knowledge could show whether outdoor learning is a more prominent medium for delivering high quality education.</a:t>
            </a:r>
          </a:p>
          <a:p>
            <a:endParaRPr lang="en-GB" sz="1600" dirty="0">
              <a:cs typeface="Sabon Next LT"/>
            </a:endParaRPr>
          </a:p>
          <a:p>
            <a:r>
              <a:rPr lang="en-GB" sz="1600" dirty="0">
                <a:cs typeface="Sabon Next LT"/>
              </a:rPr>
              <a:t>This is a test that could be repeated many times over. It would offer quantitative data which could be analysed to show whether learning through outdoor medium gives students a better opportunity to learn.</a:t>
            </a:r>
          </a:p>
          <a:p>
            <a:endParaRPr lang="en-GB" sz="1600" dirty="0">
              <a:cs typeface="Sabon Next LT"/>
            </a:endParaRPr>
          </a:p>
          <a:p>
            <a:r>
              <a:rPr lang="en-GB" sz="1600" dirty="0">
                <a:cs typeface="Sabon Next LT"/>
              </a:rPr>
              <a:t>This test could also be altered to incorporate participants' mood-states. Outdoor environments are proven to improve people's anxiety levels and general mood. Delivering education in natural spaces could have 'hidden' benefits that stretch beyond academic learning. Furthermore, learning in a setting that makes people more relaxed could improve their learning.</a:t>
            </a:r>
          </a:p>
          <a:p>
            <a:endParaRPr lang="en-GB" sz="1600" dirty="0">
              <a:cs typeface="Sabon Next LT"/>
            </a:endParaRPr>
          </a:p>
          <a:p>
            <a:r>
              <a:rPr lang="en-GB" sz="1600" dirty="0">
                <a:cs typeface="Sabon Next LT"/>
              </a:rPr>
              <a:t>This initial experiment, although simple, could offer researchers scope to advance existing knowledge further and develop sound, quantitative data across wider outdoor education. The tests described are also easily repeatable and can therefore be conducted multiple times without great strain on time and resources.</a:t>
            </a:r>
          </a:p>
        </p:txBody>
      </p:sp>
    </p:spTree>
    <p:extLst>
      <p:ext uri="{BB962C8B-B14F-4D97-AF65-F5344CB8AC3E}">
        <p14:creationId xmlns:p14="http://schemas.microsoft.com/office/powerpoint/2010/main" val="5510699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513166" y="295798"/>
            <a:ext cx="7013448" cy="1627632"/>
          </a:xfrm>
        </p:spPr>
        <p:txBody>
          <a:bodyPr/>
          <a:lstStyle/>
          <a:p>
            <a:pPr algn="ctr"/>
            <a:r>
              <a:rPr lang="en-US" dirty="0">
                <a:latin typeface="Arial Black"/>
                <a:cs typeface="Arial"/>
              </a:rPr>
              <a:t>Ethical Considerations</a:t>
            </a:r>
          </a:p>
          <a:p>
            <a:endParaRPr lang="en-US" dirty="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9</a:t>
            </a:fld>
            <a:endParaRPr lang="en-US" dirty="0"/>
          </a:p>
        </p:txBody>
      </p:sp>
      <p:sp>
        <p:nvSpPr>
          <p:cNvPr id="5" name="TextBox 4">
            <a:extLst>
              <a:ext uri="{FF2B5EF4-FFF2-40B4-BE49-F238E27FC236}">
                <a16:creationId xmlns:a16="http://schemas.microsoft.com/office/drawing/2014/main" id="{F9BA96C3-E87E-89D6-8F6F-889F05010D38}"/>
              </a:ext>
            </a:extLst>
          </p:cNvPr>
          <p:cNvSpPr txBox="1"/>
          <p:nvPr/>
        </p:nvSpPr>
        <p:spPr>
          <a:xfrm>
            <a:off x="2550583" y="2100791"/>
            <a:ext cx="932126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cs typeface="Sabon Next LT"/>
              </a:rPr>
              <a:t>It is important to consider ethics when conducting any study (reference). In this particular case, the questionnaire would need to keep teacher identity anonymous. This is because singling out teachers, or making others aware of their opinions, could have detrimental effects on their careers. As outdoor learning becomes a more prominent feature in the Welsh curriculum, those who do not believe that it is an effective medium may not have access to equal opportunity within the profession. There would be an ethics form at the start of the questionnaire outlining participants' rights, including the right to withdrawal at any stage.</a:t>
            </a:r>
            <a:endParaRPr lang="en-US" dirty="0"/>
          </a:p>
          <a:p>
            <a:endParaRPr lang="en-GB" sz="1600" dirty="0">
              <a:cs typeface="Sabon Next LT"/>
            </a:endParaRPr>
          </a:p>
          <a:p>
            <a:r>
              <a:rPr lang="en-GB" sz="1600" dirty="0">
                <a:cs typeface="Sabon Next LT"/>
              </a:rPr>
              <a:t>Within the tests on student attainment, there must be equal chance to access both forms of the educational experience. It is not ethical to not give the control group, which in this case would be the group learning indoors, the opportunity to experience learning through the outdoors. Again, the test would be conducted </a:t>
            </a:r>
            <a:r>
              <a:rPr lang="en-GB" sz="1600">
                <a:cs typeface="Sabon Next LT"/>
              </a:rPr>
              <a:t>wilfully</a:t>
            </a:r>
            <a:r>
              <a:rPr lang="en-GB" sz="1600" dirty="0">
                <a:cs typeface="Sabon Next LT"/>
              </a:rPr>
              <a:t> and the students would have the right to withdraw their participation at any point. They would be able to have their results withdrawn from the study as well along with any personal details recorded.</a:t>
            </a:r>
          </a:p>
        </p:txBody>
      </p:sp>
    </p:spTree>
    <p:extLst>
      <p:ext uri="{BB962C8B-B14F-4D97-AF65-F5344CB8AC3E}">
        <p14:creationId xmlns:p14="http://schemas.microsoft.com/office/powerpoint/2010/main" val="612110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513166" y="295798"/>
            <a:ext cx="7013448" cy="1627632"/>
          </a:xfrm>
        </p:spPr>
        <p:txBody>
          <a:bodyPr/>
          <a:lstStyle/>
          <a:p>
            <a:pPr algn="ctr"/>
            <a:r>
              <a:rPr lang="en-US" dirty="0">
                <a:latin typeface="Arial Black"/>
                <a:cs typeface="Arial"/>
              </a:rPr>
              <a:t>Analysis</a:t>
            </a:r>
          </a:p>
          <a:p>
            <a:endParaRPr lang="en-US" dirty="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10</a:t>
            </a:fld>
            <a:endParaRPr lang="en-US" dirty="0"/>
          </a:p>
        </p:txBody>
      </p:sp>
      <p:sp>
        <p:nvSpPr>
          <p:cNvPr id="5" name="TextBox 4">
            <a:extLst>
              <a:ext uri="{FF2B5EF4-FFF2-40B4-BE49-F238E27FC236}">
                <a16:creationId xmlns:a16="http://schemas.microsoft.com/office/drawing/2014/main" id="{F9BA96C3-E87E-89D6-8F6F-889F05010D38}"/>
              </a:ext>
            </a:extLst>
          </p:cNvPr>
          <p:cNvSpPr txBox="1"/>
          <p:nvPr/>
        </p:nvSpPr>
        <p:spPr>
          <a:xfrm>
            <a:off x="2518833" y="947207"/>
            <a:ext cx="9321269"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Sabon Next LT"/>
              </a:rPr>
              <a:t>The qualitative data could be used to discover whether there is (or isn't) a willingness to deliver high quality education through the outdoor medium. It would allow researchers to understand teachers' opinions of incorporating this into their teaching methods. Allowing teachers to describe their thoughts in their own words would give researchers a stronger understanding of the general consensus than a </a:t>
            </a:r>
            <a:r>
              <a:rPr lang="en-GB" sz="1400" dirty="0" err="1">
                <a:cs typeface="Sabon Next LT"/>
              </a:rPr>
              <a:t>Likhert</a:t>
            </a:r>
            <a:r>
              <a:rPr lang="en-GB" sz="1400" dirty="0">
                <a:cs typeface="Sabon Next LT"/>
              </a:rPr>
              <a:t> scale questionnaire. The questions could be far more open-ended if a qualitative approach is used. Trends could then be identified from the results which would allow researchers to make generalisations which would be useful for future research and policy.</a:t>
            </a:r>
          </a:p>
          <a:p>
            <a:endParaRPr lang="en-GB" sz="1400" dirty="0">
              <a:cs typeface="Sabon Next LT"/>
            </a:endParaRPr>
          </a:p>
          <a:p>
            <a:r>
              <a:rPr lang="en-GB" sz="1400" dirty="0">
                <a:cs typeface="Sabon Next LT"/>
              </a:rPr>
              <a:t>The questionnaire could also show a general teacher understanding of outdoor learning. This would allow researchers to gain an insight into pre-existing teacher perceptions of outdoor learning and would allow them to advise government, schools and local authorities on ways to incorporate it, or to change or extend their perceptions and praxis. For example, teachers on the whole may not understand the wider health benefits of being outside, and this questionnaire could highlight this and allow researchers to forward this to relevant bodies who can create source materials for teacher use that can promote this important facet of life and learning.</a:t>
            </a:r>
            <a:endParaRPr lang="en-US" sz="1400">
              <a:cs typeface="Sabon Next LT"/>
            </a:endParaRPr>
          </a:p>
          <a:p>
            <a:endParaRPr lang="en-GB" sz="1400" dirty="0">
              <a:cs typeface="Sabon Next LT"/>
            </a:endParaRPr>
          </a:p>
          <a:p>
            <a:r>
              <a:rPr lang="en-GB" sz="1400" dirty="0">
                <a:cs typeface="Sabon Next LT"/>
              </a:rPr>
              <a:t>The quantitative study could open lots of different discussions and further tests. Simple to conduct, it could be repeated many times, and the variables would be easy to change. The academic level, age of students, time of day and gender of participants are some of many variables that could be changed to gain deeper insight into whether outdoor learning improves attainment. The test in its proposed form would offer researchers raw data that could be analysed to show whether outdoor learning improves attainment in curriculum-based learning. This data would help answer the proposed question "</a:t>
            </a:r>
            <a:r>
              <a:rPr lang="en-US" sz="1400" dirty="0">
                <a:ea typeface="+mn-lt"/>
                <a:cs typeface="+mn-lt"/>
              </a:rPr>
              <a:t>Is the outdoors a suitable medium for delivering high quality education across the curriculum in Wales?"</a:t>
            </a:r>
          </a:p>
          <a:p>
            <a:endParaRPr lang="en-GB" sz="1400" dirty="0">
              <a:cs typeface="Sabon Next LT"/>
            </a:endParaRPr>
          </a:p>
          <a:p>
            <a:r>
              <a:rPr lang="en-GB" sz="1400" dirty="0">
                <a:cs typeface="Sabon Next LT"/>
              </a:rPr>
              <a:t>Furthering this, with alterations to the ethical boundaries, parallels could be drawn between teacher willingness and pupil attainment in outdoor learning. This would give researchers further insight into the power of outdoor learning as they would be able to measure attainment against the teacher's understanding and enthusiasm for outdoor learning. This would make it easier for researchers to draw reasoned conclusions from the data sets.</a:t>
            </a:r>
          </a:p>
          <a:p>
            <a:endParaRPr lang="en-GB" sz="1600" dirty="0">
              <a:cs typeface="Sabon Next LT"/>
            </a:endParaRPr>
          </a:p>
        </p:txBody>
      </p:sp>
    </p:spTree>
    <p:extLst>
      <p:ext uri="{BB962C8B-B14F-4D97-AF65-F5344CB8AC3E}">
        <p14:creationId xmlns:p14="http://schemas.microsoft.com/office/powerpoint/2010/main" val="327899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508760" y="1715576"/>
            <a:ext cx="6766560" cy="768096"/>
          </a:xfrm>
        </p:spPr>
        <p:txBody>
          <a:bodyPr/>
          <a:lstStyle/>
          <a:p>
            <a:r>
              <a:rPr lang="en-US" dirty="0"/>
              <a:t>SUMMARY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p:txBody>
          <a:bodyPr vert="horz" lIns="91440" tIns="45720" rIns="91440" bIns="45720" rtlCol="0" anchor="t">
            <a:noAutofit/>
          </a:bodyPr>
          <a:lstStyle/>
          <a:p>
            <a:r>
              <a:rPr lang="en-US" dirty="0"/>
              <a:t>This presentation has outlined the need for further research into outdoor learning, attai</a:t>
            </a:r>
            <a:r>
              <a:rPr lang="en-US" sz="1400" dirty="0"/>
              <a:t>nment and teacher willingness. This will begin to answer the question of "</a:t>
            </a:r>
            <a:r>
              <a:rPr lang="en-US" sz="1400" dirty="0">
                <a:ea typeface="+mn-lt"/>
                <a:cs typeface="+mn-lt"/>
              </a:rPr>
              <a:t>is the outdoors a suitable medium for delivering high quality education across the curriculum in Wales?". It has also offered further potential avenues for making the research more specific, and has touched on whether patterns exist between teacher willingness and attainment in outdoor learning. It has offered ethical considerations for carrying out the research, and has given strong analysis describing how the research could be conducted, used and furthered.</a:t>
            </a:r>
          </a:p>
          <a:p>
            <a:endParaRPr lang="en-US" dirty="0">
              <a:cs typeface="Sabon Next LT"/>
            </a:endParaRPr>
          </a:p>
          <a:p>
            <a:endParaRPr lang="en-US" dirty="0"/>
          </a:p>
        </p:txBody>
      </p:sp>
    </p:spTree>
    <p:extLst>
      <p:ext uri="{BB962C8B-B14F-4D97-AF65-F5344CB8AC3E}">
        <p14:creationId xmlns:p14="http://schemas.microsoft.com/office/powerpoint/2010/main" val="94818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549459" y="271810"/>
            <a:ext cx="5301459" cy="667512"/>
          </a:xfrm>
        </p:spPr>
        <p:txBody>
          <a:bodyPr/>
          <a:lstStyle/>
          <a:p>
            <a:r>
              <a:rPr lang="en-US"/>
              <a:t>references</a:t>
            </a:r>
            <a:endParaRPr lang="en-US" dirty="0"/>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44601" y="1255596"/>
            <a:ext cx="11901722" cy="1537537"/>
          </a:xfrm>
        </p:spPr>
        <p:txBody>
          <a:bodyPr vert="horz" lIns="91440" tIns="0" rIns="91440" bIns="0" rtlCol="0" anchor="t">
            <a:noAutofit/>
          </a:bodyPr>
          <a:lstStyle/>
          <a:p>
            <a:r>
              <a:rPr lang="en-US" sz="1500" i="1">
                <a:solidFill>
                  <a:schemeClr val="tx1"/>
                </a:solidFill>
                <a:ea typeface="+mn-lt"/>
                <a:cs typeface="+mn-lt"/>
              </a:rPr>
              <a:t>1. high-quality teaching</a:t>
            </a:r>
            <a:r>
              <a:rPr lang="en-US" sz="1500">
                <a:solidFill>
                  <a:schemeClr val="tx1"/>
                </a:solidFill>
                <a:ea typeface="+mn-lt"/>
                <a:cs typeface="+mn-lt"/>
              </a:rPr>
              <a:t> (no date) </a:t>
            </a:r>
            <a:r>
              <a:rPr lang="en-US" sz="1500" i="1">
                <a:solidFill>
                  <a:schemeClr val="tx1"/>
                </a:solidFill>
                <a:ea typeface="+mn-lt"/>
                <a:cs typeface="+mn-lt"/>
              </a:rPr>
              <a:t>EEF</a:t>
            </a:r>
            <a:r>
              <a:rPr lang="en-US" sz="1500">
                <a:solidFill>
                  <a:schemeClr val="tx1"/>
                </a:solidFill>
                <a:ea typeface="+mn-lt"/>
                <a:cs typeface="+mn-lt"/>
              </a:rPr>
              <a:t>. Available at: </a:t>
            </a:r>
            <a:r>
              <a:rPr lang="en-US" sz="1500" dirty="0">
                <a:solidFill>
                  <a:schemeClr val="tx1"/>
                </a:solidFill>
                <a:ea typeface="+mn-lt"/>
                <a:cs typeface="+mn-lt"/>
                <a:hlinkClick r:id="rId2">
                  <a:extLst>
                    <a:ext uri="{A12FA001-AC4F-418D-AE19-62706E023703}">
                      <ahyp:hlinkClr xmlns:ahyp="http://schemas.microsoft.com/office/drawing/2018/hyperlinkcolor" val="tx"/>
                    </a:ext>
                  </a:extLst>
                </a:hlinkClick>
              </a:rPr>
              <a:t>https://educationendowmentfoundation.org.uk/support-for-schools/school-planning-support/1-high-quality-teaching</a:t>
            </a:r>
            <a:r>
              <a:rPr lang="en-US" sz="1500">
                <a:solidFill>
                  <a:schemeClr val="tx1"/>
                </a:solidFill>
                <a:ea typeface="+mn-lt"/>
                <a:cs typeface="+mn-lt"/>
              </a:rPr>
              <a:t> (Accessed: April 23, 2023). </a:t>
            </a:r>
            <a:endParaRPr lang="en-US" sz="1500">
              <a:solidFill>
                <a:schemeClr val="tx1"/>
              </a:solidFill>
              <a:cs typeface="Sabon Next LT"/>
            </a:endParaRPr>
          </a:p>
          <a:p>
            <a:endParaRPr lang="en-US" sz="1500" dirty="0">
              <a:solidFill>
                <a:schemeClr val="tx1"/>
              </a:solidFill>
              <a:ea typeface="+mn-lt"/>
              <a:cs typeface="+mn-lt"/>
            </a:endParaRPr>
          </a:p>
          <a:p>
            <a:r>
              <a:rPr lang="en-US" sz="1500" i="1">
                <a:solidFill>
                  <a:schemeClr val="tx1"/>
                </a:solidFill>
                <a:ea typeface="+mn-lt"/>
                <a:cs typeface="+mn-lt"/>
              </a:rPr>
              <a:t>Developing a vision for curriculum design</a:t>
            </a:r>
            <a:r>
              <a:rPr lang="en-US" sz="1500">
                <a:solidFill>
                  <a:schemeClr val="tx1"/>
                </a:solidFill>
                <a:ea typeface="+mn-lt"/>
                <a:cs typeface="+mn-lt"/>
              </a:rPr>
              <a:t> (no date) </a:t>
            </a:r>
            <a:r>
              <a:rPr lang="en-US" sz="1500" i="1">
                <a:solidFill>
                  <a:schemeClr val="tx1"/>
                </a:solidFill>
                <a:ea typeface="+mn-lt"/>
                <a:cs typeface="+mn-lt"/>
              </a:rPr>
              <a:t>Hwb</a:t>
            </a:r>
            <a:r>
              <a:rPr lang="en-US" sz="1500">
                <a:solidFill>
                  <a:schemeClr val="tx1"/>
                </a:solidFill>
                <a:ea typeface="+mn-lt"/>
                <a:cs typeface="+mn-lt"/>
              </a:rPr>
              <a:t>. Available at: </a:t>
            </a:r>
            <a:r>
              <a:rPr lang="en-US" sz="1500" dirty="0">
                <a:solidFill>
                  <a:schemeClr val="tx1"/>
                </a:solidFill>
                <a:ea typeface="+mn-lt"/>
                <a:cs typeface="+mn-lt"/>
                <a:hlinkClick r:id="rId3">
                  <a:extLst>
                    <a:ext uri="{A12FA001-AC4F-418D-AE19-62706E023703}">
                      <ahyp:hlinkClr xmlns:ahyp="http://schemas.microsoft.com/office/drawing/2018/hyperlinkcolor" val="tx"/>
                    </a:ext>
                  </a:extLst>
                </a:hlinkClick>
              </a:rPr>
              <a:t>https://hwb.gov.wales/curriculum-for-wales/designing-your-curriculum/developing-a-vision-for-curriculum-design</a:t>
            </a:r>
            <a:r>
              <a:rPr lang="en-US" sz="1500" dirty="0">
                <a:solidFill>
                  <a:schemeClr val="tx1"/>
                </a:solidFill>
                <a:ea typeface="+mn-lt"/>
                <a:cs typeface="+mn-lt"/>
              </a:rPr>
              <a:t> </a:t>
            </a:r>
            <a:r>
              <a:rPr lang="en-US" sz="1500">
                <a:solidFill>
                  <a:schemeClr val="tx1"/>
                </a:solidFill>
                <a:ea typeface="+mn-lt"/>
                <a:cs typeface="+mn-lt"/>
              </a:rPr>
              <a:t>(Accessed: April 23, 2023). </a:t>
            </a:r>
            <a:endParaRPr lang="en-US" sz="1500">
              <a:solidFill>
                <a:schemeClr val="tx1"/>
              </a:solidFill>
              <a:cs typeface="Sabon Next LT"/>
            </a:endParaRPr>
          </a:p>
          <a:p>
            <a:endParaRPr lang="en-US" sz="1500" dirty="0">
              <a:solidFill>
                <a:schemeClr val="tx1"/>
              </a:solidFill>
              <a:ea typeface="+mn-lt"/>
              <a:cs typeface="+mn-lt"/>
            </a:endParaRPr>
          </a:p>
          <a:p>
            <a:r>
              <a:rPr lang="en-US" sz="1500" i="1">
                <a:solidFill>
                  <a:schemeClr val="tx1"/>
                </a:solidFill>
                <a:ea typeface="+mn-lt"/>
                <a:cs typeface="+mn-lt"/>
              </a:rPr>
              <a:t>Goal 4: Quality Education</a:t>
            </a:r>
            <a:r>
              <a:rPr lang="en-US" sz="1500" dirty="0">
                <a:solidFill>
                  <a:schemeClr val="tx1"/>
                </a:solidFill>
                <a:ea typeface="+mn-lt"/>
                <a:cs typeface="+mn-lt"/>
              </a:rPr>
              <a:t> </a:t>
            </a:r>
            <a:r>
              <a:rPr lang="en-US" sz="1500">
                <a:solidFill>
                  <a:schemeClr val="tx1"/>
                </a:solidFill>
                <a:ea typeface="+mn-lt"/>
                <a:cs typeface="+mn-lt"/>
              </a:rPr>
              <a:t>(2023) </a:t>
            </a:r>
            <a:r>
              <a:rPr lang="en-US" sz="1500" i="1">
                <a:solidFill>
                  <a:schemeClr val="tx1"/>
                </a:solidFill>
                <a:ea typeface="+mn-lt"/>
                <a:cs typeface="+mn-lt"/>
              </a:rPr>
              <a:t>The Global Goals</a:t>
            </a:r>
            <a:r>
              <a:rPr lang="en-US" sz="1500">
                <a:solidFill>
                  <a:schemeClr val="tx1"/>
                </a:solidFill>
                <a:ea typeface="+mn-lt"/>
                <a:cs typeface="+mn-lt"/>
              </a:rPr>
              <a:t>. Available at: </a:t>
            </a:r>
            <a:r>
              <a:rPr lang="en-US" sz="1500" dirty="0">
                <a:solidFill>
                  <a:schemeClr val="tx1"/>
                </a:solidFill>
                <a:ea typeface="+mn-lt"/>
                <a:cs typeface="+mn-lt"/>
                <a:hlinkClick r:id="rId4">
                  <a:extLst>
                    <a:ext uri="{A12FA001-AC4F-418D-AE19-62706E023703}">
                      <ahyp:hlinkClr xmlns:ahyp="http://schemas.microsoft.com/office/drawing/2018/hyperlinkcolor" val="tx"/>
                    </a:ext>
                  </a:extLst>
                </a:hlinkClick>
              </a:rPr>
              <a:t>https://www.globalgoals.org/goals/4-quality-education/</a:t>
            </a:r>
            <a:r>
              <a:rPr lang="en-US" sz="1500" dirty="0">
                <a:solidFill>
                  <a:schemeClr val="tx1"/>
                </a:solidFill>
                <a:ea typeface="+mn-lt"/>
                <a:cs typeface="+mn-lt"/>
              </a:rPr>
              <a:t> </a:t>
            </a:r>
            <a:r>
              <a:rPr lang="en-US" sz="1500">
                <a:solidFill>
                  <a:schemeClr val="tx1"/>
                </a:solidFill>
                <a:ea typeface="+mn-lt"/>
                <a:cs typeface="+mn-lt"/>
              </a:rPr>
              <a:t>(Accessed: April 23, 2023). </a:t>
            </a:r>
            <a:endParaRPr lang="en-US" sz="1500">
              <a:solidFill>
                <a:schemeClr val="tx1"/>
              </a:solidFill>
              <a:cs typeface="Sabon Next LT"/>
            </a:endParaRPr>
          </a:p>
          <a:p>
            <a:endParaRPr lang="en-US" sz="1500" dirty="0">
              <a:solidFill>
                <a:schemeClr val="tx1"/>
              </a:solidFill>
              <a:ea typeface="+mn-lt"/>
              <a:cs typeface="+mn-lt"/>
            </a:endParaRPr>
          </a:p>
          <a:p>
            <a:r>
              <a:rPr lang="en-US" sz="1500" i="1">
                <a:solidFill>
                  <a:schemeClr val="tx1"/>
                </a:solidFill>
                <a:ea typeface="+mn-lt"/>
                <a:cs typeface="+mn-lt"/>
              </a:rPr>
              <a:t>Good practice</a:t>
            </a:r>
            <a:r>
              <a:rPr lang="en-US" sz="1500">
                <a:solidFill>
                  <a:schemeClr val="tx1"/>
                </a:solidFill>
                <a:ea typeface="+mn-lt"/>
                <a:cs typeface="+mn-lt"/>
              </a:rPr>
              <a:t> (no date) </a:t>
            </a:r>
            <a:r>
              <a:rPr lang="en-US" sz="1500" i="1">
                <a:solidFill>
                  <a:schemeClr val="tx1"/>
                </a:solidFill>
                <a:ea typeface="+mn-lt"/>
                <a:cs typeface="+mn-lt"/>
              </a:rPr>
              <a:t>Institute for Outdoor Learning</a:t>
            </a:r>
            <a:r>
              <a:rPr lang="en-US" sz="1500">
                <a:solidFill>
                  <a:schemeClr val="tx1"/>
                </a:solidFill>
                <a:ea typeface="+mn-lt"/>
                <a:cs typeface="+mn-lt"/>
              </a:rPr>
              <a:t>. Available at: </a:t>
            </a:r>
            <a:r>
              <a:rPr lang="en-US" sz="1500" dirty="0">
                <a:solidFill>
                  <a:schemeClr val="tx1"/>
                </a:solidFill>
                <a:ea typeface="+mn-lt"/>
                <a:cs typeface="+mn-lt"/>
                <a:hlinkClick r:id="rId5">
                  <a:extLst>
                    <a:ext uri="{A12FA001-AC4F-418D-AE19-62706E023703}">
                      <ahyp:hlinkClr xmlns:ahyp="http://schemas.microsoft.com/office/drawing/2018/hyperlinkcolor" val="tx"/>
                    </a:ext>
                  </a:extLst>
                </a:hlinkClick>
              </a:rPr>
              <a:t>https://www.outdoor-learning.org/Good-Practice/Research-Resources/About-Outdoor-Learning</a:t>
            </a:r>
            <a:r>
              <a:rPr lang="en-US" sz="1500">
                <a:solidFill>
                  <a:schemeClr val="tx1"/>
                </a:solidFill>
                <a:ea typeface="+mn-lt"/>
                <a:cs typeface="+mn-lt"/>
              </a:rPr>
              <a:t> (Accessed: April 23, 2023). </a:t>
            </a:r>
            <a:endParaRPr lang="en-US" sz="1500">
              <a:solidFill>
                <a:schemeClr val="tx1"/>
              </a:solidFill>
              <a:cs typeface="Sabon Next LT"/>
            </a:endParaRPr>
          </a:p>
          <a:p>
            <a:endParaRPr lang="en-US" sz="1500" dirty="0">
              <a:solidFill>
                <a:schemeClr val="tx1"/>
              </a:solidFill>
              <a:ea typeface="+mn-lt"/>
              <a:cs typeface="+mn-lt"/>
            </a:endParaRPr>
          </a:p>
          <a:p>
            <a:r>
              <a:rPr lang="en-US" sz="1500" dirty="0">
                <a:solidFill>
                  <a:schemeClr val="tx1"/>
                </a:solidFill>
                <a:ea typeface="+mn-lt"/>
                <a:cs typeface="+mn-lt"/>
              </a:rPr>
              <a:t>Miller, N.C. </a:t>
            </a:r>
            <a:r>
              <a:rPr lang="en-US" sz="1500" i="1" dirty="0">
                <a:solidFill>
                  <a:schemeClr val="tx1"/>
                </a:solidFill>
                <a:ea typeface="+mn-lt"/>
                <a:cs typeface="+mn-lt"/>
              </a:rPr>
              <a:t>et al.</a:t>
            </a:r>
            <a:r>
              <a:rPr lang="en-US" sz="1500" dirty="0">
                <a:solidFill>
                  <a:schemeClr val="tx1"/>
                </a:solidFill>
                <a:ea typeface="+mn-lt"/>
                <a:cs typeface="+mn-lt"/>
              </a:rPr>
              <a:t> (2021) “The outcomes of nature-based learning for primary school aged children: A systematic review of Quantitative Research,” </a:t>
            </a:r>
            <a:r>
              <a:rPr lang="en-US" sz="1500" i="1" dirty="0">
                <a:solidFill>
                  <a:schemeClr val="tx1"/>
                </a:solidFill>
                <a:ea typeface="+mn-lt"/>
                <a:cs typeface="+mn-lt"/>
              </a:rPr>
              <a:t>Environmental Education Research</a:t>
            </a:r>
            <a:r>
              <a:rPr lang="en-US" sz="1500" dirty="0">
                <a:solidFill>
                  <a:schemeClr val="tx1"/>
                </a:solidFill>
                <a:ea typeface="+mn-lt"/>
                <a:cs typeface="+mn-lt"/>
              </a:rPr>
              <a:t>, 27(8), pp. 1115–1140. Available at: </a:t>
            </a:r>
            <a:r>
              <a:rPr lang="en-US" sz="1500" dirty="0">
                <a:solidFill>
                  <a:schemeClr val="tx1"/>
                </a:solidFill>
                <a:ea typeface="+mn-lt"/>
                <a:cs typeface="+mn-lt"/>
                <a:hlinkClick r:id="rId6">
                  <a:extLst>
                    <a:ext uri="{A12FA001-AC4F-418D-AE19-62706E023703}">
                      <ahyp:hlinkClr xmlns:ahyp="http://schemas.microsoft.com/office/drawing/2018/hyperlinkcolor" val="tx"/>
                    </a:ext>
                  </a:extLst>
                </a:hlinkClick>
              </a:rPr>
              <a:t>https://doi.org/10.1080/13504622.2021.1921117</a:t>
            </a:r>
            <a:r>
              <a:rPr lang="en-US" sz="1500" dirty="0">
                <a:solidFill>
                  <a:schemeClr val="tx1"/>
                </a:solidFill>
                <a:ea typeface="+mn-lt"/>
                <a:cs typeface="+mn-lt"/>
              </a:rPr>
              <a:t>. </a:t>
            </a:r>
            <a:endParaRPr lang="en-US" sz="1500">
              <a:solidFill>
                <a:schemeClr val="tx1"/>
              </a:solidFill>
              <a:cs typeface="Sabon Next LT"/>
            </a:endParaRPr>
          </a:p>
          <a:p>
            <a:endParaRPr lang="en-US" sz="1500" dirty="0">
              <a:solidFill>
                <a:schemeClr val="tx1"/>
              </a:solidFill>
              <a:ea typeface="+mn-lt"/>
              <a:cs typeface="+mn-lt"/>
            </a:endParaRPr>
          </a:p>
          <a:p>
            <a:r>
              <a:rPr lang="en-US" sz="1500" i="1">
                <a:solidFill>
                  <a:schemeClr val="tx1"/>
                </a:solidFill>
                <a:ea typeface="+mn-lt"/>
                <a:cs typeface="+mn-lt"/>
              </a:rPr>
              <a:t>Outdoors definition: 175 samples</a:t>
            </a:r>
            <a:r>
              <a:rPr lang="en-US" sz="1500" dirty="0">
                <a:solidFill>
                  <a:schemeClr val="tx1"/>
                </a:solidFill>
                <a:ea typeface="+mn-lt"/>
                <a:cs typeface="+mn-lt"/>
              </a:rPr>
              <a:t> </a:t>
            </a:r>
            <a:r>
              <a:rPr lang="en-US" sz="1500">
                <a:solidFill>
                  <a:schemeClr val="tx1"/>
                </a:solidFill>
                <a:ea typeface="+mn-lt"/>
                <a:cs typeface="+mn-lt"/>
              </a:rPr>
              <a:t>(no date) </a:t>
            </a:r>
            <a:r>
              <a:rPr lang="en-US" sz="1500" i="1">
                <a:solidFill>
                  <a:schemeClr val="tx1"/>
                </a:solidFill>
                <a:ea typeface="+mn-lt"/>
                <a:cs typeface="+mn-lt"/>
              </a:rPr>
              <a:t>Law Insider</a:t>
            </a:r>
            <a:r>
              <a:rPr lang="en-US" sz="1500">
                <a:solidFill>
                  <a:schemeClr val="tx1"/>
                </a:solidFill>
                <a:ea typeface="+mn-lt"/>
                <a:cs typeface="+mn-lt"/>
              </a:rPr>
              <a:t>. Available at: </a:t>
            </a:r>
            <a:r>
              <a:rPr lang="en-US" sz="1500" dirty="0">
                <a:solidFill>
                  <a:schemeClr val="tx1"/>
                </a:solidFill>
                <a:ea typeface="+mn-lt"/>
                <a:cs typeface="+mn-lt"/>
                <a:hlinkClick r:id="rId7">
                  <a:extLst>
                    <a:ext uri="{A12FA001-AC4F-418D-AE19-62706E023703}">
                      <ahyp:hlinkClr xmlns:ahyp="http://schemas.microsoft.com/office/drawing/2018/hyperlinkcolor" val="tx"/>
                    </a:ext>
                  </a:extLst>
                </a:hlinkClick>
              </a:rPr>
              <a:t>https://www.lawinsider.com/dictionary/outdoors</a:t>
            </a:r>
            <a:r>
              <a:rPr lang="en-US" sz="1500">
                <a:solidFill>
                  <a:schemeClr val="tx1"/>
                </a:solidFill>
                <a:ea typeface="+mn-lt"/>
                <a:cs typeface="+mn-lt"/>
              </a:rPr>
              <a:t> (Accessed: April 23, 2023). </a:t>
            </a:r>
            <a:endParaRPr lang="en-US" sz="1500">
              <a:solidFill>
                <a:schemeClr val="tx1"/>
              </a:solidFill>
              <a:cs typeface="Sabon Next LT"/>
            </a:endParaRPr>
          </a:p>
          <a:p>
            <a:endParaRPr lang="en-US" sz="1500" dirty="0">
              <a:solidFill>
                <a:schemeClr val="tx1"/>
              </a:solidFill>
              <a:ea typeface="+mn-lt"/>
              <a:cs typeface="+mn-lt"/>
            </a:endParaRPr>
          </a:p>
          <a:p>
            <a:r>
              <a:rPr lang="en-US" sz="1500" i="1">
                <a:solidFill>
                  <a:schemeClr val="tx1"/>
                </a:solidFill>
                <a:ea typeface="+mn-lt"/>
                <a:cs typeface="+mn-lt"/>
              </a:rPr>
              <a:t>Putting health and wellbeing at the core of the new welsh education curriculum</a:t>
            </a:r>
            <a:r>
              <a:rPr lang="en-US" sz="1500">
                <a:solidFill>
                  <a:schemeClr val="tx1"/>
                </a:solidFill>
                <a:ea typeface="+mn-lt"/>
                <a:cs typeface="+mn-lt"/>
              </a:rPr>
              <a:t> (no date) </a:t>
            </a:r>
            <a:r>
              <a:rPr lang="en-US" sz="1500" i="1">
                <a:solidFill>
                  <a:schemeClr val="tx1"/>
                </a:solidFill>
                <a:ea typeface="+mn-lt"/>
                <a:cs typeface="+mn-lt"/>
              </a:rPr>
              <a:t>Public Health Wales</a:t>
            </a:r>
            <a:r>
              <a:rPr lang="en-US" sz="1500">
                <a:solidFill>
                  <a:schemeClr val="tx1"/>
                </a:solidFill>
                <a:ea typeface="+mn-lt"/>
                <a:cs typeface="+mn-lt"/>
              </a:rPr>
              <a:t>. Available at: </a:t>
            </a:r>
            <a:r>
              <a:rPr lang="en-US" sz="1500" dirty="0">
                <a:solidFill>
                  <a:schemeClr val="tx1"/>
                </a:solidFill>
                <a:ea typeface="+mn-lt"/>
                <a:cs typeface="+mn-lt"/>
                <a:hlinkClick r:id="rId8">
                  <a:extLst>
                    <a:ext uri="{A12FA001-AC4F-418D-AE19-62706E023703}">
                      <ahyp:hlinkClr xmlns:ahyp="http://schemas.microsoft.com/office/drawing/2018/hyperlinkcolor" val="tx"/>
                    </a:ext>
                  </a:extLst>
                </a:hlinkClick>
              </a:rPr>
              <a:t>https://phw.nhs.wales/news/putting-health-and-wellbeing-at-the-core-of-the-new-welsh-education-curriculum/#:~:text=The%20draft%20Curriculum%20for%20Wales%202022%20seeks%20to%20embed%20health,Welsh%20schools%20from%202022%20onwards</a:t>
            </a:r>
            <a:r>
              <a:rPr lang="en-US" sz="1500">
                <a:solidFill>
                  <a:schemeClr val="tx1"/>
                </a:solidFill>
                <a:ea typeface="+mn-lt"/>
                <a:cs typeface="+mn-lt"/>
              </a:rPr>
              <a:t>. (Accessed: April 23, 2023). </a:t>
            </a:r>
            <a:endParaRPr lang="en-US" sz="1500">
              <a:solidFill>
                <a:schemeClr val="tx1"/>
              </a:solidFill>
              <a:cs typeface="Sabon Next LT"/>
            </a:endParaRPr>
          </a:p>
          <a:p>
            <a:endParaRPr lang="en-US" sz="1500" dirty="0">
              <a:cs typeface="Sabon Next LT"/>
            </a:endParaRP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 id="{18518462-57BD-4B9F-9628-24DEFF39786A}" vid="{86105DA6-E613-46C4-BC07-43C4C2AF65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427</Words>
  <Application>Microsoft Office PowerPoint</Application>
  <PresentationFormat>Widescreen</PresentationFormat>
  <Paragraphs>130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E-Portfolio Evidence of Learning </vt:lpstr>
      <vt:lpstr>Proposal:</vt:lpstr>
      <vt:lpstr>Definitions</vt:lpstr>
      <vt:lpstr>Introduction</vt:lpstr>
      <vt:lpstr>Why is this a relevant question?</vt:lpstr>
      <vt:lpstr>Methodology</vt:lpstr>
      <vt:lpstr>HOW IS THIS RATIONALE BEST TACKLED? </vt:lpstr>
      <vt:lpstr>HOW IS THIS RATIONALE BEST TACKLED? </vt:lpstr>
      <vt:lpstr>Ethical Considerations </vt:lpstr>
      <vt:lpstr>Analysis </vt:lpstr>
      <vt:lpstr>SUMMARY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dc:title>
  <dc:subject/>
  <dc:creator/>
  <cp:lastModifiedBy/>
  <cp:revision>813</cp:revision>
  <dcterms:created xsi:type="dcterms:W3CDTF">2023-01-04T12:54:08Z</dcterms:created>
  <dcterms:modified xsi:type="dcterms:W3CDTF">2023-04-23T11:04:22Z</dcterms:modified>
</cp:coreProperties>
</file>