
<file path=[Content_Types].xml><?xml version="1.0" encoding="utf-8"?>
<Types xmlns="http://schemas.openxmlformats.org/package/2006/content-types">
  <Default Extension="bin" ContentType="application/vnd.openxmlformats-officedocument.oleObject"/>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35"/>
  </p:notesMasterIdLst>
  <p:handoutMasterIdLst>
    <p:handoutMasterId r:id="rId36"/>
  </p:handoutMasterIdLst>
  <p:sldIdLst>
    <p:sldId id="256" r:id="rId2"/>
    <p:sldId id="257" r:id="rId3"/>
    <p:sldId id="259" r:id="rId4"/>
    <p:sldId id="260" r:id="rId5"/>
    <p:sldId id="291" r:id="rId6"/>
    <p:sldId id="263" r:id="rId7"/>
    <p:sldId id="296" r:id="rId8"/>
    <p:sldId id="300" r:id="rId9"/>
    <p:sldId id="294" r:id="rId10"/>
    <p:sldId id="295" r:id="rId11"/>
    <p:sldId id="297" r:id="rId12"/>
    <p:sldId id="310" r:id="rId13"/>
    <p:sldId id="311" r:id="rId14"/>
    <p:sldId id="312" r:id="rId15"/>
    <p:sldId id="313" r:id="rId16"/>
    <p:sldId id="308" r:id="rId17"/>
    <p:sldId id="305" r:id="rId18"/>
    <p:sldId id="306" r:id="rId19"/>
    <p:sldId id="307" r:id="rId20"/>
    <p:sldId id="309" r:id="rId21"/>
    <p:sldId id="302" r:id="rId22"/>
    <p:sldId id="292" r:id="rId23"/>
    <p:sldId id="301" r:id="rId24"/>
    <p:sldId id="298" r:id="rId25"/>
    <p:sldId id="299" r:id="rId26"/>
    <p:sldId id="276" r:id="rId27"/>
    <p:sldId id="277" r:id="rId28"/>
    <p:sldId id="278" r:id="rId29"/>
    <p:sldId id="279" r:id="rId30"/>
    <p:sldId id="280" r:id="rId31"/>
    <p:sldId id="281" r:id="rId32"/>
    <p:sldId id="289" r:id="rId33"/>
    <p:sldId id="282" r:id="rId34"/>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807" autoAdjust="0"/>
    <p:restoredTop sz="95910" autoAdjust="0"/>
  </p:normalViewPr>
  <p:slideViewPr>
    <p:cSldViewPr>
      <p:cViewPr varScale="1">
        <p:scale>
          <a:sx n="102" d="100"/>
          <a:sy n="102" d="100"/>
        </p:scale>
        <p:origin x="2046" y="318"/>
      </p:cViewPr>
      <p:guideLst>
        <p:guide orient="horz" pos="2160"/>
        <p:guide pos="2880"/>
      </p:guideLst>
    </p:cSldViewPr>
  </p:slideViewPr>
  <p:outlineViewPr>
    <p:cViewPr>
      <p:scale>
        <a:sx n="33" d="100"/>
        <a:sy n="33" d="100"/>
      </p:scale>
      <p:origin x="0" y="0"/>
    </p:cViewPr>
    <p:sldLst>
      <p:sld r:id="rId1" collapse="1"/>
      <p:sld r:id="rId2" collapse="1"/>
      <p:sld r:id="rId3" collapse="1"/>
      <p:sld r:id="rId4" collapse="1"/>
      <p:sld r:id="rId5" collapse="1"/>
      <p:sld r:id="rId6" collapse="1"/>
      <p:sld r:id="rId7" collapse="1"/>
      <p:sld r:id="rId8" collapse="1"/>
    </p:sldLst>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_rels/viewProps.xml.rels><?xml version="1.0" encoding="UTF-8" standalone="yes"?>
<Relationships xmlns="http://schemas.openxmlformats.org/package/2006/relationships"><Relationship Id="rId8" Type="http://schemas.openxmlformats.org/officeDocument/2006/relationships/slide" Target="slides/slide20.xml"/><Relationship Id="rId3" Type="http://schemas.openxmlformats.org/officeDocument/2006/relationships/slide" Target="slides/slide14.xml"/><Relationship Id="rId7" Type="http://schemas.openxmlformats.org/officeDocument/2006/relationships/slide" Target="slides/slide19.xml"/><Relationship Id="rId2" Type="http://schemas.openxmlformats.org/officeDocument/2006/relationships/slide" Target="slides/slide13.xml"/><Relationship Id="rId1" Type="http://schemas.openxmlformats.org/officeDocument/2006/relationships/slide" Target="slides/slide12.xml"/><Relationship Id="rId6" Type="http://schemas.openxmlformats.org/officeDocument/2006/relationships/slide" Target="slides/slide18.xml"/><Relationship Id="rId5" Type="http://schemas.openxmlformats.org/officeDocument/2006/relationships/slide" Target="slides/slide17.xml"/><Relationship Id="rId4" Type="http://schemas.openxmlformats.org/officeDocument/2006/relationships/slide" Target="slides/slide1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FDD3F18B-DFF0-473D-A543-B06731B9754E}"/>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3315" name="Line 13">
            <a:extLst>
              <a:ext uri="{FF2B5EF4-FFF2-40B4-BE49-F238E27FC236}">
                <a16:creationId xmlns:a16="http://schemas.microsoft.com/office/drawing/2014/main" id="{96774FA9-5C4C-E34B-9503-ABC2029686F1}"/>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CADB2582-D99D-4170-8872-6E2E6320994E}"/>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a:defRPr>
                <a:solidFill>
                  <a:schemeClr val="tx1"/>
                </a:solidFill>
                <a:latin typeface="Arial" panose="020B0604020202020204" pitchFamily="34" charset="0"/>
                <a:cs typeface="Arial" panose="020B0604020202020204" pitchFamily="34" charset="0"/>
              </a:defRPr>
            </a:lvl1pPr>
            <a:lvl2pPr marL="742950" indent="-285750" defTabSz="903288">
              <a:defRPr>
                <a:solidFill>
                  <a:schemeClr val="tx1"/>
                </a:solidFill>
                <a:latin typeface="Arial" panose="020B0604020202020204" pitchFamily="34" charset="0"/>
                <a:cs typeface="Arial" panose="020B0604020202020204" pitchFamily="34" charset="0"/>
              </a:defRPr>
            </a:lvl2pPr>
            <a:lvl3pPr marL="1143000" indent="-228600" defTabSz="903288">
              <a:defRPr>
                <a:solidFill>
                  <a:schemeClr val="tx1"/>
                </a:solidFill>
                <a:latin typeface="Arial" panose="020B0604020202020204" pitchFamily="34" charset="0"/>
                <a:cs typeface="Arial" panose="020B0604020202020204" pitchFamily="34" charset="0"/>
              </a:defRPr>
            </a:lvl3pPr>
            <a:lvl4pPr marL="1600200" indent="-228600" defTabSz="903288">
              <a:defRPr>
                <a:solidFill>
                  <a:schemeClr val="tx1"/>
                </a:solidFill>
                <a:latin typeface="Arial" panose="020B0604020202020204" pitchFamily="34" charset="0"/>
                <a:cs typeface="Arial" panose="020B0604020202020204" pitchFamily="34" charset="0"/>
              </a:defRPr>
            </a:lvl4pPr>
            <a:lvl5pPr marL="2057400" indent="-228600" defTabSz="903288">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fld id="{2DC1579E-110D-4544-B6B6-745B03A1101F}" type="slidenum">
              <a:rPr lang="en-US" altLang="en-US" sz="800"/>
              <a:pPr algn="r"/>
              <a:t>‹#›</a:t>
            </a:fld>
            <a:endParaRPr lang="en-US" altLang="en-US" sz="80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FD28D61C-8C23-4ADE-A6EB-6B45E0B365FE}"/>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0">
            <a:extLst>
              <a:ext uri="{FF2B5EF4-FFF2-40B4-BE49-F238E27FC236}">
                <a16:creationId xmlns:a16="http://schemas.microsoft.com/office/drawing/2014/main" id="{6195F7DF-7219-D991-7A8B-1D449F592181}"/>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33E63FD1-ACE6-42D0-A35E-32880D1F4854}"/>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67EB028D-166B-449D-8991-14FF5A42D9FA}"/>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76132658-59C8-4340-B972-E7B16473C184}"/>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fld id="{0AE3D3B3-F67B-48BD-85F7-277AA1A51637}"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1">
            <a:extLst>
              <a:ext uri="{FF2B5EF4-FFF2-40B4-BE49-F238E27FC236}">
                <a16:creationId xmlns:a16="http://schemas.microsoft.com/office/drawing/2014/main" id="{E125ECC5-9635-6ADD-464F-7060A54FEC01}"/>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DB4C81BE-14D5-401E-840C-3A0E97734983}" type="slidenum">
              <a:rPr lang="en-US" altLang="en-US"/>
              <a:pPr>
                <a:lnSpc>
                  <a:spcPct val="100000"/>
                </a:lnSpc>
                <a:spcBef>
                  <a:spcPct val="0"/>
                </a:spcBef>
                <a:buSzTx/>
                <a:buFontTx/>
                <a:buNone/>
              </a:pPr>
              <a:t>1</a:t>
            </a:fld>
            <a:endParaRPr lang="en-US" altLang="en-US"/>
          </a:p>
        </p:txBody>
      </p:sp>
      <p:sp>
        <p:nvSpPr>
          <p:cNvPr id="15363" name="Rectangle 2">
            <a:extLst>
              <a:ext uri="{FF2B5EF4-FFF2-40B4-BE49-F238E27FC236}">
                <a16:creationId xmlns:a16="http://schemas.microsoft.com/office/drawing/2014/main" id="{4B9C7647-DDAF-A583-1236-EEB3B1406816}"/>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4" name="Rectangle 3">
            <a:extLst>
              <a:ext uri="{FF2B5EF4-FFF2-40B4-BE49-F238E27FC236}">
                <a16:creationId xmlns:a16="http://schemas.microsoft.com/office/drawing/2014/main" id="{6077C65F-C69A-C205-0194-9C22EB1AB11E}"/>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9B2AB53D-686F-9DF2-F62B-6ED894F0E59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7883011A-2716-4238-8B98-025D37E35DEB}"/>
              </a:ext>
            </a:extLst>
          </p:cNvPr>
          <p:cNvSpPr>
            <a:spLocks noGrp="1"/>
          </p:cNvSpPr>
          <p:nvPr>
            <p:ph type="body" idx="1"/>
          </p:nvPr>
        </p:nvSpPr>
        <p:spPr/>
        <p:txBody>
          <a:bodyPr>
            <a:normAutofit lnSpcReduction="10000"/>
          </a:bodyPr>
          <a:lstStyle/>
          <a:p>
            <a:pPr>
              <a:defRPr/>
            </a:pPr>
            <a:r>
              <a:rPr lang="en-US" dirty="0"/>
              <a:t>Three of the more well-established network security organizations are:</a:t>
            </a:r>
          </a:p>
          <a:p>
            <a:pPr>
              <a:defRPr/>
            </a:pPr>
            <a:endParaRPr lang="en-US" dirty="0"/>
          </a:p>
          <a:p>
            <a:pPr>
              <a:defRPr/>
            </a:pPr>
            <a:r>
              <a:rPr lang="en-US" dirty="0" err="1"/>
              <a:t>SysAdmin</a:t>
            </a:r>
            <a:r>
              <a:rPr lang="en-US" dirty="0"/>
              <a:t>, Audit, Network, Security (SANS) Institute</a:t>
            </a:r>
          </a:p>
          <a:p>
            <a:pPr>
              <a:defRPr/>
            </a:pPr>
            <a:r>
              <a:rPr lang="en-US" dirty="0"/>
              <a:t>Computer Emergency Response Team (CERT)</a:t>
            </a:r>
          </a:p>
          <a:p>
            <a:pPr>
              <a:defRPr/>
            </a:pPr>
            <a:r>
              <a:rPr lang="en-US" dirty="0"/>
              <a:t>International Information Systems Security Certification Consortium (pronounce (ISC)2 as "I-S-C-squared")</a:t>
            </a:r>
          </a:p>
          <a:p>
            <a:pPr>
              <a:defRPr/>
            </a:pPr>
            <a:endParaRPr lang="en-US" dirty="0"/>
          </a:p>
          <a:p>
            <a:pPr>
              <a:defRPr/>
            </a:pPr>
            <a:r>
              <a:rPr lang="en-US" dirty="0"/>
              <a:t>SANS: SANS was established in 1989 as a cooperative research and education organization. The focus of SANS is information security training and certification. SANS develops research documents about various aspects of information security.</a:t>
            </a:r>
          </a:p>
          <a:p>
            <a:pPr>
              <a:defRPr/>
            </a:pPr>
            <a:endParaRPr lang="en-US" dirty="0"/>
          </a:p>
          <a:p>
            <a:pPr>
              <a:defRPr/>
            </a:pPr>
            <a:r>
              <a:rPr lang="en-US" dirty="0"/>
              <a:t>CERT: CERT is part of the U.S. federally funded Software Engineering Institute (SEI) at Carnegie Mellon University. CERT is chartered to work with the Internet community in detecting and resolving computer security incidents. The Morris Worm motivated the formation of CERT at the directive of the Defense Advanced Research Projects Agency (DARPA)</a:t>
            </a:r>
          </a:p>
          <a:p>
            <a:pPr>
              <a:defRPr/>
            </a:pPr>
            <a:endParaRPr lang="en-US" dirty="0"/>
          </a:p>
          <a:p>
            <a:pPr>
              <a:defRPr/>
            </a:pPr>
            <a:r>
              <a:rPr lang="en-US" dirty="0"/>
              <a:t>ISC)2 : provides vendor-neutral education products and career services in more than 135 countries. Its membership includes 60,000 certified industry professionals worldwide.</a:t>
            </a:r>
          </a:p>
          <a:p>
            <a:pPr>
              <a:defRPr/>
            </a:pPr>
            <a:endParaRPr lang="en-US" dirty="0"/>
          </a:p>
          <a:p>
            <a:pPr>
              <a:defRPr/>
            </a:pPr>
            <a:endParaRPr lang="en-US" dirty="0"/>
          </a:p>
        </p:txBody>
      </p:sp>
      <p:sp>
        <p:nvSpPr>
          <p:cNvPr id="17412" name="Slide Number Placeholder 3">
            <a:extLst>
              <a:ext uri="{FF2B5EF4-FFF2-40B4-BE49-F238E27FC236}">
                <a16:creationId xmlns:a16="http://schemas.microsoft.com/office/drawing/2014/main" id="{2F903AED-4B70-D461-8ABA-AE10B03EE79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D0570FA1-157E-481C-8BBC-CE45283A265D}" type="slidenum">
              <a:rPr lang="en-GB" altLang="en-US"/>
              <a:pPr>
                <a:lnSpc>
                  <a:spcPct val="100000"/>
                </a:lnSpc>
                <a:spcBef>
                  <a:spcPct val="0"/>
                </a:spcBef>
                <a:buSzTx/>
                <a:buFontTx/>
                <a:buNone/>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4CC5E882-4B71-1556-9059-FF0BE5605F4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61A53088-8F80-54B9-AB9F-CB03F5417DC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IN" altLang="en-US">
              <a:latin typeface="Arial" panose="020B0604020202020204" pitchFamily="34" charset="0"/>
            </a:endParaRPr>
          </a:p>
        </p:txBody>
      </p:sp>
      <p:sp>
        <p:nvSpPr>
          <p:cNvPr id="28676" name="Date Placeholder 3">
            <a:extLst>
              <a:ext uri="{FF2B5EF4-FFF2-40B4-BE49-F238E27FC236}">
                <a16:creationId xmlns:a16="http://schemas.microsoft.com/office/drawing/2014/main" id="{812EC89A-C372-A5B5-4212-CBACDB4C48DC}"/>
              </a:ext>
            </a:extLst>
          </p:cNvPr>
          <p:cNvSpPr>
            <a:spLocks noGrp="1"/>
          </p:cNvSpPr>
          <p:nvPr>
            <p:ph type="dt" sz="quarter" idx="4294967295"/>
          </p:nvPr>
        </p:nvSpPr>
        <p:spPr bwMode="auto">
          <a:xfrm>
            <a:off x="3886200" y="0"/>
            <a:ext cx="2971800"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CAEC3FF-3708-4C35-8838-E7983231ED12}" type="datetime1">
              <a:rPr lang="en-US" altLang="en-US"/>
              <a:pPr/>
              <a:t>1/27/2025</a:t>
            </a:fld>
            <a:endParaRPr lang="en-US" altLang="en-US"/>
          </a:p>
        </p:txBody>
      </p:sp>
      <p:sp>
        <p:nvSpPr>
          <p:cNvPr id="28677" name="Footer Placeholder 4">
            <a:extLst>
              <a:ext uri="{FF2B5EF4-FFF2-40B4-BE49-F238E27FC236}">
                <a16:creationId xmlns:a16="http://schemas.microsoft.com/office/drawing/2014/main" id="{7A3F8B69-73CC-6D76-9692-E75463B98E06}"/>
              </a:ext>
            </a:extLst>
          </p:cNvPr>
          <p:cNvSpPr>
            <a:spLocks noGrp="1"/>
          </p:cNvSpPr>
          <p:nvPr>
            <p:ph type="ftr" sz="quarter" idx="4294967295"/>
          </p:nvPr>
        </p:nvSpPr>
        <p:spPr bwMode="auto">
          <a:xfrm>
            <a:off x="0" y="8832850"/>
            <a:ext cx="2971800"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2C820C43-8147-F421-C1EE-5C7FD3E9CCD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1D6176E4-216A-B8F1-A9EF-F923D54DB1E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latin typeface="Arial" panose="020B0604020202020204" pitchFamily="34" charset="0"/>
              </a:rPr>
              <a:t>Classroom discussion could center around the mitigation for these risks:</a:t>
            </a:r>
          </a:p>
          <a:p>
            <a:endParaRPr lang="en-US" altLang="en-US">
              <a:latin typeface="Arial" panose="020B0604020202020204" pitchFamily="34" charset="0"/>
            </a:endParaRPr>
          </a:p>
          <a:p>
            <a:r>
              <a:rPr lang="en-US" altLang="en-US">
                <a:latin typeface="Arial" panose="020B0604020202020204" pitchFamily="34" charset="0"/>
              </a:rPr>
              <a:t>Lack of user awareness: Conduct security awareness training, display security awareness posters, insert reminders in banner greetings, and send e-mail reminders to employees.</a:t>
            </a:r>
          </a:p>
          <a:p>
            <a:endParaRPr lang="en-US" altLang="en-US">
              <a:latin typeface="Arial" panose="020B0604020202020204" pitchFamily="34" charset="0"/>
            </a:endParaRPr>
          </a:p>
          <a:p>
            <a:r>
              <a:rPr lang="en-US" altLang="en-US">
                <a:latin typeface="Arial" panose="020B0604020202020204" pitchFamily="34" charset="0"/>
              </a:rPr>
              <a:t>User apathy toward policies: Conduct annual security awareness training, implement AUP, update staff manual and handbook, and discuss status during performance reviews.</a:t>
            </a:r>
          </a:p>
          <a:p>
            <a:endParaRPr lang="en-US" altLang="en-US">
              <a:latin typeface="Arial" panose="020B0604020202020204" pitchFamily="34" charset="0"/>
            </a:endParaRPr>
          </a:p>
          <a:p>
            <a:r>
              <a:rPr lang="en-US" altLang="en-US">
                <a:latin typeface="Arial" panose="020B0604020202020204" pitchFamily="34" charset="0"/>
              </a:rPr>
              <a:t>User violating security policy: Place employee on probation, review AUP and employee manual, and discuss status during performance reviews.</a:t>
            </a:r>
          </a:p>
          <a:p>
            <a:endParaRPr lang="en-US" altLang="en-US">
              <a:latin typeface="Arial" panose="020B0604020202020204" pitchFamily="34" charset="0"/>
            </a:endParaRPr>
          </a:p>
          <a:p>
            <a:r>
              <a:rPr lang="en-US" altLang="en-US">
                <a:latin typeface="Arial" panose="020B0604020202020204" pitchFamily="34" charset="0"/>
              </a:rPr>
              <a:t>User inserting CD/DVD/USB with personal files: Enable automatic antivirus scans for inserted media drives, files, and e-mail attachments. An antivirus scanning system examines all new files on your computer’s hard drive for viruses. Enable e-mail antivirus scanning for e-mails with attachments.</a:t>
            </a:r>
          </a:p>
        </p:txBody>
      </p:sp>
      <p:sp>
        <p:nvSpPr>
          <p:cNvPr id="33796" name="Date Placeholder 3">
            <a:extLst>
              <a:ext uri="{FF2B5EF4-FFF2-40B4-BE49-F238E27FC236}">
                <a16:creationId xmlns:a16="http://schemas.microsoft.com/office/drawing/2014/main" id="{AC10EBCB-2935-FAEA-E643-EE5059BA7559}"/>
              </a:ext>
            </a:extLst>
          </p:cNvPr>
          <p:cNvSpPr>
            <a:spLocks noGrp="1"/>
          </p:cNvSpPr>
          <p:nvPr>
            <p:ph type="dt" sz="quarter" idx="4294967295"/>
          </p:nvPr>
        </p:nvSpPr>
        <p:spPr bwMode="auto">
          <a:xfrm>
            <a:off x="3886200" y="0"/>
            <a:ext cx="2971800"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DCA9735-D9A8-475E-AB8C-DC98A77BA2FC}" type="datetime1">
              <a:rPr lang="en-US" altLang="en-US"/>
              <a:pPr/>
              <a:t>1/27/2025</a:t>
            </a:fld>
            <a:endParaRPr lang="en-US" altLang="en-US"/>
          </a:p>
        </p:txBody>
      </p:sp>
      <p:sp>
        <p:nvSpPr>
          <p:cNvPr id="33797" name="Footer Placeholder 4">
            <a:extLst>
              <a:ext uri="{FF2B5EF4-FFF2-40B4-BE49-F238E27FC236}">
                <a16:creationId xmlns:a16="http://schemas.microsoft.com/office/drawing/2014/main" id="{7863FFD3-7F4C-FF5F-4394-6622EDE9F8FF}"/>
              </a:ext>
            </a:extLst>
          </p:cNvPr>
          <p:cNvSpPr>
            <a:spLocks noGrp="1"/>
          </p:cNvSpPr>
          <p:nvPr>
            <p:ph type="ftr" sz="quarter" idx="4294967295"/>
          </p:nvPr>
        </p:nvSpPr>
        <p:spPr bwMode="auto">
          <a:xfrm>
            <a:off x="0" y="8832850"/>
            <a:ext cx="2971800"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C69BA944-F6D1-AFD3-CE83-89345EE54FE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A521C816-1652-4A58-AD40-FF329FD3141A}"/>
              </a:ext>
            </a:extLst>
          </p:cNvPr>
          <p:cNvSpPr>
            <a:spLocks noGrp="1"/>
          </p:cNvSpPr>
          <p:nvPr>
            <p:ph type="body" idx="1"/>
          </p:nvPr>
        </p:nvSpPr>
        <p:spPr/>
        <p:txBody>
          <a:bodyPr>
            <a:normAutofit lnSpcReduction="10000"/>
          </a:bodyPr>
          <a:lstStyle/>
          <a:p>
            <a:pPr>
              <a:defRPr/>
            </a:pPr>
            <a:r>
              <a:rPr lang="en-US" dirty="0"/>
              <a:t>Classroom discussion could center around the mitigation for these risks:</a:t>
            </a:r>
          </a:p>
          <a:p>
            <a:pPr>
              <a:defRPr/>
            </a:pPr>
            <a:endParaRPr lang="en-US" dirty="0"/>
          </a:p>
          <a:p>
            <a:pPr>
              <a:defRPr/>
            </a:pPr>
            <a:r>
              <a:rPr lang="en-US" dirty="0"/>
              <a:t>User downloading photos, music, or videos: Enable content filtering and antivirus scanning on e-mail attachments. Content filtering security appliances configured to permit or deny specific domain names in accordance with AUP definition.</a:t>
            </a:r>
          </a:p>
          <a:p>
            <a:pPr>
              <a:defRPr/>
            </a:pPr>
            <a:endParaRPr lang="en-US" dirty="0"/>
          </a:p>
          <a:p>
            <a:pPr>
              <a:defRPr/>
            </a:pPr>
            <a:r>
              <a:rPr lang="en-US" dirty="0"/>
              <a:t>User destructing systems, applications, and data: Restrict access for users to only those systems, applications, and data needed to perform their job. Minimize write or delete permissions to the data owner only.</a:t>
            </a:r>
          </a:p>
          <a:p>
            <a:pPr>
              <a:defRPr/>
            </a:pPr>
            <a:endParaRPr lang="en-US" dirty="0"/>
          </a:p>
          <a:p>
            <a:pPr>
              <a:defRPr/>
            </a:pPr>
            <a:r>
              <a:rPr lang="en-US" dirty="0"/>
              <a:t>Disgruntled employee attacking organization or committing sabotage: Track and monitor abnormal employee behavior, erratic job performance, and use of IT infrastructure during off-hours. Begin IT access control lockout procedures based on AUP monitoring and compliance.</a:t>
            </a:r>
          </a:p>
          <a:p>
            <a:pPr>
              <a:defRPr/>
            </a:pPr>
            <a:endParaRPr lang="en-US" dirty="0"/>
          </a:p>
          <a:p>
            <a:pPr>
              <a:defRPr/>
            </a:pPr>
            <a:r>
              <a:rPr lang="en-US" dirty="0"/>
              <a:t>Employee blackmail or extortion: Track and monitor abnormal employee behavior and use of IT infrastructure during off-hours. Enable intrusion detection system/intrusion prevention system (IDS/IPS) monitoring for sensitive employee positions and access. IDS/IPS security appliances examine the Internet Protocol (IP) data streams for inbound and outbound traffic. Alarms and alerts programmed within an IDS/IPS help identify abnormal traffic and can block IP traffic per policy definition.</a:t>
            </a:r>
          </a:p>
        </p:txBody>
      </p:sp>
      <p:sp>
        <p:nvSpPr>
          <p:cNvPr id="35844" name="Date Placeholder 3">
            <a:extLst>
              <a:ext uri="{FF2B5EF4-FFF2-40B4-BE49-F238E27FC236}">
                <a16:creationId xmlns:a16="http://schemas.microsoft.com/office/drawing/2014/main" id="{2D2E1C29-A8D2-4E6F-0D6F-72457AFBC89D}"/>
              </a:ext>
            </a:extLst>
          </p:cNvPr>
          <p:cNvSpPr>
            <a:spLocks noGrp="1"/>
          </p:cNvSpPr>
          <p:nvPr>
            <p:ph type="dt" sz="quarter" idx="4294967295"/>
          </p:nvPr>
        </p:nvSpPr>
        <p:spPr bwMode="auto">
          <a:xfrm>
            <a:off x="3886200" y="0"/>
            <a:ext cx="2971800"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C76ED32-7D69-40AB-BBDA-54189B65B336}" type="datetime1">
              <a:rPr lang="en-US" altLang="en-US"/>
              <a:pPr/>
              <a:t>1/27/2025</a:t>
            </a:fld>
            <a:endParaRPr lang="en-US" altLang="en-US"/>
          </a:p>
        </p:txBody>
      </p:sp>
      <p:sp>
        <p:nvSpPr>
          <p:cNvPr id="35845" name="Footer Placeholder 4">
            <a:extLst>
              <a:ext uri="{FF2B5EF4-FFF2-40B4-BE49-F238E27FC236}">
                <a16:creationId xmlns:a16="http://schemas.microsoft.com/office/drawing/2014/main" id="{4A930527-22DD-6F5E-7249-AA59755D671F}"/>
              </a:ext>
            </a:extLst>
          </p:cNvPr>
          <p:cNvSpPr>
            <a:spLocks noGrp="1"/>
          </p:cNvSpPr>
          <p:nvPr>
            <p:ph type="ftr" sz="quarter" idx="4294967295"/>
          </p:nvPr>
        </p:nvSpPr>
        <p:spPr bwMode="auto">
          <a:xfrm>
            <a:off x="0" y="8832850"/>
            <a:ext cx="2971800"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3B0D673F-1207-94D7-9E63-4753459FBF6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5A744B1A-2237-F64A-CFBA-9A21669C2C6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37892" name="Date Placeholder 3">
            <a:extLst>
              <a:ext uri="{FF2B5EF4-FFF2-40B4-BE49-F238E27FC236}">
                <a16:creationId xmlns:a16="http://schemas.microsoft.com/office/drawing/2014/main" id="{8D1D1EDB-14F9-788D-8DEC-AE27B2619789}"/>
              </a:ext>
            </a:extLst>
          </p:cNvPr>
          <p:cNvSpPr>
            <a:spLocks noGrp="1"/>
          </p:cNvSpPr>
          <p:nvPr>
            <p:ph type="dt" sz="quarter" idx="4294967295"/>
          </p:nvPr>
        </p:nvSpPr>
        <p:spPr bwMode="auto">
          <a:xfrm>
            <a:off x="3886200" y="0"/>
            <a:ext cx="2971800"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18AF3C0-4AC4-41C4-8916-97D44747F3CC}" type="datetime1">
              <a:rPr lang="en-US" altLang="en-US"/>
              <a:pPr/>
              <a:t>1/27/2025</a:t>
            </a:fld>
            <a:endParaRPr lang="en-US" altLang="en-US"/>
          </a:p>
        </p:txBody>
      </p:sp>
      <p:sp>
        <p:nvSpPr>
          <p:cNvPr id="37893" name="Footer Placeholder 4">
            <a:extLst>
              <a:ext uri="{FF2B5EF4-FFF2-40B4-BE49-F238E27FC236}">
                <a16:creationId xmlns:a16="http://schemas.microsoft.com/office/drawing/2014/main" id="{FFF56AE4-C59C-7681-EA89-CE3EBD026E7A}"/>
              </a:ext>
            </a:extLst>
          </p:cNvPr>
          <p:cNvSpPr>
            <a:spLocks noGrp="1"/>
          </p:cNvSpPr>
          <p:nvPr>
            <p:ph type="ftr" sz="quarter" idx="4294967295"/>
          </p:nvPr>
        </p:nvSpPr>
        <p:spPr bwMode="auto">
          <a:xfrm>
            <a:off x="0" y="8832850"/>
            <a:ext cx="2971800"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11">
            <a:extLst>
              <a:ext uri="{FF2B5EF4-FFF2-40B4-BE49-F238E27FC236}">
                <a16:creationId xmlns:a16="http://schemas.microsoft.com/office/drawing/2014/main" id="{FE4B0FC7-05C8-0F74-F324-80843B0A2DF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a:solidFill>
                  <a:schemeClr val="tx1"/>
                </a:solidFill>
                <a:latin typeface="Arial" panose="020B0604020202020204" pitchFamily="34" charset="0"/>
                <a:cs typeface="Arial" panose="020B0604020202020204" pitchFamily="34" charset="0"/>
              </a:defRPr>
            </a:lvl1pPr>
            <a:lvl2pPr marL="742950" indent="-285750" defTabSz="903288">
              <a:defRPr>
                <a:solidFill>
                  <a:schemeClr val="tx1"/>
                </a:solidFill>
                <a:latin typeface="Arial" panose="020B0604020202020204" pitchFamily="34" charset="0"/>
                <a:cs typeface="Arial" panose="020B0604020202020204" pitchFamily="34" charset="0"/>
              </a:defRPr>
            </a:lvl2pPr>
            <a:lvl3pPr marL="1143000" indent="-228600" defTabSz="903288">
              <a:defRPr>
                <a:solidFill>
                  <a:schemeClr val="tx1"/>
                </a:solidFill>
                <a:latin typeface="Arial" panose="020B0604020202020204" pitchFamily="34" charset="0"/>
                <a:cs typeface="Arial" panose="020B0604020202020204" pitchFamily="34" charset="0"/>
              </a:defRPr>
            </a:lvl3pPr>
            <a:lvl4pPr marL="1600200" indent="-228600" defTabSz="903288">
              <a:defRPr>
                <a:solidFill>
                  <a:schemeClr val="tx1"/>
                </a:solidFill>
                <a:latin typeface="Arial" panose="020B0604020202020204" pitchFamily="34" charset="0"/>
                <a:cs typeface="Arial" panose="020B0604020202020204" pitchFamily="34" charset="0"/>
              </a:defRPr>
            </a:lvl4pPr>
            <a:lvl5pPr marL="2057400" indent="-228600" defTabSz="903288">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F06D66D-D080-4453-ACB0-AF1604211611}" type="slidenum">
              <a:rPr lang="en-US" altLang="en-US" sz="800">
                <a:ea typeface="MS PGothic" panose="020B0600070205080204" pitchFamily="34" charset="-128"/>
              </a:rPr>
              <a:pPr/>
              <a:t>12</a:t>
            </a:fld>
            <a:endParaRPr lang="en-US" altLang="en-US" sz="800">
              <a:ea typeface="MS PGothic" panose="020B0600070205080204" pitchFamily="34" charset="-128"/>
            </a:endParaRPr>
          </a:p>
        </p:txBody>
      </p:sp>
      <p:sp>
        <p:nvSpPr>
          <p:cNvPr id="39939" name="Rectangle 2">
            <a:extLst>
              <a:ext uri="{FF2B5EF4-FFF2-40B4-BE49-F238E27FC236}">
                <a16:creationId xmlns:a16="http://schemas.microsoft.com/office/drawing/2014/main" id="{F7863D42-4230-0B37-0207-F2754B46A83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40" name="Rectangle 3">
            <a:extLst>
              <a:ext uri="{FF2B5EF4-FFF2-40B4-BE49-F238E27FC236}">
                <a16:creationId xmlns:a16="http://schemas.microsoft.com/office/drawing/2014/main" id="{85248D1F-90CA-1D9C-8D05-347941E0BDF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80000"/>
              </a:lnSpc>
              <a:buFontTx/>
              <a:buNone/>
            </a:pPr>
            <a:r>
              <a:rPr lang="en-US" altLang="en-US">
                <a:latin typeface="Arial" panose="020B0604020202020204" pitchFamily="34" charset="0"/>
                <a:ea typeface="MS PGothic" panose="020B0600070205080204" pitchFamily="34" charset="-128"/>
              </a:rPr>
              <a:t>1.3 - Threats to the People of the Kingdom</a:t>
            </a:r>
          </a:p>
          <a:p>
            <a:pPr>
              <a:lnSpc>
                <a:spcPct val="80000"/>
              </a:lnSpc>
              <a:buFontTx/>
              <a:buNone/>
            </a:pPr>
            <a:r>
              <a:rPr lang="en-US" altLang="en-US">
                <a:latin typeface="Arial" panose="020B0604020202020204" pitchFamily="34" charset="0"/>
              </a:rPr>
              <a:t>1.3.1 - </a:t>
            </a:r>
            <a:r>
              <a:rPr lang="en-US" altLang="en-US">
                <a:latin typeface="Arial" panose="020B0604020202020204" pitchFamily="34" charset="0"/>
                <a:ea typeface="MS PGothic" panose="020B0600070205080204" pitchFamily="34" charset="-128"/>
              </a:rPr>
              <a:t>Threats Arenas</a:t>
            </a:r>
          </a:p>
          <a:p>
            <a:pPr>
              <a:lnSpc>
                <a:spcPct val="80000"/>
              </a:lnSpc>
              <a:buFontTx/>
              <a:buNone/>
            </a:pPr>
            <a:endParaRPr lang="en-US"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11">
            <a:extLst>
              <a:ext uri="{FF2B5EF4-FFF2-40B4-BE49-F238E27FC236}">
                <a16:creationId xmlns:a16="http://schemas.microsoft.com/office/drawing/2014/main" id="{51EA2F84-1AEA-027A-2AA9-5E005C79EEE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a:solidFill>
                  <a:schemeClr val="tx1"/>
                </a:solidFill>
                <a:latin typeface="Arial" panose="020B0604020202020204" pitchFamily="34" charset="0"/>
                <a:cs typeface="Arial" panose="020B0604020202020204" pitchFamily="34" charset="0"/>
              </a:defRPr>
            </a:lvl1pPr>
            <a:lvl2pPr marL="742950" indent="-285750" defTabSz="903288">
              <a:defRPr>
                <a:solidFill>
                  <a:schemeClr val="tx1"/>
                </a:solidFill>
                <a:latin typeface="Arial" panose="020B0604020202020204" pitchFamily="34" charset="0"/>
                <a:cs typeface="Arial" panose="020B0604020202020204" pitchFamily="34" charset="0"/>
              </a:defRPr>
            </a:lvl2pPr>
            <a:lvl3pPr marL="1143000" indent="-228600" defTabSz="903288">
              <a:defRPr>
                <a:solidFill>
                  <a:schemeClr val="tx1"/>
                </a:solidFill>
                <a:latin typeface="Arial" panose="020B0604020202020204" pitchFamily="34" charset="0"/>
                <a:cs typeface="Arial" panose="020B0604020202020204" pitchFamily="34" charset="0"/>
              </a:defRPr>
            </a:lvl3pPr>
            <a:lvl4pPr marL="1600200" indent="-228600" defTabSz="903288">
              <a:defRPr>
                <a:solidFill>
                  <a:schemeClr val="tx1"/>
                </a:solidFill>
                <a:latin typeface="Arial" panose="020B0604020202020204" pitchFamily="34" charset="0"/>
                <a:cs typeface="Arial" panose="020B0604020202020204" pitchFamily="34" charset="0"/>
              </a:defRPr>
            </a:lvl4pPr>
            <a:lvl5pPr marL="2057400" indent="-228600" defTabSz="903288">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D6E9B60-9AE7-45A2-A27F-1DD4859FFA27}" type="slidenum">
              <a:rPr lang="en-US" altLang="en-US" sz="800">
                <a:ea typeface="MS PGothic" panose="020B0600070205080204" pitchFamily="34" charset="-128"/>
              </a:rPr>
              <a:pPr/>
              <a:t>13</a:t>
            </a:fld>
            <a:endParaRPr lang="en-US" altLang="en-US" sz="800">
              <a:ea typeface="MS PGothic" panose="020B0600070205080204" pitchFamily="34" charset="-128"/>
            </a:endParaRPr>
          </a:p>
        </p:txBody>
      </p:sp>
      <p:sp>
        <p:nvSpPr>
          <p:cNvPr id="41987" name="Rectangle 2">
            <a:extLst>
              <a:ext uri="{FF2B5EF4-FFF2-40B4-BE49-F238E27FC236}">
                <a16:creationId xmlns:a16="http://schemas.microsoft.com/office/drawing/2014/main" id="{037C6918-4490-D398-1F07-2354D3FD283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8" name="Rectangle 3">
            <a:extLst>
              <a:ext uri="{FF2B5EF4-FFF2-40B4-BE49-F238E27FC236}">
                <a16:creationId xmlns:a16="http://schemas.microsoft.com/office/drawing/2014/main" id="{2159521A-A363-DE1B-3A91-60BB9BC310B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80000"/>
              </a:lnSpc>
              <a:buFontTx/>
              <a:buNone/>
            </a:pPr>
            <a:endParaRPr lang="en-US"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11">
            <a:extLst>
              <a:ext uri="{FF2B5EF4-FFF2-40B4-BE49-F238E27FC236}">
                <a16:creationId xmlns:a16="http://schemas.microsoft.com/office/drawing/2014/main" id="{0D563A2D-66DA-6558-8EB2-2676820DB18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a:solidFill>
                  <a:schemeClr val="tx1"/>
                </a:solidFill>
                <a:latin typeface="Arial" panose="020B0604020202020204" pitchFamily="34" charset="0"/>
                <a:cs typeface="Arial" panose="020B0604020202020204" pitchFamily="34" charset="0"/>
              </a:defRPr>
            </a:lvl1pPr>
            <a:lvl2pPr marL="742950" indent="-285750" defTabSz="903288">
              <a:defRPr>
                <a:solidFill>
                  <a:schemeClr val="tx1"/>
                </a:solidFill>
                <a:latin typeface="Arial" panose="020B0604020202020204" pitchFamily="34" charset="0"/>
                <a:cs typeface="Arial" panose="020B0604020202020204" pitchFamily="34" charset="0"/>
              </a:defRPr>
            </a:lvl2pPr>
            <a:lvl3pPr marL="1143000" indent="-228600" defTabSz="903288">
              <a:defRPr>
                <a:solidFill>
                  <a:schemeClr val="tx1"/>
                </a:solidFill>
                <a:latin typeface="Arial" panose="020B0604020202020204" pitchFamily="34" charset="0"/>
                <a:cs typeface="Arial" panose="020B0604020202020204" pitchFamily="34" charset="0"/>
              </a:defRPr>
            </a:lvl3pPr>
            <a:lvl4pPr marL="1600200" indent="-228600" defTabSz="903288">
              <a:defRPr>
                <a:solidFill>
                  <a:schemeClr val="tx1"/>
                </a:solidFill>
                <a:latin typeface="Arial" panose="020B0604020202020204" pitchFamily="34" charset="0"/>
                <a:cs typeface="Arial" panose="020B0604020202020204" pitchFamily="34" charset="0"/>
              </a:defRPr>
            </a:lvl4pPr>
            <a:lvl5pPr marL="2057400" indent="-228600" defTabSz="903288">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27FDB12-FC97-4E0B-BC1D-1376B5178CD8}" type="slidenum">
              <a:rPr lang="en-US" altLang="en-US" sz="800">
                <a:ea typeface="MS PGothic" panose="020B0600070205080204" pitchFamily="34" charset="-128"/>
              </a:rPr>
              <a:pPr/>
              <a:t>14</a:t>
            </a:fld>
            <a:endParaRPr lang="en-US" altLang="en-US" sz="800">
              <a:ea typeface="MS PGothic" panose="020B0600070205080204" pitchFamily="34" charset="-128"/>
            </a:endParaRPr>
          </a:p>
        </p:txBody>
      </p:sp>
      <p:sp>
        <p:nvSpPr>
          <p:cNvPr id="44035" name="Rectangle 2">
            <a:extLst>
              <a:ext uri="{FF2B5EF4-FFF2-40B4-BE49-F238E27FC236}">
                <a16:creationId xmlns:a16="http://schemas.microsoft.com/office/drawing/2014/main" id="{94DC10B4-F623-9AE2-0826-BA739E2C544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6" name="Rectangle 3">
            <a:extLst>
              <a:ext uri="{FF2B5EF4-FFF2-40B4-BE49-F238E27FC236}">
                <a16:creationId xmlns:a16="http://schemas.microsoft.com/office/drawing/2014/main" id="{75A3A3AC-CCDD-31C9-E376-E1B4A697D9F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80000"/>
              </a:lnSpc>
              <a:buFontTx/>
              <a:buNone/>
            </a:pPr>
            <a:r>
              <a:rPr lang="en-US" altLang="en-US">
                <a:latin typeface="Arial" panose="020B0604020202020204" pitchFamily="34" charset="0"/>
                <a:ea typeface="MS PGothic" panose="020B0600070205080204" pitchFamily="34" charset="-128"/>
              </a:rPr>
              <a:t>1.3 - Threats to the People of the Kingdom</a:t>
            </a:r>
          </a:p>
          <a:p>
            <a:pPr>
              <a:lnSpc>
                <a:spcPct val="80000"/>
              </a:lnSpc>
              <a:buFontTx/>
              <a:buNone/>
            </a:pPr>
            <a:r>
              <a:rPr lang="en-US" altLang="en-US">
                <a:latin typeface="Arial" panose="020B0604020202020204" pitchFamily="34" charset="0"/>
              </a:rPr>
              <a:t>1.3.1 - </a:t>
            </a:r>
            <a:r>
              <a:rPr lang="en-US" altLang="en-US">
                <a:latin typeface="Arial" panose="020B0604020202020204" pitchFamily="34" charset="0"/>
                <a:ea typeface="MS PGothic" panose="020B0600070205080204" pitchFamily="34" charset="-128"/>
              </a:rPr>
              <a:t>Threats Arenas</a:t>
            </a:r>
          </a:p>
          <a:p>
            <a:pPr>
              <a:lnSpc>
                <a:spcPct val="80000"/>
              </a:lnSpc>
              <a:buFontTx/>
              <a:buNone/>
            </a:pPr>
            <a:endParaRPr lang="en-US"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11">
            <a:extLst>
              <a:ext uri="{FF2B5EF4-FFF2-40B4-BE49-F238E27FC236}">
                <a16:creationId xmlns:a16="http://schemas.microsoft.com/office/drawing/2014/main" id="{316EB2E7-3BF3-1450-BF08-CFC5C6D314D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a:solidFill>
                  <a:schemeClr val="tx1"/>
                </a:solidFill>
                <a:latin typeface="Arial" panose="020B0604020202020204" pitchFamily="34" charset="0"/>
                <a:cs typeface="Arial" panose="020B0604020202020204" pitchFamily="34" charset="0"/>
              </a:defRPr>
            </a:lvl1pPr>
            <a:lvl2pPr marL="742950" indent="-285750" defTabSz="903288">
              <a:defRPr>
                <a:solidFill>
                  <a:schemeClr val="tx1"/>
                </a:solidFill>
                <a:latin typeface="Arial" panose="020B0604020202020204" pitchFamily="34" charset="0"/>
                <a:cs typeface="Arial" panose="020B0604020202020204" pitchFamily="34" charset="0"/>
              </a:defRPr>
            </a:lvl2pPr>
            <a:lvl3pPr marL="1143000" indent="-228600" defTabSz="903288">
              <a:defRPr>
                <a:solidFill>
                  <a:schemeClr val="tx1"/>
                </a:solidFill>
                <a:latin typeface="Arial" panose="020B0604020202020204" pitchFamily="34" charset="0"/>
                <a:cs typeface="Arial" panose="020B0604020202020204" pitchFamily="34" charset="0"/>
              </a:defRPr>
            </a:lvl3pPr>
            <a:lvl4pPr marL="1600200" indent="-228600" defTabSz="903288">
              <a:defRPr>
                <a:solidFill>
                  <a:schemeClr val="tx1"/>
                </a:solidFill>
                <a:latin typeface="Arial" panose="020B0604020202020204" pitchFamily="34" charset="0"/>
                <a:cs typeface="Arial" panose="020B0604020202020204" pitchFamily="34" charset="0"/>
              </a:defRPr>
            </a:lvl4pPr>
            <a:lvl5pPr marL="2057400" indent="-228600" defTabSz="903288">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D3A1FF2-CF71-4BF5-9514-9928D3A58675}" type="slidenum">
              <a:rPr lang="en-US" altLang="en-US" sz="800">
                <a:ea typeface="MS PGothic" panose="020B0600070205080204" pitchFamily="34" charset="-128"/>
              </a:rPr>
              <a:pPr/>
              <a:t>16</a:t>
            </a:fld>
            <a:endParaRPr lang="en-US" altLang="en-US" sz="800">
              <a:ea typeface="MS PGothic" panose="020B0600070205080204" pitchFamily="34" charset="-128"/>
            </a:endParaRPr>
          </a:p>
        </p:txBody>
      </p:sp>
      <p:sp>
        <p:nvSpPr>
          <p:cNvPr id="47107" name="Rectangle 2">
            <a:extLst>
              <a:ext uri="{FF2B5EF4-FFF2-40B4-BE49-F238E27FC236}">
                <a16:creationId xmlns:a16="http://schemas.microsoft.com/office/drawing/2014/main" id="{F33BAF18-7928-07C0-76CB-F4747797BEF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8" name="Rectangle 3">
            <a:extLst>
              <a:ext uri="{FF2B5EF4-FFF2-40B4-BE49-F238E27FC236}">
                <a16:creationId xmlns:a16="http://schemas.microsoft.com/office/drawing/2014/main" id="{774B600B-4C7A-E086-93B5-3F5F59D9F0C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80000"/>
              </a:lnSpc>
              <a:buFontTx/>
              <a:buNone/>
            </a:pPr>
            <a:r>
              <a:rPr lang="en-US" altLang="en-US">
                <a:latin typeface="Arial" panose="020B0604020202020204" pitchFamily="34" charset="0"/>
                <a:ea typeface="MS PGothic" panose="020B0600070205080204" pitchFamily="34" charset="-128"/>
              </a:rPr>
              <a:t>1.5 – </a:t>
            </a:r>
            <a:r>
              <a:rPr lang="en-US" altLang="en-US">
                <a:latin typeface="Arial" panose="020B0604020202020204" pitchFamily="34" charset="0"/>
              </a:rPr>
              <a:t>Creating More Heroes</a:t>
            </a:r>
            <a:endParaRPr lang="en-US" altLang="en-US">
              <a:latin typeface="Arial" panose="020B0604020202020204" pitchFamily="34" charset="0"/>
              <a:ea typeface="MS PGothic" panose="020B0600070205080204" pitchFamily="34" charset="-128"/>
            </a:endParaRPr>
          </a:p>
          <a:p>
            <a:pPr>
              <a:lnSpc>
                <a:spcPct val="80000"/>
              </a:lnSpc>
              <a:buFontTx/>
              <a:buNone/>
            </a:pPr>
            <a:r>
              <a:rPr lang="en-US" altLang="en-US">
                <a:latin typeface="Arial" panose="020B0604020202020204" pitchFamily="34" charset="0"/>
              </a:rPr>
              <a:t>1.5.2 – Online Cybersecurity Communities</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11">
            <a:extLst>
              <a:ext uri="{FF2B5EF4-FFF2-40B4-BE49-F238E27FC236}">
                <a16:creationId xmlns:a16="http://schemas.microsoft.com/office/drawing/2014/main" id="{931A971B-DAAB-AD3A-5395-CA259083444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a:solidFill>
                  <a:schemeClr val="tx1"/>
                </a:solidFill>
                <a:latin typeface="Arial" panose="020B0604020202020204" pitchFamily="34" charset="0"/>
                <a:cs typeface="Arial" panose="020B0604020202020204" pitchFamily="34" charset="0"/>
              </a:defRPr>
            </a:lvl1pPr>
            <a:lvl2pPr marL="742950" indent="-285750" defTabSz="903288">
              <a:defRPr>
                <a:solidFill>
                  <a:schemeClr val="tx1"/>
                </a:solidFill>
                <a:latin typeface="Arial" panose="020B0604020202020204" pitchFamily="34" charset="0"/>
                <a:cs typeface="Arial" panose="020B0604020202020204" pitchFamily="34" charset="0"/>
              </a:defRPr>
            </a:lvl2pPr>
            <a:lvl3pPr marL="1143000" indent="-228600" defTabSz="903288">
              <a:defRPr>
                <a:solidFill>
                  <a:schemeClr val="tx1"/>
                </a:solidFill>
                <a:latin typeface="Arial" panose="020B0604020202020204" pitchFamily="34" charset="0"/>
                <a:cs typeface="Arial" panose="020B0604020202020204" pitchFamily="34" charset="0"/>
              </a:defRPr>
            </a:lvl3pPr>
            <a:lvl4pPr marL="1600200" indent="-228600" defTabSz="903288">
              <a:defRPr>
                <a:solidFill>
                  <a:schemeClr val="tx1"/>
                </a:solidFill>
                <a:latin typeface="Arial" panose="020B0604020202020204" pitchFamily="34" charset="0"/>
                <a:cs typeface="Arial" panose="020B0604020202020204" pitchFamily="34" charset="0"/>
              </a:defRPr>
            </a:lvl4pPr>
            <a:lvl5pPr marL="2057400" indent="-228600" defTabSz="903288">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EDD453F-00F8-49F7-9A48-719154E60587}" type="slidenum">
              <a:rPr lang="en-US" altLang="en-US" sz="800">
                <a:ea typeface="MS PGothic" panose="020B0600070205080204" pitchFamily="34" charset="-128"/>
              </a:rPr>
              <a:pPr/>
              <a:t>17</a:t>
            </a:fld>
            <a:endParaRPr lang="en-US" altLang="en-US" sz="800">
              <a:ea typeface="MS PGothic" panose="020B0600070205080204" pitchFamily="34" charset="-128"/>
            </a:endParaRPr>
          </a:p>
        </p:txBody>
      </p:sp>
      <p:sp>
        <p:nvSpPr>
          <p:cNvPr id="49155" name="Rectangle 2">
            <a:extLst>
              <a:ext uri="{FF2B5EF4-FFF2-40B4-BE49-F238E27FC236}">
                <a16:creationId xmlns:a16="http://schemas.microsoft.com/office/drawing/2014/main" id="{0AFF3180-953A-A2DA-2FCB-2BDB6943D04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6" name="Rectangle 3">
            <a:extLst>
              <a:ext uri="{FF2B5EF4-FFF2-40B4-BE49-F238E27FC236}">
                <a16:creationId xmlns:a16="http://schemas.microsoft.com/office/drawing/2014/main" id="{A257A7B4-CA29-D4EA-CC69-E8354CFAB6F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80000"/>
              </a:lnSpc>
              <a:buFontTx/>
              <a:buNone/>
            </a:pPr>
            <a:endParaRPr lang="en-US"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11">
            <a:extLst>
              <a:ext uri="{FF2B5EF4-FFF2-40B4-BE49-F238E27FC236}">
                <a16:creationId xmlns:a16="http://schemas.microsoft.com/office/drawing/2014/main" id="{855638F4-E1BE-0AF8-9C6F-3BB247543A0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a:solidFill>
                  <a:schemeClr val="tx1"/>
                </a:solidFill>
                <a:latin typeface="Arial" panose="020B0604020202020204" pitchFamily="34" charset="0"/>
                <a:cs typeface="Arial" panose="020B0604020202020204" pitchFamily="34" charset="0"/>
              </a:defRPr>
            </a:lvl1pPr>
            <a:lvl2pPr marL="742950" indent="-285750" defTabSz="903288">
              <a:defRPr>
                <a:solidFill>
                  <a:schemeClr val="tx1"/>
                </a:solidFill>
                <a:latin typeface="Arial" panose="020B0604020202020204" pitchFamily="34" charset="0"/>
                <a:cs typeface="Arial" panose="020B0604020202020204" pitchFamily="34" charset="0"/>
              </a:defRPr>
            </a:lvl2pPr>
            <a:lvl3pPr marL="1143000" indent="-228600" defTabSz="903288">
              <a:defRPr>
                <a:solidFill>
                  <a:schemeClr val="tx1"/>
                </a:solidFill>
                <a:latin typeface="Arial" panose="020B0604020202020204" pitchFamily="34" charset="0"/>
                <a:cs typeface="Arial" panose="020B0604020202020204" pitchFamily="34" charset="0"/>
              </a:defRPr>
            </a:lvl3pPr>
            <a:lvl4pPr marL="1600200" indent="-228600" defTabSz="903288">
              <a:defRPr>
                <a:solidFill>
                  <a:schemeClr val="tx1"/>
                </a:solidFill>
                <a:latin typeface="Arial" panose="020B0604020202020204" pitchFamily="34" charset="0"/>
                <a:cs typeface="Arial" panose="020B0604020202020204" pitchFamily="34" charset="0"/>
              </a:defRPr>
            </a:lvl4pPr>
            <a:lvl5pPr marL="2057400" indent="-228600" defTabSz="903288">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8C44957-D6B3-4B44-ADD2-071F3FEBEC9F}" type="slidenum">
              <a:rPr lang="en-US" altLang="en-US" sz="800">
                <a:ea typeface="MS PGothic" panose="020B0600070205080204" pitchFamily="34" charset="-128"/>
              </a:rPr>
              <a:pPr/>
              <a:t>18</a:t>
            </a:fld>
            <a:endParaRPr lang="en-US" altLang="en-US" sz="800">
              <a:ea typeface="MS PGothic" panose="020B0600070205080204" pitchFamily="34" charset="-128"/>
            </a:endParaRPr>
          </a:p>
        </p:txBody>
      </p:sp>
      <p:sp>
        <p:nvSpPr>
          <p:cNvPr id="51203" name="Rectangle 2">
            <a:extLst>
              <a:ext uri="{FF2B5EF4-FFF2-40B4-BE49-F238E27FC236}">
                <a16:creationId xmlns:a16="http://schemas.microsoft.com/office/drawing/2014/main" id="{7E884232-A322-63E5-A12C-35E3544CD87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4" name="Rectangle 3">
            <a:extLst>
              <a:ext uri="{FF2B5EF4-FFF2-40B4-BE49-F238E27FC236}">
                <a16:creationId xmlns:a16="http://schemas.microsoft.com/office/drawing/2014/main" id="{AC4735F8-96BB-E5C0-F659-372BB1392B0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80000"/>
              </a:lnSpc>
              <a:buFontTx/>
              <a:buNone/>
            </a:pPr>
            <a:r>
              <a:rPr lang="en-US" altLang="en-US">
                <a:latin typeface="Arial" panose="020B0604020202020204" pitchFamily="34" charset="0"/>
                <a:ea typeface="MS PGothic" panose="020B0600070205080204" pitchFamily="34" charset="-128"/>
              </a:rPr>
              <a:t>1.2 – </a:t>
            </a:r>
            <a:r>
              <a:rPr lang="en-US" altLang="en-US">
                <a:latin typeface="Arial" panose="020B0604020202020204" pitchFamily="34" charset="0"/>
              </a:rPr>
              <a:t>Cybercriminal versus Cyber Heroes</a:t>
            </a:r>
            <a:endParaRPr lang="en-US" altLang="en-US">
              <a:latin typeface="Arial" panose="020B0604020202020204" pitchFamily="34" charset="0"/>
              <a:ea typeface="MS PGothic" panose="020B0600070205080204" pitchFamily="34" charset="-128"/>
            </a:endParaRPr>
          </a:p>
          <a:p>
            <a:pPr>
              <a:lnSpc>
                <a:spcPct val="80000"/>
              </a:lnSpc>
              <a:buFontTx/>
              <a:buNone/>
            </a:pPr>
            <a:r>
              <a:rPr lang="en-US" altLang="en-US">
                <a:latin typeface="Arial" panose="020B0604020202020204" pitchFamily="34" charset="0"/>
                <a:ea typeface="MS PGothic" panose="020B0600070205080204" pitchFamily="34" charset="-128"/>
              </a:rPr>
              <a:t>1.2.2 – </a:t>
            </a:r>
            <a:r>
              <a:rPr lang="en-US" altLang="en-US">
                <a:latin typeface="Arial" panose="020B0604020202020204" pitchFamily="34" charset="0"/>
              </a:rPr>
              <a:t>Cyber Criminals</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11">
            <a:extLst>
              <a:ext uri="{FF2B5EF4-FFF2-40B4-BE49-F238E27FC236}">
                <a16:creationId xmlns:a16="http://schemas.microsoft.com/office/drawing/2014/main" id="{85F2124C-18E8-AD79-2D49-45294C30307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a:solidFill>
                  <a:schemeClr val="tx1"/>
                </a:solidFill>
                <a:latin typeface="Arial" panose="020B0604020202020204" pitchFamily="34" charset="0"/>
                <a:cs typeface="Arial" panose="020B0604020202020204" pitchFamily="34" charset="0"/>
              </a:defRPr>
            </a:lvl1pPr>
            <a:lvl2pPr marL="742950" indent="-285750" defTabSz="903288">
              <a:defRPr>
                <a:solidFill>
                  <a:schemeClr val="tx1"/>
                </a:solidFill>
                <a:latin typeface="Arial" panose="020B0604020202020204" pitchFamily="34" charset="0"/>
                <a:cs typeface="Arial" panose="020B0604020202020204" pitchFamily="34" charset="0"/>
              </a:defRPr>
            </a:lvl2pPr>
            <a:lvl3pPr marL="1143000" indent="-228600" defTabSz="903288">
              <a:defRPr>
                <a:solidFill>
                  <a:schemeClr val="tx1"/>
                </a:solidFill>
                <a:latin typeface="Arial" panose="020B0604020202020204" pitchFamily="34" charset="0"/>
                <a:cs typeface="Arial" panose="020B0604020202020204" pitchFamily="34" charset="0"/>
              </a:defRPr>
            </a:lvl3pPr>
            <a:lvl4pPr marL="1600200" indent="-228600" defTabSz="903288">
              <a:defRPr>
                <a:solidFill>
                  <a:schemeClr val="tx1"/>
                </a:solidFill>
                <a:latin typeface="Arial" panose="020B0604020202020204" pitchFamily="34" charset="0"/>
                <a:cs typeface="Arial" panose="020B0604020202020204" pitchFamily="34" charset="0"/>
              </a:defRPr>
            </a:lvl4pPr>
            <a:lvl5pPr marL="2057400" indent="-228600" defTabSz="903288">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A1C5877-7154-4F5E-930D-A59AA5AD7D39}" type="slidenum">
              <a:rPr lang="en-US" altLang="en-US" sz="800">
                <a:ea typeface="MS PGothic" panose="020B0600070205080204" pitchFamily="34" charset="-128"/>
              </a:rPr>
              <a:pPr/>
              <a:t>19</a:t>
            </a:fld>
            <a:endParaRPr lang="en-US" altLang="en-US" sz="800">
              <a:ea typeface="MS PGothic" panose="020B0600070205080204" pitchFamily="34" charset="-128"/>
            </a:endParaRPr>
          </a:p>
        </p:txBody>
      </p:sp>
      <p:sp>
        <p:nvSpPr>
          <p:cNvPr id="53251" name="Rectangle 2">
            <a:extLst>
              <a:ext uri="{FF2B5EF4-FFF2-40B4-BE49-F238E27FC236}">
                <a16:creationId xmlns:a16="http://schemas.microsoft.com/office/drawing/2014/main" id="{5E7393D9-08DB-DBD5-3138-7F1B0A55FE1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2" name="Rectangle 3">
            <a:extLst>
              <a:ext uri="{FF2B5EF4-FFF2-40B4-BE49-F238E27FC236}">
                <a16:creationId xmlns:a16="http://schemas.microsoft.com/office/drawing/2014/main" id="{B529B097-92AD-3513-44DE-B3860458667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80000"/>
              </a:lnSpc>
              <a:buFontTx/>
              <a:buNone/>
            </a:pPr>
            <a:r>
              <a:rPr lang="en-US" altLang="en-US">
                <a:latin typeface="Arial" panose="020B0604020202020204" pitchFamily="34" charset="0"/>
                <a:ea typeface="MS PGothic" panose="020B0600070205080204" pitchFamily="34" charset="-128"/>
              </a:rPr>
              <a:t>1.2 – </a:t>
            </a:r>
            <a:r>
              <a:rPr lang="en-US" altLang="en-US">
                <a:latin typeface="Arial" panose="020B0604020202020204" pitchFamily="34" charset="0"/>
              </a:rPr>
              <a:t>Cybercriminal versus Cyber Heroes</a:t>
            </a:r>
            <a:endParaRPr lang="en-US" altLang="en-US">
              <a:latin typeface="Arial" panose="020B0604020202020204" pitchFamily="34" charset="0"/>
              <a:ea typeface="MS PGothic" panose="020B0600070205080204" pitchFamily="34" charset="-128"/>
            </a:endParaRPr>
          </a:p>
          <a:p>
            <a:pPr>
              <a:lnSpc>
                <a:spcPct val="80000"/>
              </a:lnSpc>
              <a:buFontTx/>
              <a:buNone/>
            </a:pPr>
            <a:r>
              <a:rPr lang="en-US" altLang="en-US">
                <a:latin typeface="Arial" panose="020B0604020202020204" pitchFamily="34" charset="0"/>
                <a:ea typeface="MS PGothic" panose="020B0600070205080204" pitchFamily="34" charset="-128"/>
              </a:rPr>
              <a:t>1.2.2 – </a:t>
            </a:r>
            <a:r>
              <a:rPr lang="en-US" altLang="en-US">
                <a:latin typeface="Arial" panose="020B0604020202020204" pitchFamily="34" charset="0"/>
              </a:rPr>
              <a:t>Cyber Criminal Motives</a:t>
            </a:r>
            <a:endParaRPr lang="en-US" altLang="en-US">
              <a:latin typeface="Arial" panose="020B0604020202020204" pitchFamily="34" charset="0"/>
              <a:ea typeface="MS PGothic" panose="020B0600070205080204" pitchFamily="34" charset="-128"/>
            </a:endParaRPr>
          </a:p>
          <a:p>
            <a:pPr>
              <a:lnSpc>
                <a:spcPct val="80000"/>
              </a:lnSpc>
              <a:buFontTx/>
              <a:buNone/>
            </a:pPr>
            <a:endParaRPr lang="en-US" altLang="en-US">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11">
            <a:extLst>
              <a:ext uri="{FF2B5EF4-FFF2-40B4-BE49-F238E27FC236}">
                <a16:creationId xmlns:a16="http://schemas.microsoft.com/office/drawing/2014/main" id="{C3EE409C-5BB1-0A82-32FC-D17AB412ED5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a:solidFill>
                  <a:schemeClr val="tx1"/>
                </a:solidFill>
                <a:latin typeface="Arial" panose="020B0604020202020204" pitchFamily="34" charset="0"/>
                <a:cs typeface="Arial" panose="020B0604020202020204" pitchFamily="34" charset="0"/>
              </a:defRPr>
            </a:lvl1pPr>
            <a:lvl2pPr marL="742950" indent="-285750" defTabSz="903288">
              <a:defRPr>
                <a:solidFill>
                  <a:schemeClr val="tx1"/>
                </a:solidFill>
                <a:latin typeface="Arial" panose="020B0604020202020204" pitchFamily="34" charset="0"/>
                <a:cs typeface="Arial" panose="020B0604020202020204" pitchFamily="34" charset="0"/>
              </a:defRPr>
            </a:lvl2pPr>
            <a:lvl3pPr marL="1143000" indent="-228600" defTabSz="903288">
              <a:defRPr>
                <a:solidFill>
                  <a:schemeClr val="tx1"/>
                </a:solidFill>
                <a:latin typeface="Arial" panose="020B0604020202020204" pitchFamily="34" charset="0"/>
                <a:cs typeface="Arial" panose="020B0604020202020204" pitchFamily="34" charset="0"/>
              </a:defRPr>
            </a:lvl3pPr>
            <a:lvl4pPr marL="1600200" indent="-228600" defTabSz="903288">
              <a:defRPr>
                <a:solidFill>
                  <a:schemeClr val="tx1"/>
                </a:solidFill>
                <a:latin typeface="Arial" panose="020B0604020202020204" pitchFamily="34" charset="0"/>
                <a:cs typeface="Arial" panose="020B0604020202020204" pitchFamily="34" charset="0"/>
              </a:defRPr>
            </a:lvl4pPr>
            <a:lvl5pPr marL="2057400" indent="-228600" defTabSz="903288">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6D81D59-EC23-4873-A4CB-1B5B44382F09}" type="slidenum">
              <a:rPr lang="en-US" altLang="en-US" sz="800">
                <a:ea typeface="MS PGothic" panose="020B0600070205080204" pitchFamily="34" charset="-128"/>
              </a:rPr>
              <a:pPr/>
              <a:t>20</a:t>
            </a:fld>
            <a:endParaRPr lang="en-US" altLang="en-US" sz="800">
              <a:ea typeface="MS PGothic" panose="020B0600070205080204" pitchFamily="34" charset="-128"/>
            </a:endParaRPr>
          </a:p>
        </p:txBody>
      </p:sp>
      <p:sp>
        <p:nvSpPr>
          <p:cNvPr id="55299" name="Rectangle 2">
            <a:extLst>
              <a:ext uri="{FF2B5EF4-FFF2-40B4-BE49-F238E27FC236}">
                <a16:creationId xmlns:a16="http://schemas.microsoft.com/office/drawing/2014/main" id="{4CB7A89A-5FCC-CAF8-4FF1-90F0E1C3507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300" name="Rectangle 3">
            <a:extLst>
              <a:ext uri="{FF2B5EF4-FFF2-40B4-BE49-F238E27FC236}">
                <a16:creationId xmlns:a16="http://schemas.microsoft.com/office/drawing/2014/main" id="{10A97ACD-4829-8872-F8A9-244C39DA5C0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80000"/>
              </a:lnSpc>
              <a:buFontTx/>
              <a:buNone/>
            </a:pPr>
            <a:endParaRPr lang="en-US"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AE9EE2C1-FF9F-6475-A0D9-7BA9CB33C6A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9350611D-69DC-F959-42AF-D544EC8F6E4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latin typeface="Arial" panose="020B0604020202020204" pitchFamily="34" charset="0"/>
              </a:rPr>
              <a:t>An IT security policy framework is a hierarchical framework for documenting and implementing a set of IT security policies.</a:t>
            </a:r>
          </a:p>
        </p:txBody>
      </p:sp>
      <p:sp>
        <p:nvSpPr>
          <p:cNvPr id="58372" name="Date Placeholder 3">
            <a:extLst>
              <a:ext uri="{FF2B5EF4-FFF2-40B4-BE49-F238E27FC236}">
                <a16:creationId xmlns:a16="http://schemas.microsoft.com/office/drawing/2014/main" id="{CE6C4FDA-134C-F190-C0A9-506B135AAC93}"/>
              </a:ext>
            </a:extLst>
          </p:cNvPr>
          <p:cNvSpPr>
            <a:spLocks noGrp="1"/>
          </p:cNvSpPr>
          <p:nvPr>
            <p:ph type="dt" sz="quarter" idx="4294967295"/>
          </p:nvPr>
        </p:nvSpPr>
        <p:spPr bwMode="auto">
          <a:xfrm>
            <a:off x="3886200" y="0"/>
            <a:ext cx="2971800"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1CA67A-1685-483C-9C20-1E57C20724D5}" type="datetime1">
              <a:rPr lang="en-US" altLang="en-US"/>
              <a:pPr/>
              <a:t>1/27/2025</a:t>
            </a:fld>
            <a:endParaRPr lang="en-US" altLang="en-US"/>
          </a:p>
        </p:txBody>
      </p:sp>
      <p:sp>
        <p:nvSpPr>
          <p:cNvPr id="58373" name="Footer Placeholder 4">
            <a:extLst>
              <a:ext uri="{FF2B5EF4-FFF2-40B4-BE49-F238E27FC236}">
                <a16:creationId xmlns:a16="http://schemas.microsoft.com/office/drawing/2014/main" id="{622234E5-7967-28BA-4E8A-7E885447C8B0}"/>
              </a:ext>
            </a:extLst>
          </p:cNvPr>
          <p:cNvSpPr>
            <a:spLocks noGrp="1"/>
          </p:cNvSpPr>
          <p:nvPr>
            <p:ph type="ftr" sz="quarter" idx="4294967295"/>
          </p:nvPr>
        </p:nvSpPr>
        <p:spPr bwMode="auto">
          <a:xfrm>
            <a:off x="0" y="8832850"/>
            <a:ext cx="2971800" cy="463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defRPr>
                <a:solidFill>
                  <a:schemeClr val="tx1"/>
                </a:solidFill>
                <a:latin typeface="Arial" panose="020B0604020202020204" pitchFamily="34" charset="0"/>
                <a:cs typeface="Arial" panose="020B0604020202020204" pitchFamily="34" charset="0"/>
              </a:defRPr>
            </a:lvl1pPr>
            <a:lvl2pPr marL="742950" indent="-285750" defTabSz="931863">
              <a:defRPr>
                <a:solidFill>
                  <a:schemeClr val="tx1"/>
                </a:solidFill>
                <a:latin typeface="Arial" panose="020B0604020202020204" pitchFamily="34" charset="0"/>
                <a:cs typeface="Arial" panose="020B0604020202020204" pitchFamily="34" charset="0"/>
              </a:defRPr>
            </a:lvl2pPr>
            <a:lvl3pPr marL="1143000" indent="-228600" defTabSz="931863">
              <a:defRPr>
                <a:solidFill>
                  <a:schemeClr val="tx1"/>
                </a:solidFill>
                <a:latin typeface="Arial" panose="020B0604020202020204" pitchFamily="34" charset="0"/>
                <a:cs typeface="Arial" panose="020B0604020202020204" pitchFamily="34" charset="0"/>
              </a:defRPr>
            </a:lvl3pPr>
            <a:lvl4pPr marL="1600200" indent="-228600" defTabSz="931863">
              <a:defRPr>
                <a:solidFill>
                  <a:schemeClr val="tx1"/>
                </a:solidFill>
                <a:latin typeface="Arial" panose="020B0604020202020204" pitchFamily="34" charset="0"/>
                <a:cs typeface="Arial" panose="020B0604020202020204" pitchFamily="34" charset="0"/>
              </a:defRPr>
            </a:lvl4pPr>
            <a:lvl5pPr marL="2057400" indent="-228600" defTabSz="931863">
              <a:defRPr>
                <a:solidFill>
                  <a:schemeClr val="tx1"/>
                </a:solidFill>
                <a:latin typeface="Arial" panose="020B0604020202020204" pitchFamily="34" charset="0"/>
                <a:cs typeface="Arial" panose="020B0604020202020204" pitchFamily="34" charset="0"/>
              </a:defRPr>
            </a:lvl5pPr>
            <a:lvl6pPr marL="25146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18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370B63E2-3D32-2F34-FD11-F6EB04B1C89A}"/>
              </a:ext>
            </a:extLst>
          </p:cNvPr>
          <p:cNvSpPr>
            <a:spLocks noGrp="1" noRot="1" noChangeAspect="1" noTextEdit="1"/>
          </p:cNvSpPr>
          <p:nvPr>
            <p:ph type="sldImg"/>
          </p:nvPr>
        </p:nvSpPr>
        <p:spPr bwMode="auto">
          <a:xfrm>
            <a:off x="1150938" y="692150"/>
            <a:ext cx="4556125" cy="34163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93119C87-9E86-D51B-7DDD-F8425D81D0C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EB21A9F8-313E-3177-8E63-77596136DB26}"/>
              </a:ext>
            </a:extLst>
          </p:cNvPr>
          <p:cNvSpPr>
            <a:spLocks noGrp="1" noRot="1" noChangeAspect="1" noChangeArrowheads="1" noTextEdit="1"/>
          </p:cNvSpPr>
          <p:nvPr>
            <p:ph type="sldImg"/>
          </p:nvPr>
        </p:nvSpPr>
        <p:spPr bwMode="auto">
          <a:xfrm>
            <a:off x="1143000" y="685800"/>
            <a:ext cx="4572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Rectangle 3">
            <a:extLst>
              <a:ext uri="{FF2B5EF4-FFF2-40B4-BE49-F238E27FC236}">
                <a16:creationId xmlns:a16="http://schemas.microsoft.com/office/drawing/2014/main" id="{40C54A8D-2A9B-F570-59AB-0F40F68DCD22}"/>
              </a:ext>
            </a:extLst>
          </p:cNvPr>
          <p:cNvSpPr>
            <a:spLocks noGrp="1" noChangeArrowheads="1"/>
          </p:cNvSpPr>
          <p:nvPr>
            <p:ph type="body" idx="1"/>
          </p:nvPr>
        </p:nvSpPr>
        <p:spPr bwMode="auto">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388A7530-6C65-0D17-8CAC-ACF6BAB2C99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2C37F88B-26EB-D9D2-0F53-D0EF02BCF8A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a:r>
              <a:rPr lang="en-US" altLang="en-US">
                <a:latin typeface="Arial" panose="020B0604020202020204" pitchFamily="34" charset="0"/>
              </a:rPr>
              <a:t>The word hackers has a variety of meanings. For many, it means Internet programmers who try to gain unauthorized access to devices on the Internet. It is also used to refer to individuals that run programs to prevent or slow network access to a large number of users, or corrupt or wipe out data on servers. But for some, the term hacker has a positive interpretation as a network professional that uses sophisticated Internet programming skills to ensure that networks are not vulnerable to attack. Good or bad, hacking is a driving force in network security.</a:t>
            </a:r>
          </a:p>
          <a:p>
            <a:pPr algn="just"/>
            <a:endParaRPr lang="en-US" altLang="en-US">
              <a:latin typeface="Arial" panose="020B0604020202020204" pitchFamily="34" charset="0"/>
            </a:endParaRPr>
          </a:p>
        </p:txBody>
      </p:sp>
      <p:sp>
        <p:nvSpPr>
          <p:cNvPr id="67588" name="Slide Number Placeholder 3">
            <a:extLst>
              <a:ext uri="{FF2B5EF4-FFF2-40B4-BE49-F238E27FC236}">
                <a16:creationId xmlns:a16="http://schemas.microsoft.com/office/drawing/2014/main" id="{BEC59157-4B73-CA90-3039-67E220670CB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D85CDFDA-03E1-4472-8A2A-A61B01211C67}" type="slidenum">
              <a:rPr lang="en-GB" altLang="en-US"/>
              <a:pPr>
                <a:lnSpc>
                  <a:spcPct val="100000"/>
                </a:lnSpc>
                <a:spcBef>
                  <a:spcPct val="0"/>
                </a:spcBef>
                <a:buSzTx/>
                <a:buFontTx/>
                <a:buNone/>
              </a:pPr>
              <a:t>26</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4C7F6BD9-4E31-C547-F03E-3BB88994D0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25108FCC-6B5C-8725-D285-543FC36DD22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latin typeface="Arial" panose="020B0604020202020204" pitchFamily="34" charset="0"/>
              </a:rPr>
              <a:t>Melissa email virus - March 1999</a:t>
            </a:r>
          </a:p>
          <a:p>
            <a:r>
              <a:rPr lang="en-US" altLang="en-US">
                <a:latin typeface="Arial" panose="020B0604020202020204" pitchFamily="34" charset="0"/>
              </a:rPr>
              <a:t>The Morris internet worm – Nov 2 1988</a:t>
            </a:r>
          </a:p>
          <a:p>
            <a:r>
              <a:rPr lang="en-US" altLang="en-US">
                <a:latin typeface="Arial" panose="020B0604020202020204" pitchFamily="34" charset="0"/>
              </a:rPr>
              <a:t>First Spam – 1978</a:t>
            </a:r>
          </a:p>
          <a:p>
            <a:r>
              <a:rPr lang="en-US" altLang="en-US">
                <a:latin typeface="Arial" panose="020B0604020202020204" pitchFamily="34" charset="0"/>
              </a:rPr>
              <a:t>First DoS – Feb 2000</a:t>
            </a:r>
          </a:p>
          <a:p>
            <a:endParaRPr lang="en-US" altLang="en-US">
              <a:latin typeface="Arial" panose="020B0604020202020204" pitchFamily="34" charset="0"/>
            </a:endParaRPr>
          </a:p>
        </p:txBody>
      </p:sp>
      <p:sp>
        <p:nvSpPr>
          <p:cNvPr id="69636" name="Slide Number Placeholder 3">
            <a:extLst>
              <a:ext uri="{FF2B5EF4-FFF2-40B4-BE49-F238E27FC236}">
                <a16:creationId xmlns:a16="http://schemas.microsoft.com/office/drawing/2014/main" id="{4A28EED6-9C2B-A573-3582-D9C75DA449E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6814EDED-BAA9-4D87-8C25-5F05A461877D}" type="slidenum">
              <a:rPr lang="en-GB" altLang="en-US"/>
              <a:pPr>
                <a:lnSpc>
                  <a:spcPct val="100000"/>
                </a:lnSpc>
                <a:spcBef>
                  <a:spcPct val="0"/>
                </a:spcBef>
                <a:buSzTx/>
                <a:buFontTx/>
                <a:buNone/>
              </a:pPr>
              <a:t>27</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6F365090-51EB-2ADC-9ADE-3BC41B775C6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2E376A96-9E6A-42C9-B5D4-988F28842DAA}"/>
              </a:ext>
            </a:extLst>
          </p:cNvPr>
          <p:cNvSpPr>
            <a:spLocks noGrp="1"/>
          </p:cNvSpPr>
          <p:nvPr>
            <p:ph type="body" idx="1"/>
          </p:nvPr>
        </p:nvSpPr>
        <p:spPr/>
        <p:txBody>
          <a:bodyPr>
            <a:normAutofit fontScale="70000" lnSpcReduction="20000"/>
          </a:bodyPr>
          <a:lstStyle/>
          <a:p>
            <a:pPr>
              <a:defRPr/>
            </a:pPr>
            <a:r>
              <a:rPr lang="en-US" dirty="0"/>
              <a:t>Code Red:</a:t>
            </a:r>
          </a:p>
          <a:p>
            <a:pPr marL="800100" lvl="1" indent="-342900">
              <a:buFont typeface="Arial"/>
              <a:buChar char="•"/>
              <a:defRPr/>
            </a:pPr>
            <a:r>
              <a:rPr lang="en-US" dirty="0"/>
              <a:t>Defaced web pages. </a:t>
            </a:r>
          </a:p>
          <a:p>
            <a:pPr marL="800100" lvl="1" indent="-342900">
              <a:buFont typeface="Arial"/>
              <a:buChar char="•"/>
              <a:defRPr/>
            </a:pPr>
            <a:r>
              <a:rPr lang="en-US" dirty="0"/>
              <a:t>Disrupted access to the infected servers and local networks hosting the servers, making them very slow or unusable.</a:t>
            </a:r>
          </a:p>
          <a:p>
            <a:pPr>
              <a:defRPr/>
            </a:pPr>
            <a:r>
              <a:rPr lang="en-US" dirty="0"/>
              <a:t>Network professionals responded slowly to system patches which only made the problem worse.</a:t>
            </a:r>
          </a:p>
          <a:p>
            <a:pPr>
              <a:defRPr/>
            </a:pPr>
            <a:r>
              <a:rPr lang="en-US" dirty="0"/>
              <a:t>The Code Red worm attempted to connect to TCP port 80 on a randomly chosen host, assuming that a web server will be found. </a:t>
            </a:r>
          </a:p>
          <a:p>
            <a:pPr marL="800100" lvl="1" indent="-342900">
              <a:buFont typeface="Arial"/>
              <a:buChar char="•"/>
              <a:defRPr/>
            </a:pPr>
            <a:r>
              <a:rPr lang="en-US" dirty="0"/>
              <a:t>Upon a successful connection to port 80, the attacking host sends a crafted HTTP GET request to the victim, attempting to exploit a buffer overflow in the Indexing Service.</a:t>
            </a:r>
          </a:p>
          <a:p>
            <a:pPr>
              <a:defRPr/>
            </a:pPr>
            <a:r>
              <a:rPr lang="en-US" dirty="0"/>
              <a:t>The same exploit (HTTP GET request) is sent to other randomly chosen hosts due to the self-propagating nature of the worm. </a:t>
            </a:r>
          </a:p>
          <a:p>
            <a:pPr marL="800100" lvl="1" indent="-342900">
              <a:buFont typeface="Arial"/>
              <a:buChar char="•"/>
              <a:defRPr/>
            </a:pPr>
            <a:r>
              <a:rPr lang="en-US" dirty="0"/>
              <a:t>However, depending on the host’s configuration that receives this request, there are varied consequences. </a:t>
            </a:r>
          </a:p>
          <a:p>
            <a:pPr>
              <a:lnSpc>
                <a:spcPct val="85000"/>
              </a:lnSpc>
              <a:defRPr/>
            </a:pPr>
            <a:r>
              <a:rPr lang="en-US" dirty="0"/>
              <a:t>If the exploit was successful, the worm began executing on the victim host. In the earlier variant of the worm, victim hosts experienced the following defacement on all pages requested from the server: </a:t>
            </a:r>
          </a:p>
          <a:p>
            <a:pPr lvl="1">
              <a:lnSpc>
                <a:spcPct val="85000"/>
              </a:lnSpc>
              <a:defRPr/>
            </a:pPr>
            <a:r>
              <a:rPr lang="en-US" sz="1600" b="1" dirty="0">
                <a:latin typeface="Courier New" charset="0"/>
              </a:rPr>
              <a:t>		HELLO! Welcome to http://www.worm.com! Hacked By Chinese!</a:t>
            </a:r>
          </a:p>
          <a:p>
            <a:pPr lvl="1">
              <a:lnSpc>
                <a:spcPct val="85000"/>
              </a:lnSpc>
              <a:defRPr/>
            </a:pPr>
            <a:endParaRPr lang="en-US" sz="1600" b="1" dirty="0">
              <a:latin typeface="Courier New" charset="0"/>
            </a:endParaRPr>
          </a:p>
          <a:p>
            <a:pPr>
              <a:lnSpc>
                <a:spcPct val="85000"/>
              </a:lnSpc>
              <a:defRPr/>
            </a:pPr>
            <a:r>
              <a:rPr lang="en-US" dirty="0"/>
              <a:t>Actual worm activity on a compromised machine was time-sensitive and different activity occurred based on the date of the system clock:</a:t>
            </a:r>
          </a:p>
          <a:p>
            <a:pPr marL="800100" lvl="1" indent="-342900">
              <a:lnSpc>
                <a:spcPct val="85000"/>
              </a:lnSpc>
              <a:buFont typeface="Arial"/>
              <a:buChar char="•"/>
              <a:defRPr/>
            </a:pPr>
            <a:r>
              <a:rPr lang="en-US" dirty="0"/>
              <a:t>Day 1 - 19: The infected host attempts to connect to TCP port 80 of randomly chosen IP addresses to further propagate the worm. </a:t>
            </a:r>
          </a:p>
          <a:p>
            <a:pPr marL="800100" lvl="1" indent="-342900">
              <a:lnSpc>
                <a:spcPct val="85000"/>
              </a:lnSpc>
              <a:buFont typeface="Arial"/>
              <a:buChar char="•"/>
              <a:defRPr/>
            </a:pPr>
            <a:r>
              <a:rPr lang="en-US" dirty="0"/>
              <a:t>Day 20 - 27: A packet-flooding </a:t>
            </a:r>
            <a:r>
              <a:rPr lang="en-US" dirty="0" err="1"/>
              <a:t>DoS</a:t>
            </a:r>
            <a:r>
              <a:rPr lang="en-US" dirty="0"/>
              <a:t> attack will be launched against a particular fixed IP address </a:t>
            </a:r>
          </a:p>
          <a:p>
            <a:pPr marL="800100" lvl="1" indent="-342900">
              <a:lnSpc>
                <a:spcPct val="85000"/>
              </a:lnSpc>
              <a:buFont typeface="Arial"/>
              <a:buChar char="•"/>
              <a:defRPr/>
            </a:pPr>
            <a:r>
              <a:rPr lang="en-US" dirty="0"/>
              <a:t>Day 28 - end of the month: The worm sleeps; no active connections or denial of service </a:t>
            </a:r>
          </a:p>
          <a:p>
            <a:pPr>
              <a:defRPr/>
            </a:pPr>
            <a:r>
              <a:rPr lang="en-US" dirty="0"/>
              <a:t>The worm resides entirely in memory; therefore, a reboot of the machine purges it from the system. However, patching the system for the underlying vulnerability remains imperative because the likelihood of re-infection is quite high due to the rapid propagation of the worm. </a:t>
            </a:r>
          </a:p>
          <a:p>
            <a:pPr>
              <a:defRPr/>
            </a:pPr>
            <a:r>
              <a:rPr lang="en-US" dirty="0"/>
              <a:t>Network security professionals should develop and implement security policies that include a process to continually review security advisories and patches.</a:t>
            </a:r>
          </a:p>
          <a:p>
            <a:pPr>
              <a:defRPr/>
            </a:pPr>
            <a:endParaRPr lang="en-US" dirty="0"/>
          </a:p>
          <a:p>
            <a:pPr>
              <a:defRPr/>
            </a:pPr>
            <a:r>
              <a:rPr lang="en-US" dirty="0"/>
              <a:t>Code Red was a wake-up call for network administrators. It made it very apparent that network security administrators must patch their systems regularly.</a:t>
            </a:r>
          </a:p>
          <a:p>
            <a:pPr>
              <a:defRPr/>
            </a:pPr>
            <a:r>
              <a:rPr lang="en-US" dirty="0"/>
              <a:t>If security patches had been applied in a timely manner, the Code Red worm would only merit a footnote in network security history.</a:t>
            </a:r>
          </a:p>
          <a:p>
            <a:pPr>
              <a:defRPr/>
            </a:pPr>
            <a:endParaRPr lang="en-US" dirty="0"/>
          </a:p>
        </p:txBody>
      </p:sp>
      <p:sp>
        <p:nvSpPr>
          <p:cNvPr id="72708" name="Slide Number Placeholder 3">
            <a:extLst>
              <a:ext uri="{FF2B5EF4-FFF2-40B4-BE49-F238E27FC236}">
                <a16:creationId xmlns:a16="http://schemas.microsoft.com/office/drawing/2014/main" id="{B5151283-B512-F0DA-634A-B674BDFD79B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3B72062E-F354-4406-A89C-6A9F6E118B71}" type="slidenum">
              <a:rPr lang="en-GB" altLang="en-US"/>
              <a:pPr>
                <a:lnSpc>
                  <a:spcPct val="100000"/>
                </a:lnSpc>
                <a:spcBef>
                  <a:spcPct val="0"/>
                </a:spcBef>
                <a:buSzTx/>
                <a:buFontTx/>
                <a:buNone/>
              </a:pPr>
              <a:t>29</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E429C1A7-EF12-47E7-C5DD-33CD8915F93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B1DFC9F7-C7BA-FAB4-B12C-7430742CB2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latin typeface="Arial" panose="020B0604020202020204" pitchFamily="34" charset="0"/>
              </a:rPr>
              <a:t>MafiaBoy was the Internet alias of Michael Calce, a 15 year-old high school student from Montreal, Canada.</a:t>
            </a:r>
          </a:p>
          <a:p>
            <a:r>
              <a:rPr lang="en-US" altLang="en-US">
                <a:latin typeface="Arial" panose="020B0604020202020204" pitchFamily="34" charset="0"/>
              </a:rPr>
              <a:t>He launched highly publicized DoS attacks in Feb 2000 against Yahoo!, Amazon.com, Dell, Inc., E*TRADE, eBay, and CNN.</a:t>
            </a:r>
          </a:p>
          <a:p>
            <a:endParaRPr lang="en-US" altLang="en-US">
              <a:latin typeface="Arial" panose="020B0604020202020204" pitchFamily="34" charset="0"/>
            </a:endParaRPr>
          </a:p>
        </p:txBody>
      </p:sp>
      <p:sp>
        <p:nvSpPr>
          <p:cNvPr id="74756" name="Slide Number Placeholder 3">
            <a:extLst>
              <a:ext uri="{FF2B5EF4-FFF2-40B4-BE49-F238E27FC236}">
                <a16:creationId xmlns:a16="http://schemas.microsoft.com/office/drawing/2014/main" id="{2FA0B71C-A82D-1019-6467-57B7952C466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33CC5BA6-11A8-4C3E-9AC8-7C55AD7026A8}" type="slidenum">
              <a:rPr lang="en-GB" altLang="en-US"/>
              <a:pPr>
                <a:lnSpc>
                  <a:spcPct val="100000"/>
                </a:lnSpc>
                <a:spcBef>
                  <a:spcPct val="0"/>
                </a:spcBef>
                <a:buSzTx/>
                <a:buFontTx/>
                <a:buNone/>
              </a:pPr>
              <a:t>30</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9EA0193C-017D-9DFC-C3E5-91C0FB1C9DF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E7B6511C-BBA3-EF40-9113-9987807E38E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latin typeface="Arial" panose="020B0604020202020204" pitchFamily="34" charset="0"/>
              </a:rPr>
              <a:t>The SQL Slammer worm used UDP port 1434. </a:t>
            </a:r>
          </a:p>
          <a:p>
            <a:pPr marL="800100" lvl="1" indent="-342900"/>
            <a:r>
              <a:rPr lang="en-US" altLang="en-US">
                <a:latin typeface="Arial" panose="020B0604020202020204" pitchFamily="34" charset="0"/>
              </a:rPr>
              <a:t>This port should normally be blocked by a firewall on the perimeter. </a:t>
            </a:r>
          </a:p>
          <a:p>
            <a:pPr marL="800100" lvl="1" indent="-342900"/>
            <a:r>
              <a:rPr lang="en-US" altLang="en-US">
                <a:latin typeface="Arial" panose="020B0604020202020204" pitchFamily="34" charset="0"/>
              </a:rPr>
              <a:t>However, most infections enter internally and, therefore, to prevent the spreading of this worm, it would be necessary to block this port on all devices throughout the internal network. </a:t>
            </a:r>
          </a:p>
          <a:p>
            <a:r>
              <a:rPr lang="en-US" altLang="en-US">
                <a:latin typeface="Arial" panose="020B0604020202020204" pitchFamily="34" charset="0"/>
              </a:rPr>
              <a:t>When SQL Slammer was propagating, some organizations could not block UDP port 1434 because it was required to access the SQL Server for legitimate business transactions. </a:t>
            </a:r>
          </a:p>
          <a:p>
            <a:pPr marL="800100" lvl="1" indent="-342900"/>
            <a:r>
              <a:rPr lang="en-US" altLang="en-US">
                <a:latin typeface="Arial" panose="020B0604020202020204" pitchFamily="34" charset="0"/>
              </a:rPr>
              <a:t>Permit only selective access to a small number of clients using SQL Server.</a:t>
            </a:r>
          </a:p>
          <a:p>
            <a:endParaRPr lang="en-US" altLang="en-US">
              <a:latin typeface="Arial" panose="020B0604020202020204" pitchFamily="34" charset="0"/>
            </a:endParaRPr>
          </a:p>
        </p:txBody>
      </p:sp>
      <p:sp>
        <p:nvSpPr>
          <p:cNvPr id="76804" name="Slide Number Placeholder 3">
            <a:extLst>
              <a:ext uri="{FF2B5EF4-FFF2-40B4-BE49-F238E27FC236}">
                <a16:creationId xmlns:a16="http://schemas.microsoft.com/office/drawing/2014/main" id="{61D62601-0135-1704-7EC8-0037EC66771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6FB0AAC4-CAD6-44E5-8CF1-A82F15418A0A}" type="slidenum">
              <a:rPr lang="en-GB" altLang="en-US"/>
              <a:pPr>
                <a:lnSpc>
                  <a:spcPct val="100000"/>
                </a:lnSpc>
                <a:spcBef>
                  <a:spcPct val="0"/>
                </a:spcBef>
                <a:buSzTx/>
                <a:buFontTx/>
                <a:buNone/>
              </a:pPr>
              <a:t>31</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
        <p:nvSpPr>
          <p:cNvPr id="4" name="Rectangle 5">
            <a:extLst>
              <a:ext uri="{FF2B5EF4-FFF2-40B4-BE49-F238E27FC236}">
                <a16:creationId xmlns:a16="http://schemas.microsoft.com/office/drawing/2014/main" id="{D3E95784-3F84-A0D2-C0E3-734E20279DAD}"/>
              </a:ext>
            </a:extLst>
          </p:cNvPr>
          <p:cNvSpPr>
            <a:spLocks noGrp="1" noChangeArrowheads="1"/>
          </p:cNvSpPr>
          <p:nvPr>
            <p:ph type="ftr" sz="quarter" idx="10"/>
          </p:nvPr>
        </p:nvSpPr>
        <p:spPr>
          <a:xfrm>
            <a:off x="2971800" y="6153150"/>
            <a:ext cx="2590800" cy="476250"/>
          </a:xfrm>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75597F3C-704F-6C85-AC59-776CA9C3D226}"/>
              </a:ext>
            </a:extLst>
          </p:cNvPr>
          <p:cNvSpPr>
            <a:spLocks noGrp="1" noChangeArrowheads="1"/>
          </p:cNvSpPr>
          <p:nvPr>
            <p:ph type="sldNum" sz="quarter" idx="11"/>
          </p:nvPr>
        </p:nvSpPr>
        <p:spPr>
          <a:xfrm>
            <a:off x="6553200" y="6516688"/>
            <a:ext cx="2133600" cy="341312"/>
          </a:xfrm>
        </p:spPr>
        <p:txBody>
          <a:bodyPr/>
          <a:lstStyle>
            <a:lvl1pPr>
              <a:defRPr/>
            </a:lvl1pPr>
          </a:lstStyle>
          <a:p>
            <a:fld id="{BE82147A-F2DC-4CCB-A86B-C05991A7A1E0}" type="slidenum">
              <a:rPr lang="en-US" altLang="en-US"/>
              <a:pPr/>
              <a:t>‹#›</a:t>
            </a:fld>
            <a:endParaRPr lang="en-US" altLang="en-US"/>
          </a:p>
        </p:txBody>
      </p:sp>
    </p:spTree>
    <p:extLst>
      <p:ext uri="{BB962C8B-B14F-4D97-AF65-F5344CB8AC3E}">
        <p14:creationId xmlns:p14="http://schemas.microsoft.com/office/powerpoint/2010/main" val="689723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a:extLst>
              <a:ext uri="{FF2B5EF4-FFF2-40B4-BE49-F238E27FC236}">
                <a16:creationId xmlns:a16="http://schemas.microsoft.com/office/drawing/2014/main" id="{3DE68F4E-1EC9-8A4A-71A9-8B2E529C4560}"/>
              </a:ext>
            </a:extLst>
          </p:cNvPr>
          <p:cNvSpPr>
            <a:spLocks noGrp="1" noChangeArrowheads="1"/>
          </p:cNvSpPr>
          <p:nvPr>
            <p:ph type="ftr" sz="quarter" idx="10"/>
          </p:nvPr>
        </p:nvSpPr>
        <p:spPr>
          <a:ln/>
        </p:spPr>
        <p:txBody>
          <a:bodyPr/>
          <a:lstStyle>
            <a:lvl1pPr>
              <a:defRPr/>
            </a:lvl1pPr>
          </a:lstStyle>
          <a:p>
            <a:pPr>
              <a:defRPr/>
            </a:pPr>
            <a:r>
              <a:rPr lang="en-US"/>
              <a:t>Dr. Carlene Campbell</a:t>
            </a:r>
          </a:p>
          <a:p>
            <a:pPr>
              <a:defRPr/>
            </a:pPr>
            <a:r>
              <a:rPr lang="en-US"/>
              <a:t>Carlene.campbell@smu.ac.uk</a:t>
            </a:r>
          </a:p>
        </p:txBody>
      </p:sp>
      <p:sp>
        <p:nvSpPr>
          <p:cNvPr id="5" name="Rectangle 6">
            <a:extLst>
              <a:ext uri="{FF2B5EF4-FFF2-40B4-BE49-F238E27FC236}">
                <a16:creationId xmlns:a16="http://schemas.microsoft.com/office/drawing/2014/main" id="{7B4DCA29-4070-E8AE-64A4-31B25D46D8F0}"/>
              </a:ext>
            </a:extLst>
          </p:cNvPr>
          <p:cNvSpPr>
            <a:spLocks noGrp="1" noChangeArrowheads="1"/>
          </p:cNvSpPr>
          <p:nvPr>
            <p:ph type="sldNum" sz="quarter" idx="11"/>
          </p:nvPr>
        </p:nvSpPr>
        <p:spPr>
          <a:ln/>
        </p:spPr>
        <p:txBody>
          <a:bodyPr/>
          <a:lstStyle>
            <a:lvl1pPr>
              <a:defRPr/>
            </a:lvl1pPr>
          </a:lstStyle>
          <a:p>
            <a:fld id="{A368BD95-4D24-4271-9BD1-14CEDA73E21F}" type="slidenum">
              <a:rPr lang="en-US" altLang="en-US"/>
              <a:pPr/>
              <a:t>‹#›</a:t>
            </a:fld>
            <a:endParaRPr lang="en-US" altLang="en-US"/>
          </a:p>
        </p:txBody>
      </p:sp>
    </p:spTree>
    <p:extLst>
      <p:ext uri="{BB962C8B-B14F-4D97-AF65-F5344CB8AC3E}">
        <p14:creationId xmlns:p14="http://schemas.microsoft.com/office/powerpoint/2010/main" val="31325556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5">
            <a:extLst>
              <a:ext uri="{FF2B5EF4-FFF2-40B4-BE49-F238E27FC236}">
                <a16:creationId xmlns:a16="http://schemas.microsoft.com/office/drawing/2014/main" id="{C6CB2DB2-845E-0264-8500-FEDD1A84537C}"/>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D13905DE-3C34-23A0-1EFB-6C5B28CB5A11}"/>
              </a:ext>
            </a:extLst>
          </p:cNvPr>
          <p:cNvSpPr>
            <a:spLocks noGrp="1" noChangeArrowheads="1"/>
          </p:cNvSpPr>
          <p:nvPr>
            <p:ph type="sldNum" sz="quarter" idx="11"/>
          </p:nvPr>
        </p:nvSpPr>
        <p:spPr/>
        <p:txBody>
          <a:bodyPr/>
          <a:lstStyle>
            <a:lvl1pPr>
              <a:defRPr/>
            </a:lvl1pPr>
          </a:lstStyle>
          <a:p>
            <a:fld id="{728EF078-F6AB-4833-97EE-362253664D2F}" type="slidenum">
              <a:rPr lang="en-US" altLang="en-US"/>
              <a:pPr/>
              <a:t>‹#›</a:t>
            </a:fld>
            <a:endParaRPr lang="en-US" altLang="en-US"/>
          </a:p>
        </p:txBody>
      </p:sp>
    </p:spTree>
    <p:extLst>
      <p:ext uri="{BB962C8B-B14F-4D97-AF65-F5344CB8AC3E}">
        <p14:creationId xmlns:p14="http://schemas.microsoft.com/office/powerpoint/2010/main" val="645993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a:extLst>
              <a:ext uri="{FF2B5EF4-FFF2-40B4-BE49-F238E27FC236}">
                <a16:creationId xmlns:a16="http://schemas.microsoft.com/office/drawing/2014/main" id="{CBBB9A81-138B-9CF3-2EB7-ACFB797D6A67}"/>
              </a:ext>
            </a:extLst>
          </p:cNvPr>
          <p:cNvSpPr>
            <a:spLocks noGrp="1" noChangeArrowheads="1"/>
          </p:cNvSpPr>
          <p:nvPr>
            <p:ph type="ftr" sz="quarter" idx="10"/>
          </p:nvPr>
        </p:nvSpPr>
        <p:spPr>
          <a:ln/>
        </p:spPr>
        <p:txBody>
          <a:bodyPr/>
          <a:lstStyle>
            <a:lvl1pPr>
              <a:defRPr/>
            </a:lvl1pPr>
          </a:lstStyle>
          <a:p>
            <a:pPr>
              <a:defRPr/>
            </a:pPr>
            <a:r>
              <a:rPr lang="en-US"/>
              <a:t>Dr. Carlene Campbell</a:t>
            </a:r>
          </a:p>
          <a:p>
            <a:pPr>
              <a:defRPr/>
            </a:pPr>
            <a:r>
              <a:rPr lang="en-US"/>
              <a:t>Carlene.campbell@smu.ac.uk</a:t>
            </a:r>
          </a:p>
        </p:txBody>
      </p:sp>
      <p:sp>
        <p:nvSpPr>
          <p:cNvPr id="6" name="Rectangle 6">
            <a:extLst>
              <a:ext uri="{FF2B5EF4-FFF2-40B4-BE49-F238E27FC236}">
                <a16:creationId xmlns:a16="http://schemas.microsoft.com/office/drawing/2014/main" id="{5214048E-3B4B-8B5A-35AD-914DD2C2AC9A}"/>
              </a:ext>
            </a:extLst>
          </p:cNvPr>
          <p:cNvSpPr>
            <a:spLocks noGrp="1" noChangeArrowheads="1"/>
          </p:cNvSpPr>
          <p:nvPr>
            <p:ph type="sldNum" sz="quarter" idx="11"/>
          </p:nvPr>
        </p:nvSpPr>
        <p:spPr>
          <a:ln/>
        </p:spPr>
        <p:txBody>
          <a:bodyPr/>
          <a:lstStyle>
            <a:lvl1pPr>
              <a:defRPr/>
            </a:lvl1pPr>
          </a:lstStyle>
          <a:p>
            <a:fld id="{511802D5-79B6-431B-AC5A-F89824B28205}" type="slidenum">
              <a:rPr lang="en-US" altLang="en-US"/>
              <a:pPr/>
              <a:t>‹#›</a:t>
            </a:fld>
            <a:endParaRPr lang="en-US" altLang="en-US"/>
          </a:p>
        </p:txBody>
      </p:sp>
    </p:spTree>
    <p:extLst>
      <p:ext uri="{BB962C8B-B14F-4D97-AF65-F5344CB8AC3E}">
        <p14:creationId xmlns:p14="http://schemas.microsoft.com/office/powerpoint/2010/main" val="1469982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a:extLst>
              <a:ext uri="{FF2B5EF4-FFF2-40B4-BE49-F238E27FC236}">
                <a16:creationId xmlns:a16="http://schemas.microsoft.com/office/drawing/2014/main" id="{96214A06-B835-047D-67ED-1D8B2758A5E3}"/>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8" name="Rectangle 6">
            <a:extLst>
              <a:ext uri="{FF2B5EF4-FFF2-40B4-BE49-F238E27FC236}">
                <a16:creationId xmlns:a16="http://schemas.microsoft.com/office/drawing/2014/main" id="{5E21578E-8EB3-4511-0D4A-4B8BEBB45D9A}"/>
              </a:ext>
            </a:extLst>
          </p:cNvPr>
          <p:cNvSpPr>
            <a:spLocks noGrp="1" noChangeArrowheads="1"/>
          </p:cNvSpPr>
          <p:nvPr>
            <p:ph type="sldNum" sz="quarter" idx="11"/>
          </p:nvPr>
        </p:nvSpPr>
        <p:spPr/>
        <p:txBody>
          <a:bodyPr/>
          <a:lstStyle>
            <a:lvl1pPr>
              <a:defRPr/>
            </a:lvl1pPr>
          </a:lstStyle>
          <a:p>
            <a:fld id="{DA1E4FCA-AC0D-4F2C-BC17-DA191D50301B}" type="slidenum">
              <a:rPr lang="en-US" altLang="en-US"/>
              <a:pPr/>
              <a:t>‹#›</a:t>
            </a:fld>
            <a:endParaRPr lang="en-US" altLang="en-US"/>
          </a:p>
        </p:txBody>
      </p:sp>
    </p:spTree>
    <p:extLst>
      <p:ext uri="{BB962C8B-B14F-4D97-AF65-F5344CB8AC3E}">
        <p14:creationId xmlns:p14="http://schemas.microsoft.com/office/powerpoint/2010/main" val="1167769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Rectangle 5">
            <a:extLst>
              <a:ext uri="{FF2B5EF4-FFF2-40B4-BE49-F238E27FC236}">
                <a16:creationId xmlns:a16="http://schemas.microsoft.com/office/drawing/2014/main" id="{B6E8EEE3-345C-AD75-9563-8AEFD5668E07}"/>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4" name="Rectangle 6">
            <a:extLst>
              <a:ext uri="{FF2B5EF4-FFF2-40B4-BE49-F238E27FC236}">
                <a16:creationId xmlns:a16="http://schemas.microsoft.com/office/drawing/2014/main" id="{B346A078-E54A-83E6-1F9A-A98AE9AB3A3F}"/>
              </a:ext>
            </a:extLst>
          </p:cNvPr>
          <p:cNvSpPr>
            <a:spLocks noGrp="1" noChangeArrowheads="1"/>
          </p:cNvSpPr>
          <p:nvPr>
            <p:ph type="sldNum" sz="quarter" idx="11"/>
          </p:nvPr>
        </p:nvSpPr>
        <p:spPr/>
        <p:txBody>
          <a:bodyPr/>
          <a:lstStyle>
            <a:lvl1pPr>
              <a:defRPr/>
            </a:lvl1pPr>
          </a:lstStyle>
          <a:p>
            <a:fld id="{C64E2B67-1B8B-4DA7-8142-191498F75CA0}" type="slidenum">
              <a:rPr lang="en-US" altLang="en-US"/>
              <a:pPr/>
              <a:t>‹#›</a:t>
            </a:fld>
            <a:endParaRPr lang="en-US" altLang="en-US"/>
          </a:p>
        </p:txBody>
      </p:sp>
    </p:spTree>
    <p:extLst>
      <p:ext uri="{BB962C8B-B14F-4D97-AF65-F5344CB8AC3E}">
        <p14:creationId xmlns:p14="http://schemas.microsoft.com/office/powerpoint/2010/main" val="4016369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665D780-D9B4-68B1-ACD0-9ED0DFDDCA7A}"/>
              </a:ext>
            </a:extLst>
          </p:cNvPr>
          <p:cNvSpPr>
            <a:spLocks noGrp="1" noChangeArrowheads="1"/>
          </p:cNvSpPr>
          <p:nvPr>
            <p:ph type="dt" sz="half" idx="10"/>
          </p:nvPr>
        </p:nvSpPr>
        <p:spPr>
          <a:xfrm>
            <a:off x="457200" y="6245225"/>
            <a:ext cx="2133600" cy="476250"/>
          </a:xfrm>
          <a:prstGeom prst="rect">
            <a:avLst/>
          </a:prstGeom>
        </p:spPr>
        <p:txBody>
          <a:bodyPr/>
          <a:lstStyle>
            <a:lvl1pPr eaLnBrk="1" hangingPunct="1">
              <a:defRPr>
                <a:latin typeface="Arial" charset="0"/>
                <a:cs typeface="Arial" charset="0"/>
              </a:defRPr>
            </a:lvl1pPr>
          </a:lstStyle>
          <a:p>
            <a:pPr>
              <a:defRPr/>
            </a:pPr>
            <a:fld id="{D2BCF344-9288-4340-A797-22EF2FAD53FE}" type="datetime3">
              <a:rPr lang="en-GB"/>
              <a:pPr>
                <a:defRPr/>
              </a:pPr>
              <a:t>27 January, 2025</a:t>
            </a:fld>
            <a:endParaRPr lang="en-US"/>
          </a:p>
        </p:txBody>
      </p:sp>
      <p:sp>
        <p:nvSpPr>
          <p:cNvPr id="3" name="Footer Placeholder 2">
            <a:extLst>
              <a:ext uri="{FF2B5EF4-FFF2-40B4-BE49-F238E27FC236}">
                <a16:creationId xmlns:a16="http://schemas.microsoft.com/office/drawing/2014/main" id="{B638C4DB-756A-5AE7-6A92-A6D5D33D9EB0}"/>
              </a:ext>
            </a:extLst>
          </p:cNvPr>
          <p:cNvSpPr>
            <a:spLocks noGrp="1" noChangeArrowheads="1"/>
          </p:cNvSpPr>
          <p:nvPr>
            <p:ph type="ftr" sz="quarter" idx="11"/>
          </p:nvPr>
        </p:nvSpPr>
        <p:spPr/>
        <p:txBody>
          <a:bodyPr/>
          <a:lstStyle>
            <a:lvl1pPr>
              <a:defRPr/>
            </a:lvl1pPr>
          </a:lstStyle>
          <a:p>
            <a:pPr>
              <a:defRPr/>
            </a:pPr>
            <a:r>
              <a:rPr lang="en-US"/>
              <a:t>Dr. Carlene Campbell Carlene.campbell@smu.ac.uk</a:t>
            </a:r>
          </a:p>
        </p:txBody>
      </p:sp>
      <p:sp>
        <p:nvSpPr>
          <p:cNvPr id="4" name="Slide Number Placeholder 3">
            <a:extLst>
              <a:ext uri="{FF2B5EF4-FFF2-40B4-BE49-F238E27FC236}">
                <a16:creationId xmlns:a16="http://schemas.microsoft.com/office/drawing/2014/main" id="{96B5AC15-3BF3-4888-1D1D-B0BFB2AD4D3C}"/>
              </a:ext>
            </a:extLst>
          </p:cNvPr>
          <p:cNvSpPr>
            <a:spLocks noGrp="1" noChangeArrowheads="1"/>
          </p:cNvSpPr>
          <p:nvPr>
            <p:ph type="sldNum" sz="quarter" idx="12"/>
          </p:nvPr>
        </p:nvSpPr>
        <p:spPr/>
        <p:txBody>
          <a:bodyPr/>
          <a:lstStyle>
            <a:lvl1pPr>
              <a:defRPr/>
            </a:lvl1pPr>
          </a:lstStyle>
          <a:p>
            <a:fld id="{217EC401-1693-4CEA-89ED-E0734D3AFD67}" type="slidenum">
              <a:rPr lang="en-US" altLang="en-US"/>
              <a:pPr/>
              <a:t>‹#›</a:t>
            </a:fld>
            <a:endParaRPr lang="en-US" altLang="en-US"/>
          </a:p>
        </p:txBody>
      </p:sp>
    </p:spTree>
    <p:extLst>
      <p:ext uri="{BB962C8B-B14F-4D97-AF65-F5344CB8AC3E}">
        <p14:creationId xmlns:p14="http://schemas.microsoft.com/office/powerpoint/2010/main" val="2565183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4">
            <a:extLst>
              <a:ext uri="{FF2B5EF4-FFF2-40B4-BE49-F238E27FC236}">
                <a16:creationId xmlns:a16="http://schemas.microsoft.com/office/drawing/2014/main" id="{2D946E1D-2727-5D7C-195C-97DBEE05B920}"/>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6" name="Slide Number Placeholder 5">
            <a:extLst>
              <a:ext uri="{FF2B5EF4-FFF2-40B4-BE49-F238E27FC236}">
                <a16:creationId xmlns:a16="http://schemas.microsoft.com/office/drawing/2014/main" id="{F7B5F0FF-9E5F-9D03-A648-B48D2B67E340}"/>
              </a:ext>
            </a:extLst>
          </p:cNvPr>
          <p:cNvSpPr>
            <a:spLocks noGrp="1" noChangeArrowheads="1"/>
          </p:cNvSpPr>
          <p:nvPr>
            <p:ph type="sldNum" sz="quarter" idx="11"/>
          </p:nvPr>
        </p:nvSpPr>
        <p:spPr/>
        <p:txBody>
          <a:bodyPr/>
          <a:lstStyle>
            <a:lvl1pPr>
              <a:defRPr/>
            </a:lvl1pPr>
          </a:lstStyle>
          <a:p>
            <a:fld id="{F70904CE-8BE2-477B-9E04-CA9161142202}" type="slidenum">
              <a:rPr lang="en-US" altLang="en-US"/>
              <a:pPr/>
              <a:t>‹#›</a:t>
            </a:fld>
            <a:endParaRPr lang="en-US" altLang="en-US"/>
          </a:p>
        </p:txBody>
      </p:sp>
    </p:spTree>
    <p:extLst>
      <p:ext uri="{BB962C8B-B14F-4D97-AF65-F5344CB8AC3E}">
        <p14:creationId xmlns:p14="http://schemas.microsoft.com/office/powerpoint/2010/main" val="3193589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Footer Placeholder 4">
            <a:extLst>
              <a:ext uri="{FF2B5EF4-FFF2-40B4-BE49-F238E27FC236}">
                <a16:creationId xmlns:a16="http://schemas.microsoft.com/office/drawing/2014/main" id="{D1BDF14A-C747-48D3-255B-96E03E687067}"/>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6" name="Slide Number Placeholder 5">
            <a:extLst>
              <a:ext uri="{FF2B5EF4-FFF2-40B4-BE49-F238E27FC236}">
                <a16:creationId xmlns:a16="http://schemas.microsoft.com/office/drawing/2014/main" id="{DC7691CF-616C-1BA9-D46A-7C9704E93C6E}"/>
              </a:ext>
            </a:extLst>
          </p:cNvPr>
          <p:cNvSpPr>
            <a:spLocks noGrp="1" noChangeArrowheads="1"/>
          </p:cNvSpPr>
          <p:nvPr>
            <p:ph type="sldNum" sz="quarter" idx="11"/>
          </p:nvPr>
        </p:nvSpPr>
        <p:spPr/>
        <p:txBody>
          <a:bodyPr/>
          <a:lstStyle>
            <a:lvl1pPr>
              <a:defRPr/>
            </a:lvl1pPr>
          </a:lstStyle>
          <a:p>
            <a:fld id="{FE513D03-C4F3-45D7-A599-1FD683BC6F7A}" type="slidenum">
              <a:rPr lang="en-US" altLang="en-US"/>
              <a:pPr/>
              <a:t>‹#›</a:t>
            </a:fld>
            <a:endParaRPr lang="en-US" altLang="en-US"/>
          </a:p>
        </p:txBody>
      </p:sp>
    </p:spTree>
    <p:extLst>
      <p:ext uri="{BB962C8B-B14F-4D97-AF65-F5344CB8AC3E}">
        <p14:creationId xmlns:p14="http://schemas.microsoft.com/office/powerpoint/2010/main" val="3465003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Rectangle 5">
            <a:extLst>
              <a:ext uri="{FF2B5EF4-FFF2-40B4-BE49-F238E27FC236}">
                <a16:creationId xmlns:a16="http://schemas.microsoft.com/office/drawing/2014/main" id="{45C11A41-13A8-CB1A-2415-6F0D33EB77CD}"/>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3180E034-52F5-5BF8-455D-CA2EBDB894C3}"/>
              </a:ext>
            </a:extLst>
          </p:cNvPr>
          <p:cNvSpPr>
            <a:spLocks noGrp="1" noChangeArrowheads="1"/>
          </p:cNvSpPr>
          <p:nvPr>
            <p:ph type="sldNum" sz="quarter" idx="11"/>
          </p:nvPr>
        </p:nvSpPr>
        <p:spPr/>
        <p:txBody>
          <a:bodyPr/>
          <a:lstStyle>
            <a:lvl1pPr>
              <a:defRPr/>
            </a:lvl1pPr>
          </a:lstStyle>
          <a:p>
            <a:fld id="{761E99E8-1B05-4E64-B56E-BC1B95042E01}" type="slidenum">
              <a:rPr lang="en-US" altLang="en-US"/>
              <a:pPr/>
              <a:t>‹#›</a:t>
            </a:fld>
            <a:endParaRPr lang="en-US" altLang="en-US"/>
          </a:p>
        </p:txBody>
      </p:sp>
    </p:spTree>
    <p:extLst>
      <p:ext uri="{BB962C8B-B14F-4D97-AF65-F5344CB8AC3E}">
        <p14:creationId xmlns:p14="http://schemas.microsoft.com/office/powerpoint/2010/main" val="16054660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a:extLst>
              <a:ext uri="{FF2B5EF4-FFF2-40B4-BE49-F238E27FC236}">
                <a16:creationId xmlns:a16="http://schemas.microsoft.com/office/drawing/2014/main" id="{EF064DF6-D2C8-E490-BB2A-3EB28A17A454}"/>
              </a:ext>
            </a:extLst>
          </p:cNvPr>
          <p:cNvSpPr>
            <a:spLocks noGrp="1" noChangeArrowheads="1"/>
          </p:cNvSpPr>
          <p:nvPr>
            <p:ph type="ftr" sz="quarter" idx="10"/>
          </p:nvPr>
        </p:nvSpPr>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63DAAB77-0262-C6EE-0F45-7F1A67AF2CB7}"/>
              </a:ext>
            </a:extLst>
          </p:cNvPr>
          <p:cNvSpPr>
            <a:spLocks noGrp="1" noChangeArrowheads="1"/>
          </p:cNvSpPr>
          <p:nvPr>
            <p:ph type="sldNum" sz="quarter" idx="11"/>
          </p:nvPr>
        </p:nvSpPr>
        <p:spPr/>
        <p:txBody>
          <a:bodyPr/>
          <a:lstStyle>
            <a:lvl1pPr>
              <a:defRPr/>
            </a:lvl1pPr>
          </a:lstStyle>
          <a:p>
            <a:fld id="{378C4867-4D84-4FE9-95E4-420BDEB8815C}" type="slidenum">
              <a:rPr lang="en-US" altLang="en-US"/>
              <a:pPr/>
              <a:t>‹#›</a:t>
            </a:fld>
            <a:endParaRPr lang="en-US" altLang="en-US"/>
          </a:p>
        </p:txBody>
      </p:sp>
    </p:spTree>
    <p:extLst>
      <p:ext uri="{BB962C8B-B14F-4D97-AF65-F5344CB8AC3E}">
        <p14:creationId xmlns:p14="http://schemas.microsoft.com/office/powerpoint/2010/main" val="16747972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a:prstGeom prst="rect">
            <a:avLst/>
          </a:prstGeom>
        </p:spPr>
        <p:txBody>
          <a:bodyPr/>
          <a:lstStyle/>
          <a:p>
            <a:r>
              <a:rPr lang="en-US"/>
              <a:t>Click to edit Master title style</a:t>
            </a:r>
          </a:p>
        </p:txBody>
      </p:sp>
      <p:sp>
        <p:nvSpPr>
          <p:cNvPr id="3" name="Text Placeholder 2"/>
          <p:cNvSpPr>
            <a:spLocks noGrp="1"/>
          </p:cNvSpPr>
          <p:nvPr>
            <p:ph type="body" sz="half" idx="1"/>
          </p:nvPr>
        </p:nvSpPr>
        <p:spPr>
          <a:xfrm>
            <a:off x="457200" y="1981200"/>
            <a:ext cx="40386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40386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6">
            <a:extLst>
              <a:ext uri="{FF2B5EF4-FFF2-40B4-BE49-F238E27FC236}">
                <a16:creationId xmlns:a16="http://schemas.microsoft.com/office/drawing/2014/main" id="{F3798A25-0197-8499-5E27-E4B700E94D82}"/>
              </a:ext>
            </a:extLst>
          </p:cNvPr>
          <p:cNvSpPr>
            <a:spLocks noGrp="1" noChangeArrowheads="1"/>
          </p:cNvSpPr>
          <p:nvPr>
            <p:ph type="sldNum" sz="quarter" idx="10"/>
          </p:nvPr>
        </p:nvSpPr>
        <p:spPr/>
        <p:txBody>
          <a:bodyPr/>
          <a:lstStyle>
            <a:lvl1pPr>
              <a:defRPr/>
            </a:lvl1pPr>
          </a:lstStyle>
          <a:p>
            <a:r>
              <a:rPr lang="en-US" altLang="en-US"/>
              <a:t>1-</a:t>
            </a:r>
            <a:fld id="{68F6A837-7ECB-41DC-ADBD-E3313C1222E2}" type="slidenum">
              <a:rPr lang="en-US" altLang="en-US"/>
              <a:pPr/>
              <a:t>‹#›</a:t>
            </a:fld>
            <a:endParaRPr lang="en-US" altLang="en-US"/>
          </a:p>
        </p:txBody>
      </p:sp>
      <p:sp>
        <p:nvSpPr>
          <p:cNvPr id="6" name="Date Placeholder 6">
            <a:extLst>
              <a:ext uri="{FF2B5EF4-FFF2-40B4-BE49-F238E27FC236}">
                <a16:creationId xmlns:a16="http://schemas.microsoft.com/office/drawing/2014/main" id="{979708E3-886E-C0E8-8587-7EF6388069E1}"/>
              </a:ext>
            </a:extLst>
          </p:cNvPr>
          <p:cNvSpPr>
            <a:spLocks noGrp="1"/>
          </p:cNvSpPr>
          <p:nvPr>
            <p:ph type="dt" sz="half" idx="11"/>
          </p:nvPr>
        </p:nvSpPr>
        <p:spPr>
          <a:xfrm>
            <a:off x="457200" y="6356350"/>
            <a:ext cx="2133600" cy="365125"/>
          </a:xfrm>
          <a:prstGeom prst="rect">
            <a:avLst/>
          </a:prstGeom>
        </p:spPr>
        <p:txBody>
          <a:bodyPr/>
          <a:lstStyle>
            <a:lvl1pPr>
              <a:defRPr/>
            </a:lvl1pPr>
          </a:lstStyle>
          <a:p>
            <a:pPr>
              <a:defRPr/>
            </a:pPr>
            <a:r>
              <a:rPr lang="en-US"/>
              <a:t>Chapter 1</a:t>
            </a:r>
            <a:endParaRPr lang="en-US" dirty="0"/>
          </a:p>
        </p:txBody>
      </p:sp>
    </p:spTree>
    <p:extLst>
      <p:ext uri="{BB962C8B-B14F-4D97-AF65-F5344CB8AC3E}">
        <p14:creationId xmlns:p14="http://schemas.microsoft.com/office/powerpoint/2010/main" val="632420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2FDE647B-F716-1A75-73CD-F5DE62D5D251}"/>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930821" name="Rectangle 5">
            <a:extLst>
              <a:ext uri="{FF2B5EF4-FFF2-40B4-BE49-F238E27FC236}">
                <a16:creationId xmlns:a16="http://schemas.microsoft.com/office/drawing/2014/main" id="{3E2144DF-323B-4F20-BAA9-30EFB5DB5BDB}"/>
              </a:ext>
            </a:extLst>
          </p:cNvPr>
          <p:cNvSpPr>
            <a:spLocks noGrp="1" noChangeArrowheads="1"/>
          </p:cNvSpPr>
          <p:nvPr>
            <p:ph type="ftr" sz="quarter" idx="3"/>
          </p:nvPr>
        </p:nvSpPr>
        <p:spPr bwMode="auto">
          <a:xfrm>
            <a:off x="2819400" y="6305550"/>
            <a:ext cx="2971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mn-lt"/>
                <a:cs typeface="+mn-cs"/>
              </a:defRPr>
            </a:lvl1pPr>
          </a:lstStyle>
          <a:p>
            <a:pPr>
              <a:defRPr/>
            </a:pPr>
            <a:r>
              <a:rPr lang="en-US"/>
              <a:t>Dr. Carlene Campbell</a:t>
            </a:r>
          </a:p>
          <a:p>
            <a:pPr>
              <a:defRPr/>
            </a:pPr>
            <a:r>
              <a:rPr lang="en-US"/>
              <a:t>Carlene.campbell@smu.ac.uk</a:t>
            </a:r>
          </a:p>
        </p:txBody>
      </p:sp>
      <p:sp>
        <p:nvSpPr>
          <p:cNvPr id="930822" name="Rectangle 6">
            <a:extLst>
              <a:ext uri="{FF2B5EF4-FFF2-40B4-BE49-F238E27FC236}">
                <a16:creationId xmlns:a16="http://schemas.microsoft.com/office/drawing/2014/main" id="{D20DBE3A-71DC-4366-9FEE-B2EEA555F94B}"/>
              </a:ext>
            </a:extLst>
          </p:cNvPr>
          <p:cNvSpPr>
            <a:spLocks noGrp="1" noChangeArrowheads="1"/>
          </p:cNvSpPr>
          <p:nvPr>
            <p:ph type="sldNum" sz="quarter" idx="4"/>
          </p:nvPr>
        </p:nvSpPr>
        <p:spPr bwMode="auto">
          <a:xfrm>
            <a:off x="6553200" y="6534150"/>
            <a:ext cx="2133600" cy="3238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atin typeface="Comic Sans MS" panose="030F0702030302020204" pitchFamily="66" charset="0"/>
              </a:defRPr>
            </a:lvl1pPr>
          </a:lstStyle>
          <a:p>
            <a:fld id="{41CAA82A-6C1F-49E7-A99B-226E127CF16F}"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4450" r:id="rId1"/>
    <p:sldLayoutId id="2147484448" r:id="rId2"/>
    <p:sldLayoutId id="2147484451" r:id="rId3"/>
    <p:sldLayoutId id="2147484449" r:id="rId4"/>
    <p:sldLayoutId id="2147484452" r:id="rId5"/>
    <p:sldLayoutId id="2147484453" r:id="rId6"/>
    <p:sldLayoutId id="2147484454" r:id="rId7"/>
    <p:sldLayoutId id="2147484455" r:id="rId8"/>
    <p:sldLayoutId id="2147484456" r:id="rId9"/>
    <p:sldLayoutId id="2147484457" r:id="rId10"/>
    <p:sldLayoutId id="2147484458" r:id="rId11"/>
    <p:sldLayoutId id="2147484459" r:id="rId12"/>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youtube.com/watch?v=r-CtOX9tOfw&amp;feature=related" TargetMode="External"/><Relationship Id="rId2" Type="http://schemas.openxmlformats.org/officeDocument/2006/relationships/hyperlink" Target="http://www-03.ibm.com/press/us/en/pressrelease/19367.ws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soxlaw.com/introduction.htm" TargetMode="External"/><Relationship Id="rId2" Type="http://schemas.openxmlformats.org/officeDocument/2006/relationships/hyperlink" Target="http://www.hhs.gov/ocr/hipaa/" TargetMode="External"/><Relationship Id="rId1" Type="http://schemas.openxmlformats.org/officeDocument/2006/relationships/slideLayout" Target="../slideLayouts/slideLayout2.xml"/><Relationship Id="rId5" Type="http://schemas.openxmlformats.org/officeDocument/2006/relationships/hyperlink" Target="http://www.epic.org/privacy/terrorism/usapatriot/" TargetMode="External"/><Relationship Id="rId4" Type="http://schemas.openxmlformats.org/officeDocument/2006/relationships/hyperlink" Target="http://www.epic.org/privacy/glba/"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www.youtube.com/watch?v=yFRc-wpQc9c"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file:///C:\Users\carbe\AppData\Local\Packages\Microsoft.ScreenSketch_8wekyb3d8bbwe\TempState\Recordings\20250127-2324-46.1474979.mp4" TargetMode="External"/><Relationship Id="rId1" Type="http://schemas.microsoft.com/office/2007/relationships/media" Target="file:///C:\Users\carbe\AppData\Local\Packages\Microsoft.ScreenSketch_8wekyb3d8bbwe\TempState\Recordings\20250127-2324-46.1474979.mp4" TargetMode="External"/><Relationship Id="rId5" Type="http://schemas.openxmlformats.org/officeDocument/2006/relationships/image" Target="../media/image9.png"/><Relationship Id="rId4" Type="http://schemas.openxmlformats.org/officeDocument/2006/relationships/hyperlink" Target="https://www.youtube.com/watch?v=PSJ5AXAfAi8"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7.xml"/><Relationship Id="rId1" Type="http://schemas.openxmlformats.org/officeDocument/2006/relationships/slideLayout" Target="../slideLayouts/slideLayout12.xml"/><Relationship Id="rId4" Type="http://schemas.openxmlformats.org/officeDocument/2006/relationships/image" Target="../media/image17.png"/></Relationships>
</file>

<file path=ppt/slides/_rels/slide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27.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817761BB-325C-7E0E-286B-B23602011A68}"/>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7" name="Title 1">
            <a:extLst>
              <a:ext uri="{FF2B5EF4-FFF2-40B4-BE49-F238E27FC236}">
                <a16:creationId xmlns:a16="http://schemas.microsoft.com/office/drawing/2014/main" id="{14FCC310-2C9A-41BB-8295-822EE3A25273}"/>
              </a:ext>
            </a:extLst>
          </p:cNvPr>
          <p:cNvSpPr txBox="1">
            <a:spLocks/>
          </p:cNvSpPr>
          <p:nvPr/>
        </p:nvSpPr>
        <p:spPr>
          <a:xfrm>
            <a:off x="1568450" y="571500"/>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Cyber Security Essentials</a:t>
            </a:r>
          </a:p>
        </p:txBody>
      </p:sp>
      <p:sp>
        <p:nvSpPr>
          <p:cNvPr id="8" name="Rectangle 2">
            <a:extLst>
              <a:ext uri="{FF2B5EF4-FFF2-40B4-BE49-F238E27FC236}">
                <a16:creationId xmlns:a16="http://schemas.microsoft.com/office/drawing/2014/main" id="{17D93A6F-44F7-453D-8CF6-E57A70F7DE1E}"/>
              </a:ext>
            </a:extLst>
          </p:cNvPr>
          <p:cNvSpPr txBox="1">
            <a:spLocks noChangeArrowheads="1"/>
          </p:cNvSpPr>
          <p:nvPr/>
        </p:nvSpPr>
        <p:spPr bwMode="white">
          <a:xfrm>
            <a:off x="990600" y="1565005"/>
            <a:ext cx="7459662" cy="140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800" b="1" dirty="0">
                <a:solidFill>
                  <a:schemeClr val="tx1"/>
                </a:solidFill>
                <a:latin typeface="Arial" charset="0"/>
              </a:rPr>
              <a:t>Lecture 1: Introduction</a:t>
            </a:r>
            <a:endParaRPr lang="en-US" sz="2800" kern="0" dirty="0">
              <a:solidFill>
                <a:schemeClr val="tx1"/>
              </a:solidFill>
              <a:latin typeface="Arial" charset="0"/>
            </a:endParaRPr>
          </a:p>
        </p:txBody>
      </p:sp>
      <p:sp>
        <p:nvSpPr>
          <p:cNvPr id="2" name="TextBox 6">
            <a:extLst>
              <a:ext uri="{FF2B5EF4-FFF2-40B4-BE49-F238E27FC236}">
                <a16:creationId xmlns:a16="http://schemas.microsoft.com/office/drawing/2014/main" id="{2E6CBCEA-67E0-E577-52CA-1C5FEF729AB0}"/>
              </a:ext>
            </a:extLst>
          </p:cNvPr>
          <p:cNvSpPr txBox="1">
            <a:spLocks noChangeArrowheads="1"/>
          </p:cNvSpPr>
          <p:nvPr/>
        </p:nvSpPr>
        <p:spPr bwMode="auto">
          <a:xfrm>
            <a:off x="1219200" y="3810000"/>
            <a:ext cx="74596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https://www.knowledgewithprofit.com</a:t>
            </a:r>
            <a:r>
              <a:rPr lang="en-US" sz="2000" dirty="0"/>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a:extLst>
              <a:ext uri="{FF2B5EF4-FFF2-40B4-BE49-F238E27FC236}">
                <a16:creationId xmlns:a16="http://schemas.microsoft.com/office/drawing/2014/main" id="{12A7614A-A9C4-4467-A1EA-8036196BF90A}"/>
              </a:ext>
            </a:extLst>
          </p:cNvPr>
          <p:cNvSpPr txBox="1">
            <a:spLocks noChangeArrowheads="1"/>
          </p:cNvSpPr>
          <p:nvPr/>
        </p:nvSpPr>
        <p:spPr>
          <a:xfrm>
            <a:off x="2619375" y="107950"/>
            <a:ext cx="6342063" cy="1052513"/>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marL="457200" indent="-457200">
              <a:defRPr/>
            </a:pPr>
            <a:r>
              <a:rPr lang="en-US" kern="0">
                <a:latin typeface="Tahoma" charset="0"/>
              </a:rPr>
              <a:t>What is Network Security?</a:t>
            </a:r>
            <a:endParaRPr lang="en-US" kern="0" dirty="0">
              <a:latin typeface="Tahoma" charset="0"/>
            </a:endParaRPr>
          </a:p>
        </p:txBody>
      </p:sp>
      <p:sp>
        <p:nvSpPr>
          <p:cNvPr id="7" name="TextBox 2">
            <a:extLst>
              <a:ext uri="{FF2B5EF4-FFF2-40B4-BE49-F238E27FC236}">
                <a16:creationId xmlns:a16="http://schemas.microsoft.com/office/drawing/2014/main" id="{6D75C5EE-84AC-B283-4766-4496DF3D6391}"/>
              </a:ext>
            </a:extLst>
          </p:cNvPr>
          <p:cNvSpPr txBox="1">
            <a:spLocks noChangeArrowheads="1"/>
          </p:cNvSpPr>
          <p:nvPr/>
        </p:nvSpPr>
        <p:spPr bwMode="auto">
          <a:xfrm>
            <a:off x="749300" y="1600200"/>
            <a:ext cx="8001000" cy="3786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just" eaLnBrk="1" hangingPunct="1">
              <a:spcBef>
                <a:spcPct val="0"/>
              </a:spcBef>
              <a:buFontTx/>
              <a:buNone/>
            </a:pPr>
            <a:r>
              <a:rPr lang="en-US" altLang="en-US" b="1">
                <a:latin typeface="Arial" panose="020B0604020202020204" pitchFamily="34" charset="0"/>
                <a:ea typeface="MS PGothic" panose="020B0600070205080204" pitchFamily="34" charset="-128"/>
              </a:rPr>
              <a:t>National Security Telecommunications and Information Systems Security Committee (NSTISSC) </a:t>
            </a:r>
          </a:p>
          <a:p>
            <a:pPr eaLnBrk="1" hangingPunct="1">
              <a:spcBef>
                <a:spcPct val="0"/>
              </a:spcBef>
              <a:buFontTx/>
              <a:buNone/>
            </a:pPr>
            <a:endParaRPr lang="en-US" altLang="en-US">
              <a:latin typeface="Arial" panose="020B0604020202020204" pitchFamily="34" charset="0"/>
              <a:ea typeface="MS PGothic" panose="020B0600070205080204" pitchFamily="34" charset="-128"/>
            </a:endParaRPr>
          </a:p>
          <a:p>
            <a:pPr algn="just" eaLnBrk="1" hangingPunct="1">
              <a:spcBef>
                <a:spcPct val="0"/>
              </a:spcBef>
              <a:buFontTx/>
              <a:buNone/>
            </a:pPr>
            <a:r>
              <a:rPr lang="en-US" altLang="en-US">
                <a:latin typeface="Arial" panose="020B0604020202020204" pitchFamily="34" charset="0"/>
                <a:ea typeface="MS PGothic" panose="020B0600070205080204" pitchFamily="34" charset="-128"/>
              </a:rPr>
              <a:t>Network security is the protection of information and systems and hardware that use, store, and transmit that information. </a:t>
            </a:r>
            <a:br>
              <a:rPr lang="en-US" altLang="en-US">
                <a:latin typeface="Arial" panose="020B0604020202020204" pitchFamily="34" charset="0"/>
                <a:ea typeface="MS PGothic" panose="020B0600070205080204" pitchFamily="34" charset="-128"/>
              </a:rPr>
            </a:br>
            <a:endParaRPr lang="en-US" altLang="en-US">
              <a:latin typeface="Arial" panose="020B0604020202020204" pitchFamily="34" charset="0"/>
              <a:ea typeface="MS PGothic" panose="020B0600070205080204" pitchFamily="34" charset="-128"/>
            </a:endParaRPr>
          </a:p>
          <a:p>
            <a:pPr algn="just" eaLnBrk="1" hangingPunct="1">
              <a:spcBef>
                <a:spcPct val="0"/>
              </a:spcBef>
              <a:buFontTx/>
              <a:buNone/>
            </a:pPr>
            <a:r>
              <a:rPr lang="en-US" altLang="en-US">
                <a:latin typeface="Arial" panose="020B0604020202020204" pitchFamily="34" charset="0"/>
                <a:ea typeface="MS PGothic" panose="020B0600070205080204" pitchFamily="34" charset="-128"/>
              </a:rPr>
              <a:t>Network security encompasses those steps that are taken to ensure the confidentiality, integrity, and availability of data or resources. </a:t>
            </a:r>
          </a:p>
        </p:txBody>
      </p:sp>
      <p:pic>
        <p:nvPicPr>
          <p:cNvPr id="16390" name="Picture 5" descr="nstisscseal">
            <a:extLst>
              <a:ext uri="{FF2B5EF4-FFF2-40B4-BE49-F238E27FC236}">
                <a16:creationId xmlns:a16="http://schemas.microsoft.com/office/drawing/2014/main" id="{53964B19-9F10-1E61-2405-F38BF5D938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0463" y="0"/>
            <a:ext cx="18288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Rectangle 2">
            <a:extLst>
              <a:ext uri="{FF2B5EF4-FFF2-40B4-BE49-F238E27FC236}">
                <a16:creationId xmlns:a16="http://schemas.microsoft.com/office/drawing/2014/main" id="{4D160FD7-D3D9-49DB-0C3F-14B2F3A84076}"/>
              </a:ext>
            </a:extLst>
          </p:cNvPr>
          <p:cNvSpPr>
            <a:spLocks noGrp="1" noChangeArrowheads="1"/>
          </p:cNvSpPr>
          <p:nvPr>
            <p:ph type="title"/>
          </p:nvPr>
        </p:nvSpPr>
        <p:spPr bwMode="auto">
          <a:xfrm>
            <a:off x="1955800" y="107950"/>
            <a:ext cx="5080000" cy="11303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r>
              <a:rPr lang="en-US" altLang="en-US">
                <a:latin typeface="Tahoma" panose="020B0604030504040204" pitchFamily="34" charset="0"/>
              </a:rPr>
              <a:t>Business Impact</a:t>
            </a:r>
          </a:p>
        </p:txBody>
      </p:sp>
      <p:sp>
        <p:nvSpPr>
          <p:cNvPr id="7" name="Rectangle 8">
            <a:extLst>
              <a:ext uri="{FF2B5EF4-FFF2-40B4-BE49-F238E27FC236}">
                <a16:creationId xmlns:a16="http://schemas.microsoft.com/office/drawing/2014/main" id="{6920BA7B-9772-424A-A154-71F00AB87F0E}"/>
              </a:ext>
            </a:extLst>
          </p:cNvPr>
          <p:cNvSpPr txBox="1">
            <a:spLocks noChangeArrowheads="1"/>
          </p:cNvSpPr>
          <p:nvPr/>
        </p:nvSpPr>
        <p:spPr bwMode="auto">
          <a:xfrm>
            <a:off x="1038225" y="1143000"/>
            <a:ext cx="7553325" cy="416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20000"/>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457200" indent="-457200">
              <a:lnSpc>
                <a:spcPct val="150000"/>
              </a:lnSpc>
              <a:buFontTx/>
              <a:buAutoNum type="arabicPeriod"/>
              <a:defRPr/>
            </a:pPr>
            <a:r>
              <a:rPr lang="en-US" kern="0" dirty="0">
                <a:latin typeface="Arial" charset="0"/>
                <a:hlinkClick r:id="rId2"/>
              </a:rPr>
              <a:t>Decrease in productivity</a:t>
            </a:r>
            <a:endParaRPr lang="en-US" kern="0" dirty="0">
              <a:latin typeface="Arial" charset="0"/>
            </a:endParaRPr>
          </a:p>
          <a:p>
            <a:pPr marL="457200" indent="-457200">
              <a:lnSpc>
                <a:spcPct val="150000"/>
              </a:lnSpc>
              <a:buFontTx/>
              <a:buAutoNum type="arabicPeriod"/>
              <a:defRPr/>
            </a:pPr>
            <a:r>
              <a:rPr lang="en-US" kern="0" dirty="0">
                <a:latin typeface="Arial" charset="0"/>
                <a:hlinkClick r:id="rId3"/>
              </a:rPr>
              <a:t>Loss of sales revenue</a:t>
            </a:r>
            <a:endParaRPr lang="en-US" kern="0" dirty="0">
              <a:latin typeface="Arial" charset="0"/>
            </a:endParaRPr>
          </a:p>
          <a:p>
            <a:pPr marL="457200" indent="-457200">
              <a:lnSpc>
                <a:spcPct val="150000"/>
              </a:lnSpc>
              <a:buFontTx/>
              <a:buAutoNum type="arabicPeriod"/>
              <a:defRPr/>
            </a:pPr>
            <a:r>
              <a:rPr lang="en-US" kern="0" dirty="0">
                <a:latin typeface="Arial" charset="0"/>
              </a:rPr>
              <a:t>Release of unauthorized sensitive data</a:t>
            </a:r>
          </a:p>
          <a:p>
            <a:pPr marL="457200" indent="-457200">
              <a:lnSpc>
                <a:spcPct val="150000"/>
              </a:lnSpc>
              <a:buFontTx/>
              <a:buAutoNum type="arabicPeriod"/>
              <a:defRPr/>
            </a:pPr>
            <a:r>
              <a:rPr lang="en-US" kern="0" dirty="0">
                <a:latin typeface="Arial" charset="0"/>
              </a:rPr>
              <a:t>Threat of trade secrets or formulas</a:t>
            </a:r>
          </a:p>
          <a:p>
            <a:pPr marL="457200" indent="-457200">
              <a:lnSpc>
                <a:spcPct val="150000"/>
              </a:lnSpc>
              <a:buFontTx/>
              <a:buAutoNum type="arabicPeriod"/>
              <a:defRPr/>
            </a:pPr>
            <a:r>
              <a:rPr lang="en-US" kern="0" dirty="0">
                <a:latin typeface="Arial" charset="0"/>
              </a:rPr>
              <a:t>Compromise of reputation and trust</a:t>
            </a:r>
          </a:p>
          <a:p>
            <a:pPr marL="457200" indent="-457200">
              <a:lnSpc>
                <a:spcPct val="150000"/>
              </a:lnSpc>
              <a:buFontTx/>
              <a:buAutoNum type="arabicPeriod"/>
              <a:defRPr/>
            </a:pPr>
            <a:r>
              <a:rPr lang="en-US" kern="0" dirty="0">
                <a:latin typeface="Arial" charset="0"/>
              </a:rPr>
              <a:t>Loss of communications</a:t>
            </a:r>
          </a:p>
          <a:p>
            <a:pPr marL="457200" indent="-457200">
              <a:lnSpc>
                <a:spcPct val="150000"/>
              </a:lnSpc>
              <a:buFontTx/>
              <a:buAutoNum type="arabicPeriod"/>
              <a:defRPr/>
            </a:pPr>
            <a:r>
              <a:rPr lang="en-US" kern="0" dirty="0">
                <a:latin typeface="Arial" charset="0"/>
              </a:rPr>
              <a:t>Threat to environmental and safety systems</a:t>
            </a:r>
          </a:p>
          <a:p>
            <a:pPr marL="457200" indent="-457200">
              <a:lnSpc>
                <a:spcPct val="150000"/>
              </a:lnSpc>
              <a:buFontTx/>
              <a:buAutoNum type="arabicPeriod"/>
              <a:defRPr/>
            </a:pPr>
            <a:r>
              <a:rPr lang="en-US" kern="0" dirty="0">
                <a:latin typeface="Arial" charset="0"/>
              </a:rPr>
              <a:t>Loss of time</a:t>
            </a:r>
          </a:p>
          <a:p>
            <a:pPr marL="457200" indent="-457200">
              <a:lnSpc>
                <a:spcPct val="75000"/>
              </a:lnSpc>
              <a:defRPr/>
            </a:pPr>
            <a:endParaRPr lang="en-US" kern="0" dirty="0">
              <a:latin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Rectangle 2">
            <a:extLst>
              <a:ext uri="{FF2B5EF4-FFF2-40B4-BE49-F238E27FC236}">
                <a16:creationId xmlns:a16="http://schemas.microsoft.com/office/drawing/2014/main" id="{69633AC4-7125-7049-EF8E-C420AB6E57FA}"/>
              </a:ext>
            </a:extLst>
          </p:cNvPr>
          <p:cNvSpPr>
            <a:spLocks noGrp="1" noChangeArrowheads="1"/>
          </p:cNvSpPr>
          <p:nvPr>
            <p:ph type="title"/>
          </p:nvPr>
        </p:nvSpPr>
        <p:spPr bwMode="auto">
          <a:xfrm>
            <a:off x="1924050" y="107950"/>
            <a:ext cx="4781550" cy="879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457200" indent="-457200"/>
            <a:r>
              <a:rPr lang="en-US" altLang="en-US">
                <a:latin typeface="Tahoma" panose="020B0604030504040204" pitchFamily="34" charset="0"/>
              </a:rPr>
              <a:t>Legislation</a:t>
            </a:r>
          </a:p>
        </p:txBody>
      </p:sp>
      <p:sp>
        <p:nvSpPr>
          <p:cNvPr id="7" name="Rectangle 5">
            <a:extLst>
              <a:ext uri="{FF2B5EF4-FFF2-40B4-BE49-F238E27FC236}">
                <a16:creationId xmlns:a16="http://schemas.microsoft.com/office/drawing/2014/main" id="{5359068B-69C9-4B77-9B58-56C72093C947}"/>
              </a:ext>
            </a:extLst>
          </p:cNvPr>
          <p:cNvSpPr txBox="1">
            <a:spLocks noChangeArrowheads="1"/>
          </p:cNvSpPr>
          <p:nvPr/>
        </p:nvSpPr>
        <p:spPr bwMode="auto">
          <a:xfrm>
            <a:off x="806450" y="1239838"/>
            <a:ext cx="8261350" cy="434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buFontTx/>
              <a:buNone/>
              <a:defRPr/>
            </a:pPr>
            <a:r>
              <a:rPr lang="en-US" kern="0" dirty="0">
                <a:latin typeface="Arial" charset="0"/>
              </a:rPr>
              <a:t>Federal and local government has passed legislation that holds organizations and individuals liable for mismanagement of sensitive data. These laws include:</a:t>
            </a:r>
          </a:p>
          <a:p>
            <a:pPr marL="0" indent="0">
              <a:buFontTx/>
              <a:buAutoNum type="arabicPeriod"/>
              <a:defRPr/>
            </a:pPr>
            <a:r>
              <a:rPr lang="en-US" kern="0" dirty="0">
                <a:solidFill>
                  <a:srgbClr val="333399"/>
                </a:solidFill>
                <a:latin typeface="Arial" charset="0"/>
                <a:hlinkClick r:id="rId2"/>
              </a:rPr>
              <a:t>The Health Insurance Portability and Accountability Act of 1996 (HIPAA)</a:t>
            </a:r>
            <a:endParaRPr lang="en-US" kern="0" dirty="0">
              <a:solidFill>
                <a:srgbClr val="333399"/>
              </a:solidFill>
              <a:latin typeface="Arial" charset="0"/>
            </a:endParaRPr>
          </a:p>
          <a:p>
            <a:pPr marL="0" indent="0">
              <a:buFontTx/>
              <a:buAutoNum type="arabicPeriod"/>
              <a:defRPr/>
            </a:pPr>
            <a:r>
              <a:rPr lang="en-US" kern="0" dirty="0">
                <a:solidFill>
                  <a:srgbClr val="333399"/>
                </a:solidFill>
                <a:latin typeface="Arial" charset="0"/>
                <a:hlinkClick r:id="rId3"/>
              </a:rPr>
              <a:t>The Sarbanes-Oxley Act of 2002 (</a:t>
            </a:r>
            <a:r>
              <a:rPr lang="en-US" kern="0" dirty="0" err="1">
                <a:solidFill>
                  <a:srgbClr val="333399"/>
                </a:solidFill>
                <a:latin typeface="Arial" charset="0"/>
                <a:hlinkClick r:id="rId3"/>
              </a:rPr>
              <a:t>Sarbox</a:t>
            </a:r>
            <a:r>
              <a:rPr lang="en-US" kern="0" dirty="0">
                <a:solidFill>
                  <a:srgbClr val="333399"/>
                </a:solidFill>
                <a:latin typeface="Arial" charset="0"/>
                <a:hlinkClick r:id="rId3"/>
              </a:rPr>
              <a:t>)</a:t>
            </a:r>
            <a:endParaRPr lang="en-US" kern="0" dirty="0">
              <a:solidFill>
                <a:srgbClr val="333399"/>
              </a:solidFill>
              <a:latin typeface="Arial" charset="0"/>
            </a:endParaRPr>
          </a:p>
          <a:p>
            <a:pPr marL="0" indent="0">
              <a:buFontTx/>
              <a:buAutoNum type="arabicPeriod"/>
              <a:defRPr/>
            </a:pPr>
            <a:r>
              <a:rPr lang="en-US" kern="0" dirty="0">
                <a:solidFill>
                  <a:srgbClr val="333399"/>
                </a:solidFill>
                <a:latin typeface="Arial" charset="0"/>
                <a:hlinkClick r:id="rId4"/>
              </a:rPr>
              <a:t>The Gramm-Leach-</a:t>
            </a:r>
            <a:r>
              <a:rPr lang="en-US" kern="0" dirty="0" err="1">
                <a:solidFill>
                  <a:srgbClr val="333399"/>
                </a:solidFill>
                <a:latin typeface="Arial" charset="0"/>
                <a:hlinkClick r:id="rId4"/>
              </a:rPr>
              <a:t>Blilely</a:t>
            </a:r>
            <a:r>
              <a:rPr lang="en-US" kern="0" dirty="0">
                <a:solidFill>
                  <a:srgbClr val="333399"/>
                </a:solidFill>
                <a:latin typeface="Arial" charset="0"/>
                <a:hlinkClick r:id="rId4"/>
              </a:rPr>
              <a:t> Act (GLBA)</a:t>
            </a:r>
            <a:endParaRPr lang="en-US" kern="0" dirty="0">
              <a:solidFill>
                <a:srgbClr val="333399"/>
              </a:solidFill>
              <a:latin typeface="Arial" charset="0"/>
            </a:endParaRPr>
          </a:p>
          <a:p>
            <a:pPr marL="0" indent="0">
              <a:buFontTx/>
              <a:buAutoNum type="arabicPeriod"/>
              <a:defRPr/>
            </a:pPr>
            <a:r>
              <a:rPr lang="en-US" kern="0" dirty="0">
                <a:solidFill>
                  <a:srgbClr val="333399"/>
                </a:solidFill>
                <a:latin typeface="Arial" charset="0"/>
                <a:hlinkClick r:id="rId5"/>
              </a:rPr>
              <a:t>US PATRIOT Act 2001 </a:t>
            </a:r>
            <a:endParaRPr lang="en-US" kern="0" dirty="0">
              <a:latin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755" name="Rectangle 3">
            <a:extLst>
              <a:ext uri="{FF2B5EF4-FFF2-40B4-BE49-F238E27FC236}">
                <a16:creationId xmlns:a16="http://schemas.microsoft.com/office/drawing/2014/main" id="{C8D55449-7CAB-128C-CA93-54718D1EDDD2}"/>
              </a:ext>
            </a:extLst>
          </p:cNvPr>
          <p:cNvSpPr>
            <a:spLocks noGrp="1" noChangeArrowheads="1"/>
          </p:cNvSpPr>
          <p:nvPr>
            <p:ph idx="1"/>
          </p:nvPr>
        </p:nvSpPr>
        <p:spPr>
          <a:xfrm>
            <a:off x="493713" y="990600"/>
            <a:ext cx="8650287" cy="4379913"/>
          </a:xfrm>
        </p:spPr>
        <p:txBody>
          <a:bodyPr/>
          <a:lstStyle/>
          <a:p>
            <a:r>
              <a:rPr lang="en-US" altLang="en-US" sz="2800" dirty="0">
                <a:solidFill>
                  <a:srgbClr val="FF0000"/>
                </a:solidFill>
                <a:latin typeface="Calibri" panose="020F0502020204030204" pitchFamily="34" charset="0"/>
                <a:ea typeface="Calibri" panose="020F0502020204030204" pitchFamily="34" charset="0"/>
                <a:cs typeface="Calibri" panose="020F0502020204030204" pitchFamily="34" charset="0"/>
              </a:rPr>
              <a:t>Security </a:t>
            </a:r>
            <a:r>
              <a:rPr lang="en-US" altLang="en-US" sz="2800" dirty="0">
                <a:latin typeface="Calibri" panose="020F0502020204030204" pitchFamily="34" charset="0"/>
                <a:ea typeface="Calibri" panose="020F0502020204030204" pitchFamily="34" charset="0"/>
                <a:cs typeface="Calibri" panose="020F0502020204030204" pitchFamily="34" charset="0"/>
              </a:rPr>
              <a:t>is not about achieving freedom from risk.</a:t>
            </a:r>
          </a:p>
          <a:p>
            <a:r>
              <a:rPr lang="en-US" altLang="en-US" sz="2800" dirty="0">
                <a:latin typeface="Calibri" panose="020F0502020204030204" pitchFamily="34" charset="0"/>
                <a:ea typeface="Calibri" panose="020F0502020204030204" pitchFamily="34" charset="0"/>
                <a:cs typeface="Calibri" panose="020F0502020204030204" pitchFamily="34" charset="0"/>
              </a:rPr>
              <a:t>It is about the </a:t>
            </a:r>
            <a:r>
              <a:rPr lang="en-US" altLang="en-US" sz="2800" u="sng" dirty="0">
                <a:latin typeface="Calibri" panose="020F0502020204030204" pitchFamily="34" charset="0"/>
                <a:ea typeface="Calibri" panose="020F0502020204030204" pitchFamily="34" charset="0"/>
                <a:cs typeface="Calibri" panose="020F0502020204030204" pitchFamily="34" charset="0"/>
              </a:rPr>
              <a:t>management</a:t>
            </a:r>
            <a:r>
              <a:rPr lang="en-US" altLang="en-US" sz="2800" dirty="0">
                <a:latin typeface="Calibri" panose="020F0502020204030204" pitchFamily="34" charset="0"/>
                <a:ea typeface="Calibri" panose="020F0502020204030204" pitchFamily="34" charset="0"/>
                <a:cs typeface="Calibri" panose="020F0502020204030204" pitchFamily="34" charset="0"/>
              </a:rPr>
              <a:t> of risk.</a:t>
            </a:r>
          </a:p>
          <a:p>
            <a:r>
              <a:rPr lang="en-US" altLang="en-US" sz="2800" dirty="0">
                <a:solidFill>
                  <a:srgbClr val="FF0000"/>
                </a:solidFill>
                <a:latin typeface="Calibri" panose="020F0502020204030204" pitchFamily="34" charset="0"/>
                <a:ea typeface="Calibri" panose="020F0502020204030204" pitchFamily="34" charset="0"/>
                <a:cs typeface="Calibri" panose="020F0502020204030204" pitchFamily="34" charset="0"/>
              </a:rPr>
              <a:t>Risk </a:t>
            </a:r>
            <a:r>
              <a:rPr lang="en-US" altLang="en-US" sz="2800" dirty="0">
                <a:latin typeface="Calibri" panose="020F0502020204030204" pitchFamily="34" charset="0"/>
                <a:ea typeface="Calibri" panose="020F0502020204030204" pitchFamily="34" charset="0"/>
                <a:cs typeface="Calibri" panose="020F0502020204030204" pitchFamily="34" charset="0"/>
              </a:rPr>
              <a:t>itself is basically the potential loss resulting from the </a:t>
            </a:r>
            <a:r>
              <a:rPr lang="en-US" altLang="en-US" sz="2800" u="sng" dirty="0">
                <a:latin typeface="Calibri" panose="020F0502020204030204" pitchFamily="34" charset="0"/>
                <a:ea typeface="Calibri" panose="020F0502020204030204" pitchFamily="34" charset="0"/>
                <a:cs typeface="Calibri" panose="020F0502020204030204" pitchFamily="34" charset="0"/>
              </a:rPr>
              <a:t>balance</a:t>
            </a:r>
            <a:r>
              <a:rPr lang="en-US" altLang="en-US" sz="2800" dirty="0">
                <a:latin typeface="Calibri" panose="020F0502020204030204" pitchFamily="34" charset="0"/>
                <a:ea typeface="Calibri" panose="020F0502020204030204" pitchFamily="34" charset="0"/>
                <a:cs typeface="Calibri" panose="020F0502020204030204" pitchFamily="34" charset="0"/>
              </a:rPr>
              <a:t> of threat, vulnerabilities, countermeasures, and value.</a:t>
            </a:r>
            <a:endParaRPr lang="en-US" altLang="en-US" sz="4000" dirty="0">
              <a:latin typeface="Calibri" panose="020F0502020204030204" pitchFamily="34" charset="0"/>
              <a:ea typeface="Calibri" panose="020F0502020204030204" pitchFamily="34" charset="0"/>
              <a:cs typeface="Calibri" panose="020F0502020204030204" pitchFamily="34" charset="0"/>
            </a:endParaRPr>
          </a:p>
          <a:p>
            <a:r>
              <a:rPr lang="en-US" altLang="en-US" sz="2800" dirty="0">
                <a:solidFill>
                  <a:srgbClr val="FF0000"/>
                </a:solidFill>
                <a:latin typeface="Calibri" panose="020F0502020204030204" pitchFamily="34" charset="0"/>
                <a:ea typeface="Calibri" panose="020F0502020204030204" pitchFamily="34" charset="0"/>
                <a:cs typeface="Calibri" panose="020F0502020204030204" pitchFamily="34" charset="0"/>
              </a:rPr>
              <a:t>Threats</a:t>
            </a:r>
            <a:r>
              <a:rPr lang="en-US" altLang="en-US" sz="2800" dirty="0">
                <a:solidFill>
                  <a:schemeClr val="folHlink"/>
                </a:solidFill>
                <a:latin typeface="Calibri" panose="020F0502020204030204" pitchFamily="34" charset="0"/>
                <a:ea typeface="Calibri" panose="020F0502020204030204" pitchFamily="34" charset="0"/>
                <a:cs typeface="Calibri" panose="020F0502020204030204" pitchFamily="34" charset="0"/>
              </a:rPr>
              <a:t> </a:t>
            </a:r>
            <a:r>
              <a:rPr lang="en-US" altLang="en-US" sz="2800" dirty="0">
                <a:latin typeface="Calibri" panose="020F0502020204030204" pitchFamily="34" charset="0"/>
                <a:ea typeface="Calibri" panose="020F0502020204030204" pitchFamily="34" charset="0"/>
                <a:cs typeface="Calibri" panose="020F0502020204030204" pitchFamily="34" charset="0"/>
              </a:rPr>
              <a:t>are the people or entities who can do you harm.</a:t>
            </a:r>
          </a:p>
          <a:p>
            <a:r>
              <a:rPr lang="en-US" altLang="en-US" sz="2800" dirty="0">
                <a:solidFill>
                  <a:srgbClr val="FF0000"/>
                </a:solidFill>
                <a:latin typeface="Calibri" panose="020F0502020204030204" pitchFamily="34" charset="0"/>
                <a:ea typeface="Calibri" panose="020F0502020204030204" pitchFamily="34" charset="0"/>
                <a:cs typeface="Calibri" panose="020F0502020204030204" pitchFamily="34" charset="0"/>
              </a:rPr>
              <a:t>Vulnerabilities</a:t>
            </a:r>
            <a:r>
              <a:rPr lang="en-US" altLang="en-US" sz="2800" dirty="0">
                <a:latin typeface="Calibri" panose="020F0502020204030204" pitchFamily="34" charset="0"/>
                <a:ea typeface="Calibri" panose="020F0502020204030204" pitchFamily="34" charset="0"/>
                <a:cs typeface="Calibri" panose="020F0502020204030204" pitchFamily="34" charset="0"/>
              </a:rPr>
              <a:t> are the weaknesses that allow threats to exploit you.</a:t>
            </a:r>
          </a:p>
        </p:txBody>
      </p:sp>
      <p:sp>
        <p:nvSpPr>
          <p:cNvPr id="74754" name="Rectangle 2">
            <a:extLst>
              <a:ext uri="{FF2B5EF4-FFF2-40B4-BE49-F238E27FC236}">
                <a16:creationId xmlns:a16="http://schemas.microsoft.com/office/drawing/2014/main" id="{7B4DA599-BCDF-EEF2-7F87-CBFBC8BB1F25}"/>
              </a:ext>
            </a:extLst>
          </p:cNvPr>
          <p:cNvSpPr>
            <a:spLocks noGrp="1" noChangeArrowheads="1"/>
          </p:cNvSpPr>
          <p:nvPr>
            <p:ph type="title"/>
          </p:nvPr>
        </p:nvSpPr>
        <p:spPr bwMode="auto">
          <a:xfrm>
            <a:off x="457200" y="274638"/>
            <a:ext cx="8497888" cy="7159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b="1" dirty="0"/>
              <a:t>Threats, Vulnerabilities &amp; Security</a:t>
            </a:r>
            <a:endParaRPr lang="en-US" altLang="en-US" sz="2800" b="1" dirty="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4754"/>
                                        </p:tgtEl>
                                        <p:attrNameLst>
                                          <p:attrName>style.visibility</p:attrName>
                                        </p:attrNameLst>
                                      </p:cBhvr>
                                      <p:to>
                                        <p:strVal val="visible"/>
                                      </p:to>
                                    </p:set>
                                    <p:animEffect transition="in" filter="fade">
                                      <p:cBhvr>
                                        <p:cTn id="7" dur="2000"/>
                                        <p:tgtEl>
                                          <p:spTgt spid="7475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4755">
                                            <p:txEl>
                                              <p:pRg st="0" end="0"/>
                                            </p:txEl>
                                          </p:spTgt>
                                        </p:tgtEl>
                                        <p:attrNameLst>
                                          <p:attrName>style.visibility</p:attrName>
                                        </p:attrNameLst>
                                      </p:cBhvr>
                                      <p:to>
                                        <p:strVal val="visible"/>
                                      </p:to>
                                    </p:set>
                                    <p:animEffect transition="in" filter="wipe(left)">
                                      <p:cBhvr>
                                        <p:cTn id="12" dur="500"/>
                                        <p:tgtEl>
                                          <p:spTgt spid="74755">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4755">
                                            <p:txEl>
                                              <p:pRg st="1" end="1"/>
                                            </p:txEl>
                                          </p:spTgt>
                                        </p:tgtEl>
                                        <p:attrNameLst>
                                          <p:attrName>style.visibility</p:attrName>
                                        </p:attrNameLst>
                                      </p:cBhvr>
                                      <p:to>
                                        <p:strVal val="visible"/>
                                      </p:to>
                                    </p:set>
                                    <p:animEffect transition="in" filter="wipe(left)">
                                      <p:cBhvr>
                                        <p:cTn id="17" dur="500"/>
                                        <p:tgtEl>
                                          <p:spTgt spid="74755">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74755">
                                            <p:txEl>
                                              <p:pRg st="2" end="2"/>
                                            </p:txEl>
                                          </p:spTgt>
                                        </p:tgtEl>
                                        <p:attrNameLst>
                                          <p:attrName>style.visibility</p:attrName>
                                        </p:attrNameLst>
                                      </p:cBhvr>
                                      <p:to>
                                        <p:strVal val="visible"/>
                                      </p:to>
                                    </p:set>
                                    <p:animEffect transition="in" filter="wipe(left)">
                                      <p:cBhvr>
                                        <p:cTn id="22" dur="500"/>
                                        <p:tgtEl>
                                          <p:spTgt spid="74755">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74755">
                                            <p:txEl>
                                              <p:pRg st="3" end="3"/>
                                            </p:txEl>
                                          </p:spTgt>
                                        </p:tgtEl>
                                        <p:attrNameLst>
                                          <p:attrName>style.visibility</p:attrName>
                                        </p:attrNameLst>
                                      </p:cBhvr>
                                      <p:to>
                                        <p:strVal val="visible"/>
                                      </p:to>
                                    </p:set>
                                    <p:animEffect transition="in" filter="wipe(left)">
                                      <p:cBhvr>
                                        <p:cTn id="27" dur="500"/>
                                        <p:tgtEl>
                                          <p:spTgt spid="74755">
                                            <p:txEl>
                                              <p:pRg st="3" end="3"/>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74755">
                                            <p:txEl>
                                              <p:pRg st="4" end="4"/>
                                            </p:txEl>
                                          </p:spTgt>
                                        </p:tgtEl>
                                        <p:attrNameLst>
                                          <p:attrName>style.visibility</p:attrName>
                                        </p:attrNameLst>
                                      </p:cBhvr>
                                      <p:to>
                                        <p:strVal val="visible"/>
                                      </p:to>
                                    </p:set>
                                    <p:animEffect transition="in" filter="wipe(left)">
                                      <p:cBhvr>
                                        <p:cTn id="32" dur="500"/>
                                        <p:tgtEl>
                                          <p:spTgt spid="7475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5" grpId="0" build="p"/>
      <p:bldP spid="7475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a:extLst>
              <a:ext uri="{FF2B5EF4-FFF2-40B4-BE49-F238E27FC236}">
                <a16:creationId xmlns:a16="http://schemas.microsoft.com/office/drawing/2014/main" id="{B9C66B88-2EA2-4B0A-91FD-BDA135D9BAB6}"/>
              </a:ext>
            </a:extLst>
          </p:cNvPr>
          <p:cNvSpPr>
            <a:spLocks noGrp="1" noChangeArrowheads="1"/>
          </p:cNvSpPr>
          <p:nvPr>
            <p:ph type="title"/>
          </p:nvPr>
        </p:nvSpPr>
        <p:spPr>
          <a:xfrm>
            <a:off x="76200" y="107950"/>
            <a:ext cx="8839200" cy="1146175"/>
          </a:xfrm>
        </p:spPr>
        <p:txBody>
          <a:bodyPr>
            <a:normAutofit fontScale="90000"/>
          </a:bodyPr>
          <a:lstStyle/>
          <a:p>
            <a:pPr>
              <a:defRPr/>
            </a:pPr>
            <a:r>
              <a:rPr lang="en-US" dirty="0">
                <a:latin typeface="Tahoma" charset="0"/>
              </a:rPr>
              <a:t>Goals of an Information </a:t>
            </a:r>
            <a:br>
              <a:rPr lang="en-US" dirty="0">
                <a:latin typeface="Tahoma" charset="0"/>
              </a:rPr>
            </a:br>
            <a:r>
              <a:rPr lang="en-US" dirty="0">
                <a:latin typeface="Tahoma" charset="0"/>
              </a:rPr>
              <a:t>Security Program - CIA Triad</a:t>
            </a:r>
          </a:p>
        </p:txBody>
      </p:sp>
      <p:sp>
        <p:nvSpPr>
          <p:cNvPr id="19461" name="Rectangle 3">
            <a:extLst>
              <a:ext uri="{FF2B5EF4-FFF2-40B4-BE49-F238E27FC236}">
                <a16:creationId xmlns:a16="http://schemas.microsoft.com/office/drawing/2014/main" id="{4F555CD9-C4A0-976F-B750-B1F78F2DB3BA}"/>
              </a:ext>
            </a:extLst>
          </p:cNvPr>
          <p:cNvSpPr>
            <a:spLocks noGrp="1" noChangeArrowheads="1"/>
          </p:cNvSpPr>
          <p:nvPr>
            <p:ph idx="1"/>
          </p:nvPr>
        </p:nvSpPr>
        <p:spPr>
          <a:xfrm>
            <a:off x="455613" y="1371600"/>
            <a:ext cx="8224837" cy="4252913"/>
          </a:xfrm>
        </p:spPr>
        <p:txBody>
          <a:bodyPr/>
          <a:lstStyle/>
          <a:p>
            <a:r>
              <a:rPr lang="en-US" altLang="en-US">
                <a:solidFill>
                  <a:srgbClr val="009999"/>
                </a:solidFill>
                <a:latin typeface="Arial" panose="020B0604020202020204" pitchFamily="34" charset="0"/>
                <a:hlinkClick r:id="rId2"/>
              </a:rPr>
              <a:t>Confidentiality</a:t>
            </a:r>
            <a:endParaRPr lang="en-US" altLang="en-US">
              <a:solidFill>
                <a:srgbClr val="009999"/>
              </a:solidFill>
              <a:latin typeface="Arial" panose="020B0604020202020204" pitchFamily="34" charset="0"/>
            </a:endParaRPr>
          </a:p>
          <a:p>
            <a:pPr lvl="1"/>
            <a:r>
              <a:rPr lang="en-US" altLang="en-US">
                <a:latin typeface="Arial" panose="020B0604020202020204" pitchFamily="34" charset="0"/>
              </a:rPr>
              <a:t>Prevent the disclosure of sensitive information from unauthorized people, resources, and processes</a:t>
            </a:r>
          </a:p>
          <a:p>
            <a:r>
              <a:rPr lang="en-US" altLang="en-US" u="sng">
                <a:solidFill>
                  <a:srgbClr val="009999"/>
                </a:solidFill>
                <a:latin typeface="Arial" panose="020B0604020202020204" pitchFamily="34" charset="0"/>
              </a:rPr>
              <a:t>Integrity</a:t>
            </a:r>
          </a:p>
          <a:p>
            <a:pPr lvl="1"/>
            <a:r>
              <a:rPr lang="en-US" altLang="en-US">
                <a:latin typeface="Arial" panose="020B0604020202020204" pitchFamily="34" charset="0"/>
              </a:rPr>
              <a:t>The protection of system information or processes from intentional or accidental modification</a:t>
            </a:r>
          </a:p>
          <a:p>
            <a:r>
              <a:rPr lang="en-US" altLang="en-US" u="sng">
                <a:solidFill>
                  <a:srgbClr val="009999"/>
                </a:solidFill>
                <a:latin typeface="Arial" panose="020B0604020202020204" pitchFamily="34" charset="0"/>
              </a:rPr>
              <a:t>Availability</a:t>
            </a:r>
          </a:p>
          <a:p>
            <a:pPr lvl="1"/>
            <a:r>
              <a:rPr lang="en-US" altLang="en-US">
                <a:latin typeface="Arial" panose="020B0604020202020204" pitchFamily="34" charset="0"/>
              </a:rPr>
              <a:t>The assurance that systems and data are </a:t>
            </a:r>
            <a:br>
              <a:rPr lang="en-US" altLang="en-US">
                <a:latin typeface="Arial" panose="020B0604020202020204" pitchFamily="34" charset="0"/>
              </a:rPr>
            </a:br>
            <a:r>
              <a:rPr lang="en-US" altLang="en-US">
                <a:latin typeface="Arial" panose="020B0604020202020204" pitchFamily="34" charset="0"/>
              </a:rPr>
              <a:t>accessible by authorized users when needed</a:t>
            </a:r>
          </a:p>
          <a:p>
            <a:endParaRPr lang="en-US" altLang="en-US">
              <a:latin typeface="Arial" panose="020B0604020202020204" pitchFamily="34" charset="0"/>
            </a:endParaRPr>
          </a:p>
        </p:txBody>
      </p:sp>
      <p:pic>
        <p:nvPicPr>
          <p:cNvPr id="19462" name="Picture 2">
            <a:extLst>
              <a:ext uri="{FF2B5EF4-FFF2-40B4-BE49-F238E27FC236}">
                <a16:creationId xmlns:a16="http://schemas.microsoft.com/office/drawing/2014/main" id="{06E076E4-C9BF-7F0F-5705-53F8E2FC63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800" y="3352800"/>
            <a:ext cx="2743200" cy="2271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946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946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946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9461">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9461">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9461">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194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2037C08F-D519-902A-B335-437DD1E4C490}"/>
              </a:ext>
            </a:extLst>
          </p:cNvPr>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dirty="0"/>
              <a:t>Who Implements the C-I-A Triad?</a:t>
            </a:r>
          </a:p>
        </p:txBody>
      </p:sp>
      <p:sp>
        <p:nvSpPr>
          <p:cNvPr id="27651" name="Content Placeholder 2">
            <a:extLst>
              <a:ext uri="{FF2B5EF4-FFF2-40B4-BE49-F238E27FC236}">
                <a16:creationId xmlns:a16="http://schemas.microsoft.com/office/drawing/2014/main" id="{6252512A-36AF-F074-EE8A-9F42AEC3D809}"/>
              </a:ext>
            </a:extLst>
          </p:cNvPr>
          <p:cNvSpPr>
            <a:spLocks noGrp="1" noChangeArrowheads="1"/>
          </p:cNvSpPr>
          <p:nvPr>
            <p:ph idx="1"/>
          </p:nvPr>
        </p:nvSpPr>
        <p:spPr>
          <a:xfrm>
            <a:off x="539750" y="1069975"/>
            <a:ext cx="8299450" cy="4648200"/>
          </a:xfrm>
        </p:spPr>
        <p:txBody>
          <a:bodyPr/>
          <a:lstStyle/>
          <a:p>
            <a:pPr>
              <a:buFont typeface="Wingdings" panose="05000000000000000000" pitchFamily="2" charset="2"/>
              <a:buNone/>
            </a:pPr>
            <a:endParaRPr lang="en-US" altLang="en-US"/>
          </a:p>
          <a:p>
            <a:pPr>
              <a:buFont typeface="Wingdings" panose="05000000000000000000" pitchFamily="2" charset="2"/>
              <a:buNone/>
            </a:pPr>
            <a:endParaRPr lang="en-US" altLang="en-US"/>
          </a:p>
        </p:txBody>
      </p:sp>
      <p:sp>
        <p:nvSpPr>
          <p:cNvPr id="27652" name="TextBox 3">
            <a:extLst>
              <a:ext uri="{FF2B5EF4-FFF2-40B4-BE49-F238E27FC236}">
                <a16:creationId xmlns:a16="http://schemas.microsoft.com/office/drawing/2014/main" id="{C0AC22BB-9129-EA1F-77FA-0388C8AB4211}"/>
              </a:ext>
            </a:extLst>
          </p:cNvPr>
          <p:cNvSpPr txBox="1">
            <a:spLocks noChangeArrowheads="1"/>
          </p:cNvSpPr>
          <p:nvPr/>
        </p:nvSpPr>
        <p:spPr bwMode="auto">
          <a:xfrm>
            <a:off x="209550" y="1812925"/>
            <a:ext cx="30289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spcBef>
                <a:spcPct val="0"/>
              </a:spcBef>
              <a:buFontTx/>
              <a:buNone/>
            </a:pPr>
            <a:r>
              <a:rPr lang="en-US" altLang="en-US" sz="3200" b="1" dirty="0">
                <a:latin typeface="Arial" panose="020B0604020202020204" pitchFamily="34" charset="0"/>
              </a:rPr>
              <a:t>Confidentiality</a:t>
            </a:r>
          </a:p>
        </p:txBody>
      </p:sp>
      <p:sp>
        <p:nvSpPr>
          <p:cNvPr id="27653" name="TextBox 4">
            <a:extLst>
              <a:ext uri="{FF2B5EF4-FFF2-40B4-BE49-F238E27FC236}">
                <a16:creationId xmlns:a16="http://schemas.microsoft.com/office/drawing/2014/main" id="{84FB1562-E265-9216-B920-BE91BC179E1A}"/>
              </a:ext>
            </a:extLst>
          </p:cNvPr>
          <p:cNvSpPr txBox="1">
            <a:spLocks noChangeArrowheads="1"/>
          </p:cNvSpPr>
          <p:nvPr/>
        </p:nvSpPr>
        <p:spPr bwMode="auto">
          <a:xfrm>
            <a:off x="3470275" y="1800225"/>
            <a:ext cx="180022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spcBef>
                <a:spcPct val="0"/>
              </a:spcBef>
              <a:buFontTx/>
              <a:buNone/>
            </a:pPr>
            <a:r>
              <a:rPr lang="en-US" altLang="en-US" sz="3200" b="1" dirty="0">
                <a:latin typeface="Arial" panose="020B0604020202020204" pitchFamily="34" charset="0"/>
              </a:rPr>
              <a:t>Integrity</a:t>
            </a:r>
          </a:p>
        </p:txBody>
      </p:sp>
      <p:sp>
        <p:nvSpPr>
          <p:cNvPr id="27654" name="TextBox 7">
            <a:extLst>
              <a:ext uri="{FF2B5EF4-FFF2-40B4-BE49-F238E27FC236}">
                <a16:creationId xmlns:a16="http://schemas.microsoft.com/office/drawing/2014/main" id="{1E962EF5-93B0-D56F-4351-127C7C4331E8}"/>
              </a:ext>
            </a:extLst>
          </p:cNvPr>
          <p:cNvSpPr txBox="1">
            <a:spLocks noChangeArrowheads="1"/>
          </p:cNvSpPr>
          <p:nvPr/>
        </p:nvSpPr>
        <p:spPr bwMode="auto">
          <a:xfrm>
            <a:off x="6227763" y="1800225"/>
            <a:ext cx="2332037"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spcBef>
                <a:spcPct val="0"/>
              </a:spcBef>
              <a:buFontTx/>
              <a:buNone/>
            </a:pPr>
            <a:r>
              <a:rPr lang="en-US" altLang="en-US" sz="3200" b="1" dirty="0">
                <a:latin typeface="Arial" panose="020B0604020202020204" pitchFamily="34" charset="0"/>
              </a:rPr>
              <a:t>Availability</a:t>
            </a:r>
          </a:p>
        </p:txBody>
      </p:sp>
      <p:sp>
        <p:nvSpPr>
          <p:cNvPr id="29703" name="TextBox 8">
            <a:extLst>
              <a:ext uri="{FF2B5EF4-FFF2-40B4-BE49-F238E27FC236}">
                <a16:creationId xmlns:a16="http://schemas.microsoft.com/office/drawing/2014/main" id="{BD9CA12F-24EA-4D80-9C76-87F324641CA5}"/>
              </a:ext>
            </a:extLst>
          </p:cNvPr>
          <p:cNvSpPr txBox="1">
            <a:spLocks noChangeArrowheads="1"/>
          </p:cNvSpPr>
          <p:nvPr/>
        </p:nvSpPr>
        <p:spPr bwMode="auto">
          <a:xfrm>
            <a:off x="539750" y="2365375"/>
            <a:ext cx="2682875" cy="3046413"/>
          </a:xfrm>
          <a:prstGeom prst="rect">
            <a:avLst/>
          </a:prstGeom>
          <a:noFill/>
          <a:ln w="9525">
            <a:noFill/>
            <a:miter lim="800000"/>
            <a:headEnd/>
            <a:tailEnd/>
          </a:ln>
        </p:spPr>
        <p:txBody>
          <a:bodyPr>
            <a:spAutoFit/>
          </a:bodyPr>
          <a:lstStyle/>
          <a:p>
            <a:pPr marL="177800" indent="-177800">
              <a:buClr>
                <a:schemeClr val="accent6"/>
              </a:buClr>
              <a:buFont typeface="Wingdings" pitchFamily="2" charset="2"/>
              <a:buChar char="§"/>
              <a:defRPr/>
            </a:pPr>
            <a:r>
              <a:rPr lang="en-US" sz="2400" dirty="0"/>
              <a:t>User</a:t>
            </a:r>
          </a:p>
          <a:p>
            <a:pPr marL="177800" indent="-177800">
              <a:buClr>
                <a:schemeClr val="accent6"/>
              </a:buClr>
              <a:buFont typeface="Wingdings" pitchFamily="2" charset="2"/>
              <a:buChar char="§"/>
              <a:defRPr/>
            </a:pPr>
            <a:r>
              <a:rPr lang="en-US" sz="2400" dirty="0"/>
              <a:t>IT administrator</a:t>
            </a:r>
          </a:p>
          <a:p>
            <a:pPr marL="177800" indent="-177800">
              <a:buClr>
                <a:schemeClr val="accent6"/>
              </a:buClr>
              <a:buFont typeface="Wingdings" pitchFamily="2" charset="2"/>
              <a:buChar char="§"/>
              <a:defRPr/>
            </a:pPr>
            <a:r>
              <a:rPr lang="en-US" sz="2400" dirty="0"/>
              <a:t>Network administrator</a:t>
            </a:r>
          </a:p>
          <a:p>
            <a:pPr marL="177800" indent="-177800">
              <a:buClr>
                <a:schemeClr val="accent6"/>
              </a:buClr>
              <a:buFont typeface="Wingdings" pitchFamily="2" charset="2"/>
              <a:buChar char="§"/>
              <a:defRPr/>
            </a:pPr>
            <a:r>
              <a:rPr lang="en-US" sz="2400" dirty="0"/>
              <a:t>Human resources</a:t>
            </a:r>
          </a:p>
          <a:p>
            <a:pPr marL="177800" indent="-177800">
              <a:buClr>
                <a:schemeClr val="accent6"/>
              </a:buClr>
              <a:buFont typeface="Wingdings" pitchFamily="2" charset="2"/>
              <a:buChar char="§"/>
              <a:defRPr/>
            </a:pPr>
            <a:r>
              <a:rPr lang="en-US" sz="2400" dirty="0"/>
              <a:t>Senior management</a:t>
            </a:r>
          </a:p>
        </p:txBody>
      </p:sp>
      <p:sp>
        <p:nvSpPr>
          <p:cNvPr id="29704" name="TextBox 10">
            <a:extLst>
              <a:ext uri="{FF2B5EF4-FFF2-40B4-BE49-F238E27FC236}">
                <a16:creationId xmlns:a16="http://schemas.microsoft.com/office/drawing/2014/main" id="{39C53EE6-2F69-4B99-9224-B55E44A5C2E2}"/>
              </a:ext>
            </a:extLst>
          </p:cNvPr>
          <p:cNvSpPr txBox="1">
            <a:spLocks noChangeArrowheads="1"/>
          </p:cNvSpPr>
          <p:nvPr/>
        </p:nvSpPr>
        <p:spPr bwMode="auto">
          <a:xfrm>
            <a:off x="3470275" y="2365375"/>
            <a:ext cx="2681288" cy="3046413"/>
          </a:xfrm>
          <a:prstGeom prst="rect">
            <a:avLst/>
          </a:prstGeom>
          <a:noFill/>
          <a:ln w="9525">
            <a:noFill/>
            <a:miter lim="800000"/>
            <a:headEnd/>
            <a:tailEnd/>
          </a:ln>
        </p:spPr>
        <p:txBody>
          <a:bodyPr>
            <a:spAutoFit/>
          </a:bodyPr>
          <a:lstStyle/>
          <a:p>
            <a:pPr marL="177800" indent="-177800">
              <a:buClr>
                <a:schemeClr val="accent6"/>
              </a:buClr>
              <a:buFont typeface="Wingdings" pitchFamily="2" charset="2"/>
              <a:buChar char="§"/>
              <a:defRPr/>
            </a:pPr>
            <a:r>
              <a:rPr lang="en-US" sz="2400" dirty="0"/>
              <a:t>User</a:t>
            </a:r>
          </a:p>
          <a:p>
            <a:pPr marL="177800" indent="-177800">
              <a:buClr>
                <a:schemeClr val="accent6"/>
              </a:buClr>
              <a:buFont typeface="Wingdings" pitchFamily="2" charset="2"/>
              <a:buChar char="§"/>
              <a:defRPr/>
            </a:pPr>
            <a:r>
              <a:rPr lang="en-US" sz="2400" dirty="0"/>
              <a:t>IT administrator</a:t>
            </a:r>
          </a:p>
          <a:p>
            <a:pPr marL="177800" indent="-177800">
              <a:buClr>
                <a:schemeClr val="accent6"/>
              </a:buClr>
              <a:buFont typeface="Wingdings" pitchFamily="2" charset="2"/>
              <a:buChar char="§"/>
              <a:defRPr/>
            </a:pPr>
            <a:r>
              <a:rPr lang="en-US" sz="2400" dirty="0"/>
              <a:t>Network administrator</a:t>
            </a:r>
          </a:p>
          <a:p>
            <a:pPr marL="177800" indent="-177800">
              <a:buClr>
                <a:schemeClr val="accent6"/>
              </a:buClr>
              <a:buFont typeface="Wingdings" pitchFamily="2" charset="2"/>
              <a:buChar char="§"/>
              <a:defRPr/>
            </a:pPr>
            <a:r>
              <a:rPr lang="en-US" sz="2400" dirty="0"/>
              <a:t>Human resources</a:t>
            </a:r>
          </a:p>
          <a:p>
            <a:pPr marL="177800" indent="-177800">
              <a:buClr>
                <a:schemeClr val="accent6"/>
              </a:buClr>
              <a:buFont typeface="Wingdings" pitchFamily="2" charset="2"/>
              <a:buChar char="§"/>
              <a:defRPr/>
            </a:pPr>
            <a:r>
              <a:rPr lang="en-US" sz="2400" dirty="0"/>
              <a:t>Senior management</a:t>
            </a:r>
          </a:p>
        </p:txBody>
      </p:sp>
      <p:sp>
        <p:nvSpPr>
          <p:cNvPr id="29705" name="TextBox 11">
            <a:extLst>
              <a:ext uri="{FF2B5EF4-FFF2-40B4-BE49-F238E27FC236}">
                <a16:creationId xmlns:a16="http://schemas.microsoft.com/office/drawing/2014/main" id="{0CEFF5DF-0DA0-42F9-871A-EF2F67313AA8}"/>
              </a:ext>
            </a:extLst>
          </p:cNvPr>
          <p:cNvSpPr txBox="1">
            <a:spLocks noChangeArrowheads="1"/>
          </p:cNvSpPr>
          <p:nvPr/>
        </p:nvSpPr>
        <p:spPr bwMode="auto">
          <a:xfrm>
            <a:off x="6227763" y="2365375"/>
            <a:ext cx="2916237" cy="3046413"/>
          </a:xfrm>
          <a:prstGeom prst="rect">
            <a:avLst/>
          </a:prstGeom>
          <a:noFill/>
          <a:ln w="9525">
            <a:noFill/>
            <a:miter lim="800000"/>
            <a:headEnd/>
            <a:tailEnd/>
          </a:ln>
        </p:spPr>
        <p:txBody>
          <a:bodyPr>
            <a:spAutoFit/>
          </a:bodyPr>
          <a:lstStyle/>
          <a:p>
            <a:pPr marL="177800" indent="-177800">
              <a:buClr>
                <a:schemeClr val="accent6"/>
              </a:buClr>
              <a:buFont typeface="Wingdings" pitchFamily="2" charset="2"/>
              <a:buChar char="§"/>
              <a:defRPr/>
            </a:pPr>
            <a:r>
              <a:rPr lang="en-US" sz="2400" dirty="0"/>
              <a:t>IT administrator</a:t>
            </a:r>
          </a:p>
          <a:p>
            <a:pPr marL="177800" indent="-177800">
              <a:buClr>
                <a:schemeClr val="accent6"/>
              </a:buClr>
              <a:buFont typeface="Wingdings" pitchFamily="2" charset="2"/>
              <a:buChar char="§"/>
              <a:defRPr/>
            </a:pPr>
            <a:r>
              <a:rPr lang="en-US" sz="2400" dirty="0"/>
              <a:t>Network administrator</a:t>
            </a:r>
          </a:p>
          <a:p>
            <a:pPr marL="177800" indent="-177800">
              <a:buClr>
                <a:schemeClr val="accent6"/>
              </a:buClr>
              <a:buFont typeface="Wingdings" pitchFamily="2" charset="2"/>
              <a:buChar char="§"/>
              <a:defRPr/>
            </a:pPr>
            <a:r>
              <a:rPr lang="en-US" sz="2400" dirty="0"/>
              <a:t>Third-party vendor, for example, telecommunication company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70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65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70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765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970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2" grpId="0"/>
      <p:bldP spid="27653" grpId="0"/>
      <p:bldP spid="27654" grpId="0"/>
      <p:bldP spid="29703" grpId="0"/>
      <p:bldP spid="29704" grpId="0"/>
      <p:bldP spid="2970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13F70EDE-5145-DD6D-5C81-E486E4AD9812}"/>
              </a:ext>
            </a:extLst>
          </p:cNvPr>
          <p:cNvSpPr>
            <a:spLocks noGrp="1" noChangeArrowheads="1"/>
          </p:cNvSpPr>
          <p:nvPr>
            <p:ph type="title"/>
          </p:nvPr>
        </p:nvSpPr>
        <p:spPr bwMode="auto">
          <a:xfrm>
            <a:off x="490538" y="-82550"/>
            <a:ext cx="8229600" cy="615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b="1"/>
              <a:t>Threats and Risk</a:t>
            </a:r>
          </a:p>
        </p:txBody>
      </p:sp>
      <p:sp>
        <p:nvSpPr>
          <p:cNvPr id="29699" name="Rectangle 3">
            <a:extLst>
              <a:ext uri="{FF2B5EF4-FFF2-40B4-BE49-F238E27FC236}">
                <a16:creationId xmlns:a16="http://schemas.microsoft.com/office/drawing/2014/main" id="{6DA8FE61-806C-8413-984D-394FD22E6913}"/>
              </a:ext>
            </a:extLst>
          </p:cNvPr>
          <p:cNvSpPr>
            <a:spLocks noGrp="1" noChangeArrowheads="1"/>
          </p:cNvSpPr>
          <p:nvPr>
            <p:ph type="body" sz="half" idx="1"/>
          </p:nvPr>
        </p:nvSpPr>
        <p:spPr>
          <a:xfrm>
            <a:off x="223838" y="685800"/>
            <a:ext cx="8763000" cy="4648200"/>
          </a:xfrm>
        </p:spPr>
        <p:txBody>
          <a:bodyPr/>
          <a:lstStyle/>
          <a:p>
            <a:pPr>
              <a:lnSpc>
                <a:spcPct val="90000"/>
              </a:lnSpc>
            </a:pPr>
            <a:r>
              <a:rPr lang="en-US" altLang="en-US" dirty="0">
                <a:solidFill>
                  <a:srgbClr val="FF0000"/>
                </a:solidFill>
                <a:latin typeface="Calibri" panose="020F0502020204030204" pitchFamily="34" charset="0"/>
                <a:ea typeface="Calibri" panose="020F0502020204030204" pitchFamily="34" charset="0"/>
                <a:cs typeface="Calibri" panose="020F0502020204030204" pitchFamily="34" charset="0"/>
              </a:rPr>
              <a:t>Threat</a:t>
            </a:r>
            <a:r>
              <a:rPr lang="en-US" altLang="en-US" dirty="0">
                <a:latin typeface="Calibri" panose="020F0502020204030204" pitchFamily="34" charset="0"/>
                <a:ea typeface="Calibri" panose="020F0502020204030204" pitchFamily="34" charset="0"/>
                <a:cs typeface="Calibri" panose="020F0502020204030204" pitchFamily="34" charset="0"/>
              </a:rPr>
              <a:t> </a:t>
            </a:r>
            <a:r>
              <a:rPr lang="en-US" altLang="en-US" sz="2800" dirty="0">
                <a:latin typeface="Calibri" panose="020F0502020204030204" pitchFamily="34" charset="0"/>
                <a:ea typeface="Calibri" panose="020F0502020204030204" pitchFamily="34" charset="0"/>
                <a:cs typeface="Calibri" panose="020F0502020204030204" pitchFamily="34" charset="0"/>
              </a:rPr>
              <a:t>– </a:t>
            </a:r>
            <a:r>
              <a:rPr lang="en-US" altLang="en-US" dirty="0">
                <a:latin typeface="Calibri" panose="020F0502020204030204" pitchFamily="34" charset="0"/>
                <a:ea typeface="Calibri" panose="020F0502020204030204" pitchFamily="34" charset="0"/>
                <a:cs typeface="Calibri" panose="020F0502020204030204" pitchFamily="34" charset="0"/>
              </a:rPr>
              <a:t>any potential activity that might violate the CIA model of computer resources</a:t>
            </a:r>
          </a:p>
          <a:p>
            <a:pPr lvl="1">
              <a:lnSpc>
                <a:spcPct val="90000"/>
              </a:lnSpc>
            </a:pPr>
            <a:r>
              <a:rPr lang="en-US" altLang="en-US" sz="2400" b="1" dirty="0">
                <a:solidFill>
                  <a:srgbClr val="FF0000"/>
                </a:solidFill>
                <a:latin typeface="Calibri" panose="020F0502020204030204" pitchFamily="34" charset="0"/>
                <a:ea typeface="Calibri" panose="020F0502020204030204" pitchFamily="34" charset="0"/>
                <a:cs typeface="Calibri" panose="020F0502020204030204" pitchFamily="34" charset="0"/>
              </a:rPr>
              <a:t>C</a:t>
            </a:r>
            <a:r>
              <a:rPr lang="en-US" altLang="en-US" sz="2400" dirty="0">
                <a:solidFill>
                  <a:srgbClr val="FF0000"/>
                </a:solidFill>
                <a:latin typeface="Calibri" panose="020F0502020204030204" pitchFamily="34" charset="0"/>
                <a:ea typeface="Calibri" panose="020F0502020204030204" pitchFamily="34" charset="0"/>
                <a:cs typeface="Calibri" panose="020F0502020204030204" pitchFamily="34" charset="0"/>
              </a:rPr>
              <a:t>onfidentiality</a:t>
            </a:r>
            <a:r>
              <a:rPr lang="en-US" altLang="en-US" sz="2400" dirty="0">
                <a:latin typeface="Calibri" panose="020F0502020204030204" pitchFamily="34" charset="0"/>
                <a:ea typeface="Calibri" panose="020F0502020204030204" pitchFamily="34" charset="0"/>
                <a:cs typeface="Calibri" panose="020F0502020204030204" pitchFamily="34" charset="0"/>
              </a:rPr>
              <a:t> – reflects the necessity to keep the information private; the opposite of confidentiality is </a:t>
            </a:r>
            <a:r>
              <a:rPr lang="en-US" altLang="en-US" sz="2400" b="1" dirty="0">
                <a:latin typeface="Calibri" panose="020F0502020204030204" pitchFamily="34" charset="0"/>
                <a:ea typeface="Calibri" panose="020F0502020204030204" pitchFamily="34" charset="0"/>
                <a:cs typeface="Calibri" panose="020F0502020204030204" pitchFamily="34" charset="0"/>
              </a:rPr>
              <a:t>disclosure</a:t>
            </a:r>
            <a:endParaRPr lang="en-US" altLang="en-US" sz="2400" dirty="0">
              <a:latin typeface="Calibri" panose="020F0502020204030204" pitchFamily="34" charset="0"/>
              <a:ea typeface="Calibri" panose="020F0502020204030204" pitchFamily="34" charset="0"/>
              <a:cs typeface="Calibri" panose="020F0502020204030204" pitchFamily="34" charset="0"/>
            </a:endParaRPr>
          </a:p>
          <a:p>
            <a:pPr lvl="1">
              <a:lnSpc>
                <a:spcPct val="90000"/>
              </a:lnSpc>
            </a:pPr>
            <a:r>
              <a:rPr lang="en-US" altLang="en-US" sz="2400" b="1" dirty="0">
                <a:solidFill>
                  <a:srgbClr val="FF0000"/>
                </a:solidFill>
                <a:latin typeface="Calibri" panose="020F0502020204030204" pitchFamily="34" charset="0"/>
                <a:ea typeface="Calibri" panose="020F0502020204030204" pitchFamily="34" charset="0"/>
                <a:cs typeface="Calibri" panose="020F0502020204030204" pitchFamily="34" charset="0"/>
              </a:rPr>
              <a:t>I</a:t>
            </a:r>
            <a:r>
              <a:rPr lang="en-US" altLang="en-US" sz="2400" dirty="0">
                <a:solidFill>
                  <a:srgbClr val="FF0000"/>
                </a:solidFill>
                <a:latin typeface="Calibri" panose="020F0502020204030204" pitchFamily="34" charset="0"/>
                <a:ea typeface="Calibri" panose="020F0502020204030204" pitchFamily="34" charset="0"/>
                <a:cs typeface="Calibri" panose="020F0502020204030204" pitchFamily="34" charset="0"/>
              </a:rPr>
              <a:t>ntegrity</a:t>
            </a:r>
            <a:r>
              <a:rPr lang="en-US" altLang="en-US" sz="2400" dirty="0">
                <a:latin typeface="Calibri" panose="020F0502020204030204" pitchFamily="34" charset="0"/>
                <a:ea typeface="Calibri" panose="020F0502020204030204" pitchFamily="34" charset="0"/>
                <a:cs typeface="Calibri" panose="020F0502020204030204" pitchFamily="34" charset="0"/>
              </a:rPr>
              <a:t> – protect data against unauthorized modification; the opposite of integrity is </a:t>
            </a:r>
            <a:r>
              <a:rPr lang="en-US" altLang="en-US" sz="2400" b="1" dirty="0">
                <a:latin typeface="Calibri" panose="020F0502020204030204" pitchFamily="34" charset="0"/>
                <a:ea typeface="Calibri" panose="020F0502020204030204" pitchFamily="34" charset="0"/>
                <a:cs typeface="Calibri" panose="020F0502020204030204" pitchFamily="34" charset="0"/>
              </a:rPr>
              <a:t>alternation</a:t>
            </a:r>
            <a:endParaRPr lang="en-US" altLang="en-US" sz="2400" dirty="0">
              <a:latin typeface="Calibri" panose="020F0502020204030204" pitchFamily="34" charset="0"/>
              <a:ea typeface="Calibri" panose="020F0502020204030204" pitchFamily="34" charset="0"/>
              <a:cs typeface="Calibri" panose="020F0502020204030204" pitchFamily="34" charset="0"/>
            </a:endParaRPr>
          </a:p>
          <a:p>
            <a:pPr lvl="1">
              <a:lnSpc>
                <a:spcPct val="90000"/>
              </a:lnSpc>
            </a:pPr>
            <a:r>
              <a:rPr lang="en-US" altLang="en-US" sz="2400" b="1" dirty="0">
                <a:solidFill>
                  <a:srgbClr val="FF0000"/>
                </a:solidFill>
                <a:latin typeface="Calibri" panose="020F0502020204030204" pitchFamily="34" charset="0"/>
                <a:ea typeface="Calibri" panose="020F0502020204030204" pitchFamily="34" charset="0"/>
                <a:cs typeface="Calibri" panose="020F0502020204030204" pitchFamily="34" charset="0"/>
              </a:rPr>
              <a:t>A</a:t>
            </a:r>
            <a:r>
              <a:rPr lang="en-US" altLang="en-US" sz="2400" dirty="0">
                <a:solidFill>
                  <a:srgbClr val="FF0000"/>
                </a:solidFill>
                <a:latin typeface="Calibri" panose="020F0502020204030204" pitchFamily="34" charset="0"/>
                <a:ea typeface="Calibri" panose="020F0502020204030204" pitchFamily="34" charset="0"/>
                <a:cs typeface="Calibri" panose="020F0502020204030204" pitchFamily="34" charset="0"/>
              </a:rPr>
              <a:t>vailability </a:t>
            </a:r>
            <a:r>
              <a:rPr lang="en-US" altLang="en-US" sz="2400" dirty="0">
                <a:latin typeface="Calibri" panose="020F0502020204030204" pitchFamily="34" charset="0"/>
                <a:ea typeface="Calibri" panose="020F0502020204030204" pitchFamily="34" charset="0"/>
                <a:cs typeface="Calibri" panose="020F0502020204030204" pitchFamily="34" charset="0"/>
              </a:rPr>
              <a:t>– making data accessible to those authorized; the opposite to availability is </a:t>
            </a:r>
            <a:r>
              <a:rPr lang="en-US" altLang="en-US" sz="2400" b="1" dirty="0">
                <a:latin typeface="Calibri" panose="020F0502020204030204" pitchFamily="34" charset="0"/>
                <a:ea typeface="Calibri" panose="020F0502020204030204" pitchFamily="34" charset="0"/>
                <a:cs typeface="Calibri" panose="020F0502020204030204" pitchFamily="34" charset="0"/>
              </a:rPr>
              <a:t>destruction</a:t>
            </a:r>
            <a:endParaRPr lang="en-US" altLang="en-US" sz="2400" dirty="0">
              <a:latin typeface="Calibri" panose="020F0502020204030204" pitchFamily="34" charset="0"/>
              <a:ea typeface="Calibri" panose="020F0502020204030204" pitchFamily="34" charset="0"/>
              <a:cs typeface="Calibri" panose="020F0502020204030204" pitchFamily="34" charset="0"/>
            </a:endParaRPr>
          </a:p>
          <a:p>
            <a:pPr>
              <a:lnSpc>
                <a:spcPct val="90000"/>
              </a:lnSpc>
            </a:pPr>
            <a:r>
              <a:rPr lang="en-US" altLang="en-US" dirty="0">
                <a:latin typeface="Calibri" panose="020F0502020204030204" pitchFamily="34" charset="0"/>
                <a:ea typeface="Calibri" panose="020F0502020204030204" pitchFamily="34" charset="0"/>
                <a:cs typeface="Calibri" panose="020F0502020204030204" pitchFamily="34" charset="0"/>
              </a:rPr>
              <a:t>In the real world, it is difficult to counter threats; you limit vulnerabilities.</a:t>
            </a:r>
          </a:p>
          <a:p>
            <a:pPr>
              <a:lnSpc>
                <a:spcPct val="90000"/>
              </a:lnSpc>
            </a:pPr>
            <a:r>
              <a:rPr lang="en-US" altLang="en-US" dirty="0">
                <a:latin typeface="Calibri" panose="020F0502020204030204" pitchFamily="34" charset="0"/>
                <a:ea typeface="Calibri" panose="020F0502020204030204" pitchFamily="34" charset="0"/>
                <a:cs typeface="Calibri" panose="020F0502020204030204" pitchFamily="34" charset="0"/>
              </a:rPr>
              <a:t>If you counter a vulnerability, you are essentially countering any threats that may exploit it.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9699">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29699">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2969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75C5C482-92F9-2E61-72F6-18391E412569}"/>
              </a:ext>
            </a:extLst>
          </p:cNvPr>
          <p:cNvSpPr>
            <a:spLocks noGrp="1"/>
          </p:cNvSpPr>
          <p:nvPr>
            <p:ph type="title"/>
          </p:nvPr>
        </p:nvSpPr>
        <p:spPr bwMode="auto">
          <a:xfrm>
            <a:off x="0" y="274638"/>
            <a:ext cx="88392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dirty="0"/>
              <a:t>Common Threats in the User Domain</a:t>
            </a:r>
          </a:p>
        </p:txBody>
      </p:sp>
      <p:sp>
        <p:nvSpPr>
          <p:cNvPr id="32771" name="Content Placeholder 2">
            <a:extLst>
              <a:ext uri="{FF2B5EF4-FFF2-40B4-BE49-F238E27FC236}">
                <a16:creationId xmlns:a16="http://schemas.microsoft.com/office/drawing/2014/main" id="{38A3EC43-9EEF-6CD9-DE92-35D87414CBEB}"/>
              </a:ext>
            </a:extLst>
          </p:cNvPr>
          <p:cNvSpPr>
            <a:spLocks noGrp="1" noChangeArrowheads="1"/>
          </p:cNvSpPr>
          <p:nvPr>
            <p:ph idx="1"/>
          </p:nvPr>
        </p:nvSpPr>
        <p:spPr>
          <a:xfrm>
            <a:off x="539750" y="1774825"/>
            <a:ext cx="8299450" cy="4400550"/>
          </a:xfrm>
        </p:spPr>
        <p:txBody>
          <a:bodyPr/>
          <a:lstStyle/>
          <a:p>
            <a:r>
              <a:rPr lang="en-US" altLang="en-US" sz="3000" dirty="0"/>
              <a:t>Lack of user awareness</a:t>
            </a:r>
          </a:p>
          <a:p>
            <a:r>
              <a:rPr lang="en-US" altLang="en-US" sz="3000" dirty="0"/>
              <a:t>User apathy toward policies</a:t>
            </a:r>
          </a:p>
          <a:p>
            <a:r>
              <a:rPr lang="en-US" altLang="en-US" sz="3000" dirty="0"/>
              <a:t>User violating security policy</a:t>
            </a:r>
          </a:p>
          <a:p>
            <a:r>
              <a:rPr lang="en-US" altLang="en-US" sz="3000" dirty="0"/>
              <a:t>User inserting USB and other external devices with personal files</a:t>
            </a:r>
          </a:p>
        </p:txBody>
      </p:sp>
      <p:pic>
        <p:nvPicPr>
          <p:cNvPr id="17412" name="Picture 6">
            <a:extLst>
              <a:ext uri="{FF2B5EF4-FFF2-40B4-BE49-F238E27FC236}">
                <a16:creationId xmlns:a16="http://schemas.microsoft.com/office/drawing/2014/main" id="{A2B56E0E-6650-4B12-B609-0D56D2C89A2F}"/>
              </a:ext>
            </a:extLst>
          </p:cNvPr>
          <p:cNvPicPr>
            <a:picLocks noChangeAspect="1" noChangeArrowheads="1"/>
          </p:cNvPicPr>
          <p:nvPr/>
        </p:nvPicPr>
        <p:blipFill>
          <a:blip r:embed="rId3" cstate="print">
            <a:duotone>
              <a:schemeClr val="accent1">
                <a:shade val="45000"/>
                <a:satMod val="135000"/>
              </a:schemeClr>
              <a:prstClr val="white"/>
            </a:duotone>
          </a:blip>
          <a:srcRect/>
          <a:stretch>
            <a:fillRect/>
          </a:stretch>
        </p:blipFill>
        <p:spPr bwMode="auto">
          <a:xfrm>
            <a:off x="7058025" y="4587875"/>
            <a:ext cx="1743075" cy="1587500"/>
          </a:xfrm>
          <a:prstGeom prst="rect">
            <a:avLst/>
          </a:prstGeom>
          <a:noFill/>
          <a:ln w="9525">
            <a:noFill/>
            <a:round/>
            <a:headEnd/>
            <a:tailEnd/>
          </a:ln>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77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77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277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442FF427-6D74-9B01-C1F7-28BFBA1BD63E}"/>
              </a:ext>
            </a:extLst>
          </p:cNvPr>
          <p:cNvSpPr>
            <a:spLocks noGrp="1"/>
          </p:cNvSpPr>
          <p:nvPr>
            <p:ph type="title"/>
          </p:nvPr>
        </p:nvSpPr>
        <p:spPr bwMode="auto">
          <a:xfrm>
            <a:off x="76200" y="274638"/>
            <a:ext cx="89916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dirty="0"/>
              <a:t>Common Threats in the User Domain (Continued)</a:t>
            </a:r>
          </a:p>
        </p:txBody>
      </p:sp>
      <p:sp>
        <p:nvSpPr>
          <p:cNvPr id="34819" name="Content Placeholder 2">
            <a:extLst>
              <a:ext uri="{FF2B5EF4-FFF2-40B4-BE49-F238E27FC236}">
                <a16:creationId xmlns:a16="http://schemas.microsoft.com/office/drawing/2014/main" id="{8DB7BD76-E6C2-8889-4E0C-26B1F5645CE5}"/>
              </a:ext>
            </a:extLst>
          </p:cNvPr>
          <p:cNvSpPr>
            <a:spLocks noGrp="1" noChangeArrowheads="1"/>
          </p:cNvSpPr>
          <p:nvPr>
            <p:ph idx="1"/>
          </p:nvPr>
        </p:nvSpPr>
        <p:spPr>
          <a:xfrm>
            <a:off x="539750" y="1774825"/>
            <a:ext cx="8299450" cy="4400550"/>
          </a:xfrm>
        </p:spPr>
        <p:txBody>
          <a:bodyPr/>
          <a:lstStyle/>
          <a:p>
            <a:r>
              <a:rPr lang="en-US" altLang="en-US" sz="3000" dirty="0">
                <a:latin typeface="Calibri" panose="020F0502020204030204" pitchFamily="34" charset="0"/>
                <a:ea typeface="Calibri" panose="020F0502020204030204" pitchFamily="34" charset="0"/>
                <a:cs typeface="Calibri" panose="020F0502020204030204" pitchFamily="34" charset="0"/>
              </a:rPr>
              <a:t>User downloading photos, music, or videos</a:t>
            </a:r>
          </a:p>
          <a:p>
            <a:r>
              <a:rPr lang="en-US" altLang="en-US" sz="3000" dirty="0">
                <a:latin typeface="Calibri" panose="020F0502020204030204" pitchFamily="34" charset="0"/>
                <a:ea typeface="Calibri" panose="020F0502020204030204" pitchFamily="34" charset="0"/>
                <a:cs typeface="Calibri" panose="020F0502020204030204" pitchFamily="34" charset="0"/>
              </a:rPr>
              <a:t>User destructing systems, applications, and data</a:t>
            </a:r>
          </a:p>
          <a:p>
            <a:r>
              <a:rPr lang="en-US" altLang="en-US" sz="3000" dirty="0">
                <a:latin typeface="Calibri" panose="020F0502020204030204" pitchFamily="34" charset="0"/>
                <a:ea typeface="Calibri" panose="020F0502020204030204" pitchFamily="34" charset="0"/>
                <a:cs typeface="Calibri" panose="020F0502020204030204" pitchFamily="34" charset="0"/>
              </a:rPr>
              <a:t>Disgruntled employee attacking organization or committing sabotage</a:t>
            </a:r>
          </a:p>
          <a:p>
            <a:r>
              <a:rPr lang="en-US" altLang="en-US" sz="3000" dirty="0">
                <a:latin typeface="Calibri" panose="020F0502020204030204" pitchFamily="34" charset="0"/>
                <a:ea typeface="Calibri" panose="020F0502020204030204" pitchFamily="34" charset="0"/>
                <a:cs typeface="Calibri" panose="020F0502020204030204" pitchFamily="34" charset="0"/>
              </a:rPr>
              <a:t>Employee blackmail or extortion</a:t>
            </a:r>
          </a:p>
        </p:txBody>
      </p:sp>
      <p:pic>
        <p:nvPicPr>
          <p:cNvPr id="18436" name="Picture 6">
            <a:extLst>
              <a:ext uri="{FF2B5EF4-FFF2-40B4-BE49-F238E27FC236}">
                <a16:creationId xmlns:a16="http://schemas.microsoft.com/office/drawing/2014/main" id="{F1D45088-DD41-4686-9FE5-184F61FBFA50}"/>
              </a:ext>
            </a:extLst>
          </p:cNvPr>
          <p:cNvPicPr>
            <a:picLocks noChangeAspect="1" noChangeArrowheads="1"/>
          </p:cNvPicPr>
          <p:nvPr/>
        </p:nvPicPr>
        <p:blipFill>
          <a:blip r:embed="rId3" cstate="print">
            <a:duotone>
              <a:schemeClr val="accent1">
                <a:shade val="45000"/>
                <a:satMod val="135000"/>
              </a:schemeClr>
              <a:prstClr val="white"/>
            </a:duotone>
          </a:blip>
          <a:srcRect/>
          <a:stretch>
            <a:fillRect/>
          </a:stretch>
        </p:blipFill>
        <p:spPr bwMode="auto">
          <a:xfrm>
            <a:off x="6934200" y="3975100"/>
            <a:ext cx="1743075" cy="1587500"/>
          </a:xfrm>
          <a:prstGeom prst="rect">
            <a:avLst/>
          </a:prstGeom>
          <a:noFill/>
          <a:ln w="9525">
            <a:noFill/>
            <a:round/>
            <a:headEnd/>
            <a:tailEnd/>
          </a:ln>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81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81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481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C805AA24-10F8-792B-D3DB-21FD5EA5B1CE}"/>
              </a:ext>
            </a:extLst>
          </p:cNvPr>
          <p:cNvSpPr>
            <a:spLocks noGrp="1"/>
          </p:cNvSpPr>
          <p:nvPr>
            <p:ph type="title"/>
          </p:nvPr>
        </p:nvSpPr>
        <p:spPr bwMode="auto">
          <a:xfrm>
            <a:off x="685800" y="-38100"/>
            <a:ext cx="8229600" cy="7239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dirty="0"/>
              <a:t>Cyberspace: The Frontier</a:t>
            </a:r>
          </a:p>
        </p:txBody>
      </p:sp>
      <p:pic>
        <p:nvPicPr>
          <p:cNvPr id="36867" name="Picture 3">
            <a:extLst>
              <a:ext uri="{FF2B5EF4-FFF2-40B4-BE49-F238E27FC236}">
                <a16:creationId xmlns:a16="http://schemas.microsoft.com/office/drawing/2014/main" id="{71500B1A-5940-AF12-1ADD-5D6DEC05D1B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33600" y="533400"/>
            <a:ext cx="5130800" cy="5022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686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94A3BFBD-CC4E-3E89-B50D-43120147F2C5}"/>
              </a:ext>
            </a:extLst>
          </p:cNvPr>
          <p:cNvSpPr>
            <a:spLocks noGrp="1" noChangeArrowheads="1"/>
          </p:cNvSpPr>
          <p:nvPr>
            <p:ph type="title"/>
          </p:nvPr>
        </p:nvSpPr>
        <p:spPr bwMode="auto">
          <a:xfrm>
            <a:off x="457200" y="41671"/>
            <a:ext cx="8229600" cy="6397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r>
              <a:rPr lang="en-US" altLang="en-US" dirty="0"/>
              <a:t>Threat Arenas</a:t>
            </a:r>
            <a:endParaRPr lang="en-US" altLang="en-US" dirty="0">
              <a:latin typeface="Arial" panose="020B0604020202020204" pitchFamily="34" charset="0"/>
            </a:endParaRPr>
          </a:p>
        </p:txBody>
      </p:sp>
      <p:sp>
        <p:nvSpPr>
          <p:cNvPr id="2" name="Content Placeholder 1">
            <a:extLst>
              <a:ext uri="{FF2B5EF4-FFF2-40B4-BE49-F238E27FC236}">
                <a16:creationId xmlns:a16="http://schemas.microsoft.com/office/drawing/2014/main" id="{11361415-CBCA-4D54-A598-63DBCD9C3AC6}"/>
              </a:ext>
            </a:extLst>
          </p:cNvPr>
          <p:cNvSpPr>
            <a:spLocks noGrp="1"/>
          </p:cNvSpPr>
          <p:nvPr>
            <p:ph idx="1"/>
          </p:nvPr>
        </p:nvSpPr>
        <p:spPr>
          <a:xfrm>
            <a:off x="142874" y="681433"/>
            <a:ext cx="8848726" cy="4786313"/>
          </a:xfrm>
        </p:spPr>
        <p:txBody>
          <a:bodyPr/>
          <a:lstStyle/>
          <a:p>
            <a:pPr marL="0" indent="0">
              <a:buFontTx/>
              <a:buNone/>
              <a:defRPr/>
            </a:pPr>
            <a:r>
              <a:rPr lang="en-US" sz="1800" dirty="0"/>
              <a:t>The following examples are just a few sources of data that can come from established organizations:</a:t>
            </a:r>
          </a:p>
          <a:p>
            <a:pPr>
              <a:defRPr/>
            </a:pPr>
            <a:r>
              <a:rPr lang="en-US" sz="1600" b="1" dirty="0"/>
              <a:t>Personal Information</a:t>
            </a:r>
          </a:p>
          <a:p>
            <a:pPr>
              <a:defRPr/>
            </a:pPr>
            <a:r>
              <a:rPr lang="en-US" sz="1600" b="1" dirty="0"/>
              <a:t>Medical Records</a:t>
            </a:r>
            <a:endParaRPr lang="en-US" sz="1600" dirty="0"/>
          </a:p>
          <a:p>
            <a:pPr>
              <a:defRPr/>
            </a:pPr>
            <a:r>
              <a:rPr lang="en-US" sz="1600" b="1" dirty="0"/>
              <a:t>Education Records</a:t>
            </a:r>
            <a:endParaRPr lang="en-US" sz="1600" dirty="0"/>
          </a:p>
          <a:p>
            <a:pPr>
              <a:defRPr/>
            </a:pPr>
            <a:r>
              <a:rPr lang="en-US" sz="1600" b="1" dirty="0"/>
              <a:t>Employment and Financial Records</a:t>
            </a:r>
            <a:endParaRPr lang="en-US" sz="1600" dirty="0"/>
          </a:p>
          <a:p>
            <a:pPr>
              <a:defRPr/>
            </a:pPr>
            <a:endParaRPr lang="en-US" sz="2000" dirty="0"/>
          </a:p>
          <a:p>
            <a:pPr>
              <a:defRPr/>
            </a:pPr>
            <a:endParaRPr lang="en-US" sz="2000" dirty="0"/>
          </a:p>
          <a:p>
            <a:pPr>
              <a:defRPr/>
            </a:pPr>
            <a:endParaRPr lang="en-US" dirty="0"/>
          </a:p>
        </p:txBody>
      </p:sp>
      <p:pic>
        <p:nvPicPr>
          <p:cNvPr id="38916" name="Picture 2">
            <a:extLst>
              <a:ext uri="{FF2B5EF4-FFF2-40B4-BE49-F238E27FC236}">
                <a16:creationId xmlns:a16="http://schemas.microsoft.com/office/drawing/2014/main" id="{4F210989-5BB7-4853-CCA5-F02A80EFF76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835524" y="1627419"/>
            <a:ext cx="3730625" cy="3856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89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89CC73BA-199F-2106-6843-4F7C60A52969}"/>
              </a:ext>
            </a:extLst>
          </p:cNvPr>
          <p:cNvSpPr>
            <a:spLocks noGrp="1" noChangeArrowheads="1"/>
          </p:cNvSpPr>
          <p:nvPr>
            <p:ph type="title"/>
          </p:nvPr>
        </p:nvSpPr>
        <p:spPr bwMode="auto">
          <a:xfrm>
            <a:off x="509588" y="76200"/>
            <a:ext cx="8229600" cy="7159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t>Threat Arenas (Cont.)</a:t>
            </a:r>
          </a:p>
        </p:txBody>
      </p:sp>
      <p:sp>
        <p:nvSpPr>
          <p:cNvPr id="2" name="Content Placeholder 1">
            <a:extLst>
              <a:ext uri="{FF2B5EF4-FFF2-40B4-BE49-F238E27FC236}">
                <a16:creationId xmlns:a16="http://schemas.microsoft.com/office/drawing/2014/main" id="{BE51A982-CE89-44EA-9F40-04A19C9BA9F5}"/>
              </a:ext>
            </a:extLst>
          </p:cNvPr>
          <p:cNvSpPr>
            <a:spLocks noGrp="1"/>
          </p:cNvSpPr>
          <p:nvPr>
            <p:ph idx="1"/>
          </p:nvPr>
        </p:nvSpPr>
        <p:spPr>
          <a:xfrm>
            <a:off x="152400" y="966247"/>
            <a:ext cx="4876800" cy="4215353"/>
          </a:xfrm>
        </p:spPr>
        <p:txBody>
          <a:bodyPr/>
          <a:lstStyle/>
          <a:p>
            <a:pPr marL="0" indent="0" algn="just">
              <a:buFontTx/>
              <a:buNone/>
              <a:defRPr/>
            </a:pPr>
            <a:r>
              <a:rPr lang="en-US" sz="1600" dirty="0"/>
              <a:t>Network services like DNS, HTTP and Online Databases are prime targets for cyber criminals.</a:t>
            </a:r>
          </a:p>
          <a:p>
            <a:pPr algn="just">
              <a:defRPr/>
            </a:pPr>
            <a:r>
              <a:rPr lang="en-US" sz="1600" dirty="0"/>
              <a:t>Criminals use packet-sniffing tools to capture data streams over a network. Packet sniffers work by monitoring and recording all information coming across a network. </a:t>
            </a:r>
          </a:p>
          <a:p>
            <a:pPr algn="just">
              <a:defRPr/>
            </a:pPr>
            <a:r>
              <a:rPr lang="en-US" sz="1600" dirty="0"/>
              <a:t>Criminals can also use rogue devices, such as unsecured Wi-Fi access points. </a:t>
            </a:r>
          </a:p>
          <a:p>
            <a:pPr algn="just">
              <a:defRPr/>
            </a:pPr>
            <a:r>
              <a:rPr lang="en-US" sz="1600" dirty="0"/>
              <a:t>Packet forgery (or packet injection) interferes with an established network communication by constructing packets to appear as if they are part of a communication.</a:t>
            </a:r>
          </a:p>
        </p:txBody>
      </p:sp>
      <p:pic>
        <p:nvPicPr>
          <p:cNvPr id="40964" name="Picture 2">
            <a:extLst>
              <a:ext uri="{FF2B5EF4-FFF2-40B4-BE49-F238E27FC236}">
                <a16:creationId xmlns:a16="http://schemas.microsoft.com/office/drawing/2014/main" id="{5C57198D-F744-B47D-08FD-548207684EB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257800" y="2189163"/>
            <a:ext cx="3481388" cy="2320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4096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24415B16-C2C5-A91A-00CE-999B6DB170B9}"/>
              </a:ext>
            </a:extLst>
          </p:cNvPr>
          <p:cNvSpPr>
            <a:spLocks noGrp="1" noChangeArrowheads="1"/>
          </p:cNvSpPr>
          <p:nvPr>
            <p:ph type="title"/>
          </p:nvPr>
        </p:nvSpPr>
        <p:spPr bwMode="auto">
          <a:xfrm>
            <a:off x="457200" y="186531"/>
            <a:ext cx="8229600" cy="7159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t>Threat Arenas (Cont.)</a:t>
            </a:r>
          </a:p>
        </p:txBody>
      </p:sp>
      <p:sp>
        <p:nvSpPr>
          <p:cNvPr id="2" name="Content Placeholder 1">
            <a:extLst>
              <a:ext uri="{FF2B5EF4-FFF2-40B4-BE49-F238E27FC236}">
                <a16:creationId xmlns:a16="http://schemas.microsoft.com/office/drawing/2014/main" id="{1147FA97-DD62-4824-BEB9-DB08A8EC4556}"/>
              </a:ext>
            </a:extLst>
          </p:cNvPr>
          <p:cNvSpPr>
            <a:spLocks noGrp="1"/>
          </p:cNvSpPr>
          <p:nvPr>
            <p:ph idx="1"/>
          </p:nvPr>
        </p:nvSpPr>
        <p:spPr>
          <a:xfrm>
            <a:off x="212725" y="1066801"/>
            <a:ext cx="5699125" cy="5062538"/>
          </a:xfrm>
        </p:spPr>
        <p:txBody>
          <a:bodyPr/>
          <a:lstStyle/>
          <a:p>
            <a:pPr marL="0" indent="0">
              <a:buFontTx/>
              <a:buNone/>
              <a:defRPr/>
            </a:pPr>
            <a:r>
              <a:rPr lang="en-US" sz="1600" dirty="0"/>
              <a:t>Sectors of the kingdom include:</a:t>
            </a:r>
          </a:p>
          <a:p>
            <a:pPr>
              <a:spcBef>
                <a:spcPts val="0"/>
              </a:spcBef>
              <a:defRPr/>
            </a:pPr>
            <a:r>
              <a:rPr lang="en-US" sz="1600" dirty="0"/>
              <a:t>Manufacturing</a:t>
            </a:r>
          </a:p>
          <a:p>
            <a:pPr lvl="1">
              <a:spcBef>
                <a:spcPts val="0"/>
              </a:spcBef>
              <a:defRPr/>
            </a:pPr>
            <a:r>
              <a:rPr lang="en-US" sz="1400" dirty="0"/>
              <a:t>Industry Controls</a:t>
            </a:r>
          </a:p>
          <a:p>
            <a:pPr lvl="1">
              <a:spcBef>
                <a:spcPts val="0"/>
              </a:spcBef>
              <a:defRPr/>
            </a:pPr>
            <a:r>
              <a:rPr lang="en-US" sz="1400" dirty="0"/>
              <a:t>Automation</a:t>
            </a:r>
          </a:p>
          <a:p>
            <a:pPr lvl="1">
              <a:spcBef>
                <a:spcPts val="0"/>
              </a:spcBef>
              <a:defRPr/>
            </a:pPr>
            <a:r>
              <a:rPr lang="en-US" sz="1400" dirty="0"/>
              <a:t>SCADA</a:t>
            </a:r>
          </a:p>
          <a:p>
            <a:pPr>
              <a:spcBef>
                <a:spcPts val="0"/>
              </a:spcBef>
              <a:defRPr/>
            </a:pPr>
            <a:r>
              <a:rPr lang="en-US" sz="1600" dirty="0"/>
              <a:t>Energy Production and Distribution</a:t>
            </a:r>
          </a:p>
          <a:p>
            <a:pPr lvl="1">
              <a:spcBef>
                <a:spcPts val="0"/>
              </a:spcBef>
              <a:defRPr/>
            </a:pPr>
            <a:r>
              <a:rPr lang="en-US" sz="1400" dirty="0"/>
              <a:t>Electrical Distribution and Smart Grid</a:t>
            </a:r>
          </a:p>
          <a:p>
            <a:pPr lvl="1">
              <a:spcBef>
                <a:spcPts val="0"/>
              </a:spcBef>
              <a:defRPr/>
            </a:pPr>
            <a:r>
              <a:rPr lang="en-US" sz="1400" dirty="0"/>
              <a:t>Oil and Gas</a:t>
            </a:r>
          </a:p>
          <a:p>
            <a:pPr>
              <a:spcBef>
                <a:spcPts val="0"/>
              </a:spcBef>
              <a:defRPr/>
            </a:pPr>
            <a:r>
              <a:rPr lang="en-US" sz="1600" dirty="0"/>
              <a:t>Communication </a:t>
            </a:r>
          </a:p>
          <a:p>
            <a:pPr lvl="1">
              <a:spcBef>
                <a:spcPts val="0"/>
              </a:spcBef>
              <a:defRPr/>
            </a:pPr>
            <a:r>
              <a:rPr lang="en-US" sz="1400" dirty="0"/>
              <a:t>Phone</a:t>
            </a:r>
          </a:p>
          <a:p>
            <a:pPr lvl="1">
              <a:spcBef>
                <a:spcPts val="0"/>
              </a:spcBef>
              <a:defRPr/>
            </a:pPr>
            <a:r>
              <a:rPr lang="en-US" sz="1400" dirty="0"/>
              <a:t>Email</a:t>
            </a:r>
          </a:p>
          <a:p>
            <a:pPr lvl="1">
              <a:spcBef>
                <a:spcPts val="0"/>
              </a:spcBef>
              <a:defRPr/>
            </a:pPr>
            <a:r>
              <a:rPr lang="en-US" sz="1400" dirty="0"/>
              <a:t>Messaging</a:t>
            </a:r>
          </a:p>
          <a:p>
            <a:pPr>
              <a:spcBef>
                <a:spcPts val="0"/>
              </a:spcBef>
              <a:defRPr/>
            </a:pPr>
            <a:r>
              <a:rPr lang="en-US" sz="1600" dirty="0"/>
              <a:t>Transportation systems</a:t>
            </a:r>
          </a:p>
          <a:p>
            <a:pPr lvl="1">
              <a:spcBef>
                <a:spcPts val="0"/>
              </a:spcBef>
              <a:defRPr/>
            </a:pPr>
            <a:r>
              <a:rPr lang="en-US" sz="1400" dirty="0"/>
              <a:t>Air Travel</a:t>
            </a:r>
          </a:p>
          <a:p>
            <a:pPr lvl="1">
              <a:spcBef>
                <a:spcPts val="0"/>
              </a:spcBef>
              <a:defRPr/>
            </a:pPr>
            <a:r>
              <a:rPr lang="en-US" sz="1400" dirty="0"/>
              <a:t>Rail</a:t>
            </a:r>
          </a:p>
          <a:p>
            <a:pPr lvl="1">
              <a:spcBef>
                <a:spcPts val="0"/>
              </a:spcBef>
              <a:defRPr/>
            </a:pPr>
            <a:r>
              <a:rPr lang="en-US" sz="1400" dirty="0"/>
              <a:t>Over the Road</a:t>
            </a:r>
          </a:p>
        </p:txBody>
      </p:sp>
      <p:pic>
        <p:nvPicPr>
          <p:cNvPr id="43012" name="Picture 2">
            <a:extLst>
              <a:ext uri="{FF2B5EF4-FFF2-40B4-BE49-F238E27FC236}">
                <a16:creationId xmlns:a16="http://schemas.microsoft.com/office/drawing/2014/main" id="{02EB40DA-6CE7-D585-C538-2529DF6B63A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197824" y="1905000"/>
            <a:ext cx="4764088" cy="3532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
                                            <p:txEl>
                                              <p:pRg st="8" end="8"/>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
                                            <p:txEl>
                                              <p:pRg st="9" end="9"/>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
                                            <p:txEl>
                                              <p:pRg st="10" end="10"/>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12" end="12"/>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
                                            <p:txEl>
                                              <p:pRg st="13" end="13"/>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
                                            <p:txEl>
                                              <p:pRg st="14" end="14"/>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2">
                                            <p:txEl>
                                              <p:pRg st="15" end="15"/>
                                            </p:txEl>
                                          </p:spTgt>
                                        </p:tgtEl>
                                        <p:attrNameLst>
                                          <p:attrName>style.visibility</p:attrName>
                                        </p:attrNameLst>
                                      </p:cBhvr>
                                      <p:to>
                                        <p:strVal val="visible"/>
                                      </p:to>
                                    </p:set>
                                  </p:childTnLst>
                                </p:cTn>
                              </p:par>
                            </p:childTnLst>
                          </p:cTn>
                        </p:par>
                      </p:childTnLst>
                    </p:cTn>
                  </p:par>
                  <p:par>
                    <p:cTn id="45" fill="hold" nodeType="clickPar">
                      <p:stCondLst>
                        <p:cond delay="indefinite"/>
                      </p:stCondLst>
                      <p:childTnLst>
                        <p:par>
                          <p:cTn id="46" fill="hold" nodeType="withGroup">
                            <p:stCondLst>
                              <p:cond delay="0"/>
                            </p:stCondLst>
                            <p:childTnLst>
                              <p:par>
                                <p:cTn id="47" presetID="1" presetClass="entr" presetSubtype="0" fill="hold" nodeType="clickEffect">
                                  <p:stCondLst>
                                    <p:cond delay="0"/>
                                  </p:stCondLst>
                                  <p:childTnLst>
                                    <p:set>
                                      <p:cBhvr>
                                        <p:cTn id="48" dur="1" fill="hold">
                                          <p:stCondLst>
                                            <p:cond delay="0"/>
                                          </p:stCondLst>
                                        </p:cTn>
                                        <p:tgtEl>
                                          <p:spTgt spid="430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F062C40C-A4D8-7802-DED8-BB2228262F4E}"/>
              </a:ext>
            </a:extLst>
          </p:cNvPr>
          <p:cNvSpPr>
            <a:spLocks noGrp="1" noChangeArrowheads="1"/>
          </p:cNvSpPr>
          <p:nvPr>
            <p:ph type="title"/>
          </p:nvPr>
        </p:nvSpPr>
        <p:spPr bwMode="auto">
          <a:xfrm>
            <a:off x="152400" y="274638"/>
            <a:ext cx="8534400" cy="6397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sz="2400" dirty="0">
                <a:hlinkClick r:id="rId4"/>
              </a:rPr>
              <a:t>https://www.youtube.com/watch?v=PSJ5AXAfAi8</a:t>
            </a:r>
            <a:br>
              <a:rPr lang="en-GB" altLang="en-US" dirty="0"/>
            </a:br>
            <a:endParaRPr lang="en-GB" altLang="en-US" dirty="0"/>
          </a:p>
        </p:txBody>
      </p:sp>
      <p:pic>
        <p:nvPicPr>
          <p:cNvPr id="3" name="20250127-2324-46.1474979">
            <a:hlinkClick r:id="" action="ppaction://media"/>
            <a:extLst>
              <a:ext uri="{FF2B5EF4-FFF2-40B4-BE49-F238E27FC236}">
                <a16:creationId xmlns:a16="http://schemas.microsoft.com/office/drawing/2014/main" id="{9BF118D2-C85C-AFA9-B496-787BF2B9243D}"/>
              </a:ext>
            </a:extLst>
          </p:cNvPr>
          <p:cNvPicPr>
            <a:picLocks noGrp="1" noChangeAspect="1"/>
          </p:cNvPicPr>
          <p:nvPr>
            <p:ph idx="1"/>
            <a:videoFile r:link="rId2"/>
            <p:extLst>
              <p:ext uri="{DAA4B4D4-6D71-4841-9C94-3DE7FCFB9230}">
                <p14:media xmlns:p14="http://schemas.microsoft.com/office/powerpoint/2010/main" r:link="rId1"/>
              </p:ext>
            </p:extLst>
          </p:nvPr>
        </p:nvPicPr>
        <p:blipFill>
          <a:blip r:embed="rId5"/>
          <a:stretch>
            <a:fillRect/>
          </a:stretch>
        </p:blipFill>
        <p:spPr>
          <a:xfrm>
            <a:off x="152400" y="937846"/>
            <a:ext cx="8534400" cy="454855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306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BA5FB288-2E6F-0030-CBCF-8E0366AA6A57}"/>
              </a:ext>
            </a:extLst>
          </p:cNvPr>
          <p:cNvSpPr>
            <a:spLocks noGrp="1" noChangeArrowheads="1"/>
          </p:cNvSpPr>
          <p:nvPr>
            <p:ph type="title"/>
          </p:nvPr>
        </p:nvSpPr>
        <p:spPr bwMode="auto">
          <a:xfrm>
            <a:off x="609600" y="17463"/>
            <a:ext cx="8229600" cy="6397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r>
              <a:rPr lang="en-US" altLang="en-US">
                <a:latin typeface="Arial" panose="020B0604020202020204" pitchFamily="34" charset="0"/>
              </a:rPr>
              <a:t>Online Cybersecurity Communities</a:t>
            </a:r>
          </a:p>
        </p:txBody>
      </p:sp>
      <p:sp>
        <p:nvSpPr>
          <p:cNvPr id="2" name="Content Placeholder 1">
            <a:extLst>
              <a:ext uri="{FF2B5EF4-FFF2-40B4-BE49-F238E27FC236}">
                <a16:creationId xmlns:a16="http://schemas.microsoft.com/office/drawing/2014/main" id="{CCDE55C9-3586-4D2A-8D23-E5C4DF117A24}"/>
              </a:ext>
            </a:extLst>
          </p:cNvPr>
          <p:cNvSpPr>
            <a:spLocks noGrp="1"/>
          </p:cNvSpPr>
          <p:nvPr>
            <p:ph idx="1"/>
          </p:nvPr>
        </p:nvSpPr>
        <p:spPr>
          <a:xfrm>
            <a:off x="152400" y="762000"/>
            <a:ext cx="8543925" cy="4786313"/>
          </a:xfrm>
        </p:spPr>
        <p:txBody>
          <a:bodyPr/>
          <a:lstStyle/>
          <a:p>
            <a:pPr marL="0" indent="0">
              <a:buFontTx/>
              <a:buNone/>
              <a:defRPr/>
            </a:pPr>
            <a:r>
              <a:rPr lang="en-US" sz="1600" b="1" dirty="0"/>
              <a:t>Professional Organizations</a:t>
            </a:r>
          </a:p>
          <a:p>
            <a:pPr>
              <a:defRPr/>
            </a:pPr>
            <a:r>
              <a:rPr lang="en-US" sz="1600" dirty="0"/>
              <a:t>Cybersecurity specialists must collaborate with professional colleagues frequently. International technology organizations often sponsor workshops and conferences. Visit each site with your class and explore the resources available.</a:t>
            </a:r>
          </a:p>
          <a:p>
            <a:pPr marL="0" indent="0">
              <a:buFontTx/>
              <a:buNone/>
              <a:defRPr/>
            </a:pPr>
            <a:endParaRPr lang="en-US" sz="1600" dirty="0"/>
          </a:p>
          <a:p>
            <a:pPr>
              <a:defRPr/>
            </a:pPr>
            <a:endParaRPr lang="en-US" sz="1600" dirty="0"/>
          </a:p>
          <a:p>
            <a:pPr>
              <a:defRPr/>
            </a:pPr>
            <a:endParaRPr lang="en-US" sz="1600" dirty="0"/>
          </a:p>
          <a:p>
            <a:pPr>
              <a:defRPr/>
            </a:pPr>
            <a:endParaRPr lang="en-US" sz="1800" dirty="0"/>
          </a:p>
        </p:txBody>
      </p:sp>
      <p:pic>
        <p:nvPicPr>
          <p:cNvPr id="45060" name="Picture 2">
            <a:extLst>
              <a:ext uri="{FF2B5EF4-FFF2-40B4-BE49-F238E27FC236}">
                <a16:creationId xmlns:a16="http://schemas.microsoft.com/office/drawing/2014/main" id="{7A95BA80-FD3B-F128-E358-365079AC291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09800" y="1905000"/>
            <a:ext cx="5635625" cy="3719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506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BE327776-EF67-43C5-5D42-0E1284770574}"/>
              </a:ext>
            </a:extLst>
          </p:cNvPr>
          <p:cNvSpPr>
            <a:spLocks noGrp="1" noChangeArrowheads="1"/>
          </p:cNvSpPr>
          <p:nvPr>
            <p:ph type="title"/>
          </p:nvPr>
        </p:nvSpPr>
        <p:spPr bwMode="auto">
          <a:xfrm>
            <a:off x="489015" y="152400"/>
            <a:ext cx="8229600" cy="6397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r>
              <a:rPr lang="en-US" altLang="en-US" dirty="0">
                <a:latin typeface="Arial" panose="020B0604020202020204" pitchFamily="34" charset="0"/>
              </a:rPr>
              <a:t>Cybersecurity Criminals</a:t>
            </a:r>
          </a:p>
        </p:txBody>
      </p:sp>
      <p:sp>
        <p:nvSpPr>
          <p:cNvPr id="47107" name="Content Placeholder 1">
            <a:extLst>
              <a:ext uri="{FF2B5EF4-FFF2-40B4-BE49-F238E27FC236}">
                <a16:creationId xmlns:a16="http://schemas.microsoft.com/office/drawing/2014/main" id="{AB12E7A9-7B07-9C47-B507-4C0F9967A255}"/>
              </a:ext>
            </a:extLst>
          </p:cNvPr>
          <p:cNvSpPr>
            <a:spLocks noGrp="1" noChangeArrowheads="1"/>
          </p:cNvSpPr>
          <p:nvPr>
            <p:ph idx="1"/>
          </p:nvPr>
        </p:nvSpPr>
        <p:spPr>
          <a:xfrm>
            <a:off x="152400" y="1035843"/>
            <a:ext cx="5867400" cy="4602957"/>
          </a:xfrm>
        </p:spPr>
        <p:txBody>
          <a:bodyPr/>
          <a:lstStyle/>
          <a:p>
            <a:pPr algn="just"/>
            <a:r>
              <a:rPr lang="en-US" altLang="en-US" sz="1800" b="1" dirty="0">
                <a:latin typeface="Calibri" panose="020F0502020204030204" pitchFamily="34" charset="0"/>
                <a:ea typeface="Calibri" panose="020F0502020204030204" pitchFamily="34" charset="0"/>
                <a:cs typeface="Calibri" panose="020F0502020204030204" pitchFamily="34" charset="0"/>
              </a:rPr>
              <a:t>Hackers</a:t>
            </a:r>
            <a:r>
              <a:rPr lang="en-US" altLang="en-US" sz="1800" dirty="0">
                <a:latin typeface="Calibri" panose="020F0502020204030204" pitchFamily="34" charset="0"/>
                <a:ea typeface="Calibri" panose="020F0502020204030204" pitchFamily="34" charset="0"/>
                <a:cs typeface="Calibri" panose="020F0502020204030204" pitchFamily="34" charset="0"/>
              </a:rPr>
              <a:t> – This group of criminals breaks into computers or networks to gain access for various reasons. </a:t>
            </a:r>
          </a:p>
          <a:p>
            <a:pPr lvl="1" algn="just"/>
            <a:r>
              <a:rPr lang="en-US" altLang="en-US" sz="1600" b="1" i="1" dirty="0">
                <a:latin typeface="Calibri" panose="020F0502020204030204" pitchFamily="34" charset="0"/>
                <a:ea typeface="Calibri" panose="020F0502020204030204" pitchFamily="34" charset="0"/>
                <a:cs typeface="Calibri" panose="020F0502020204030204" pitchFamily="34" charset="0"/>
              </a:rPr>
              <a:t>White hat </a:t>
            </a:r>
            <a:r>
              <a:rPr lang="en-US" altLang="en-US" sz="1600" dirty="0">
                <a:latin typeface="Calibri" panose="020F0502020204030204" pitchFamily="34" charset="0"/>
                <a:ea typeface="Calibri" panose="020F0502020204030204" pitchFamily="34" charset="0"/>
                <a:cs typeface="Calibri" panose="020F0502020204030204" pitchFamily="34" charset="0"/>
              </a:rPr>
              <a:t>attackers break into networks or computer systems to discover weaknesses in order to improve the security of these systems. </a:t>
            </a:r>
          </a:p>
          <a:p>
            <a:pPr lvl="1" algn="just"/>
            <a:r>
              <a:rPr lang="en-US" altLang="en-US" sz="1600" b="1" i="1" dirty="0">
                <a:latin typeface="Calibri" panose="020F0502020204030204" pitchFamily="34" charset="0"/>
                <a:ea typeface="Calibri" panose="020F0502020204030204" pitchFamily="34" charset="0"/>
                <a:cs typeface="Calibri" panose="020F0502020204030204" pitchFamily="34" charset="0"/>
              </a:rPr>
              <a:t>Gray hat </a:t>
            </a:r>
            <a:r>
              <a:rPr lang="en-US" altLang="en-US" sz="1600" dirty="0">
                <a:latin typeface="Calibri" panose="020F0502020204030204" pitchFamily="34" charset="0"/>
                <a:ea typeface="Calibri" panose="020F0502020204030204" pitchFamily="34" charset="0"/>
                <a:cs typeface="Calibri" panose="020F0502020204030204" pitchFamily="34" charset="0"/>
              </a:rPr>
              <a:t>attackers are somewhere between white and black hat attackers. The gray hat attackers may find a vulnerability and report it to the owners of the system if that action coincides with their agenda.</a:t>
            </a:r>
          </a:p>
          <a:p>
            <a:pPr lvl="1" algn="just"/>
            <a:r>
              <a:rPr lang="en-US" altLang="en-US" sz="1600" b="1" i="1" dirty="0">
                <a:latin typeface="Calibri" panose="020F0502020204030204" pitchFamily="34" charset="0"/>
                <a:ea typeface="Calibri" panose="020F0502020204030204" pitchFamily="34" charset="0"/>
                <a:cs typeface="Calibri" panose="020F0502020204030204" pitchFamily="34" charset="0"/>
              </a:rPr>
              <a:t>Black hat </a:t>
            </a:r>
            <a:r>
              <a:rPr lang="en-US" altLang="en-US" sz="1600" dirty="0">
                <a:latin typeface="Calibri" panose="020F0502020204030204" pitchFamily="34" charset="0"/>
                <a:ea typeface="Calibri" panose="020F0502020204030204" pitchFamily="34" charset="0"/>
                <a:cs typeface="Calibri" panose="020F0502020204030204" pitchFamily="34" charset="0"/>
              </a:rPr>
              <a:t>attackers are unethical criminals who violate computer and network security for personal gain, or for malicious reasons, such as attacking networks. </a:t>
            </a:r>
          </a:p>
        </p:txBody>
      </p:sp>
      <p:pic>
        <p:nvPicPr>
          <p:cNvPr id="47108" name="Picture 2">
            <a:extLst>
              <a:ext uri="{FF2B5EF4-FFF2-40B4-BE49-F238E27FC236}">
                <a16:creationId xmlns:a16="http://schemas.microsoft.com/office/drawing/2014/main" id="{1792FC0D-63D0-569F-852D-11B90CE326C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97588" y="1731963"/>
            <a:ext cx="2627312" cy="2393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710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710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710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710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4710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a:extLst>
              <a:ext uri="{FF2B5EF4-FFF2-40B4-BE49-F238E27FC236}">
                <a16:creationId xmlns:a16="http://schemas.microsoft.com/office/drawing/2014/main" id="{514ED1C5-DF56-43F5-BC70-760A1371255B}"/>
              </a:ext>
            </a:extLst>
          </p:cNvPr>
          <p:cNvSpPr>
            <a:spLocks noGrp="1" noChangeArrowheads="1"/>
          </p:cNvSpPr>
          <p:nvPr>
            <p:ph type="title"/>
          </p:nvPr>
        </p:nvSpPr>
        <p:spPr>
          <a:xfrm>
            <a:off x="457200" y="274638"/>
            <a:ext cx="8229600" cy="542924"/>
          </a:xfrm>
        </p:spPr>
        <p:txBody>
          <a:bodyPr/>
          <a:lstStyle/>
          <a:p>
            <a:pPr eaLnBrk="1" hangingPunct="1">
              <a:defRPr/>
            </a:pPr>
            <a:r>
              <a:rPr lang="en-US" dirty="0">
                <a:latin typeface="Arial" charset="0"/>
              </a:rPr>
              <a:t>Cybersecurity Criminals (Cont.)</a:t>
            </a:r>
          </a:p>
        </p:txBody>
      </p:sp>
      <p:sp>
        <p:nvSpPr>
          <p:cNvPr id="2" name="Content Placeholder 1">
            <a:extLst>
              <a:ext uri="{FF2B5EF4-FFF2-40B4-BE49-F238E27FC236}">
                <a16:creationId xmlns:a16="http://schemas.microsoft.com/office/drawing/2014/main" id="{C502DA4F-F878-4BF7-8B62-1827DAA1F71B}"/>
              </a:ext>
            </a:extLst>
          </p:cNvPr>
          <p:cNvSpPr>
            <a:spLocks noGrp="1"/>
          </p:cNvSpPr>
          <p:nvPr>
            <p:ph idx="1"/>
          </p:nvPr>
        </p:nvSpPr>
        <p:spPr>
          <a:xfrm>
            <a:off x="266700" y="1143000"/>
            <a:ext cx="8610600" cy="4343400"/>
          </a:xfrm>
        </p:spPr>
        <p:txBody>
          <a:bodyPr/>
          <a:lstStyle/>
          <a:p>
            <a:pPr marL="0" indent="0" algn="just">
              <a:buFontTx/>
              <a:buNone/>
              <a:defRPr/>
            </a:pPr>
            <a:r>
              <a:rPr lang="en-US" sz="2200" dirty="0">
                <a:latin typeface="Calibri" panose="020F0502020204030204" pitchFamily="34" charset="0"/>
                <a:ea typeface="Calibri" panose="020F0502020204030204" pitchFamily="34" charset="0"/>
                <a:cs typeface="Calibri" panose="020F0502020204030204" pitchFamily="34" charset="0"/>
              </a:rPr>
              <a:t>Criminals come in many different forms. Each have their own motives:</a:t>
            </a:r>
          </a:p>
          <a:p>
            <a:pPr algn="just">
              <a:defRPr/>
            </a:pPr>
            <a:r>
              <a:rPr lang="en-US" sz="2200" b="1" dirty="0">
                <a:latin typeface="Calibri" panose="020F0502020204030204" pitchFamily="34" charset="0"/>
                <a:ea typeface="Calibri" panose="020F0502020204030204" pitchFamily="34" charset="0"/>
                <a:cs typeface="Calibri" panose="020F0502020204030204" pitchFamily="34" charset="0"/>
              </a:rPr>
              <a:t>Script Kiddies </a:t>
            </a:r>
            <a:r>
              <a:rPr lang="en-US" sz="2200" dirty="0">
                <a:latin typeface="Calibri" panose="020F0502020204030204" pitchFamily="34" charset="0"/>
                <a:ea typeface="Calibri" panose="020F0502020204030204" pitchFamily="34" charset="0"/>
                <a:cs typeface="Calibri" panose="020F0502020204030204" pitchFamily="34" charset="0"/>
              </a:rPr>
              <a:t>- Teenagers or hobbyists mostly limited to pranks and vandalism, have little or no skill, often using existing tools or instructions found on the Internet to launch attacks. </a:t>
            </a:r>
          </a:p>
          <a:p>
            <a:pPr algn="just">
              <a:defRPr/>
            </a:pPr>
            <a:r>
              <a:rPr lang="en-US" sz="2200" b="1" dirty="0">
                <a:latin typeface="Calibri" panose="020F0502020204030204" pitchFamily="34" charset="0"/>
                <a:ea typeface="Calibri" panose="020F0502020204030204" pitchFamily="34" charset="0"/>
                <a:cs typeface="Calibri" panose="020F0502020204030204" pitchFamily="34" charset="0"/>
              </a:rPr>
              <a:t>Vulnerability Brokers </a:t>
            </a:r>
            <a:r>
              <a:rPr lang="en-US" sz="2200" dirty="0">
                <a:latin typeface="Calibri" panose="020F0502020204030204" pitchFamily="34" charset="0"/>
                <a:ea typeface="Calibri" panose="020F0502020204030204" pitchFamily="34" charset="0"/>
                <a:cs typeface="Calibri" panose="020F0502020204030204" pitchFamily="34" charset="0"/>
              </a:rPr>
              <a:t>- Grey hat hackers who attempt to discover exploits and report them to vendors, sometimes for prizes or rewards.</a:t>
            </a:r>
          </a:p>
          <a:p>
            <a:pPr algn="just">
              <a:defRPr/>
            </a:pPr>
            <a:r>
              <a:rPr lang="en-US" sz="2200" b="1" dirty="0">
                <a:latin typeface="Calibri" panose="020F0502020204030204" pitchFamily="34" charset="0"/>
                <a:ea typeface="Calibri" panose="020F0502020204030204" pitchFamily="34" charset="0"/>
                <a:cs typeface="Calibri" panose="020F0502020204030204" pitchFamily="34" charset="0"/>
              </a:rPr>
              <a:t>Hacktivists -</a:t>
            </a:r>
            <a:r>
              <a:rPr lang="en-US" sz="2200" dirty="0">
                <a:latin typeface="Calibri" panose="020F0502020204030204" pitchFamily="34" charset="0"/>
                <a:ea typeface="Calibri" panose="020F0502020204030204" pitchFamily="34" charset="0"/>
                <a:cs typeface="Calibri" panose="020F0502020204030204" pitchFamily="34" charset="0"/>
              </a:rPr>
              <a:t> Grey hat hackers who rally and protest against different political and social ideas. Hacktivists publicly protest against organizations or governments by posting articles, videos, leaking sensitive information, and performing distributed denial of service (DDoS) attacks.</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a:extLst>
              <a:ext uri="{FF2B5EF4-FFF2-40B4-BE49-F238E27FC236}">
                <a16:creationId xmlns:a16="http://schemas.microsoft.com/office/drawing/2014/main" id="{D7642C29-112A-4281-BEDC-E1AAAA99650D}"/>
              </a:ext>
            </a:extLst>
          </p:cNvPr>
          <p:cNvSpPr>
            <a:spLocks noGrp="1" noChangeArrowheads="1"/>
          </p:cNvSpPr>
          <p:nvPr>
            <p:ph type="title"/>
          </p:nvPr>
        </p:nvSpPr>
        <p:spPr>
          <a:xfrm>
            <a:off x="533400" y="-16497"/>
            <a:ext cx="8229600" cy="1143000"/>
          </a:xfrm>
        </p:spPr>
        <p:txBody>
          <a:bodyPr/>
          <a:lstStyle/>
          <a:p>
            <a:pPr eaLnBrk="1" hangingPunct="1">
              <a:defRPr/>
            </a:pPr>
            <a:br>
              <a:rPr lang="en-US" sz="1800" kern="1200" dirty="0">
                <a:solidFill>
                  <a:schemeClr val="tx1"/>
                </a:solidFill>
                <a:latin typeface="Arial" charset="0"/>
              </a:rPr>
            </a:br>
            <a:r>
              <a:rPr lang="en-US" dirty="0">
                <a:latin typeface="Arial" charset="0"/>
              </a:rPr>
              <a:t>Cybersecurity Criminals (Cont.)</a:t>
            </a:r>
          </a:p>
        </p:txBody>
      </p:sp>
      <p:sp>
        <p:nvSpPr>
          <p:cNvPr id="2" name="Content Placeholder 1">
            <a:extLst>
              <a:ext uri="{FF2B5EF4-FFF2-40B4-BE49-F238E27FC236}">
                <a16:creationId xmlns:a16="http://schemas.microsoft.com/office/drawing/2014/main" id="{FDF81EE9-F6FC-4484-B2D9-2BA02B6C23E6}"/>
              </a:ext>
            </a:extLst>
          </p:cNvPr>
          <p:cNvSpPr>
            <a:spLocks noGrp="1"/>
          </p:cNvSpPr>
          <p:nvPr>
            <p:ph idx="1"/>
          </p:nvPr>
        </p:nvSpPr>
        <p:spPr>
          <a:xfrm>
            <a:off x="228600" y="1035843"/>
            <a:ext cx="8763000" cy="4679157"/>
          </a:xfrm>
        </p:spPr>
        <p:txBody>
          <a:bodyPr/>
          <a:lstStyle/>
          <a:p>
            <a:pPr marL="0" indent="0">
              <a:buFontTx/>
              <a:buNone/>
              <a:defRPr/>
            </a:pPr>
            <a:r>
              <a:rPr lang="en-US" sz="2200" dirty="0">
                <a:latin typeface="Calibri" panose="020F0502020204030204" pitchFamily="34" charset="0"/>
                <a:ea typeface="Calibri" panose="020F0502020204030204" pitchFamily="34" charset="0"/>
                <a:cs typeface="Calibri" panose="020F0502020204030204" pitchFamily="34" charset="0"/>
              </a:rPr>
              <a:t>Criminals come in many different forms. Each have their own motives:</a:t>
            </a:r>
          </a:p>
          <a:p>
            <a:pPr>
              <a:defRPr/>
            </a:pPr>
            <a:r>
              <a:rPr lang="en-US" sz="2200" b="1" dirty="0">
                <a:latin typeface="Calibri" panose="020F0502020204030204" pitchFamily="34" charset="0"/>
                <a:ea typeface="Calibri" panose="020F0502020204030204" pitchFamily="34" charset="0"/>
                <a:cs typeface="Calibri" panose="020F0502020204030204" pitchFamily="34" charset="0"/>
              </a:rPr>
              <a:t>Cyber Criminals </a:t>
            </a:r>
            <a:r>
              <a:rPr lang="en-US" sz="2200" dirty="0">
                <a:latin typeface="Calibri" panose="020F0502020204030204" pitchFamily="34" charset="0"/>
                <a:ea typeface="Calibri" panose="020F0502020204030204" pitchFamily="34" charset="0"/>
                <a:cs typeface="Calibri" panose="020F0502020204030204" pitchFamily="34" charset="0"/>
              </a:rPr>
              <a:t>- These are black hat hackers who are either self-employed or working for large cybercrime organizations. Each year, cyber criminals are responsible for stealing billions of dollars from consumers and businesses.</a:t>
            </a:r>
          </a:p>
          <a:p>
            <a:pPr>
              <a:defRPr/>
            </a:pPr>
            <a:r>
              <a:rPr lang="en-US" sz="2200" b="1" dirty="0">
                <a:latin typeface="Calibri" panose="020F0502020204030204" pitchFamily="34" charset="0"/>
                <a:ea typeface="Calibri" panose="020F0502020204030204" pitchFamily="34" charset="0"/>
                <a:cs typeface="Calibri" panose="020F0502020204030204" pitchFamily="34" charset="0"/>
              </a:rPr>
              <a:t>State Sponsored Hackers - </a:t>
            </a:r>
            <a:r>
              <a:rPr lang="en-US" sz="2200" dirty="0">
                <a:latin typeface="Calibri" panose="020F0502020204030204" pitchFamily="34" charset="0"/>
                <a:ea typeface="Calibri" panose="020F0502020204030204" pitchFamily="34" charset="0"/>
                <a:cs typeface="Calibri" panose="020F0502020204030204" pitchFamily="34" charset="0"/>
              </a:rPr>
              <a:t>Depending on a person’s perspective, these are either white hat or black hat hackers who steal government secrets, gather intelligence, and sabotage networks. Their targets are foreign governments, terrorist groups, and corporations. Most countries in the world participate to some degree in state-sponsored hacking.</a:t>
            </a:r>
          </a:p>
        </p:txBody>
      </p:sp>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6976872B-C1AB-1F67-ECF5-486907C8CC17}"/>
              </a:ext>
            </a:extLst>
          </p:cNvPr>
          <p:cNvSpPr>
            <a:spLocks noGrp="1" noChangeArrowheads="1"/>
          </p:cNvSpPr>
          <p:nvPr>
            <p:ph type="title"/>
          </p:nvPr>
        </p:nvSpPr>
        <p:spPr bwMode="auto">
          <a:xfrm>
            <a:off x="476250" y="166688"/>
            <a:ext cx="8229600" cy="606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r>
              <a:rPr lang="en-US" altLang="en-US">
                <a:latin typeface="Arial" panose="020B0604020202020204" pitchFamily="34" charset="0"/>
              </a:rPr>
              <a:t>Online Cybersecurity Communities</a:t>
            </a:r>
          </a:p>
        </p:txBody>
      </p:sp>
      <p:sp>
        <p:nvSpPr>
          <p:cNvPr id="2" name="Content Placeholder 1">
            <a:extLst>
              <a:ext uri="{FF2B5EF4-FFF2-40B4-BE49-F238E27FC236}">
                <a16:creationId xmlns:a16="http://schemas.microsoft.com/office/drawing/2014/main" id="{B6EF5772-833A-4EBA-92E0-0C6E94EFA7D8}"/>
              </a:ext>
            </a:extLst>
          </p:cNvPr>
          <p:cNvSpPr>
            <a:spLocks noGrp="1"/>
          </p:cNvSpPr>
          <p:nvPr>
            <p:ph idx="1"/>
          </p:nvPr>
        </p:nvSpPr>
        <p:spPr>
          <a:xfrm>
            <a:off x="76200" y="882650"/>
            <a:ext cx="6337488" cy="4291348"/>
          </a:xfrm>
        </p:spPr>
        <p:txBody>
          <a:bodyPr/>
          <a:lstStyle/>
          <a:p>
            <a:pPr marL="0" indent="0">
              <a:buFontTx/>
              <a:buNone/>
              <a:defRPr/>
            </a:pPr>
            <a:r>
              <a:rPr lang="en-US" sz="1800" b="1" dirty="0"/>
              <a:t>Cybersecurity Student Organizations and Competitions</a:t>
            </a:r>
          </a:p>
          <a:p>
            <a:pPr algn="just">
              <a:defRPr/>
            </a:pPr>
            <a:r>
              <a:rPr lang="en-US" sz="2000" dirty="0"/>
              <a:t>Cybersecurity specialists must have the same skills as hackers, especially black hat hackers, in order to protect against attacks. </a:t>
            </a:r>
          </a:p>
          <a:p>
            <a:pPr algn="just">
              <a:defRPr/>
            </a:pPr>
            <a:r>
              <a:rPr lang="en-US" sz="2000" dirty="0"/>
              <a:t>How can an individual build and practice the skills necessary to become a cybersecurity specialist? </a:t>
            </a:r>
          </a:p>
          <a:p>
            <a:pPr algn="just">
              <a:defRPr/>
            </a:pPr>
            <a:r>
              <a:rPr lang="en-US" sz="2000" dirty="0"/>
              <a:t>Student skills competitions are a great way to build cybersecurity knowledge skills and abilities. </a:t>
            </a:r>
          </a:p>
          <a:p>
            <a:pPr algn="just">
              <a:defRPr/>
            </a:pPr>
            <a:r>
              <a:rPr lang="en-US" sz="2000" dirty="0"/>
              <a:t>There are many national cybersecurity skills competitions available to cybersecurity students.</a:t>
            </a:r>
          </a:p>
          <a:p>
            <a:pPr marL="0" indent="0">
              <a:buFontTx/>
              <a:buNone/>
              <a:defRPr/>
            </a:pPr>
            <a:endParaRPr lang="en-US" sz="1800" dirty="0"/>
          </a:p>
          <a:p>
            <a:pPr>
              <a:defRPr/>
            </a:pPr>
            <a:endParaRPr lang="en-US" sz="1800" dirty="0"/>
          </a:p>
          <a:p>
            <a:pPr>
              <a:defRPr/>
            </a:pPr>
            <a:endParaRPr lang="en-US" sz="1800" dirty="0"/>
          </a:p>
          <a:p>
            <a:pPr>
              <a:defRPr/>
            </a:pPr>
            <a:endParaRPr lang="en-US" sz="2000" dirty="0"/>
          </a:p>
        </p:txBody>
      </p:sp>
      <p:pic>
        <p:nvPicPr>
          <p:cNvPr id="53252" name="Picture 3">
            <a:extLst>
              <a:ext uri="{FF2B5EF4-FFF2-40B4-BE49-F238E27FC236}">
                <a16:creationId xmlns:a16="http://schemas.microsoft.com/office/drawing/2014/main" id="{0B1C9007-8208-8895-04CE-BFE1457C026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467600" y="882650"/>
            <a:ext cx="1484313" cy="1509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3" name="Picture 4">
            <a:extLst>
              <a:ext uri="{FF2B5EF4-FFF2-40B4-BE49-F238E27FC236}">
                <a16:creationId xmlns:a16="http://schemas.microsoft.com/office/drawing/2014/main" id="{1461B7F4-068C-76D9-2ED5-5DDD9E2972C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267183" y="3073101"/>
            <a:ext cx="1576387" cy="893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5" name="Picture 6">
            <a:extLst>
              <a:ext uri="{FF2B5EF4-FFF2-40B4-BE49-F238E27FC236}">
                <a16:creationId xmlns:a16="http://schemas.microsoft.com/office/drawing/2014/main" id="{3B16EB41-23AB-71A5-BDFB-2349C24071FB}"/>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230261" y="4343400"/>
            <a:ext cx="1476375"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med">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53252"/>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53253"/>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5325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4" name="Rectangle 2">
            <a:extLst>
              <a:ext uri="{FF2B5EF4-FFF2-40B4-BE49-F238E27FC236}">
                <a16:creationId xmlns:a16="http://schemas.microsoft.com/office/drawing/2014/main" id="{03847798-05AE-9538-EE47-75A2D469C5F4}"/>
              </a:ext>
            </a:extLst>
          </p:cNvPr>
          <p:cNvSpPr>
            <a:spLocks noGrp="1" noChangeArrowheads="1"/>
          </p:cNvSpPr>
          <p:nvPr>
            <p:ph type="title"/>
          </p:nvPr>
        </p:nvSpPr>
        <p:spPr bwMode="auto">
          <a:xfrm>
            <a:off x="185737" y="80963"/>
            <a:ext cx="8772525" cy="7572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r>
              <a:rPr lang="en-US" altLang="en-US" dirty="0">
                <a:latin typeface="Arial" panose="020B0604020202020204" pitchFamily="34" charset="0"/>
              </a:rPr>
              <a:t>Security Policy</a:t>
            </a:r>
          </a:p>
        </p:txBody>
      </p:sp>
      <p:sp>
        <p:nvSpPr>
          <p:cNvPr id="55301" name="Rectangle 3">
            <a:extLst>
              <a:ext uri="{FF2B5EF4-FFF2-40B4-BE49-F238E27FC236}">
                <a16:creationId xmlns:a16="http://schemas.microsoft.com/office/drawing/2014/main" id="{C5E0DDF0-DB01-8663-E25A-BF4D5FD37066}"/>
              </a:ext>
            </a:extLst>
          </p:cNvPr>
          <p:cNvSpPr txBox="1">
            <a:spLocks noChangeArrowheads="1"/>
          </p:cNvSpPr>
          <p:nvPr/>
        </p:nvSpPr>
        <p:spPr bwMode="auto">
          <a:xfrm>
            <a:off x="185737" y="1066800"/>
            <a:ext cx="4800600" cy="396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36538" indent="-236538" defTabSz="814388">
              <a:spcBef>
                <a:spcPct val="20000"/>
              </a:spcBef>
              <a:buChar char="•"/>
              <a:defRPr sz="2400">
                <a:solidFill>
                  <a:schemeClr val="tx1"/>
                </a:solidFill>
                <a:latin typeface="Comic Sans MS" panose="030F0702030302020204" pitchFamily="66" charset="0"/>
              </a:defRPr>
            </a:lvl1pPr>
            <a:lvl2pPr marL="574675" indent="-117475" defTabSz="814388">
              <a:spcBef>
                <a:spcPct val="20000"/>
              </a:spcBef>
              <a:buChar char="–"/>
              <a:defRPr sz="2000">
                <a:solidFill>
                  <a:schemeClr val="tx1"/>
                </a:solidFill>
                <a:latin typeface="Comic Sans MS" panose="030F0702030302020204" pitchFamily="66" charset="0"/>
              </a:defRPr>
            </a:lvl2pPr>
            <a:lvl3pPr marL="1143000" indent="-228600" defTabSz="814388">
              <a:spcBef>
                <a:spcPct val="20000"/>
              </a:spcBef>
              <a:buChar char="•"/>
              <a:defRPr sz="2400">
                <a:solidFill>
                  <a:schemeClr val="tx1"/>
                </a:solidFill>
                <a:latin typeface="Comic Sans MS" panose="030F0702030302020204" pitchFamily="66" charset="0"/>
              </a:defRPr>
            </a:lvl3pPr>
            <a:lvl4pPr marL="1254125" indent="117475" defTabSz="814388">
              <a:spcBef>
                <a:spcPct val="20000"/>
              </a:spcBef>
              <a:buChar char="–"/>
              <a:defRPr sz="2000">
                <a:solidFill>
                  <a:schemeClr val="tx1"/>
                </a:solidFill>
                <a:latin typeface="Comic Sans MS" panose="030F0702030302020204" pitchFamily="66" charset="0"/>
              </a:defRPr>
            </a:lvl4pPr>
            <a:lvl5pPr marL="1604963" indent="223838" defTabSz="814388">
              <a:spcBef>
                <a:spcPct val="20000"/>
              </a:spcBef>
              <a:buChar char="»"/>
              <a:defRPr sz="2000">
                <a:solidFill>
                  <a:schemeClr val="tx1"/>
                </a:solidFill>
                <a:latin typeface="Comic Sans MS" panose="030F0702030302020204" pitchFamily="66" charset="0"/>
              </a:defRPr>
            </a:lvl5pPr>
            <a:lvl6pPr marL="2062163" indent="223838" defTabSz="814388" eaLnBrk="0" fontAlgn="base" hangingPunct="0">
              <a:spcBef>
                <a:spcPct val="20000"/>
              </a:spcBef>
              <a:spcAft>
                <a:spcPct val="0"/>
              </a:spcAft>
              <a:buChar char="»"/>
              <a:defRPr sz="2000">
                <a:solidFill>
                  <a:schemeClr val="tx1"/>
                </a:solidFill>
                <a:latin typeface="Comic Sans MS" panose="030F0702030302020204" pitchFamily="66" charset="0"/>
              </a:defRPr>
            </a:lvl6pPr>
            <a:lvl7pPr marL="2519363" indent="223838" defTabSz="814388" eaLnBrk="0" fontAlgn="base" hangingPunct="0">
              <a:spcBef>
                <a:spcPct val="20000"/>
              </a:spcBef>
              <a:spcAft>
                <a:spcPct val="0"/>
              </a:spcAft>
              <a:buChar char="»"/>
              <a:defRPr sz="2000">
                <a:solidFill>
                  <a:schemeClr val="tx1"/>
                </a:solidFill>
                <a:latin typeface="Comic Sans MS" panose="030F0702030302020204" pitchFamily="66" charset="0"/>
              </a:defRPr>
            </a:lvl7pPr>
            <a:lvl8pPr marL="2976563" indent="223838" defTabSz="814388" eaLnBrk="0" fontAlgn="base" hangingPunct="0">
              <a:spcBef>
                <a:spcPct val="20000"/>
              </a:spcBef>
              <a:spcAft>
                <a:spcPct val="0"/>
              </a:spcAft>
              <a:buChar char="»"/>
              <a:defRPr sz="2000">
                <a:solidFill>
                  <a:schemeClr val="tx1"/>
                </a:solidFill>
                <a:latin typeface="Comic Sans MS" panose="030F0702030302020204" pitchFamily="66" charset="0"/>
              </a:defRPr>
            </a:lvl8pPr>
            <a:lvl9pPr marL="3433763" indent="223838" defTabSz="814388"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just">
              <a:lnSpc>
                <a:spcPct val="95000"/>
              </a:lnSpc>
              <a:spcBef>
                <a:spcPct val="50000"/>
              </a:spcBef>
              <a:buClr>
                <a:srgbClr val="708CA1"/>
              </a:buClr>
              <a:buFont typeface="Wingdings" panose="05000000000000000000" pitchFamily="2" charset="2"/>
              <a:buChar char="§"/>
            </a:pPr>
            <a:r>
              <a:rPr lang="en-US" altLang="en-US" dirty="0">
                <a:latin typeface="Calibri" panose="020F0502020204030204" pitchFamily="34" charset="0"/>
                <a:ea typeface="Calibri" panose="020F0502020204030204" pitchFamily="34" charset="0"/>
                <a:cs typeface="Calibri" panose="020F0502020204030204" pitchFamily="34" charset="0"/>
              </a:rPr>
              <a:t>One of the most important domains is the security policy domain. </a:t>
            </a:r>
          </a:p>
          <a:p>
            <a:pPr algn="just">
              <a:lnSpc>
                <a:spcPct val="95000"/>
              </a:lnSpc>
              <a:spcBef>
                <a:spcPct val="50000"/>
              </a:spcBef>
              <a:buClr>
                <a:srgbClr val="708CA1"/>
              </a:buClr>
              <a:buFont typeface="Wingdings" panose="05000000000000000000" pitchFamily="2" charset="2"/>
              <a:buChar char="§"/>
            </a:pPr>
            <a:r>
              <a:rPr lang="en-US" altLang="en-US" dirty="0">
                <a:latin typeface="Calibri" panose="020F0502020204030204" pitchFamily="34" charset="0"/>
                <a:ea typeface="Calibri" panose="020F0502020204030204" pitchFamily="34" charset="0"/>
                <a:cs typeface="Calibri" panose="020F0502020204030204" pitchFamily="34" charset="0"/>
              </a:rPr>
              <a:t>A security policy is a formal statement of the rules by which people must abide who are given access to the technology and information assets of an organization.</a:t>
            </a:r>
          </a:p>
        </p:txBody>
      </p:sp>
      <p:pic>
        <p:nvPicPr>
          <p:cNvPr id="55302" name="Picture 7">
            <a:extLst>
              <a:ext uri="{FF2B5EF4-FFF2-40B4-BE49-F238E27FC236}">
                <a16:creationId xmlns:a16="http://schemas.microsoft.com/office/drawing/2014/main" id="{571D79D2-A35F-AD33-A8C6-72EFF30DA76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010150" y="914400"/>
            <a:ext cx="3730625" cy="4440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530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530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301"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12C521F3-C645-9BA1-4186-38DAFA9614BB}"/>
              </a:ext>
            </a:extLst>
          </p:cNvPr>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a:t>IT Security Policy Framework</a:t>
            </a:r>
          </a:p>
        </p:txBody>
      </p:sp>
      <p:sp>
        <p:nvSpPr>
          <p:cNvPr id="56323" name="Content Placeholder 2">
            <a:extLst>
              <a:ext uri="{FF2B5EF4-FFF2-40B4-BE49-F238E27FC236}">
                <a16:creationId xmlns:a16="http://schemas.microsoft.com/office/drawing/2014/main" id="{47C52DC8-6301-CA9C-8031-D5356CA0213E}"/>
              </a:ext>
            </a:extLst>
          </p:cNvPr>
          <p:cNvSpPr>
            <a:spLocks noGrp="1" noChangeArrowheads="1"/>
          </p:cNvSpPr>
          <p:nvPr>
            <p:ph idx="1"/>
          </p:nvPr>
        </p:nvSpPr>
        <p:spPr>
          <a:xfrm>
            <a:off x="539750" y="1069975"/>
            <a:ext cx="8299450" cy="4648200"/>
          </a:xfrm>
        </p:spPr>
        <p:txBody>
          <a:bodyPr/>
          <a:lstStyle/>
          <a:p>
            <a:pPr>
              <a:buFont typeface="Wingdings" panose="05000000000000000000" pitchFamily="2" charset="2"/>
              <a:buNone/>
            </a:pPr>
            <a:endParaRPr lang="en-US" altLang="en-US"/>
          </a:p>
          <a:p>
            <a:pPr>
              <a:buFont typeface="Wingdings" panose="05000000000000000000" pitchFamily="2" charset="2"/>
              <a:buNone/>
            </a:pPr>
            <a:endParaRPr lang="en-US" altLang="en-US"/>
          </a:p>
        </p:txBody>
      </p:sp>
      <p:sp>
        <p:nvSpPr>
          <p:cNvPr id="57348" name="Down Arrow 3">
            <a:extLst>
              <a:ext uri="{FF2B5EF4-FFF2-40B4-BE49-F238E27FC236}">
                <a16:creationId xmlns:a16="http://schemas.microsoft.com/office/drawing/2014/main" id="{D099EB86-8E74-94F9-C8C1-473EC7634145}"/>
              </a:ext>
            </a:extLst>
          </p:cNvPr>
          <p:cNvSpPr>
            <a:spLocks noChangeArrowheads="1"/>
          </p:cNvSpPr>
          <p:nvPr/>
        </p:nvSpPr>
        <p:spPr bwMode="auto">
          <a:xfrm>
            <a:off x="539750" y="1476375"/>
            <a:ext cx="484188" cy="3911600"/>
          </a:xfrm>
          <a:prstGeom prst="downArrow">
            <a:avLst>
              <a:gd name="adj1" fmla="val 50000"/>
              <a:gd name="adj2" fmla="val 50043"/>
            </a:avLst>
          </a:prstGeom>
          <a:solidFill>
            <a:schemeClr val="accent1"/>
          </a:solidFill>
          <a:ln w="9525" algn="ctr">
            <a:solidFill>
              <a:schemeClr val="tx1"/>
            </a:solidFill>
            <a:round/>
            <a:headEnd/>
            <a:tailEnd/>
          </a:ln>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spcBef>
                <a:spcPct val="0"/>
              </a:spcBef>
              <a:buFontTx/>
              <a:buNone/>
            </a:pPr>
            <a:endParaRPr lang="en-US" altLang="en-US" sz="1800">
              <a:latin typeface="Arial" panose="020B0604020202020204" pitchFamily="34" charset="0"/>
            </a:endParaRPr>
          </a:p>
        </p:txBody>
      </p:sp>
      <p:sp>
        <p:nvSpPr>
          <p:cNvPr id="57349" name="Rounded Rectangle 4">
            <a:extLst>
              <a:ext uri="{FF2B5EF4-FFF2-40B4-BE49-F238E27FC236}">
                <a16:creationId xmlns:a16="http://schemas.microsoft.com/office/drawing/2014/main" id="{1E089363-C933-FCA0-ABBC-4386D5A82AD4}"/>
              </a:ext>
            </a:extLst>
          </p:cNvPr>
          <p:cNvSpPr>
            <a:spLocks noChangeArrowheads="1"/>
          </p:cNvSpPr>
          <p:nvPr/>
        </p:nvSpPr>
        <p:spPr bwMode="auto">
          <a:xfrm>
            <a:off x="1023938" y="1476375"/>
            <a:ext cx="2082800" cy="914400"/>
          </a:xfrm>
          <a:prstGeom prst="roundRect">
            <a:avLst>
              <a:gd name="adj" fmla="val 16667"/>
            </a:avLst>
          </a:prstGeom>
          <a:solidFill>
            <a:schemeClr val="accent1"/>
          </a:solidFill>
          <a:ln w="9525" algn="ctr">
            <a:solidFill>
              <a:schemeClr val="tx1"/>
            </a:solidFill>
            <a:round/>
            <a:headEnd/>
            <a:tailEnd/>
          </a:ln>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spcBef>
                <a:spcPct val="0"/>
              </a:spcBef>
              <a:buFontTx/>
              <a:buNone/>
            </a:pPr>
            <a:r>
              <a:rPr lang="en-US" altLang="en-US" b="1">
                <a:solidFill>
                  <a:schemeClr val="bg1"/>
                </a:solidFill>
                <a:latin typeface="Arial" panose="020B0604020202020204" pitchFamily="34" charset="0"/>
              </a:rPr>
              <a:t>  POLICY</a:t>
            </a:r>
          </a:p>
        </p:txBody>
      </p:sp>
      <p:sp>
        <p:nvSpPr>
          <p:cNvPr id="57350" name="Rectangle 17">
            <a:extLst>
              <a:ext uri="{FF2B5EF4-FFF2-40B4-BE49-F238E27FC236}">
                <a16:creationId xmlns:a16="http://schemas.microsoft.com/office/drawing/2014/main" id="{B98D83AB-70C9-A10F-1B2D-91D23096DC9F}"/>
              </a:ext>
            </a:extLst>
          </p:cNvPr>
          <p:cNvSpPr>
            <a:spLocks noChangeArrowheads="1"/>
          </p:cNvSpPr>
          <p:nvPr/>
        </p:nvSpPr>
        <p:spPr bwMode="auto">
          <a:xfrm>
            <a:off x="2192338" y="2563813"/>
            <a:ext cx="1595437" cy="727075"/>
          </a:xfrm>
          <a:prstGeom prst="rect">
            <a:avLst/>
          </a:prstGeom>
          <a:solidFill>
            <a:schemeClr val="accent1"/>
          </a:solidFill>
          <a:ln w="9525" algn="ctr">
            <a:solidFill>
              <a:schemeClr val="tx1"/>
            </a:solidFill>
            <a:round/>
            <a:headEnd/>
            <a:tailEnd/>
          </a:ln>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a:spcBef>
                <a:spcPct val="0"/>
              </a:spcBef>
              <a:buFontTx/>
              <a:buNone/>
            </a:pPr>
            <a:endParaRPr lang="en-US" altLang="en-US" sz="800" b="1">
              <a:solidFill>
                <a:schemeClr val="bg1"/>
              </a:solidFill>
              <a:latin typeface="Arial" panose="020B0604020202020204" pitchFamily="34" charset="0"/>
            </a:endParaRPr>
          </a:p>
          <a:p>
            <a:pPr algn="ctr">
              <a:spcBef>
                <a:spcPct val="0"/>
              </a:spcBef>
              <a:buFontTx/>
              <a:buNone/>
            </a:pPr>
            <a:r>
              <a:rPr lang="en-US" altLang="en-US" sz="2000" b="1">
                <a:solidFill>
                  <a:schemeClr val="bg1"/>
                </a:solidFill>
                <a:latin typeface="Arial" panose="020B0604020202020204" pitchFamily="34" charset="0"/>
              </a:rPr>
              <a:t>Standard</a:t>
            </a:r>
          </a:p>
        </p:txBody>
      </p:sp>
      <p:sp>
        <p:nvSpPr>
          <p:cNvPr id="57351" name="Rectangle 18">
            <a:extLst>
              <a:ext uri="{FF2B5EF4-FFF2-40B4-BE49-F238E27FC236}">
                <a16:creationId xmlns:a16="http://schemas.microsoft.com/office/drawing/2014/main" id="{10688B1E-0484-AA12-6957-BF9F8CDC48EE}"/>
              </a:ext>
            </a:extLst>
          </p:cNvPr>
          <p:cNvSpPr>
            <a:spLocks noChangeArrowheads="1"/>
          </p:cNvSpPr>
          <p:nvPr/>
        </p:nvSpPr>
        <p:spPr bwMode="auto">
          <a:xfrm>
            <a:off x="2192338" y="3489325"/>
            <a:ext cx="1595437" cy="719138"/>
          </a:xfrm>
          <a:prstGeom prst="rect">
            <a:avLst/>
          </a:prstGeom>
          <a:solidFill>
            <a:schemeClr val="accent1"/>
          </a:solidFill>
          <a:ln w="9525" algn="ctr">
            <a:solidFill>
              <a:schemeClr val="tx1"/>
            </a:solidFill>
            <a:round/>
            <a:headEnd/>
            <a:tailEnd/>
          </a:ln>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a:spcBef>
                <a:spcPct val="0"/>
              </a:spcBef>
              <a:buFontTx/>
              <a:buNone/>
            </a:pPr>
            <a:endParaRPr lang="en-US" altLang="en-US" sz="800" b="1">
              <a:solidFill>
                <a:schemeClr val="bg1"/>
              </a:solidFill>
              <a:latin typeface="Arial" panose="020B0604020202020204" pitchFamily="34" charset="0"/>
            </a:endParaRPr>
          </a:p>
          <a:p>
            <a:pPr algn="ctr">
              <a:spcBef>
                <a:spcPct val="0"/>
              </a:spcBef>
              <a:buFontTx/>
              <a:buNone/>
            </a:pPr>
            <a:r>
              <a:rPr lang="en-US" altLang="en-US" sz="2000" b="1">
                <a:solidFill>
                  <a:schemeClr val="bg1"/>
                </a:solidFill>
                <a:latin typeface="Arial" panose="020B0604020202020204" pitchFamily="34" charset="0"/>
              </a:rPr>
              <a:t>Procedure</a:t>
            </a:r>
          </a:p>
        </p:txBody>
      </p:sp>
      <p:sp>
        <p:nvSpPr>
          <p:cNvPr id="57352" name="Rectangle 19">
            <a:extLst>
              <a:ext uri="{FF2B5EF4-FFF2-40B4-BE49-F238E27FC236}">
                <a16:creationId xmlns:a16="http://schemas.microsoft.com/office/drawing/2014/main" id="{19A3F9E5-E2EC-5C5B-D47C-B3FB265301BB}"/>
              </a:ext>
            </a:extLst>
          </p:cNvPr>
          <p:cNvSpPr>
            <a:spLocks noChangeArrowheads="1"/>
          </p:cNvSpPr>
          <p:nvPr/>
        </p:nvSpPr>
        <p:spPr bwMode="auto">
          <a:xfrm>
            <a:off x="2192338" y="4414838"/>
            <a:ext cx="1595437" cy="798512"/>
          </a:xfrm>
          <a:prstGeom prst="rect">
            <a:avLst/>
          </a:prstGeom>
          <a:solidFill>
            <a:schemeClr val="accent1"/>
          </a:solidFill>
          <a:ln w="9525" algn="ctr">
            <a:solidFill>
              <a:schemeClr val="tx1"/>
            </a:solidFill>
            <a:round/>
            <a:headEnd/>
            <a:tailEnd/>
          </a:ln>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a:spcBef>
                <a:spcPct val="0"/>
              </a:spcBef>
              <a:buFontTx/>
              <a:buNone/>
            </a:pPr>
            <a:endParaRPr lang="en-US" altLang="en-US" sz="1000" b="1">
              <a:solidFill>
                <a:schemeClr val="bg1"/>
              </a:solidFill>
              <a:latin typeface="Arial" panose="020B0604020202020204" pitchFamily="34" charset="0"/>
            </a:endParaRPr>
          </a:p>
          <a:p>
            <a:pPr algn="ctr">
              <a:spcBef>
                <a:spcPct val="0"/>
              </a:spcBef>
              <a:buFontTx/>
              <a:buNone/>
            </a:pPr>
            <a:r>
              <a:rPr lang="en-US" altLang="en-US" sz="2000" b="1">
                <a:solidFill>
                  <a:schemeClr val="bg1"/>
                </a:solidFill>
                <a:latin typeface="Arial" panose="020B0604020202020204" pitchFamily="34" charset="0"/>
              </a:rPr>
              <a:t>Guideline</a:t>
            </a:r>
          </a:p>
        </p:txBody>
      </p:sp>
      <p:sp>
        <p:nvSpPr>
          <p:cNvPr id="56329" name="TextBox 20">
            <a:extLst>
              <a:ext uri="{FF2B5EF4-FFF2-40B4-BE49-F238E27FC236}">
                <a16:creationId xmlns:a16="http://schemas.microsoft.com/office/drawing/2014/main" id="{BE2A5C18-D9E9-77BC-7EB6-154F1958FA06}"/>
              </a:ext>
            </a:extLst>
          </p:cNvPr>
          <p:cNvSpPr txBox="1">
            <a:spLocks noChangeArrowheads="1"/>
          </p:cNvSpPr>
          <p:nvPr/>
        </p:nvSpPr>
        <p:spPr bwMode="auto">
          <a:xfrm>
            <a:off x="3787775" y="1476375"/>
            <a:ext cx="4876800"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spcBef>
                <a:spcPct val="0"/>
              </a:spcBef>
              <a:buFontTx/>
              <a:buNone/>
            </a:pPr>
            <a:r>
              <a:rPr lang="en-US" altLang="en-US" sz="2000">
                <a:latin typeface="Arial" panose="020B0604020202020204" pitchFamily="34" charset="0"/>
              </a:rPr>
              <a:t>A short written statement that defines a course of action that applies to the entire organization</a:t>
            </a:r>
          </a:p>
        </p:txBody>
      </p:sp>
      <p:sp>
        <p:nvSpPr>
          <p:cNvPr id="56330" name="TextBox 21">
            <a:extLst>
              <a:ext uri="{FF2B5EF4-FFF2-40B4-BE49-F238E27FC236}">
                <a16:creationId xmlns:a16="http://schemas.microsoft.com/office/drawing/2014/main" id="{7BB91A19-5E85-B29D-1A29-C209CC3834EB}"/>
              </a:ext>
            </a:extLst>
          </p:cNvPr>
          <p:cNvSpPr txBox="1">
            <a:spLocks noChangeArrowheads="1"/>
          </p:cNvSpPr>
          <p:nvPr/>
        </p:nvSpPr>
        <p:spPr bwMode="auto">
          <a:xfrm>
            <a:off x="4078288" y="2563813"/>
            <a:ext cx="4586287"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spcBef>
                <a:spcPct val="0"/>
              </a:spcBef>
              <a:buFontTx/>
              <a:buNone/>
            </a:pPr>
            <a:r>
              <a:rPr lang="en-US" altLang="en-US" sz="2000">
                <a:latin typeface="Arial" panose="020B0604020202020204" pitchFamily="34" charset="0"/>
              </a:rPr>
              <a:t>A detailed written definition of how software and hardware are to be used</a:t>
            </a:r>
          </a:p>
        </p:txBody>
      </p:sp>
      <p:sp>
        <p:nvSpPr>
          <p:cNvPr id="56331" name="TextBox 22">
            <a:extLst>
              <a:ext uri="{FF2B5EF4-FFF2-40B4-BE49-F238E27FC236}">
                <a16:creationId xmlns:a16="http://schemas.microsoft.com/office/drawing/2014/main" id="{E799D8DA-4DC1-8F59-2A1B-171830377059}"/>
              </a:ext>
            </a:extLst>
          </p:cNvPr>
          <p:cNvSpPr txBox="1">
            <a:spLocks noChangeArrowheads="1"/>
          </p:cNvSpPr>
          <p:nvPr/>
        </p:nvSpPr>
        <p:spPr bwMode="auto">
          <a:xfrm>
            <a:off x="4078288" y="3489325"/>
            <a:ext cx="4325937"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spcBef>
                <a:spcPct val="0"/>
              </a:spcBef>
              <a:buFontTx/>
              <a:buNone/>
            </a:pPr>
            <a:r>
              <a:rPr lang="en-US" altLang="en-US" sz="2000">
                <a:latin typeface="Arial" panose="020B0604020202020204" pitchFamily="34" charset="0"/>
              </a:rPr>
              <a:t>Written instructions for how to use the policy and standard</a:t>
            </a:r>
          </a:p>
        </p:txBody>
      </p:sp>
      <p:sp>
        <p:nvSpPr>
          <p:cNvPr id="56332" name="TextBox 23">
            <a:extLst>
              <a:ext uri="{FF2B5EF4-FFF2-40B4-BE49-F238E27FC236}">
                <a16:creationId xmlns:a16="http://schemas.microsoft.com/office/drawing/2014/main" id="{3A0AFCA1-F2B1-E696-1F29-220F0FB72C67}"/>
              </a:ext>
            </a:extLst>
          </p:cNvPr>
          <p:cNvSpPr txBox="1">
            <a:spLocks noChangeArrowheads="1"/>
          </p:cNvSpPr>
          <p:nvPr/>
        </p:nvSpPr>
        <p:spPr bwMode="auto">
          <a:xfrm>
            <a:off x="4078288" y="4414838"/>
            <a:ext cx="4325937"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spcBef>
                <a:spcPct val="0"/>
              </a:spcBef>
              <a:buFontTx/>
              <a:buNone/>
            </a:pPr>
            <a:r>
              <a:rPr lang="en-US" altLang="en-US" sz="2000">
                <a:latin typeface="Arial" panose="020B0604020202020204" pitchFamily="34" charset="0"/>
              </a:rPr>
              <a:t>Suggested course of action for using the policy, standard, or procedure</a:t>
            </a:r>
          </a:p>
        </p:txBody>
      </p:sp>
      <p:cxnSp>
        <p:nvCxnSpPr>
          <p:cNvPr id="57357" name="Elbow Connector 25">
            <a:extLst>
              <a:ext uri="{FF2B5EF4-FFF2-40B4-BE49-F238E27FC236}">
                <a16:creationId xmlns:a16="http://schemas.microsoft.com/office/drawing/2014/main" id="{14EFDCB9-B7FF-89B0-31B1-2050C212FF77}"/>
              </a:ext>
            </a:extLst>
          </p:cNvPr>
          <p:cNvCxnSpPr>
            <a:cxnSpLocks noChangeShapeType="1"/>
            <a:stCxn id="57349" idx="3"/>
          </p:cNvCxnSpPr>
          <p:nvPr/>
        </p:nvCxnSpPr>
        <p:spPr bwMode="auto">
          <a:xfrm>
            <a:off x="3106738" y="1933575"/>
            <a:ext cx="668337" cy="833438"/>
          </a:xfrm>
          <a:prstGeom prst="bentConnector2">
            <a:avLst/>
          </a:prstGeom>
          <a:noFill/>
          <a:ln w="31750" algn="ctr">
            <a:solidFill>
              <a:schemeClr val="tx2"/>
            </a:solidFill>
            <a:round/>
            <a:headEnd/>
            <a:tailEnd/>
          </a:ln>
          <a:extLst>
            <a:ext uri="{909E8E84-426E-40DD-AFC4-6F175D3DCCD1}">
              <a14:hiddenFill xmlns:a14="http://schemas.microsoft.com/office/drawing/2010/main">
                <a:noFill/>
              </a14:hiddenFill>
            </a:ext>
          </a:extLst>
        </p:spPr>
      </p:cxnSp>
      <p:cxnSp>
        <p:nvCxnSpPr>
          <p:cNvPr id="57358" name="Elbow Connector 29">
            <a:extLst>
              <a:ext uri="{FF2B5EF4-FFF2-40B4-BE49-F238E27FC236}">
                <a16:creationId xmlns:a16="http://schemas.microsoft.com/office/drawing/2014/main" id="{8BA3F49B-E6B4-C91C-F03F-3EFAA2534F5E}"/>
              </a:ext>
            </a:extLst>
          </p:cNvPr>
          <p:cNvCxnSpPr>
            <a:cxnSpLocks noChangeShapeType="1"/>
            <a:endCxn id="57351" idx="3"/>
          </p:cNvCxnSpPr>
          <p:nvPr/>
        </p:nvCxnSpPr>
        <p:spPr bwMode="auto">
          <a:xfrm rot="16200000" flipH="1">
            <a:off x="3246437" y="3308351"/>
            <a:ext cx="1082675" cy="0"/>
          </a:xfrm>
          <a:prstGeom prst="bentConnector4">
            <a:avLst>
              <a:gd name="adj1" fmla="val 33389"/>
              <a:gd name="adj2" fmla="val -2147483648"/>
            </a:avLst>
          </a:prstGeom>
          <a:noFill/>
          <a:ln w="9525" algn="ctr">
            <a:solidFill>
              <a:schemeClr val="tx1"/>
            </a:solidFill>
            <a:round/>
            <a:headEnd/>
            <a:tailEnd/>
          </a:ln>
          <a:extLst>
            <a:ext uri="{909E8E84-426E-40DD-AFC4-6F175D3DCCD1}">
              <a14:hiddenFill xmlns:a14="http://schemas.microsoft.com/office/drawing/2010/main">
                <a:noFill/>
              </a14:hiddenFill>
            </a:ext>
          </a:extLst>
        </p:spPr>
      </p:cxnSp>
      <p:cxnSp>
        <p:nvCxnSpPr>
          <p:cNvPr id="57359" name="Elbow Connector 34">
            <a:extLst>
              <a:ext uri="{FF2B5EF4-FFF2-40B4-BE49-F238E27FC236}">
                <a16:creationId xmlns:a16="http://schemas.microsoft.com/office/drawing/2014/main" id="{40A8ADF5-4DDA-4578-FF27-C23C05947485}"/>
              </a:ext>
            </a:extLst>
          </p:cNvPr>
          <p:cNvCxnSpPr>
            <a:cxnSpLocks noChangeShapeType="1"/>
            <a:stCxn id="57351" idx="3"/>
          </p:cNvCxnSpPr>
          <p:nvPr/>
        </p:nvCxnSpPr>
        <p:spPr bwMode="auto">
          <a:xfrm flipH="1">
            <a:off x="3787775" y="3849688"/>
            <a:ext cx="0" cy="1211262"/>
          </a:xfrm>
          <a:prstGeom prst="bentConnector4">
            <a:avLst>
              <a:gd name="adj1" fmla="val -2147483648"/>
              <a:gd name="adj2" fmla="val 64815"/>
            </a:avLst>
          </a:prstGeom>
          <a:noFill/>
          <a:ln w="9525" algn="ctr">
            <a:solidFill>
              <a:schemeClr val="tx1"/>
            </a:solidFill>
            <a:round/>
            <a:headEnd/>
            <a:tailEnd/>
          </a:ln>
          <a:extLst>
            <a:ext uri="{909E8E84-426E-40DD-AFC4-6F175D3DCCD1}">
              <a14:hiddenFill xmlns:a14="http://schemas.microsoft.com/office/drawing/2010/main">
                <a:noFill/>
              </a14:hiddenFill>
            </a:ext>
          </a:extLst>
        </p:spPr>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563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632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6330"/>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633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63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3" grpId="0" build="p"/>
      <p:bldP spid="56329" grpId="0"/>
      <p:bldP spid="56330" grpId="0"/>
      <p:bldP spid="56331" grpId="0"/>
      <p:bldP spid="5633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3">
            <a:extLst>
              <a:ext uri="{FF2B5EF4-FFF2-40B4-BE49-F238E27FC236}">
                <a16:creationId xmlns:a16="http://schemas.microsoft.com/office/drawing/2014/main" id="{E5AA0438-9F66-59A2-85F5-D9E0C6B75522}"/>
              </a:ext>
            </a:extLst>
          </p:cNvPr>
          <p:cNvSpPr>
            <a:spLocks noGrp="1" noChangeArrowheads="1"/>
          </p:cNvSpPr>
          <p:nvPr>
            <p:ph idx="1"/>
          </p:nvPr>
        </p:nvSpPr>
        <p:spPr>
          <a:xfrm>
            <a:off x="950913" y="3438525"/>
            <a:ext cx="7543800" cy="2170113"/>
          </a:xfrm>
        </p:spPr>
        <p:txBody>
          <a:bodyPr/>
          <a:lstStyle/>
          <a:p>
            <a:r>
              <a:rPr lang="en-US" altLang="en-US">
                <a:solidFill>
                  <a:srgbClr val="FF0000"/>
                </a:solidFill>
              </a:rPr>
              <a:t>Risk</a:t>
            </a:r>
            <a:r>
              <a:rPr lang="en-US" altLang="en-US"/>
              <a:t> is the possibility and probability of any unwanted act and the consequences therein.</a:t>
            </a:r>
          </a:p>
          <a:p>
            <a:r>
              <a:rPr lang="en-US" altLang="en-US">
                <a:solidFill>
                  <a:srgbClr val="FF0000"/>
                </a:solidFill>
              </a:rPr>
              <a:t>Risk </a:t>
            </a:r>
            <a:r>
              <a:rPr lang="en-US" altLang="en-US"/>
              <a:t>= Threat * Vulnerability = Probability of Threat * Consequences</a:t>
            </a:r>
          </a:p>
          <a:p>
            <a:pPr lvl="1"/>
            <a:r>
              <a:rPr lang="en-US" altLang="en-US"/>
              <a:t>Risk of Tsunami in Ohio = $1B x 0.000001 = $1K </a:t>
            </a:r>
          </a:p>
        </p:txBody>
      </p:sp>
      <p:sp>
        <p:nvSpPr>
          <p:cNvPr id="60419" name="Rectangle 2">
            <a:extLst>
              <a:ext uri="{FF2B5EF4-FFF2-40B4-BE49-F238E27FC236}">
                <a16:creationId xmlns:a16="http://schemas.microsoft.com/office/drawing/2014/main" id="{1C543228-1E7C-339D-941E-DE13F1B6720F}"/>
              </a:ext>
            </a:extLst>
          </p:cNvPr>
          <p:cNvSpPr>
            <a:spLocks noGrp="1" noChangeArrowheads="1"/>
          </p:cNvSpPr>
          <p:nvPr>
            <p:ph type="title"/>
          </p:nvPr>
        </p:nvSpPr>
        <p:spPr bwMode="auto">
          <a:xfrm>
            <a:off x="608013" y="19050"/>
            <a:ext cx="8229600" cy="715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b="1"/>
              <a:t>Risk</a:t>
            </a:r>
          </a:p>
        </p:txBody>
      </p:sp>
      <p:grpSp>
        <p:nvGrpSpPr>
          <p:cNvPr id="59397" name="Group 2">
            <a:extLst>
              <a:ext uri="{FF2B5EF4-FFF2-40B4-BE49-F238E27FC236}">
                <a16:creationId xmlns:a16="http://schemas.microsoft.com/office/drawing/2014/main" id="{6A5C2C37-1A9E-4CD4-2A4D-CCF9D16C5156}"/>
              </a:ext>
            </a:extLst>
          </p:cNvPr>
          <p:cNvGrpSpPr>
            <a:grpSpLocks/>
          </p:cNvGrpSpPr>
          <p:nvPr/>
        </p:nvGrpSpPr>
        <p:grpSpPr bwMode="auto">
          <a:xfrm>
            <a:off x="2286000" y="735013"/>
            <a:ext cx="5029200" cy="2362200"/>
            <a:chOff x="2286000" y="734323"/>
            <a:chExt cx="5029200" cy="2362200"/>
          </a:xfrm>
        </p:grpSpPr>
        <p:pic>
          <p:nvPicPr>
            <p:cNvPr id="60422" name="Picture 1">
              <a:extLst>
                <a:ext uri="{FF2B5EF4-FFF2-40B4-BE49-F238E27FC236}">
                  <a16:creationId xmlns:a16="http://schemas.microsoft.com/office/drawing/2014/main" id="{01EDAD49-9141-47E4-5C75-AC05EB65F0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0" y="734323"/>
              <a:ext cx="5029200" cy="236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423" name="Rectangle 1">
              <a:extLst>
                <a:ext uri="{FF2B5EF4-FFF2-40B4-BE49-F238E27FC236}">
                  <a16:creationId xmlns:a16="http://schemas.microsoft.com/office/drawing/2014/main" id="{8C91CAA7-913B-95C6-1607-526EB13A1DF4}"/>
                </a:ext>
              </a:extLst>
            </p:cNvPr>
            <p:cNvSpPr>
              <a:spLocks noChangeArrowheads="1"/>
            </p:cNvSpPr>
            <p:nvPr/>
          </p:nvSpPr>
          <p:spPr bwMode="auto">
            <a:xfrm>
              <a:off x="2286000" y="2895600"/>
              <a:ext cx="609600" cy="152400"/>
            </a:xfrm>
            <a:prstGeom prst="rect">
              <a:avLst/>
            </a:prstGeom>
            <a:solidFill>
              <a:schemeClr val="bg1"/>
            </a:solidFill>
            <a:ln>
              <a:noFill/>
            </a:ln>
            <a:extLst>
              <a:ext uri="{91240B29-F687-4F45-9708-019B960494DF}">
                <a14:hiddenLine xmlns:a14="http://schemas.microsoft.com/office/drawing/2010/main" w="9525" algn="ctr">
                  <a:solidFill>
                    <a:srgbClr val="000000"/>
                  </a:solidFill>
                  <a:round/>
                  <a:headEnd/>
                  <a:tailEnd/>
                </a14:hiddenLine>
              </a:ext>
            </a:extLst>
          </p:spPr>
          <p:txBody>
            <a:bodyPr wrap="none" lIns="82124" tIns="41061" rIns="82124" bIns="41061" anchor="ctr">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939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9394">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9394">
                                            <p:txEl>
                                              <p:pRg st="1" end="1"/>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939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4"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0B8614D5-8F6F-40DF-1AF2-9D58B246044D}"/>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b="1" dirty="0"/>
              <a:t>Total Security Thinking</a:t>
            </a:r>
          </a:p>
        </p:txBody>
      </p:sp>
      <p:sp>
        <p:nvSpPr>
          <p:cNvPr id="61443" name="Rectangle 3">
            <a:extLst>
              <a:ext uri="{FF2B5EF4-FFF2-40B4-BE49-F238E27FC236}">
                <a16:creationId xmlns:a16="http://schemas.microsoft.com/office/drawing/2014/main" id="{C1297DE4-D33F-A8F4-EFC6-074EDCBD3CD0}"/>
              </a:ext>
            </a:extLst>
          </p:cNvPr>
          <p:cNvSpPr>
            <a:spLocks noGrp="1" noChangeArrowheads="1"/>
          </p:cNvSpPr>
          <p:nvPr>
            <p:ph type="body" sz="half" idx="1"/>
          </p:nvPr>
        </p:nvSpPr>
        <p:spPr>
          <a:xfrm>
            <a:off x="76200" y="1333500"/>
            <a:ext cx="4230688" cy="4114800"/>
          </a:xfrm>
        </p:spPr>
        <p:txBody>
          <a:bodyPr/>
          <a:lstStyle/>
          <a:p>
            <a:pPr algn="just">
              <a:lnSpc>
                <a:spcPct val="90000"/>
              </a:lnSpc>
            </a:pPr>
            <a:r>
              <a:rPr lang="en-US" altLang="en-US" sz="2800" dirty="0">
                <a:latin typeface="Calibri" panose="020F0502020204030204" pitchFamily="34" charset="0"/>
                <a:ea typeface="Calibri" panose="020F0502020204030204" pitchFamily="34" charset="0"/>
                <a:cs typeface="Calibri" panose="020F0502020204030204" pitchFamily="34" charset="0"/>
              </a:rPr>
              <a:t>A </a:t>
            </a:r>
            <a:r>
              <a:rPr lang="en-US" altLang="en-US" sz="2800" u="sng" dirty="0">
                <a:latin typeface="Calibri" panose="020F0502020204030204" pitchFamily="34" charset="0"/>
                <a:ea typeface="Calibri" panose="020F0502020204030204" pitchFamily="34" charset="0"/>
                <a:cs typeface="Calibri" panose="020F0502020204030204" pitchFamily="34" charset="0"/>
              </a:rPr>
              <a:t>judicious balance</a:t>
            </a:r>
            <a:r>
              <a:rPr lang="en-US" altLang="en-US" sz="2800" dirty="0">
                <a:latin typeface="Calibri" panose="020F0502020204030204" pitchFamily="34" charset="0"/>
                <a:ea typeface="Calibri" panose="020F0502020204030204" pitchFamily="34" charset="0"/>
                <a:cs typeface="Calibri" panose="020F0502020204030204" pitchFamily="34" charset="0"/>
              </a:rPr>
              <a:t> of network </a:t>
            </a:r>
            <a:r>
              <a:rPr lang="en-US" altLang="en-US" sz="2800" dirty="0">
                <a:solidFill>
                  <a:srgbClr val="FF0000"/>
                </a:solidFill>
                <a:latin typeface="Calibri" panose="020F0502020204030204" pitchFamily="34" charset="0"/>
                <a:ea typeface="Calibri" panose="020F0502020204030204" pitchFamily="34" charset="0"/>
                <a:cs typeface="Calibri" panose="020F0502020204030204" pitchFamily="34" charset="0"/>
              </a:rPr>
              <a:t>architecture</a:t>
            </a:r>
            <a:r>
              <a:rPr lang="en-US" altLang="en-US" sz="2800" dirty="0">
                <a:latin typeface="Calibri" panose="020F0502020204030204" pitchFamily="34" charset="0"/>
                <a:ea typeface="Calibri" panose="020F0502020204030204" pitchFamily="34" charset="0"/>
                <a:cs typeface="Calibri" panose="020F0502020204030204" pitchFamily="34" charset="0"/>
              </a:rPr>
              <a:t>, properly installed </a:t>
            </a:r>
            <a:r>
              <a:rPr lang="en-US" altLang="en-US" sz="2800" dirty="0">
                <a:solidFill>
                  <a:srgbClr val="FF0000"/>
                </a:solidFill>
                <a:latin typeface="Calibri" panose="020F0502020204030204" pitchFamily="34" charset="0"/>
                <a:ea typeface="Calibri" panose="020F0502020204030204" pitchFamily="34" charset="0"/>
                <a:cs typeface="Calibri" panose="020F0502020204030204" pitchFamily="34" charset="0"/>
              </a:rPr>
              <a:t>technology</a:t>
            </a:r>
            <a:r>
              <a:rPr lang="en-US" altLang="en-US" sz="2800" dirty="0">
                <a:latin typeface="Calibri" panose="020F0502020204030204" pitchFamily="34" charset="0"/>
                <a:ea typeface="Calibri" panose="020F0502020204030204" pitchFamily="34" charset="0"/>
                <a:cs typeface="Calibri" panose="020F0502020204030204" pitchFamily="34" charset="0"/>
              </a:rPr>
              <a:t>, and </a:t>
            </a:r>
            <a:r>
              <a:rPr lang="en-US" altLang="en-US" sz="2800" dirty="0">
                <a:solidFill>
                  <a:srgbClr val="FF0000"/>
                </a:solidFill>
                <a:latin typeface="Calibri" panose="020F0502020204030204" pitchFamily="34" charset="0"/>
                <a:ea typeface="Calibri" panose="020F0502020204030204" pitchFamily="34" charset="0"/>
                <a:cs typeface="Calibri" panose="020F0502020204030204" pitchFamily="34" charset="0"/>
              </a:rPr>
              <a:t>management policies </a:t>
            </a:r>
            <a:r>
              <a:rPr lang="en-US" altLang="en-US" sz="2800" dirty="0">
                <a:latin typeface="Calibri" panose="020F0502020204030204" pitchFamily="34" charset="0"/>
                <a:ea typeface="Calibri" panose="020F0502020204030204" pitchFamily="34" charset="0"/>
                <a:cs typeface="Calibri" panose="020F0502020204030204" pitchFamily="34" charset="0"/>
              </a:rPr>
              <a:t>and control must be reached</a:t>
            </a:r>
          </a:p>
        </p:txBody>
      </p:sp>
      <p:graphicFrame>
        <p:nvGraphicFramePr>
          <p:cNvPr id="61444" name="Object 4">
            <a:extLst>
              <a:ext uri="{FF2B5EF4-FFF2-40B4-BE49-F238E27FC236}">
                <a16:creationId xmlns:a16="http://schemas.microsoft.com/office/drawing/2014/main" id="{FFFCE13C-0531-0E6B-25F3-1E161DDCAECA}"/>
              </a:ext>
            </a:extLst>
          </p:cNvPr>
          <p:cNvGraphicFramePr>
            <a:graphicFrameLocks noGrp="1" noChangeAspect="1"/>
          </p:cNvGraphicFramePr>
          <p:nvPr>
            <p:ph sz="half" idx="2"/>
          </p:nvPr>
        </p:nvGraphicFramePr>
        <p:xfrm>
          <a:off x="4254500" y="1066800"/>
          <a:ext cx="4595813" cy="4648200"/>
        </p:xfrm>
        <a:graphic>
          <a:graphicData uri="http://schemas.openxmlformats.org/presentationml/2006/ole">
            <mc:AlternateContent xmlns:mc="http://schemas.openxmlformats.org/markup-compatibility/2006">
              <mc:Choice xmlns:v="urn:schemas-microsoft-com:vml" Requires="v">
                <p:oleObj name="Bitmap Image" r:id="rId3" imgW="3489524" imgH="3528366" progId="PBrush">
                  <p:embed/>
                </p:oleObj>
              </mc:Choice>
              <mc:Fallback>
                <p:oleObj name="Bitmap Image" r:id="rId3" imgW="3489524" imgH="3528366" progId="PBrush">
                  <p:embed/>
                  <p:pic>
                    <p:nvPicPr>
                      <p:cNvPr id="0" name="Object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54500" y="1066800"/>
                        <a:ext cx="4595813" cy="464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144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CDE1741E-5DEA-81A4-FAF3-6AF154D0776F}"/>
              </a:ext>
            </a:extLst>
          </p:cNvPr>
          <p:cNvSpPr>
            <a:spLocks noGrp="1" noChangeArrowheads="1"/>
          </p:cNvSpPr>
          <p:nvPr>
            <p:ph type="title"/>
          </p:nvPr>
        </p:nvSpPr>
        <p:spPr bwMode="auto">
          <a:xfrm>
            <a:off x="228600" y="95250"/>
            <a:ext cx="9144000" cy="742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b="1"/>
              <a:t>Contingency Planning Continuity</a:t>
            </a:r>
          </a:p>
        </p:txBody>
      </p:sp>
      <p:grpSp>
        <p:nvGrpSpPr>
          <p:cNvPr id="63492" name="Group 2">
            <a:extLst>
              <a:ext uri="{FF2B5EF4-FFF2-40B4-BE49-F238E27FC236}">
                <a16:creationId xmlns:a16="http://schemas.microsoft.com/office/drawing/2014/main" id="{BF81FD33-CCF4-04C2-CE3D-6CCC4BFDF9A3}"/>
              </a:ext>
            </a:extLst>
          </p:cNvPr>
          <p:cNvGrpSpPr>
            <a:grpSpLocks/>
          </p:cNvGrpSpPr>
          <p:nvPr/>
        </p:nvGrpSpPr>
        <p:grpSpPr bwMode="auto">
          <a:xfrm>
            <a:off x="1371600" y="762000"/>
            <a:ext cx="6400800" cy="4724400"/>
            <a:chOff x="1295400" y="609600"/>
            <a:chExt cx="6400800" cy="4724400"/>
          </a:xfrm>
        </p:grpSpPr>
        <p:pic>
          <p:nvPicPr>
            <p:cNvPr id="64517" name="Picture 2">
              <a:extLst>
                <a:ext uri="{FF2B5EF4-FFF2-40B4-BE49-F238E27FC236}">
                  <a16:creationId xmlns:a16="http://schemas.microsoft.com/office/drawing/2014/main" id="{893E281E-695E-C747-BF0A-FDC199EE68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5400" y="609600"/>
              <a:ext cx="6400800" cy="472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518" name="Rectangle 1">
              <a:extLst>
                <a:ext uri="{FF2B5EF4-FFF2-40B4-BE49-F238E27FC236}">
                  <a16:creationId xmlns:a16="http://schemas.microsoft.com/office/drawing/2014/main" id="{56D040A0-5BFA-B8EF-4857-48D13BCD2FA8}"/>
                </a:ext>
              </a:extLst>
            </p:cNvPr>
            <p:cNvSpPr>
              <a:spLocks noChangeArrowheads="1"/>
            </p:cNvSpPr>
            <p:nvPr/>
          </p:nvSpPr>
          <p:spPr bwMode="auto">
            <a:xfrm>
              <a:off x="1295400" y="5105400"/>
              <a:ext cx="914400" cy="228600"/>
            </a:xfrm>
            <a:prstGeom prst="rect">
              <a:avLst/>
            </a:prstGeom>
            <a:solidFill>
              <a:schemeClr val="bg1"/>
            </a:solidFill>
            <a:ln>
              <a:noFill/>
            </a:ln>
            <a:extLst>
              <a:ext uri="{91240B29-F687-4F45-9708-019B960494DF}">
                <a14:hiddenLine xmlns:a14="http://schemas.microsoft.com/office/drawing/2010/main" w="9525" algn="ctr">
                  <a:solidFill>
                    <a:srgbClr val="000000"/>
                  </a:solidFill>
                  <a:round/>
                  <a:headEnd/>
                  <a:tailEnd/>
                </a14:hiddenLine>
              </a:ext>
            </a:extLst>
          </p:spPr>
          <p:txBody>
            <a:bodyPr wrap="none" lIns="82124" tIns="41061" rIns="82124" bIns="41061" anchor="ctr">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349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3" name="Title 1">
            <a:extLst>
              <a:ext uri="{FF2B5EF4-FFF2-40B4-BE49-F238E27FC236}">
                <a16:creationId xmlns:a16="http://schemas.microsoft.com/office/drawing/2014/main" id="{F4833825-9329-D86A-56F9-6CC2F542F4DE}"/>
              </a:ext>
            </a:extLst>
          </p:cNvPr>
          <p:cNvSpPr>
            <a:spLocks noGrp="1"/>
          </p:cNvSpPr>
          <p:nvPr>
            <p:ph type="title"/>
          </p:nvPr>
        </p:nvSpPr>
        <p:spPr bwMode="auto">
          <a:xfrm>
            <a:off x="549275" y="107950"/>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a:t>Drivers for Cyber Security</a:t>
            </a:r>
          </a:p>
        </p:txBody>
      </p:sp>
      <p:pic>
        <p:nvPicPr>
          <p:cNvPr id="35845" name="Picture 6">
            <a:extLst>
              <a:ext uri="{FF2B5EF4-FFF2-40B4-BE49-F238E27FC236}">
                <a16:creationId xmlns:a16="http://schemas.microsoft.com/office/drawing/2014/main" id="{BC39B7A5-81B2-2059-4152-100C075349B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22300" y="1066800"/>
            <a:ext cx="8064500" cy="4213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584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Number Placeholder 4">
            <a:extLst>
              <a:ext uri="{FF2B5EF4-FFF2-40B4-BE49-F238E27FC236}">
                <a16:creationId xmlns:a16="http://schemas.microsoft.com/office/drawing/2014/main" id="{18468C86-1BDE-8EF2-A2DB-487500939663}"/>
              </a:ext>
            </a:extLst>
          </p:cNvPr>
          <p:cNvSpPr>
            <a:spLocks noGrp="1"/>
          </p:cNvSpPr>
          <p:nvPr>
            <p:ph type="sldNum"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spcBef>
                <a:spcPct val="0"/>
              </a:spcBef>
              <a:buFontTx/>
              <a:buNone/>
            </a:pPr>
            <a:fld id="{24F21024-1180-46CC-98BD-9706B764449E}" type="slidenum">
              <a:rPr lang="en-US" altLang="en-US" sz="1400"/>
              <a:pPr>
                <a:spcBef>
                  <a:spcPct val="0"/>
                </a:spcBef>
                <a:buFontTx/>
                <a:buNone/>
              </a:pPr>
              <a:t>27</a:t>
            </a:fld>
            <a:endParaRPr lang="en-US" altLang="en-US" sz="1400"/>
          </a:p>
        </p:txBody>
      </p:sp>
      <p:sp>
        <p:nvSpPr>
          <p:cNvPr id="68611" name="Title 1">
            <a:extLst>
              <a:ext uri="{FF2B5EF4-FFF2-40B4-BE49-F238E27FC236}">
                <a16:creationId xmlns:a16="http://schemas.microsoft.com/office/drawing/2014/main" id="{3C282012-4D5A-DB1C-E731-DEC767B62A01}"/>
              </a:ext>
            </a:extLst>
          </p:cNvPr>
          <p:cNvSpPr>
            <a:spLocks noGrp="1"/>
          </p:cNvSpPr>
          <p:nvPr>
            <p:ph type="title"/>
          </p:nvPr>
        </p:nvSpPr>
        <p:spPr bwMode="auto">
          <a:xfrm>
            <a:off x="549275" y="107950"/>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a:t>Driver for Cyber Security</a:t>
            </a:r>
          </a:p>
        </p:txBody>
      </p:sp>
      <p:pic>
        <p:nvPicPr>
          <p:cNvPr id="36869" name="Picture 6">
            <a:extLst>
              <a:ext uri="{FF2B5EF4-FFF2-40B4-BE49-F238E27FC236}">
                <a16:creationId xmlns:a16="http://schemas.microsoft.com/office/drawing/2014/main" id="{26BBA52F-5E62-14B5-A4B2-2871D646364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33363" y="1219200"/>
            <a:ext cx="8674100" cy="232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70" name="Rectangle 7">
            <a:extLst>
              <a:ext uri="{FF2B5EF4-FFF2-40B4-BE49-F238E27FC236}">
                <a16:creationId xmlns:a16="http://schemas.microsoft.com/office/drawing/2014/main" id="{828F7B8A-D1B3-6F57-9BAE-A6B7F988A6C7}"/>
              </a:ext>
            </a:extLst>
          </p:cNvPr>
          <p:cNvSpPr>
            <a:spLocks noChangeArrowheads="1"/>
          </p:cNvSpPr>
          <p:nvPr/>
        </p:nvSpPr>
        <p:spPr bwMode="auto">
          <a:xfrm>
            <a:off x="1295400" y="3543300"/>
            <a:ext cx="5373688" cy="14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r>
              <a:rPr lang="en-US" altLang="en-US" sz="2200" dirty="0">
                <a:latin typeface="Calibri" panose="020F0502020204030204" pitchFamily="34" charset="0"/>
                <a:ea typeface="Calibri" panose="020F0502020204030204" pitchFamily="34" charset="0"/>
                <a:cs typeface="Calibri" panose="020F0502020204030204" pitchFamily="34" charset="0"/>
              </a:rPr>
              <a:t>Melissa email virus - March 1999</a:t>
            </a:r>
          </a:p>
          <a:p>
            <a:pPr eaLnBrk="1" hangingPunct="1">
              <a:spcBef>
                <a:spcPct val="0"/>
              </a:spcBef>
              <a:buFontTx/>
              <a:buNone/>
            </a:pPr>
            <a:r>
              <a:rPr lang="en-US" altLang="en-US" sz="2200" dirty="0">
                <a:latin typeface="Calibri" panose="020F0502020204030204" pitchFamily="34" charset="0"/>
                <a:ea typeface="Calibri" panose="020F0502020204030204" pitchFamily="34" charset="0"/>
                <a:cs typeface="Calibri" panose="020F0502020204030204" pitchFamily="34" charset="0"/>
              </a:rPr>
              <a:t>The Morris internet worm – Nov 2 1988</a:t>
            </a:r>
          </a:p>
          <a:p>
            <a:pPr eaLnBrk="1" hangingPunct="1">
              <a:spcBef>
                <a:spcPct val="0"/>
              </a:spcBef>
              <a:buFontTx/>
              <a:buNone/>
            </a:pPr>
            <a:r>
              <a:rPr lang="en-US" altLang="en-US" sz="2200" dirty="0">
                <a:latin typeface="Calibri" panose="020F0502020204030204" pitchFamily="34" charset="0"/>
                <a:ea typeface="Calibri" panose="020F0502020204030204" pitchFamily="34" charset="0"/>
                <a:cs typeface="Calibri" panose="020F0502020204030204" pitchFamily="34" charset="0"/>
              </a:rPr>
              <a:t>First Spam – 1978, distributed on </a:t>
            </a:r>
            <a:r>
              <a:rPr lang="en-US" altLang="en-US" sz="2200" dirty="0" err="1">
                <a:latin typeface="Calibri" panose="020F0502020204030204" pitchFamily="34" charset="0"/>
                <a:ea typeface="Calibri" panose="020F0502020204030204" pitchFamily="34" charset="0"/>
                <a:cs typeface="Calibri" panose="020F0502020204030204" pitchFamily="34" charset="0"/>
              </a:rPr>
              <a:t>ARPANet</a:t>
            </a:r>
            <a:endParaRPr lang="en-US" altLang="en-US" sz="2200" dirty="0">
              <a:latin typeface="Calibri" panose="020F0502020204030204" pitchFamily="34" charset="0"/>
              <a:ea typeface="Calibri" panose="020F0502020204030204" pitchFamily="34" charset="0"/>
              <a:cs typeface="Calibri" panose="020F0502020204030204" pitchFamily="34" charset="0"/>
            </a:endParaRPr>
          </a:p>
          <a:p>
            <a:pPr eaLnBrk="1" hangingPunct="1">
              <a:spcBef>
                <a:spcPct val="0"/>
              </a:spcBef>
              <a:buFontTx/>
              <a:buNone/>
            </a:pPr>
            <a:r>
              <a:rPr lang="en-US" altLang="en-US" sz="2200" dirty="0">
                <a:latin typeface="Calibri" panose="020F0502020204030204" pitchFamily="34" charset="0"/>
                <a:ea typeface="Calibri" panose="020F0502020204030204" pitchFamily="34" charset="0"/>
                <a:cs typeface="Calibri" panose="020F0502020204030204" pitchFamily="34" charset="0"/>
              </a:rPr>
              <a:t>First DoS – Feb 2000 by </a:t>
            </a:r>
            <a:r>
              <a:rPr lang="en-US" altLang="en-US" sz="2200" dirty="0" err="1">
                <a:latin typeface="Calibri" panose="020F0502020204030204" pitchFamily="34" charset="0"/>
                <a:ea typeface="Calibri" panose="020F0502020204030204" pitchFamily="34" charset="0"/>
                <a:cs typeface="Calibri" panose="020F0502020204030204" pitchFamily="34" charset="0"/>
              </a:rPr>
              <a:t>Mafiaboy</a:t>
            </a:r>
            <a:endParaRPr lang="en-GB" altLang="en-US" sz="2200" dirty="0">
              <a:latin typeface="Calibri" panose="020F0502020204030204" pitchFamily="34" charset="0"/>
              <a:ea typeface="Calibri" panose="020F0502020204030204" pitchFamily="34" charset="0"/>
              <a:cs typeface="Calibri" panose="020F050202020403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686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6870">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6870">
                                            <p:txEl>
                                              <p:pRg st="1" end="1"/>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6870">
                                            <p:txEl>
                                              <p:pRg st="2" end="2"/>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687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9" name="Title 1">
            <a:extLst>
              <a:ext uri="{FF2B5EF4-FFF2-40B4-BE49-F238E27FC236}">
                <a16:creationId xmlns:a16="http://schemas.microsoft.com/office/drawing/2014/main" id="{04544013-34CB-2BD1-26F0-58B124215631}"/>
              </a:ext>
            </a:extLst>
          </p:cNvPr>
          <p:cNvSpPr>
            <a:spLocks noGrp="1"/>
          </p:cNvSpPr>
          <p:nvPr>
            <p:ph type="title"/>
          </p:nvPr>
        </p:nvSpPr>
        <p:spPr bwMode="auto">
          <a:xfrm>
            <a:off x="549275" y="2130425"/>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Real World Example</a:t>
            </a:r>
            <a:endParaRPr lang="en-US"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3" name="Rectangle 2">
            <a:extLst>
              <a:ext uri="{FF2B5EF4-FFF2-40B4-BE49-F238E27FC236}">
                <a16:creationId xmlns:a16="http://schemas.microsoft.com/office/drawing/2014/main" id="{B68A29D0-2EE4-CD76-9F86-EDC350B8F746}"/>
              </a:ext>
            </a:extLst>
          </p:cNvPr>
          <p:cNvSpPr txBox="1">
            <a:spLocks noChangeArrowheads="1"/>
          </p:cNvSpPr>
          <p:nvPr/>
        </p:nvSpPr>
        <p:spPr bwMode="auto">
          <a:xfrm>
            <a:off x="1354138" y="112713"/>
            <a:ext cx="717073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eaLnBrk="1" hangingPunct="1">
              <a:spcBef>
                <a:spcPct val="0"/>
              </a:spcBef>
              <a:buFontTx/>
              <a:buNone/>
            </a:pPr>
            <a:br>
              <a:rPr lang="en-US" altLang="en-US" sz="1800">
                <a:solidFill>
                  <a:srgbClr val="FF0000"/>
                </a:solidFill>
                <a:latin typeface="Arial" panose="020B0604020202020204" pitchFamily="34" charset="0"/>
              </a:rPr>
            </a:br>
            <a:r>
              <a:rPr lang="en-US" altLang="en-US" sz="3600">
                <a:solidFill>
                  <a:srgbClr val="FF0000"/>
                </a:solidFill>
                <a:latin typeface="Arial" panose="020B0604020202020204" pitchFamily="34" charset="0"/>
              </a:rPr>
              <a:t>Code Red Worm Attack</a:t>
            </a:r>
            <a:endParaRPr lang="en-US" altLang="en-US" sz="4600">
              <a:solidFill>
                <a:srgbClr val="FF0000"/>
              </a:solidFill>
              <a:latin typeface="Arial" panose="020B0604020202020204" pitchFamily="34" charset="0"/>
            </a:endParaRPr>
          </a:p>
        </p:txBody>
      </p:sp>
      <p:sp>
        <p:nvSpPr>
          <p:cNvPr id="38917" name="Content Placeholder 2">
            <a:extLst>
              <a:ext uri="{FF2B5EF4-FFF2-40B4-BE49-F238E27FC236}">
                <a16:creationId xmlns:a16="http://schemas.microsoft.com/office/drawing/2014/main" id="{CFDCA2F7-E7A1-30E7-E2E2-1F7CBAEFFB95}"/>
              </a:ext>
            </a:extLst>
          </p:cNvPr>
          <p:cNvSpPr txBox="1">
            <a:spLocks/>
          </p:cNvSpPr>
          <p:nvPr/>
        </p:nvSpPr>
        <p:spPr bwMode="auto">
          <a:xfrm>
            <a:off x="228600" y="939800"/>
            <a:ext cx="5500688" cy="224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a:spcBef>
                <a:spcPct val="20000"/>
              </a:spcBef>
              <a:buChar char="–"/>
              <a:defRPr sz="2000">
                <a:solidFill>
                  <a:schemeClr val="tx1"/>
                </a:solidFill>
                <a:latin typeface="Comic Sans MS" panose="030F0702030302020204" pitchFamily="66" charset="0"/>
              </a:defRPr>
            </a:lvl2pPr>
            <a:lvl3pPr marL="968375" indent="-282575">
              <a:spcBef>
                <a:spcPct val="20000"/>
              </a:spcBef>
              <a:buChar char="•"/>
              <a:defRPr sz="2400">
                <a:solidFill>
                  <a:schemeClr val="tx1"/>
                </a:solidFill>
                <a:latin typeface="Comic Sans MS" panose="030F0702030302020204" pitchFamily="66" charset="0"/>
              </a:defRPr>
            </a:lvl3pPr>
            <a:lvl4pPr marL="1263650" indent="-295275">
              <a:spcBef>
                <a:spcPct val="20000"/>
              </a:spcBef>
              <a:buChar char="–"/>
              <a:defRPr sz="2000">
                <a:solidFill>
                  <a:schemeClr val="tx1"/>
                </a:solidFill>
                <a:latin typeface="Comic Sans MS" panose="030F0702030302020204" pitchFamily="66" charset="0"/>
              </a:defRPr>
            </a:lvl4pPr>
            <a:lvl5pPr marL="1546225" indent="-282575">
              <a:spcBef>
                <a:spcPct val="20000"/>
              </a:spcBef>
              <a:buChar char="»"/>
              <a:defRPr sz="2000">
                <a:solidFill>
                  <a:schemeClr val="tx1"/>
                </a:solidFill>
                <a:latin typeface="Comic Sans MS" panose="030F0702030302020204" pitchFamily="66" charset="0"/>
              </a:defRPr>
            </a:lvl5pPr>
            <a:lvl6pPr marL="2003425" indent="-282575" eaLnBrk="0" fontAlgn="base" hangingPunct="0">
              <a:spcBef>
                <a:spcPct val="20000"/>
              </a:spcBef>
              <a:spcAft>
                <a:spcPct val="0"/>
              </a:spcAft>
              <a:buChar char="»"/>
              <a:defRPr sz="2000">
                <a:solidFill>
                  <a:schemeClr val="tx1"/>
                </a:solidFill>
                <a:latin typeface="Comic Sans MS" panose="030F0702030302020204" pitchFamily="66" charset="0"/>
              </a:defRPr>
            </a:lvl6pPr>
            <a:lvl7pPr marL="2460625" indent="-282575" eaLnBrk="0" fontAlgn="base" hangingPunct="0">
              <a:spcBef>
                <a:spcPct val="20000"/>
              </a:spcBef>
              <a:spcAft>
                <a:spcPct val="0"/>
              </a:spcAft>
              <a:buChar char="»"/>
              <a:defRPr sz="2000">
                <a:solidFill>
                  <a:schemeClr val="tx1"/>
                </a:solidFill>
                <a:latin typeface="Comic Sans MS" panose="030F0702030302020204" pitchFamily="66" charset="0"/>
              </a:defRPr>
            </a:lvl7pPr>
            <a:lvl8pPr marL="2917825" indent="-282575" eaLnBrk="0" fontAlgn="base" hangingPunct="0">
              <a:spcBef>
                <a:spcPct val="20000"/>
              </a:spcBef>
              <a:spcAft>
                <a:spcPct val="0"/>
              </a:spcAft>
              <a:buChar char="»"/>
              <a:defRPr sz="2000">
                <a:solidFill>
                  <a:schemeClr val="tx1"/>
                </a:solidFill>
                <a:latin typeface="Comic Sans MS" panose="030F0702030302020204" pitchFamily="66" charset="0"/>
              </a:defRPr>
            </a:lvl8pPr>
            <a:lvl9pPr marL="3375025" indent="-282575"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ts val="2000"/>
              </a:spcBef>
              <a:buClr>
                <a:srgbClr val="D6ECEE"/>
              </a:buClr>
              <a:buSzPct val="110000"/>
              <a:buFont typeface="Wingdings 2" panose="05020102010507070707" pitchFamily="18" charset="2"/>
              <a:buNone/>
            </a:pPr>
            <a:r>
              <a:rPr lang="en-US" altLang="en-US" sz="2000" b="1">
                <a:solidFill>
                  <a:srgbClr val="595959"/>
                </a:solidFill>
              </a:rPr>
              <a:t>What is “Code Red”?</a:t>
            </a:r>
          </a:p>
          <a:p>
            <a:pPr marL="0" lvl="1" algn="just" eaLnBrk="1" hangingPunct="1">
              <a:spcBef>
                <a:spcPts val="600"/>
              </a:spcBef>
              <a:buClr>
                <a:srgbClr val="72BFC5"/>
              </a:buClr>
              <a:buSzPct val="110000"/>
              <a:buFont typeface="Wingdings 2" panose="05020102010507070707" pitchFamily="18" charset="2"/>
              <a:buChar char=""/>
            </a:pPr>
            <a:r>
              <a:rPr lang="en-US" altLang="en-US" sz="2200">
                <a:solidFill>
                  <a:srgbClr val="595959"/>
                </a:solidFill>
                <a:latin typeface="Arial" panose="020B0604020202020204" pitchFamily="34" charset="0"/>
              </a:rPr>
              <a:t>The Code Red worm was a DoS attack and was released on July 19, 2001 and attacked web servers globally, infecting over 350,000 hosts and in turn affected millions of users.</a:t>
            </a:r>
          </a:p>
        </p:txBody>
      </p:sp>
      <p:pic>
        <p:nvPicPr>
          <p:cNvPr id="38918" name="Picture 7">
            <a:extLst>
              <a:ext uri="{FF2B5EF4-FFF2-40B4-BE49-F238E27FC236}">
                <a16:creationId xmlns:a16="http://schemas.microsoft.com/office/drawing/2014/main" id="{5A363AA9-9391-4A81-5043-25177AB11EA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87400" y="3186113"/>
            <a:ext cx="4751388" cy="2230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38919" name="Group 8">
            <a:extLst>
              <a:ext uri="{FF2B5EF4-FFF2-40B4-BE49-F238E27FC236}">
                <a16:creationId xmlns:a16="http://schemas.microsoft.com/office/drawing/2014/main" id="{86760A28-57B5-A582-1752-9EF6E6C94D30}"/>
              </a:ext>
            </a:extLst>
          </p:cNvPr>
          <p:cNvGrpSpPr>
            <a:grpSpLocks/>
          </p:cNvGrpSpPr>
          <p:nvPr/>
        </p:nvGrpSpPr>
        <p:grpSpPr bwMode="auto">
          <a:xfrm>
            <a:off x="5808663" y="1014413"/>
            <a:ext cx="3086100" cy="4595812"/>
            <a:chOff x="5808013" y="1014706"/>
            <a:chExt cx="3300101" cy="4977855"/>
          </a:xfrm>
        </p:grpSpPr>
        <p:pic>
          <p:nvPicPr>
            <p:cNvPr id="71687" name="Picture 3">
              <a:extLst>
                <a:ext uri="{FF2B5EF4-FFF2-40B4-BE49-F238E27FC236}">
                  <a16:creationId xmlns:a16="http://schemas.microsoft.com/office/drawing/2014/main" id="{533F3903-DAFF-450E-49F6-3F8398BD852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45101" y="2683337"/>
              <a:ext cx="1124320" cy="1668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688" name="Picture 4">
              <a:extLst>
                <a:ext uri="{FF2B5EF4-FFF2-40B4-BE49-F238E27FC236}">
                  <a16:creationId xmlns:a16="http://schemas.microsoft.com/office/drawing/2014/main" id="{7DA172EF-6B61-1736-84E6-FE6A889F86C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08013" y="1014706"/>
              <a:ext cx="3086614" cy="1628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689" name="Picture 5">
              <a:extLst>
                <a:ext uri="{FF2B5EF4-FFF2-40B4-BE49-F238E27FC236}">
                  <a16:creationId xmlns:a16="http://schemas.microsoft.com/office/drawing/2014/main" id="{F21935C7-018D-0841-61DA-22C9F1CEE9A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06409" y="4372537"/>
              <a:ext cx="3201705" cy="16200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891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891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8918"/>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89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1" name="Rectangle 2">
            <a:extLst>
              <a:ext uri="{FF2B5EF4-FFF2-40B4-BE49-F238E27FC236}">
                <a16:creationId xmlns:a16="http://schemas.microsoft.com/office/drawing/2014/main" id="{10D39BBC-48B8-04FC-0757-9F7BEFE02753}"/>
              </a:ext>
            </a:extLst>
          </p:cNvPr>
          <p:cNvSpPr txBox="1">
            <a:spLocks noChangeArrowheads="1"/>
          </p:cNvSpPr>
          <p:nvPr/>
        </p:nvSpPr>
        <p:spPr bwMode="auto">
          <a:xfrm>
            <a:off x="193675" y="152400"/>
            <a:ext cx="8772525"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eaLnBrk="1" hangingPunct="1">
              <a:spcBef>
                <a:spcPct val="0"/>
              </a:spcBef>
              <a:buFontTx/>
              <a:buNone/>
            </a:pPr>
            <a:br>
              <a:rPr lang="en-US" altLang="en-US" sz="1800" b="1">
                <a:solidFill>
                  <a:srgbClr val="FF0000"/>
                </a:solidFill>
                <a:latin typeface="Arial" panose="020B0604020202020204" pitchFamily="34" charset="0"/>
              </a:rPr>
            </a:br>
            <a:r>
              <a:rPr lang="en-US" altLang="en-US" sz="3600" b="1">
                <a:solidFill>
                  <a:srgbClr val="FF0000"/>
                </a:solidFill>
                <a:latin typeface="Arial" panose="020B0604020202020204" pitchFamily="34" charset="0"/>
              </a:rPr>
              <a:t>Mafiaboy</a:t>
            </a:r>
          </a:p>
        </p:txBody>
      </p:sp>
      <p:sp>
        <p:nvSpPr>
          <p:cNvPr id="7" name="Rectangle 3">
            <a:extLst>
              <a:ext uri="{FF2B5EF4-FFF2-40B4-BE49-F238E27FC236}">
                <a16:creationId xmlns:a16="http://schemas.microsoft.com/office/drawing/2014/main" id="{0363A2AE-9A7B-46D2-99D7-0245CC7A7ABD}"/>
              </a:ext>
            </a:extLst>
          </p:cNvPr>
          <p:cNvSpPr txBox="1">
            <a:spLocks noChangeArrowheads="1"/>
          </p:cNvSpPr>
          <p:nvPr/>
        </p:nvSpPr>
        <p:spPr>
          <a:xfrm>
            <a:off x="193676" y="1143000"/>
            <a:ext cx="6511924" cy="4267200"/>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algn="just">
              <a:spcBef>
                <a:spcPts val="600"/>
              </a:spcBef>
              <a:spcAft>
                <a:spcPts val="0"/>
              </a:spcAft>
              <a:defRPr/>
            </a:pPr>
            <a:r>
              <a:rPr lang="en-US" sz="2000" dirty="0">
                <a:latin typeface="Arial" charset="0"/>
              </a:rPr>
              <a:t>In 2001, The Montreal Youth Court sentenced him on September 12, 2001 to eight months of </a:t>
            </a:r>
            <a:r>
              <a:rPr lang="en-US" sz="2000" strike="sngStrike" dirty="0">
                <a:latin typeface="Arial" charset="0"/>
              </a:rPr>
              <a:t>"</a:t>
            </a:r>
            <a:r>
              <a:rPr lang="en-US" sz="2000" dirty="0">
                <a:latin typeface="Arial" charset="0"/>
              </a:rPr>
              <a:t>open custody,</a:t>
            </a:r>
            <a:r>
              <a:rPr lang="en-US" sz="2000" strike="sngStrike" dirty="0">
                <a:latin typeface="Arial" charset="0"/>
              </a:rPr>
              <a:t>"</a:t>
            </a:r>
            <a:r>
              <a:rPr lang="en-US" sz="2000" dirty="0">
                <a:latin typeface="Arial" charset="0"/>
              </a:rPr>
              <a:t> one year of probation, restricted use of the Internet, and a small fine.</a:t>
            </a:r>
          </a:p>
          <a:p>
            <a:pPr algn="just">
              <a:spcBef>
                <a:spcPts val="600"/>
              </a:spcBef>
              <a:spcAft>
                <a:spcPts val="0"/>
              </a:spcAft>
              <a:defRPr/>
            </a:pPr>
            <a:r>
              <a:rPr lang="en-US" sz="2000" dirty="0">
                <a:latin typeface="Arial" charset="0"/>
              </a:rPr>
              <a:t>In 2005, Mr. </a:t>
            </a:r>
            <a:r>
              <a:rPr lang="en-US" sz="2000" dirty="0" err="1">
                <a:latin typeface="Arial" charset="0"/>
              </a:rPr>
              <a:t>Calce</a:t>
            </a:r>
            <a:r>
              <a:rPr lang="en-US" sz="2000" dirty="0">
                <a:latin typeface="Arial" charset="0"/>
              </a:rPr>
              <a:t> wrote as a columnist on computer security topics for the Francophone newspaper </a:t>
            </a:r>
            <a:r>
              <a:rPr lang="en-US" sz="2000" i="1" dirty="0">
                <a:latin typeface="Arial" charset="0"/>
              </a:rPr>
              <a:t>Le Journal de Montréal</a:t>
            </a:r>
            <a:r>
              <a:rPr lang="en-US" sz="2000" dirty="0">
                <a:latin typeface="Arial" charset="0"/>
              </a:rPr>
              <a:t>.</a:t>
            </a:r>
          </a:p>
          <a:p>
            <a:pPr algn="just">
              <a:spcBef>
                <a:spcPts val="600"/>
              </a:spcBef>
              <a:spcAft>
                <a:spcPts val="0"/>
              </a:spcAft>
              <a:defRPr/>
            </a:pPr>
            <a:r>
              <a:rPr lang="en-US" sz="2000" dirty="0">
                <a:latin typeface="Arial" charset="0"/>
              </a:rPr>
              <a:t>In 2008, he published “</a:t>
            </a:r>
            <a:r>
              <a:rPr lang="en-US" sz="2000" dirty="0" err="1">
                <a:latin typeface="Arial" charset="0"/>
              </a:rPr>
              <a:t>Mafiaboy</a:t>
            </a:r>
            <a:r>
              <a:rPr lang="en-US" sz="2000" dirty="0">
                <a:latin typeface="Arial" charset="0"/>
              </a:rPr>
              <a:t>: How I Cracked the Internet and Why It’s Still Broken”. </a:t>
            </a:r>
          </a:p>
          <a:p>
            <a:pPr algn="just">
              <a:spcBef>
                <a:spcPts val="600"/>
              </a:spcBef>
              <a:spcAft>
                <a:spcPts val="0"/>
              </a:spcAft>
              <a:defRPr/>
            </a:pPr>
            <a:r>
              <a:rPr lang="en-US" sz="2000" dirty="0">
                <a:latin typeface="Arial" charset="0"/>
              </a:rPr>
              <a:t>He has also made numerous TV appearances.</a:t>
            </a:r>
          </a:p>
        </p:txBody>
      </p:sp>
      <p:pic>
        <p:nvPicPr>
          <p:cNvPr id="73733" name="Picture 7" descr="452">
            <a:extLst>
              <a:ext uri="{FF2B5EF4-FFF2-40B4-BE49-F238E27FC236}">
                <a16:creationId xmlns:a16="http://schemas.microsoft.com/office/drawing/2014/main" id="{BF8DAF61-FAE4-5680-4207-661CA8A000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0700" y="1981200"/>
            <a:ext cx="2057400" cy="298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4" name="Rectangle 8">
            <a:extLst>
              <a:ext uri="{FF2B5EF4-FFF2-40B4-BE49-F238E27FC236}">
                <a16:creationId xmlns:a16="http://schemas.microsoft.com/office/drawing/2014/main" id="{2B475B39-7B07-C23F-B5EE-FD71B90D9BB0}"/>
              </a:ext>
            </a:extLst>
          </p:cNvPr>
          <p:cNvSpPr txBox="1">
            <a:spLocks noChangeArrowheads="1"/>
          </p:cNvSpPr>
          <p:nvPr/>
        </p:nvSpPr>
        <p:spPr bwMode="auto">
          <a:xfrm>
            <a:off x="152400" y="987425"/>
            <a:ext cx="4878388" cy="4481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har char="•"/>
              <a:defRPr sz="2400">
                <a:solidFill>
                  <a:schemeClr val="tx1"/>
                </a:solidFill>
                <a:latin typeface="Comic Sans MS" panose="030F0702030302020204" pitchFamily="66" charset="0"/>
              </a:defRPr>
            </a:lvl1pPr>
            <a:lvl2pPr marL="625475" indent="-3365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just" eaLnBrk="1" hangingPunct="1">
              <a:spcBef>
                <a:spcPct val="0"/>
              </a:spcBef>
              <a:buFontTx/>
              <a:buNone/>
            </a:pPr>
            <a:r>
              <a:rPr lang="en-US" altLang="en-US" sz="2000" dirty="0">
                <a:latin typeface="Calibri" panose="020F0502020204030204" pitchFamily="34" charset="0"/>
                <a:ea typeface="Calibri" panose="020F0502020204030204" pitchFamily="34" charset="0"/>
                <a:cs typeface="Calibri" panose="020F0502020204030204" pitchFamily="34" charset="0"/>
              </a:rPr>
              <a:t>In January 2001, the SQL Slammer Worm slowed down global Internet traffic as a result of DoS. </a:t>
            </a:r>
          </a:p>
          <a:p>
            <a:pPr algn="just" eaLnBrk="1" hangingPunct="1">
              <a:spcBef>
                <a:spcPct val="0"/>
              </a:spcBef>
              <a:buFontTx/>
              <a:buNone/>
            </a:pPr>
            <a:r>
              <a:rPr lang="en-US" altLang="en-US" sz="2000" dirty="0">
                <a:latin typeface="Calibri" panose="020F0502020204030204" pitchFamily="34" charset="0"/>
                <a:ea typeface="Calibri" panose="020F0502020204030204" pitchFamily="34" charset="0"/>
                <a:cs typeface="Calibri" panose="020F0502020204030204" pitchFamily="34" charset="0"/>
              </a:rPr>
              <a:t>Over 250,000 hosts were affected within 30 minutes of its release. </a:t>
            </a:r>
          </a:p>
          <a:p>
            <a:pPr algn="just" eaLnBrk="1" hangingPunct="1">
              <a:spcBef>
                <a:spcPct val="0"/>
              </a:spcBef>
              <a:buFontTx/>
              <a:buNone/>
            </a:pPr>
            <a:r>
              <a:rPr lang="en-US" altLang="en-US" sz="2000" dirty="0">
                <a:latin typeface="Calibri" panose="020F0502020204030204" pitchFamily="34" charset="0"/>
                <a:ea typeface="Calibri" panose="020F0502020204030204" pitchFamily="34" charset="0"/>
                <a:cs typeface="Calibri" panose="020F0502020204030204" pitchFamily="34" charset="0"/>
              </a:rPr>
              <a:t>The worm exploited a buffer overflow bug in Microsoft's SQL </a:t>
            </a:r>
            <a:r>
              <a:rPr lang="en-US" altLang="en-US" sz="2000" dirty="0">
                <a:solidFill>
                  <a:schemeClr val="bg1"/>
                </a:solidFill>
                <a:latin typeface="Calibri" panose="020F0502020204030204" pitchFamily="34" charset="0"/>
                <a:ea typeface="Calibri" panose="020F0502020204030204" pitchFamily="34" charset="0"/>
                <a:cs typeface="Calibri" panose="020F0502020204030204" pitchFamily="34" charset="0"/>
              </a:rPr>
              <a:t>Server. </a:t>
            </a:r>
          </a:p>
          <a:p>
            <a:pPr lvl="1" algn="just" eaLnBrk="1" hangingPunct="1">
              <a:spcBef>
                <a:spcPct val="0"/>
              </a:spcBef>
              <a:buFont typeface="Arial" panose="020B0604020202020204" pitchFamily="34" charset="0"/>
              <a:buChar char="•"/>
            </a:pPr>
            <a:r>
              <a:rPr lang="en-US" altLang="en-US" dirty="0">
                <a:latin typeface="Calibri" panose="020F0502020204030204" pitchFamily="34" charset="0"/>
                <a:ea typeface="Calibri" panose="020F0502020204030204" pitchFamily="34" charset="0"/>
                <a:cs typeface="Calibri" panose="020F0502020204030204" pitchFamily="34" charset="0"/>
              </a:rPr>
              <a:t>A patch for this vulnerability was released in mid-2002, so the servers that were affected were those that did not have the update patch applied. </a:t>
            </a:r>
          </a:p>
        </p:txBody>
      </p:sp>
      <p:sp>
        <p:nvSpPr>
          <p:cNvPr id="75780" name="Rectangle 2">
            <a:extLst>
              <a:ext uri="{FF2B5EF4-FFF2-40B4-BE49-F238E27FC236}">
                <a16:creationId xmlns:a16="http://schemas.microsoft.com/office/drawing/2014/main" id="{00F5EB82-5B9B-40F2-DD74-362C655BB9EB}"/>
              </a:ext>
            </a:extLst>
          </p:cNvPr>
          <p:cNvSpPr txBox="1">
            <a:spLocks noChangeArrowheads="1"/>
          </p:cNvSpPr>
          <p:nvPr/>
        </p:nvSpPr>
        <p:spPr bwMode="auto">
          <a:xfrm>
            <a:off x="1441450" y="77788"/>
            <a:ext cx="7524750"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algn="ctr" eaLnBrk="1" hangingPunct="1">
              <a:spcBef>
                <a:spcPct val="0"/>
              </a:spcBef>
              <a:buFontTx/>
              <a:buNone/>
            </a:pPr>
            <a:br>
              <a:rPr lang="en-US" altLang="en-US" sz="1800">
                <a:solidFill>
                  <a:srgbClr val="FF0000"/>
                </a:solidFill>
              </a:rPr>
            </a:br>
            <a:r>
              <a:rPr lang="en-US" altLang="en-US" sz="3200">
                <a:solidFill>
                  <a:srgbClr val="FF0000"/>
                </a:solidFill>
              </a:rPr>
              <a:t>SQL Slammer Worms</a:t>
            </a:r>
            <a:endParaRPr lang="en-US" altLang="en-US" sz="4600">
              <a:solidFill>
                <a:srgbClr val="FF0000"/>
              </a:solidFill>
            </a:endParaRPr>
          </a:p>
        </p:txBody>
      </p:sp>
      <p:grpSp>
        <p:nvGrpSpPr>
          <p:cNvPr id="75781" name="Group 7">
            <a:extLst>
              <a:ext uri="{FF2B5EF4-FFF2-40B4-BE49-F238E27FC236}">
                <a16:creationId xmlns:a16="http://schemas.microsoft.com/office/drawing/2014/main" id="{FAE05669-4F12-D9FC-559C-925B2A6B918D}"/>
              </a:ext>
            </a:extLst>
          </p:cNvPr>
          <p:cNvGrpSpPr>
            <a:grpSpLocks/>
          </p:cNvGrpSpPr>
          <p:nvPr/>
        </p:nvGrpSpPr>
        <p:grpSpPr bwMode="auto">
          <a:xfrm>
            <a:off x="5100638" y="987425"/>
            <a:ext cx="4043362" cy="4762500"/>
            <a:chOff x="4362450" y="715963"/>
            <a:chExt cx="4171950" cy="5456237"/>
          </a:xfrm>
        </p:grpSpPr>
        <p:pic>
          <p:nvPicPr>
            <p:cNvPr id="75782" name="Picture 5">
              <a:extLst>
                <a:ext uri="{FF2B5EF4-FFF2-40B4-BE49-F238E27FC236}">
                  <a16:creationId xmlns:a16="http://schemas.microsoft.com/office/drawing/2014/main" id="{6283FE62-FC0C-B803-DE2A-19E7DEE5C5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89438" y="715963"/>
              <a:ext cx="4117975" cy="216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5783" name="Picture 6">
              <a:extLst>
                <a:ext uri="{FF2B5EF4-FFF2-40B4-BE49-F238E27FC236}">
                  <a16:creationId xmlns:a16="http://schemas.microsoft.com/office/drawing/2014/main" id="{CA399A2F-2A11-9CC8-15AE-319C5AB49C9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23113" y="2874686"/>
              <a:ext cx="774562" cy="11900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5784" name="Picture 7">
              <a:extLst>
                <a:ext uri="{FF2B5EF4-FFF2-40B4-BE49-F238E27FC236}">
                  <a16:creationId xmlns:a16="http://schemas.microsoft.com/office/drawing/2014/main" id="{2212242C-E786-D049-3CC8-79C3DAEF7FC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62450" y="4038600"/>
              <a:ext cx="4171950" cy="21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096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096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0964">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096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a:extLst>
              <a:ext uri="{FF2B5EF4-FFF2-40B4-BE49-F238E27FC236}">
                <a16:creationId xmlns:a16="http://schemas.microsoft.com/office/drawing/2014/main" id="{5D7FCDCD-E75F-7EBE-DA18-4123C09B3085}"/>
              </a:ext>
            </a:extLst>
          </p:cNvPr>
          <p:cNvSpPr>
            <a:spLocks noGrp="1"/>
          </p:cNvSpPr>
          <p:nvPr>
            <p:ph type="title"/>
          </p:nvPr>
        </p:nvSpPr>
        <p:spPr bwMode="auto">
          <a:xfrm>
            <a:off x="533400" y="76200"/>
            <a:ext cx="8229600" cy="685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Summary</a:t>
            </a:r>
            <a:endParaRPr lang="en-US" altLang="en-US"/>
          </a:p>
        </p:txBody>
      </p:sp>
      <p:sp>
        <p:nvSpPr>
          <p:cNvPr id="77827" name="Content Placeholder 2">
            <a:extLst>
              <a:ext uri="{FF2B5EF4-FFF2-40B4-BE49-F238E27FC236}">
                <a16:creationId xmlns:a16="http://schemas.microsoft.com/office/drawing/2014/main" id="{7360B2D3-4DC7-B17A-362C-CADF966EACA8}"/>
              </a:ext>
            </a:extLst>
          </p:cNvPr>
          <p:cNvSpPr>
            <a:spLocks noGrp="1" noChangeArrowheads="1"/>
          </p:cNvSpPr>
          <p:nvPr>
            <p:ph idx="1"/>
          </p:nvPr>
        </p:nvSpPr>
        <p:spPr>
          <a:xfrm>
            <a:off x="76200" y="685800"/>
            <a:ext cx="8915400" cy="4953000"/>
          </a:xfrm>
        </p:spPr>
        <p:txBody>
          <a:bodyPr/>
          <a:lstStyle/>
          <a:p>
            <a:pPr algn="just">
              <a:spcBef>
                <a:spcPct val="0"/>
              </a:spcBef>
            </a:pPr>
            <a:r>
              <a:rPr lang="en-US" altLang="en-US" sz="1900" dirty="0"/>
              <a:t>Cybersecurity is now an integral part of computer networking. </a:t>
            </a:r>
          </a:p>
          <a:p>
            <a:pPr algn="just">
              <a:spcBef>
                <a:spcPct val="0"/>
              </a:spcBef>
            </a:pPr>
            <a:r>
              <a:rPr lang="en-US" altLang="en-US" sz="1900" dirty="0"/>
              <a:t>Cybersecurity is largely driven by the effort to stay one step ahead of ill-intentioned hackers. </a:t>
            </a:r>
          </a:p>
          <a:p>
            <a:pPr algn="just">
              <a:spcBef>
                <a:spcPct val="0"/>
              </a:spcBef>
            </a:pPr>
            <a:r>
              <a:rPr lang="en-US" altLang="en-US" sz="1900" dirty="0"/>
              <a:t>Cybersecurity organizations have been created to establish formal communities of network security professionals. </a:t>
            </a:r>
          </a:p>
          <a:p>
            <a:pPr algn="just">
              <a:spcBef>
                <a:spcPct val="0"/>
              </a:spcBef>
            </a:pPr>
            <a:r>
              <a:rPr lang="en-US" altLang="en-US" sz="1900" dirty="0"/>
              <a:t>The complexity of cybersecurity makes it difficult to master all it encompasses. </a:t>
            </a:r>
          </a:p>
          <a:p>
            <a:pPr algn="just">
              <a:spcBef>
                <a:spcPct val="0"/>
              </a:spcBef>
            </a:pPr>
            <a:r>
              <a:rPr lang="en-US" altLang="en-US" sz="1900" dirty="0"/>
              <a:t>Different organizations have created domains that subdivide the world of security into more manageable pieces. </a:t>
            </a:r>
          </a:p>
          <a:p>
            <a:pPr algn="just">
              <a:spcBef>
                <a:spcPct val="0"/>
              </a:spcBef>
            </a:pPr>
            <a:r>
              <a:rPr lang="en-US" altLang="en-US" sz="1900" dirty="0"/>
              <a:t>This division allows professionals to focus on more precise areas of expertise in their training, research, and employment.</a:t>
            </a:r>
          </a:p>
          <a:p>
            <a:r>
              <a:rPr lang="en-US" altLang="en-US" sz="1900" dirty="0"/>
              <a:t>Cybersecurity policies are created by companies and government organizations to provide a framework for employees to follow during their day-to-day work. </a:t>
            </a:r>
          </a:p>
          <a:p>
            <a:r>
              <a:rPr lang="en-US" altLang="en-US" sz="1900" dirty="0"/>
              <a:t>Cybersecurity professionals at the management level are responsible for creating and maintaining the security policy. </a:t>
            </a:r>
          </a:p>
          <a:p>
            <a:pPr algn="just">
              <a:spcBef>
                <a:spcPct val="0"/>
              </a:spcBef>
            </a:pPr>
            <a:endParaRPr lang="en-US" altLang="en-US" sz="1900" dirty="0"/>
          </a:p>
          <a:p>
            <a:pPr algn="just">
              <a:spcBef>
                <a:spcPct val="0"/>
              </a:spcBef>
            </a:pPr>
            <a:endParaRPr lang="en-US" altLang="en-US" sz="21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1" name="Title 1">
            <a:extLst>
              <a:ext uri="{FF2B5EF4-FFF2-40B4-BE49-F238E27FC236}">
                <a16:creationId xmlns:a16="http://schemas.microsoft.com/office/drawing/2014/main" id="{69B3E3E2-E3AC-1F7E-DF50-CA6B1F9E3431}"/>
              </a:ext>
            </a:extLst>
          </p:cNvPr>
          <p:cNvSpPr>
            <a:spLocks noGrp="1"/>
          </p:cNvSpPr>
          <p:nvPr>
            <p:ph type="title"/>
          </p:nvPr>
        </p:nvSpPr>
        <p:spPr bwMode="auto">
          <a:xfrm>
            <a:off x="742950" y="2217738"/>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Questions?</a:t>
            </a:r>
            <a:endParaRPr lang="en-US" altLang="en-US"/>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2959</Words>
  <Application>Microsoft Office PowerPoint</Application>
  <PresentationFormat>On-screen Show (4:3)</PresentationFormat>
  <Paragraphs>275</Paragraphs>
  <Slides>33</Slides>
  <Notes>22</Notes>
  <HiddenSlides>0</HiddenSlides>
  <MMClips>1</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33</vt:i4>
      </vt:variant>
    </vt:vector>
  </HeadingPairs>
  <TitlesOfParts>
    <vt:vector size="44" baseType="lpstr">
      <vt:lpstr>MS PGothic</vt:lpstr>
      <vt:lpstr>Arial</vt:lpstr>
      <vt:lpstr>Calibri</vt:lpstr>
      <vt:lpstr>Comic Sans MS</vt:lpstr>
      <vt:lpstr>Courier New</vt:lpstr>
      <vt:lpstr>Tahoma</vt:lpstr>
      <vt:lpstr>Times New Roman</vt:lpstr>
      <vt:lpstr>Wingdings</vt:lpstr>
      <vt:lpstr>Wingdings 2</vt:lpstr>
      <vt:lpstr>Default Design</vt:lpstr>
      <vt:lpstr>Bitmap Image</vt:lpstr>
      <vt:lpstr>PowerPoint Presentation</vt:lpstr>
      <vt:lpstr>PowerPoint Presentation</vt:lpstr>
      <vt:lpstr>Business Impact</vt:lpstr>
      <vt:lpstr>Legislation</vt:lpstr>
      <vt:lpstr>Threats, Vulnerabilities &amp; Security</vt:lpstr>
      <vt:lpstr>Goals of an Information  Security Program - CIA Triad</vt:lpstr>
      <vt:lpstr>Who Implements the C-I-A Triad?</vt:lpstr>
      <vt:lpstr>Threats and Risk</vt:lpstr>
      <vt:lpstr>Common Threats in the User Domain</vt:lpstr>
      <vt:lpstr>Common Threats in the User Domain (Continued)</vt:lpstr>
      <vt:lpstr>Cyberspace: The Frontier</vt:lpstr>
      <vt:lpstr>Threat Arenas</vt:lpstr>
      <vt:lpstr>Threat Arenas (Cont.)</vt:lpstr>
      <vt:lpstr>Threat Arenas (Cont.)</vt:lpstr>
      <vt:lpstr>https://www.youtube.com/watch?v=PSJ5AXAfAi8 </vt:lpstr>
      <vt:lpstr>Online Cybersecurity Communities</vt:lpstr>
      <vt:lpstr>Cybersecurity Criminals</vt:lpstr>
      <vt:lpstr>Cybersecurity Criminals (Cont.)</vt:lpstr>
      <vt:lpstr> Cybersecurity Criminals (Cont.)</vt:lpstr>
      <vt:lpstr>Online Cybersecurity Communities</vt:lpstr>
      <vt:lpstr>Security Policy</vt:lpstr>
      <vt:lpstr>IT Security Policy Framework</vt:lpstr>
      <vt:lpstr>Risk</vt:lpstr>
      <vt:lpstr>Total Security Thinking</vt:lpstr>
      <vt:lpstr>Contingency Planning Continuity</vt:lpstr>
      <vt:lpstr>Drivers for Cyber Security</vt:lpstr>
      <vt:lpstr>Driver for Cyber Security</vt:lpstr>
      <vt:lpstr>Real World Example</vt:lpstr>
      <vt:lpstr>PowerPoint Presentation</vt:lpstr>
      <vt:lpstr>PowerPoint Presentation</vt:lpstr>
      <vt:lpstr>PowerPoint Presentation</vt:lpstr>
      <vt:lpstr>Summary</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2025-01-28T00:00:42Z</dcterms:modified>
</cp:coreProperties>
</file>