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314" r:id="rId2"/>
    <p:sldId id="328" r:id="rId3"/>
    <p:sldId id="329" r:id="rId4"/>
    <p:sldId id="315" r:id="rId5"/>
    <p:sldId id="318" r:id="rId6"/>
    <p:sldId id="319" r:id="rId7"/>
    <p:sldId id="320" r:id="rId8"/>
    <p:sldId id="321" r:id="rId9"/>
    <p:sldId id="322" r:id="rId10"/>
    <p:sldId id="323" r:id="rId11"/>
    <p:sldId id="32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98FE58-F62D-4942-9D37-380C288D80F0}" v="1" dt="2023-08-12T17:22:11.0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833" autoAdjust="0"/>
    <p:restoredTop sz="94660"/>
  </p:normalViewPr>
  <p:slideViewPr>
    <p:cSldViewPr snapToGrid="0">
      <p:cViewPr varScale="1">
        <p:scale>
          <a:sx n="98" d="100"/>
          <a:sy n="98" d="100"/>
        </p:scale>
        <p:origin x="72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1420912-6B25-4301-85CC-EDA786F07DAA}" type="slidenum">
              <a:rPr lang="cy-GB" altLang="en-US" sz="1200" smtClean="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57313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1420912-6B25-4301-85CC-EDA786F07DAA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60021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Notes for Module</a:t>
            </a:r>
            <a:r>
              <a:rPr lang="en-GB" baseline="0" dirty="0"/>
              <a:t> Team:</a:t>
            </a:r>
          </a:p>
          <a:p>
            <a:endParaRPr lang="en-GB" baseline="0" dirty="0"/>
          </a:p>
          <a:p>
            <a:r>
              <a:rPr lang="en-GB" baseline="0" dirty="0"/>
              <a:t>Draw students’ attention to the types of skills they can acquire from the lecture – these are skills that potential employers are looking for and should be included in job applications.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486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336BC99-1273-4F99-AFDF-98BE260B4CAF}" type="slidenum">
              <a:rPr lang="cy-GB" altLang="en-US" sz="1200" smtClean="0">
                <a:latin typeface="Arial" panose="020B0604020202020204" pitchFamily="34" charset="0"/>
              </a:rPr>
              <a:pPr/>
              <a:t>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17972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F1FC876-90D5-4129-BB89-8A4C47CF0936}" type="slidenum">
              <a:rPr lang="cy-GB" altLang="en-US" sz="1200" smtClean="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85823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4641E21-C109-4F88-A845-1065B90A104F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92159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7027AD1-FF5E-4630-9434-F6230E029E95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33588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3CDECBB-E473-4135-AA21-1CFF4C3C7112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64242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7E15B06-9DDF-44FF-8630-32386E65A74D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62502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232733D-6D34-4B2A-AD12-1ABE68046D9D}" type="slidenum">
              <a:rPr lang="cy-GB" altLang="en-US" sz="1200" smtClean="0"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42915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F4A2D5D-0F59-4254-95C5-395D7E5E416F}" type="slidenum">
              <a:rPr lang="cy-GB" altLang="en-US" sz="1200" smtClean="0">
                <a:latin typeface="Arial" panose="020B0604020202020204" pitchFamily="34" charset="0"/>
              </a:rPr>
              <a:pPr/>
              <a:t>11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22138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283029" y="593271"/>
            <a:ext cx="11070771" cy="55836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b="1" dirty="0">
                <a:solidFill>
                  <a:srgbClr val="0000FF"/>
                </a:solidFill>
                <a:latin typeface="Lucida Sans" panose="020B0602030504020204" pitchFamily="34" charset="0"/>
              </a:rPr>
              <a:t>ECEY4008</a:t>
            </a:r>
          </a:p>
          <a:p>
            <a:pPr marL="0" indent="0">
              <a:buNone/>
            </a:pPr>
            <a:endParaRPr lang="en-GB" sz="48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4800" dirty="0">
                <a:solidFill>
                  <a:srgbClr val="0000FF"/>
                </a:solidFill>
                <a:latin typeface="Lucida Sans" panose="020B0602030504020204" pitchFamily="34" charset="0"/>
              </a:rPr>
              <a:t>Planning</a:t>
            </a:r>
            <a:endParaRPr lang="en-US" sz="48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cy-GB" sz="28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cy-GB" sz="28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3996B37-2888-B69B-7EE5-4CD7181B48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8754" y="1600201"/>
            <a:ext cx="3246625" cy="289195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8471" y="365125"/>
            <a:ext cx="11065329" cy="1325563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GB" altLang="cy-GB" sz="4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Contents</a:t>
            </a:r>
            <a:endParaRPr lang="cy-GB" sz="48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288471" y="1529443"/>
            <a:ext cx="9922329" cy="4596721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Why plan?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Planning an assessment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Recap – Academic writing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Questions</a:t>
            </a:r>
            <a:endParaRPr lang="cy-GB" altLang="cy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defRPr/>
            </a:pPr>
            <a:endParaRPr lang="cy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128709B-357C-3CC9-7D12-137EE8E172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0977" y="1357616"/>
            <a:ext cx="5295900" cy="280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933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528" y="120197"/>
            <a:ext cx="11244943" cy="946604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0000FF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US" sz="48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7714" y="1360715"/>
            <a:ext cx="10276217" cy="3989040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sz="3200" dirty="0" err="1">
                <a:solidFill>
                  <a:srgbClr val="0000FF"/>
                </a:solidFill>
                <a:latin typeface="Lucida Sans" panose="020B0602030504020204" pitchFamily="34" charset="0"/>
              </a:rPr>
              <a:t>Organisation</a:t>
            </a:r>
            <a:endParaRPr 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Planning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Research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Reading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Documenting and recording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Multi-tasking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F5B1F4-9F6B-5633-0C14-E084236E470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7650"/>
          <a:stretch/>
        </p:blipFill>
        <p:spPr>
          <a:xfrm>
            <a:off x="7081735" y="1724651"/>
            <a:ext cx="4429328" cy="3625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8833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700" y="98426"/>
            <a:ext cx="11925300" cy="924832"/>
          </a:xfrm>
        </p:spPr>
        <p:txBody>
          <a:bodyPr>
            <a:normAutofit fontScale="90000"/>
          </a:bodyPr>
          <a:lstStyle/>
          <a:p>
            <a:pPr>
              <a:defRPr/>
            </a:pPr>
            <a:br>
              <a:rPr lang="en-GB" altLang="cy-GB" sz="2800" kern="0" dirty="0">
                <a:solidFill>
                  <a:srgbClr val="000000"/>
                </a:solidFill>
                <a:latin typeface="+mn-lt"/>
                <a:ea typeface="ＭＳ Ｐゴシック" charset="-128"/>
              </a:rPr>
            </a:br>
            <a:r>
              <a:rPr lang="en-GB" altLang="cy-GB" sz="5300" kern="0" dirty="0">
                <a:solidFill>
                  <a:srgbClr val="0000FF"/>
                </a:solidFill>
                <a:latin typeface="+mn-lt"/>
                <a:ea typeface="ＭＳ Ｐゴシック" charset="-128"/>
              </a:rPr>
              <a:t>Planning an assessment </a:t>
            </a:r>
            <a:br>
              <a:rPr lang="en-GB" altLang="cy-GB" sz="5300" kern="0" dirty="0">
                <a:solidFill>
                  <a:srgbClr val="0000FF"/>
                </a:solidFill>
                <a:latin typeface="+mn-lt"/>
                <a:ea typeface="ＭＳ Ｐゴシック" charset="-128"/>
              </a:rPr>
            </a:br>
            <a:r>
              <a:rPr lang="cy-GB" altLang="cy-GB" sz="5300" kern="0" dirty="0">
                <a:solidFill>
                  <a:srgbClr val="0000FF"/>
                </a:solidFill>
                <a:latin typeface="+mn-lt"/>
                <a:ea typeface="ＭＳ Ｐゴシック" charset="-128"/>
              </a:rPr>
              <a:t>(Cottrell, 2013: 282)</a:t>
            </a:r>
            <a:endParaRPr lang="cy-GB" sz="5300" dirty="0">
              <a:solidFill>
                <a:srgbClr val="0000FF"/>
              </a:solidFill>
              <a:latin typeface="+mn-lt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443" y="1839686"/>
            <a:ext cx="9824357" cy="4286478"/>
          </a:xfrm>
        </p:spPr>
        <p:txBody>
          <a:bodyPr/>
          <a:lstStyle/>
          <a:p>
            <a:pPr marL="514350" indent="-514350">
              <a:buFontTx/>
              <a:buAutoNum type="arabicPeriod"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+mj-lt"/>
                <a:ea typeface="ＭＳ Ｐゴシック" charset="-128"/>
              </a:rPr>
              <a:t>Clarify the task</a:t>
            </a:r>
          </a:p>
          <a:p>
            <a:pPr marL="514350" indent="-514350">
              <a:buFontTx/>
              <a:buAutoNum type="arabicPeriod"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+mj-lt"/>
                <a:ea typeface="ＭＳ Ｐゴシック" charset="-128"/>
              </a:rPr>
              <a:t>Collect and record information</a:t>
            </a:r>
          </a:p>
          <a:p>
            <a:pPr marL="514350" indent="-514350">
              <a:buFontTx/>
              <a:buAutoNum type="arabicPeriod"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+mj-lt"/>
                <a:ea typeface="ＭＳ Ｐゴシック" charset="-128"/>
              </a:rPr>
              <a:t>Organise and plan</a:t>
            </a:r>
          </a:p>
          <a:p>
            <a:pPr marL="514350" indent="-514350">
              <a:buFontTx/>
              <a:buAutoNum type="arabicPeriod"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+mj-lt"/>
                <a:ea typeface="ＭＳ Ｐゴシック" charset="-128"/>
              </a:rPr>
              <a:t>Engage, reflect, evaluate</a:t>
            </a:r>
          </a:p>
          <a:p>
            <a:pPr marL="514350" indent="-514350">
              <a:buFontTx/>
              <a:buAutoNum type="arabicPeriod"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+mj-lt"/>
                <a:ea typeface="ＭＳ Ｐゴシック" charset="-128"/>
              </a:rPr>
              <a:t>Write an outline and first draft</a:t>
            </a:r>
          </a:p>
          <a:p>
            <a:pPr marL="514350" indent="-514350">
              <a:buFontTx/>
              <a:buAutoNum type="arabicPeriod"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+mj-lt"/>
                <a:ea typeface="ＭＳ Ｐゴシック" charset="-128"/>
              </a:rPr>
              <a:t>Work on the first draft</a:t>
            </a:r>
          </a:p>
          <a:p>
            <a:pPr marL="514350" indent="-514350">
              <a:buFontTx/>
              <a:buAutoNum type="arabicPeriod"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+mj-lt"/>
                <a:ea typeface="ＭＳ Ｐゴシック" charset="-128"/>
              </a:rPr>
              <a:t>Final draft</a:t>
            </a:r>
            <a:endParaRPr lang="en-GB" altLang="cy-GB" sz="3200" kern="0" dirty="0">
              <a:solidFill>
                <a:srgbClr val="000000"/>
              </a:solidFill>
              <a:latin typeface="+mj-lt"/>
              <a:ea typeface="ＭＳ Ｐゴシック" charset="-128"/>
            </a:endParaRPr>
          </a:p>
          <a:p>
            <a:pPr>
              <a:defRPr/>
            </a:pPr>
            <a:endParaRPr lang="cy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8B9B5D2-A56E-94F7-E49E-80CB6453B9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6231" y="2791838"/>
            <a:ext cx="3460995" cy="242786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071" y="326570"/>
            <a:ext cx="11250386" cy="81053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cy-GB" sz="4800" kern="0" dirty="0">
                <a:solidFill>
                  <a:srgbClr val="0000FF"/>
                </a:solidFill>
                <a:ea typeface="ＭＳ Ｐゴシック" charset="-128"/>
              </a:rPr>
              <a:t>Why plan an assignment?</a:t>
            </a:r>
            <a:endParaRPr lang="cy-GB" sz="4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6071" y="1284515"/>
            <a:ext cx="10074729" cy="4841650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+mj-lt"/>
                <a:ea typeface="ＭＳ Ｐゴシック" charset="-128"/>
              </a:rPr>
              <a:t>Deadlines</a:t>
            </a:r>
          </a:p>
          <a:p>
            <a:pPr>
              <a:buFontTx/>
              <a:buChar char="•"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+mj-lt"/>
                <a:ea typeface="ＭＳ Ｐゴシック" charset="-128"/>
              </a:rPr>
              <a:t>Meeting the requirements</a:t>
            </a:r>
          </a:p>
          <a:p>
            <a:pPr>
              <a:buFontTx/>
              <a:buChar char="•"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+mj-lt"/>
                <a:ea typeface="ＭＳ Ｐゴシック" charset="-128"/>
              </a:rPr>
              <a:t>Word count?</a:t>
            </a:r>
          </a:p>
          <a:p>
            <a:pPr>
              <a:buFontTx/>
              <a:buChar char="•"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+mj-lt"/>
                <a:ea typeface="ＭＳ Ｐゴシック" charset="-128"/>
              </a:rPr>
              <a:t>Timing?</a:t>
            </a:r>
          </a:p>
          <a:p>
            <a:pPr>
              <a:buFontTx/>
              <a:buChar char="•"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+mj-lt"/>
                <a:ea typeface="ＭＳ Ｐゴシック" charset="-128"/>
              </a:rPr>
              <a:t>…. Because you have to!</a:t>
            </a:r>
          </a:p>
          <a:p>
            <a:pPr>
              <a:defRPr/>
            </a:pPr>
            <a:endParaRPr lang="cy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675087-3954-219B-A96D-485CA92AD3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7675" y="2086178"/>
            <a:ext cx="2552700" cy="17907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6957" y="365125"/>
            <a:ext cx="11206843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cy-GB" sz="4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Why plan? (2)</a:t>
            </a:r>
            <a:endParaRPr lang="cy-GB" sz="4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6957" y="1524001"/>
            <a:ext cx="10063843" cy="4602164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sz="3200" b="1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Think!</a:t>
            </a:r>
          </a:p>
          <a:p>
            <a:pPr marL="0" indent="0">
              <a:buNone/>
              <a:defRPr/>
            </a:pPr>
            <a:endParaRPr lang="en-GB" sz="32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Char char="-"/>
              <a:defRPr/>
            </a:pPr>
            <a:r>
              <a:rPr lang="en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How long will it take?</a:t>
            </a:r>
          </a:p>
          <a:p>
            <a:pPr marL="0" indent="0">
              <a:buNone/>
              <a:defRPr/>
            </a:pPr>
            <a:endParaRPr lang="en-GB" sz="32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Char char="-"/>
              <a:defRPr/>
            </a:pPr>
            <a:r>
              <a:rPr lang="en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When will I do it?</a:t>
            </a:r>
          </a:p>
          <a:p>
            <a:pPr>
              <a:buFontTx/>
              <a:buChar char="-"/>
              <a:defRPr/>
            </a:pPr>
            <a:endParaRPr lang="en-GB" sz="32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Char char="-"/>
              <a:defRPr/>
            </a:pPr>
            <a:r>
              <a:rPr lang="en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Plan it in within your weekly life and work TT</a:t>
            </a:r>
          </a:p>
          <a:p>
            <a:pPr>
              <a:defRPr/>
            </a:pPr>
            <a:endParaRPr lang="cy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7771332-75DB-9609-244C-583C10FEC2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1475" y="2104011"/>
            <a:ext cx="2790825" cy="16383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Content Placeholder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549276"/>
            <a:ext cx="8153400" cy="5013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3"/>
          <p:cNvSpPr>
            <a:spLocks noGrp="1"/>
          </p:cNvSpPr>
          <p:nvPr>
            <p:ph type="title"/>
          </p:nvPr>
        </p:nvSpPr>
        <p:spPr>
          <a:xfrm>
            <a:off x="163286" y="206829"/>
            <a:ext cx="11190514" cy="1483859"/>
          </a:xfrm>
        </p:spPr>
        <p:txBody>
          <a:bodyPr>
            <a:normAutofit/>
          </a:bodyPr>
          <a:lstStyle/>
          <a:p>
            <a:r>
              <a:rPr lang="en-GB" altLang="en-US" sz="4800" dirty="0">
                <a:solidFill>
                  <a:srgbClr val="0000FF"/>
                </a:solidFill>
                <a:latin typeface="Lucida Sans" panose="020B0602030504020204" pitchFamily="34" charset="0"/>
              </a:rPr>
              <a:t>Have a go …as a guide…</a:t>
            </a:r>
            <a:endParaRPr lang="cy-GB" altLang="en-US" sz="48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27652" name="Content Placeholder 5"/>
          <p:cNvSpPr>
            <a:spLocks noGrp="1"/>
          </p:cNvSpPr>
          <p:nvPr>
            <p:ph sz="half" idx="2"/>
          </p:nvPr>
        </p:nvSpPr>
        <p:spPr>
          <a:xfrm>
            <a:off x="239486" y="1349829"/>
            <a:ext cx="9971314" cy="4776335"/>
          </a:xfrm>
        </p:spPr>
        <p:txBody>
          <a:bodyPr>
            <a:normAutofit/>
          </a:bodyPr>
          <a:lstStyle/>
          <a:p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Think of one of your assessments.</a:t>
            </a:r>
          </a:p>
          <a:p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Consider the structure (introduction, main body, conclusion).</a:t>
            </a:r>
          </a:p>
          <a:p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Plan the content.</a:t>
            </a:r>
          </a:p>
          <a:p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Research needed?</a:t>
            </a:r>
          </a:p>
          <a:p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From where?</a:t>
            </a:r>
          </a:p>
          <a:p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The more information the better.</a:t>
            </a:r>
          </a:p>
          <a:p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Return with your draft.</a:t>
            </a:r>
            <a:endParaRPr lang="cy-GB" alt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F8952F4-C9DF-DBE1-C473-D880BAF1F5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8975" y="3122984"/>
            <a:ext cx="3248025" cy="14097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417" y="-130986"/>
            <a:ext cx="11125200" cy="1325563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GB" altLang="cy-GB" sz="4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Academic writing - recap</a:t>
            </a:r>
            <a:endParaRPr lang="cy-GB" sz="4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9417" y="1097982"/>
            <a:ext cx="9938657" cy="4662035"/>
          </a:xfrm>
        </p:spPr>
        <p:txBody>
          <a:bodyPr>
            <a:normAutofit fontScale="92500" lnSpcReduction="10000"/>
          </a:bodyPr>
          <a:lstStyle/>
          <a:p>
            <a:pPr>
              <a:buFontTx/>
              <a:buChar char="•"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3</a:t>
            </a:r>
            <a:r>
              <a:rPr lang="en-GB" altLang="cy-GB" sz="3200" kern="0" baseline="3000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rd</a:t>
            </a:r>
            <a:r>
              <a:rPr lang="en-GB" altLang="cy-GB" sz="32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person – research suggests that.. I and we disappear. Andrews (2012) posits that…</a:t>
            </a:r>
          </a:p>
          <a:p>
            <a:pPr>
              <a:buFontTx/>
              <a:buChar char="•"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Smith and Jones (2022) highlight that…</a:t>
            </a:r>
          </a:p>
          <a:p>
            <a:pPr>
              <a:buFontTx/>
              <a:buChar char="•"/>
              <a:defRPr/>
            </a:pPr>
            <a:endParaRPr lang="en-GB" altLang="cy-GB" sz="3200" kern="0" dirty="0">
              <a:solidFill>
                <a:srgbClr val="0000FF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>
              <a:buFontTx/>
              <a:buChar char="•"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Language – formal, objective, correct</a:t>
            </a:r>
          </a:p>
          <a:p>
            <a:pPr>
              <a:buFontTx/>
              <a:buChar char="•"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No emotive language/slang/</a:t>
            </a:r>
          </a:p>
          <a:p>
            <a:pPr marL="0" indent="0">
              <a:buNone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  colloquialism  (</a:t>
            </a:r>
            <a:r>
              <a:rPr lang="en-GB" altLang="cy-GB" sz="3200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ain’t</a:t>
            </a:r>
            <a:r>
              <a:rPr lang="en-GB" altLang="cy-GB" sz="32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/wasn’t) do not write how </a:t>
            </a:r>
            <a:r>
              <a:rPr lang="en-GB" altLang="cy-GB" sz="3200" ker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to speak </a:t>
            </a:r>
            <a:r>
              <a:rPr lang="en-GB" altLang="cy-GB" sz="32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to your best friends</a:t>
            </a:r>
          </a:p>
          <a:p>
            <a:pPr>
              <a:buFont typeface="Lucida Sans" panose="020B0602040502020204" pitchFamily="34" charset="0"/>
              <a:buChar char="•"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Avoid over relying on the thesaurus - when paraphrasing don’t just swap a couple of words</a:t>
            </a:r>
          </a:p>
          <a:p>
            <a:pPr>
              <a:defRPr/>
            </a:pPr>
            <a:endParaRPr lang="cy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9FA4A7-9AC0-F6E2-3FD6-62BBB9E72D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03054" y="1813028"/>
            <a:ext cx="2736039" cy="1758882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743" y="274638"/>
            <a:ext cx="10319657" cy="1143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altLang="cy-GB" sz="4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Writing/presenting for different audiences</a:t>
            </a:r>
            <a:endParaRPr lang="cy-GB" sz="4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9743" y="1583871"/>
            <a:ext cx="10091057" cy="454229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sz="32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Informal</a:t>
            </a:r>
          </a:p>
          <a:p>
            <a:pPr>
              <a:buFontTx/>
              <a:buChar char="-"/>
              <a:defRPr/>
            </a:pPr>
            <a:r>
              <a:rPr lang="en-GB" sz="32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Family</a:t>
            </a:r>
          </a:p>
          <a:p>
            <a:pPr>
              <a:buFontTx/>
              <a:buChar char="-"/>
              <a:defRPr/>
            </a:pPr>
            <a:r>
              <a:rPr lang="en-GB" sz="32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Friends</a:t>
            </a:r>
          </a:p>
          <a:p>
            <a:pPr marL="0" indent="0">
              <a:buNone/>
              <a:defRPr/>
            </a:pPr>
            <a:r>
              <a:rPr lang="en-GB" sz="3200" b="1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Not appropriate in academic situations</a:t>
            </a:r>
          </a:p>
          <a:p>
            <a:pPr>
              <a:buFontTx/>
              <a:buChar char="•"/>
              <a:defRPr/>
            </a:pPr>
            <a:r>
              <a:rPr lang="en-GB" sz="32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Formal</a:t>
            </a:r>
          </a:p>
          <a:p>
            <a:pPr>
              <a:buFontTx/>
              <a:buChar char="-"/>
              <a:defRPr/>
            </a:pPr>
            <a:r>
              <a:rPr lang="en-GB" sz="32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Academic assessments</a:t>
            </a:r>
          </a:p>
          <a:p>
            <a:pPr>
              <a:buFontTx/>
              <a:buChar char="-"/>
              <a:defRPr/>
            </a:pPr>
            <a:r>
              <a:rPr lang="en-GB" sz="32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Correspondence to </a:t>
            </a:r>
            <a:r>
              <a:rPr lang="en-GB" sz="3200" kern="0" dirty="0">
                <a:solidFill>
                  <a:srgbClr val="7030A0"/>
                </a:solidFill>
                <a:latin typeface="Lucida Sans" panose="020B0602040502020204" pitchFamily="34" charset="0"/>
                <a:ea typeface="ＭＳ Ｐゴシック" charset="-128"/>
              </a:rPr>
              <a:t>parents?</a:t>
            </a:r>
            <a:r>
              <a:rPr lang="en-GB" sz="32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/employers/others</a:t>
            </a:r>
            <a:endParaRPr lang="cy-GB" sz="3200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>
              <a:defRPr/>
            </a:pPr>
            <a:endParaRPr lang="cy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1D9DC64-EE1A-5A65-08DA-E57A2ADFFA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5166" y="979893"/>
            <a:ext cx="3087721" cy="1976141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7586" y="365125"/>
            <a:ext cx="11076214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cy-GB" sz="4800" kern="0" dirty="0">
                <a:latin typeface="Lucida Sans" pitchFamily="34" charset="0"/>
                <a:ea typeface="ＭＳ Ｐゴシック" charset="-128"/>
              </a:rPr>
              <a:t>References</a:t>
            </a:r>
            <a:endParaRPr lang="cy-GB" sz="4800" dirty="0"/>
          </a:p>
        </p:txBody>
      </p:sp>
      <p:sp>
        <p:nvSpPr>
          <p:cNvPr id="3" name="Content Placeholder 4"/>
          <p:cNvSpPr>
            <a:spLocks noGrp="1"/>
          </p:cNvSpPr>
          <p:nvPr>
            <p:ph idx="1"/>
          </p:nvPr>
        </p:nvSpPr>
        <p:spPr>
          <a:xfrm>
            <a:off x="277586" y="1605643"/>
            <a:ext cx="9933214" cy="4520521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Cottrell, S. (2013) </a:t>
            </a:r>
            <a:r>
              <a:rPr lang="en-GB" altLang="cy-GB" sz="32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The study skills handbook. 4</a:t>
            </a:r>
            <a:r>
              <a:rPr lang="en-GB" altLang="cy-GB" sz="3200" i="1" kern="0" baseline="3000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th</a:t>
            </a:r>
            <a:r>
              <a:rPr lang="en-GB" altLang="cy-GB" sz="32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3200" i="1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edn</a:t>
            </a:r>
            <a:r>
              <a:rPr lang="en-GB" altLang="cy-GB" sz="32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. </a:t>
            </a:r>
            <a: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Hampshire: Palgrave Macmillan.</a:t>
            </a:r>
          </a:p>
          <a:p>
            <a:pPr marL="0" indent="0">
              <a:buNone/>
              <a:defRPr/>
            </a:pPr>
            <a:r>
              <a:rPr lang="en-GB" altLang="cy-GB" sz="32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Seely</a:t>
            </a:r>
            <a: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, J. (2005) </a:t>
            </a:r>
            <a:r>
              <a:rPr lang="en-GB" altLang="cy-GB" sz="32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Oxford guide to effective writing and speaking. </a:t>
            </a:r>
            <a: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Oxford: Oxford University Press.</a:t>
            </a:r>
            <a:endParaRPr lang="cy-GB" altLang="cy-GB" sz="32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defRPr/>
            </a:pPr>
            <a:endParaRPr lang="cy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356</Words>
  <Application>Microsoft Office PowerPoint</Application>
  <PresentationFormat>Widescreen</PresentationFormat>
  <Paragraphs>78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Lucida Sans</vt:lpstr>
      <vt:lpstr>Office Theme</vt:lpstr>
      <vt:lpstr>PowerPoint Presentation</vt:lpstr>
      <vt:lpstr>Contents</vt:lpstr>
      <vt:lpstr>Employability/Transferable Skills</vt:lpstr>
      <vt:lpstr> Planning an assessment  (Cottrell, 2013: 282)</vt:lpstr>
      <vt:lpstr>Why plan an assignment?</vt:lpstr>
      <vt:lpstr>Why plan? (2)</vt:lpstr>
      <vt:lpstr>PowerPoint Presentation</vt:lpstr>
      <vt:lpstr>Have a go …as a guide…</vt:lpstr>
      <vt:lpstr>Academic writing - recap</vt:lpstr>
      <vt:lpstr>Writing/presenting for different audiences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Colin Barr</cp:lastModifiedBy>
  <cp:revision>7</cp:revision>
  <dcterms:created xsi:type="dcterms:W3CDTF">2022-07-11T13:19:46Z</dcterms:created>
  <dcterms:modified xsi:type="dcterms:W3CDTF">2023-08-31T15:02:23Z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