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3" r:id="rId12"/>
    <p:sldId id="274" r:id="rId13"/>
    <p:sldId id="275" r:id="rId14"/>
    <p:sldId id="276" r:id="rId15"/>
    <p:sldId id="277" r:id="rId16"/>
    <p:sldId id="278" r:id="rId17"/>
    <p:sldId id="267" r:id="rId18"/>
    <p:sldId id="279" r:id="rId19"/>
    <p:sldId id="280" r:id="rId20"/>
    <p:sldId id="281" r:id="rId21"/>
    <p:sldId id="282" r:id="rId22"/>
    <p:sldId id="288" r:id="rId23"/>
    <p:sldId id="289" r:id="rId24"/>
    <p:sldId id="290" r:id="rId25"/>
    <p:sldId id="291" r:id="rId26"/>
    <p:sldId id="283" r:id="rId27"/>
    <p:sldId id="284" r:id="rId28"/>
    <p:sldId id="285" r:id="rId29"/>
    <p:sldId id="286" r:id="rId30"/>
    <p:sldId id="287" r:id="rId31"/>
    <p:sldId id="293" r:id="rId32"/>
    <p:sldId id="294" r:id="rId33"/>
    <p:sldId id="271" r:id="rId34"/>
    <p:sldId id="272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6B9A16-3C85-44A0-871B-0D9ED46CEE71}" v="37" dt="2018-11-01T16:25:49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54" autoAdjust="0"/>
    <p:restoredTop sz="94027" autoAdjust="0"/>
  </p:normalViewPr>
  <p:slideViewPr>
    <p:cSldViewPr snapToGrid="0">
      <p:cViewPr>
        <p:scale>
          <a:sx n="72" d="100"/>
          <a:sy n="72" d="100"/>
        </p:scale>
        <p:origin x="-1278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356B9A16-3C85-44A0-871B-0D9ED46CEE71}"/>
    <pc:docChg chg="custSel modSld sldOrd">
      <pc:chgData name="Abdullah Al Mamun" userId="7b5ef901-f473-404d-ae81-8f91a9a08898" providerId="ADAL" clId="{356B9A16-3C85-44A0-871B-0D9ED46CEE71}" dt="2018-11-01T16:26:54.992" v="230" actId="114"/>
      <pc:docMkLst>
        <pc:docMk/>
      </pc:docMkLst>
      <pc:sldChg chg="modSp modAnim">
        <pc:chgData name="Abdullah Al Mamun" userId="7b5ef901-f473-404d-ae81-8f91a9a08898" providerId="ADAL" clId="{356B9A16-3C85-44A0-871B-0D9ED46CEE71}" dt="2018-11-01T15:46:09.352" v="42" actId="255"/>
        <pc:sldMkLst>
          <pc:docMk/>
          <pc:sldMk cId="3335062366" sldId="259"/>
        </pc:sldMkLst>
        <pc:spChg chg="mod">
          <ac:chgData name="Abdullah Al Mamun" userId="7b5ef901-f473-404d-ae81-8f91a9a08898" providerId="ADAL" clId="{356B9A16-3C85-44A0-871B-0D9ED46CEE71}" dt="2018-11-01T15:46:09.352" v="42" actId="255"/>
          <ac:spMkLst>
            <pc:docMk/>
            <pc:sldMk cId="3335062366" sldId="259"/>
            <ac:spMk id="5" creationId="{A90A8987-56C9-45DB-855B-839C6BA65487}"/>
          </ac:spMkLst>
        </pc:spChg>
        <pc:spChg chg="mod">
          <ac:chgData name="Abdullah Al Mamun" userId="7b5ef901-f473-404d-ae81-8f91a9a08898" providerId="ADAL" clId="{356B9A16-3C85-44A0-871B-0D9ED46CEE71}" dt="2018-11-01T15:45:11.884" v="29" actId="255"/>
          <ac:spMkLst>
            <pc:docMk/>
            <pc:sldMk cId="3335062366" sldId="259"/>
            <ac:spMk id="6" creationId="{2CB3B5AB-4FA6-43BC-A5D2-CC111913C505}"/>
          </ac:spMkLst>
        </pc:spChg>
        <pc:spChg chg="mod">
          <ac:chgData name="Abdullah Al Mamun" userId="7b5ef901-f473-404d-ae81-8f91a9a08898" providerId="ADAL" clId="{356B9A16-3C85-44A0-871B-0D9ED46CEE71}" dt="2018-11-01T15:45:55.961" v="40" actId="1076"/>
          <ac:spMkLst>
            <pc:docMk/>
            <pc:sldMk cId="3335062366" sldId="259"/>
            <ac:spMk id="7" creationId="{A004F461-24CE-474A-AF89-A0C24CAC7B95}"/>
          </ac:spMkLst>
        </pc:spChg>
      </pc:sldChg>
      <pc:sldChg chg="modSp">
        <pc:chgData name="Abdullah Al Mamun" userId="7b5ef901-f473-404d-ae81-8f91a9a08898" providerId="ADAL" clId="{356B9A16-3C85-44A0-871B-0D9ED46CEE71}" dt="2018-11-01T15:44:56.572" v="27" actId="207"/>
        <pc:sldMkLst>
          <pc:docMk/>
          <pc:sldMk cId="2949817090" sldId="260"/>
        </pc:sldMkLst>
        <pc:spChg chg="mod">
          <ac:chgData name="Abdullah Al Mamun" userId="7b5ef901-f473-404d-ae81-8f91a9a08898" providerId="ADAL" clId="{356B9A16-3C85-44A0-871B-0D9ED46CEE71}" dt="2018-11-01T15:44:36.697" v="24" actId="1076"/>
          <ac:spMkLst>
            <pc:docMk/>
            <pc:sldMk cId="2949817090" sldId="260"/>
            <ac:spMk id="2" creationId="{A64AC064-36FA-9640-B09B-26377764EF16}"/>
          </ac:spMkLst>
        </pc:spChg>
        <pc:spChg chg="mod">
          <ac:chgData name="Abdullah Al Mamun" userId="7b5ef901-f473-404d-ae81-8f91a9a08898" providerId="ADAL" clId="{356B9A16-3C85-44A0-871B-0D9ED46CEE71}" dt="2018-11-01T15:44:56.572" v="27" actId="207"/>
          <ac:spMkLst>
            <pc:docMk/>
            <pc:sldMk cId="2949817090" sldId="260"/>
            <ac:spMk id="5" creationId="{8DD5A2BA-F111-49B7-A597-BD63B07F2044}"/>
          </ac:spMkLst>
        </pc:spChg>
        <pc:picChg chg="mod">
          <ac:chgData name="Abdullah Al Mamun" userId="7b5ef901-f473-404d-ae81-8f91a9a08898" providerId="ADAL" clId="{356B9A16-3C85-44A0-871B-0D9ED46CEE71}" dt="2018-11-01T15:44:45.435" v="25" actId="1076"/>
          <ac:picMkLst>
            <pc:docMk/>
            <pc:sldMk cId="2949817090" sldId="260"/>
            <ac:picMk id="6" creationId="{7CD7BABF-3632-49CB-ABFA-ADB2F311CA3C}"/>
          </ac:picMkLst>
        </pc:picChg>
      </pc:sldChg>
      <pc:sldChg chg="addSp delSp modSp ord delAnim modAnim">
        <pc:chgData name="Abdullah Al Mamun" userId="7b5ef901-f473-404d-ae81-8f91a9a08898" providerId="ADAL" clId="{356B9A16-3C85-44A0-871B-0D9ED46CEE71}" dt="2018-11-01T15:50:16.630" v="104" actId="113"/>
        <pc:sldMkLst>
          <pc:docMk/>
          <pc:sldMk cId="2085896206" sldId="261"/>
        </pc:sldMkLst>
        <pc:spChg chg="add del mod">
          <ac:chgData name="Abdullah Al Mamun" userId="7b5ef901-f473-404d-ae81-8f91a9a08898" providerId="ADAL" clId="{356B9A16-3C85-44A0-871B-0D9ED46CEE71}" dt="2018-11-01T15:48:38.521" v="85" actId="478"/>
          <ac:spMkLst>
            <pc:docMk/>
            <pc:sldMk cId="2085896206" sldId="261"/>
            <ac:spMk id="3" creationId="{A09B3687-D457-4873-BAF7-8E1E333D8FB3}"/>
          </ac:spMkLst>
        </pc:spChg>
        <pc:spChg chg="mod">
          <ac:chgData name="Abdullah Al Mamun" userId="7b5ef901-f473-404d-ae81-8f91a9a08898" providerId="ADAL" clId="{356B9A16-3C85-44A0-871B-0D9ED46CEE71}" dt="2018-11-01T15:47:28.397" v="76" actId="20577"/>
          <ac:spMkLst>
            <pc:docMk/>
            <pc:sldMk cId="2085896206" sldId="261"/>
            <ac:spMk id="5" creationId="{E0EE6D95-A614-4857-BC2A-A1531FD3EB01}"/>
          </ac:spMkLst>
        </pc:spChg>
        <pc:spChg chg="add mod">
          <ac:chgData name="Abdullah Al Mamun" userId="7b5ef901-f473-404d-ae81-8f91a9a08898" providerId="ADAL" clId="{356B9A16-3C85-44A0-871B-0D9ED46CEE71}" dt="2018-11-01T15:50:16.630" v="104" actId="113"/>
          <ac:spMkLst>
            <pc:docMk/>
            <pc:sldMk cId="2085896206" sldId="261"/>
            <ac:spMk id="6" creationId="{030AF723-010D-43CB-92CC-75D7C3692833}"/>
          </ac:spMkLst>
        </pc:spChg>
        <pc:spChg chg="del mod">
          <ac:chgData name="Abdullah Al Mamun" userId="7b5ef901-f473-404d-ae81-8f91a9a08898" providerId="ADAL" clId="{356B9A16-3C85-44A0-871B-0D9ED46CEE71}" dt="2018-11-01T15:48:32.403" v="84" actId="478"/>
          <ac:spMkLst>
            <pc:docMk/>
            <pc:sldMk cId="2085896206" sldId="261"/>
            <ac:spMk id="39939" creationId="{00000000-0000-0000-0000-000000000000}"/>
          </ac:spMkLst>
        </pc:spChg>
      </pc:sldChg>
      <pc:sldChg chg="modSp ord">
        <pc:chgData name="Abdullah Al Mamun" userId="7b5ef901-f473-404d-ae81-8f91a9a08898" providerId="ADAL" clId="{356B9A16-3C85-44A0-871B-0D9ED46CEE71}" dt="2018-11-01T15:52:18.066" v="119" actId="1076"/>
        <pc:sldMkLst>
          <pc:docMk/>
          <pc:sldMk cId="1415374510" sldId="262"/>
        </pc:sldMkLst>
        <pc:spChg chg="mod">
          <ac:chgData name="Abdullah Al Mamun" userId="7b5ef901-f473-404d-ae81-8f91a9a08898" providerId="ADAL" clId="{356B9A16-3C85-44A0-871B-0D9ED46CEE71}" dt="2018-11-01T15:51:28.967" v="111" actId="1076"/>
          <ac:spMkLst>
            <pc:docMk/>
            <pc:sldMk cId="1415374510" sldId="262"/>
            <ac:spMk id="5" creationId="{517B9EBF-40DA-438E-9F7E-9CE0AD1D2F56}"/>
          </ac:spMkLst>
        </pc:spChg>
        <pc:spChg chg="mod">
          <ac:chgData name="Abdullah Al Mamun" userId="7b5ef901-f473-404d-ae81-8f91a9a08898" providerId="ADAL" clId="{356B9A16-3C85-44A0-871B-0D9ED46CEE71}" dt="2018-11-01T15:52:18.066" v="119" actId="1076"/>
          <ac:spMkLst>
            <pc:docMk/>
            <pc:sldMk cId="1415374510" sldId="262"/>
            <ac:spMk id="6" creationId="{A3E17981-024F-40FD-AEE5-74DD90BFE032}"/>
          </ac:spMkLst>
        </pc:spChg>
        <pc:spChg chg="mod">
          <ac:chgData name="Abdullah Al Mamun" userId="7b5ef901-f473-404d-ae81-8f91a9a08898" providerId="ADAL" clId="{356B9A16-3C85-44A0-871B-0D9ED46CEE71}" dt="2018-11-01T15:51:39.036" v="113" actId="1076"/>
          <ac:spMkLst>
            <pc:docMk/>
            <pc:sldMk cId="1415374510" sldId="262"/>
            <ac:spMk id="39939" creationId="{00000000-0000-0000-0000-000000000000}"/>
          </ac:spMkLst>
        </pc:spChg>
        <pc:picChg chg="mod">
          <ac:chgData name="Abdullah Al Mamun" userId="7b5ef901-f473-404d-ae81-8f91a9a08898" providerId="ADAL" clId="{356B9A16-3C85-44A0-871B-0D9ED46CEE71}" dt="2018-11-01T15:51:23.504" v="110" actId="1076"/>
          <ac:picMkLst>
            <pc:docMk/>
            <pc:sldMk cId="1415374510" sldId="262"/>
            <ac:picMk id="7" creationId="{D30798B1-ECD3-4199-803B-07C40CD281B2}"/>
          </ac:picMkLst>
        </pc:picChg>
      </pc:sldChg>
      <pc:sldChg chg="modSp">
        <pc:chgData name="Abdullah Al Mamun" userId="7b5ef901-f473-404d-ae81-8f91a9a08898" providerId="ADAL" clId="{356B9A16-3C85-44A0-871B-0D9ED46CEE71}" dt="2018-11-01T15:55:27.203" v="156" actId="2711"/>
        <pc:sldMkLst>
          <pc:docMk/>
          <pc:sldMk cId="690162940" sldId="263"/>
        </pc:sldMkLst>
        <pc:spChg chg="mod">
          <ac:chgData name="Abdullah Al Mamun" userId="7b5ef901-f473-404d-ae81-8f91a9a08898" providerId="ADAL" clId="{356B9A16-3C85-44A0-871B-0D9ED46CEE71}" dt="2018-11-01T15:55:23.623" v="155" actId="255"/>
          <ac:spMkLst>
            <pc:docMk/>
            <pc:sldMk cId="690162940" sldId="263"/>
            <ac:spMk id="5" creationId="{2964549B-9A31-4E33-ACEA-A58D974AB32B}"/>
          </ac:spMkLst>
        </pc:spChg>
        <pc:spChg chg="mod">
          <ac:chgData name="Abdullah Al Mamun" userId="7b5ef901-f473-404d-ae81-8f91a9a08898" providerId="ADAL" clId="{356B9A16-3C85-44A0-871B-0D9ED46CEE71}" dt="2018-11-01T15:55:27.203" v="156" actId="2711"/>
          <ac:spMkLst>
            <pc:docMk/>
            <pc:sldMk cId="690162940" sldId="263"/>
            <ac:spMk id="39939" creationId="{00000000-0000-0000-0000-000000000000}"/>
          </ac:spMkLst>
        </pc:spChg>
      </pc:sldChg>
      <pc:sldChg chg="modSp">
        <pc:chgData name="Abdullah Al Mamun" userId="7b5ef901-f473-404d-ae81-8f91a9a08898" providerId="ADAL" clId="{356B9A16-3C85-44A0-871B-0D9ED46CEE71}" dt="2018-11-01T15:56:02.695" v="163" actId="1076"/>
        <pc:sldMkLst>
          <pc:docMk/>
          <pc:sldMk cId="2731216218" sldId="264"/>
        </pc:sldMkLst>
        <pc:spChg chg="mod">
          <ac:chgData name="Abdullah Al Mamun" userId="7b5ef901-f473-404d-ae81-8f91a9a08898" providerId="ADAL" clId="{356B9A16-3C85-44A0-871B-0D9ED46CEE71}" dt="2018-11-01T15:56:02.695" v="163" actId="1076"/>
          <ac:spMkLst>
            <pc:docMk/>
            <pc:sldMk cId="2731216218" sldId="264"/>
            <ac:spMk id="2" creationId="{49B4675D-868B-4C6F-8794-49C89FED8085}"/>
          </ac:spMkLst>
        </pc:spChg>
        <pc:spChg chg="mod">
          <ac:chgData name="Abdullah Al Mamun" userId="7b5ef901-f473-404d-ae81-8f91a9a08898" providerId="ADAL" clId="{356B9A16-3C85-44A0-871B-0D9ED46CEE71}" dt="2018-11-01T15:55:39.344" v="158" actId="255"/>
          <ac:spMkLst>
            <pc:docMk/>
            <pc:sldMk cId="2731216218" sldId="264"/>
            <ac:spMk id="5" creationId="{A75A138E-7FC4-40BA-92A7-F8EEE5503EDA}"/>
          </ac:spMkLst>
        </pc:spChg>
      </pc:sldChg>
      <pc:sldChg chg="modSp">
        <pc:chgData name="Abdullah Al Mamun" userId="7b5ef901-f473-404d-ae81-8f91a9a08898" providerId="ADAL" clId="{356B9A16-3C85-44A0-871B-0D9ED46CEE71}" dt="2018-11-01T15:56:21.735" v="168" actId="1076"/>
        <pc:sldMkLst>
          <pc:docMk/>
          <pc:sldMk cId="4043851971" sldId="265"/>
        </pc:sldMkLst>
        <pc:spChg chg="mod">
          <ac:chgData name="Abdullah Al Mamun" userId="7b5ef901-f473-404d-ae81-8f91a9a08898" providerId="ADAL" clId="{356B9A16-3C85-44A0-871B-0D9ED46CEE71}" dt="2018-11-01T15:56:21.735" v="168" actId="1076"/>
          <ac:spMkLst>
            <pc:docMk/>
            <pc:sldMk cId="4043851971" sldId="265"/>
            <ac:spMk id="2" creationId="{07AF6A5B-C6F1-46D7-B50C-BD799BBA01A5}"/>
          </ac:spMkLst>
        </pc:spChg>
        <pc:spChg chg="mod">
          <ac:chgData name="Abdullah Al Mamun" userId="7b5ef901-f473-404d-ae81-8f91a9a08898" providerId="ADAL" clId="{356B9A16-3C85-44A0-871B-0D9ED46CEE71}" dt="2018-11-01T15:56:10.340" v="165" actId="207"/>
          <ac:spMkLst>
            <pc:docMk/>
            <pc:sldMk cId="4043851971" sldId="265"/>
            <ac:spMk id="5" creationId="{F29FE3C9-1CB8-4453-9A86-58AD22C418C1}"/>
          </ac:spMkLst>
        </pc:spChg>
      </pc:sldChg>
      <pc:sldChg chg="modSp">
        <pc:chgData name="Abdullah Al Mamun" userId="7b5ef901-f473-404d-ae81-8f91a9a08898" providerId="ADAL" clId="{356B9A16-3C85-44A0-871B-0D9ED46CEE71}" dt="2018-11-01T15:57:06.328" v="181" actId="1076"/>
        <pc:sldMkLst>
          <pc:docMk/>
          <pc:sldMk cId="839838713" sldId="266"/>
        </pc:sldMkLst>
        <pc:spChg chg="mod">
          <ac:chgData name="Abdullah Al Mamun" userId="7b5ef901-f473-404d-ae81-8f91a9a08898" providerId="ADAL" clId="{356B9A16-3C85-44A0-871B-0D9ED46CEE71}" dt="2018-11-01T15:56:48.463" v="177" actId="207"/>
          <ac:spMkLst>
            <pc:docMk/>
            <pc:sldMk cId="839838713" sldId="266"/>
            <ac:spMk id="2" creationId="{1A1F1104-BA29-414E-A56C-B3A750787317}"/>
          </ac:spMkLst>
        </pc:spChg>
        <pc:spChg chg="mod">
          <ac:chgData name="Abdullah Al Mamun" userId="7b5ef901-f473-404d-ae81-8f91a9a08898" providerId="ADAL" clId="{356B9A16-3C85-44A0-871B-0D9ED46CEE71}" dt="2018-11-01T15:57:06.328" v="181" actId="1076"/>
          <ac:spMkLst>
            <pc:docMk/>
            <pc:sldMk cId="839838713" sldId="266"/>
            <ac:spMk id="3" creationId="{F4EA1360-34BF-4F61-8581-10833710AA0A}"/>
          </ac:spMkLst>
        </pc:spChg>
      </pc:sldChg>
      <pc:sldChg chg="modSp">
        <pc:chgData name="Abdullah Al Mamun" userId="7b5ef901-f473-404d-ae81-8f91a9a08898" providerId="ADAL" clId="{356B9A16-3C85-44A0-871B-0D9ED46CEE71}" dt="2018-11-01T15:55:02.629" v="152" actId="255"/>
        <pc:sldMkLst>
          <pc:docMk/>
          <pc:sldMk cId="1900392415" sldId="296"/>
        </pc:sldMkLst>
        <pc:spChg chg="mod">
          <ac:chgData name="Abdullah Al Mamun" userId="7b5ef901-f473-404d-ae81-8f91a9a08898" providerId="ADAL" clId="{356B9A16-3C85-44A0-871B-0D9ED46CEE71}" dt="2018-11-01T15:55:02.629" v="152" actId="255"/>
          <ac:spMkLst>
            <pc:docMk/>
            <pc:sldMk cId="1900392415" sldId="296"/>
            <ac:spMk id="2" creationId="{98CB27F0-6677-45AE-8C18-1B13B2094039}"/>
          </ac:spMkLst>
        </pc:spChg>
        <pc:spChg chg="mod">
          <ac:chgData name="Abdullah Al Mamun" userId="7b5ef901-f473-404d-ae81-8f91a9a08898" providerId="ADAL" clId="{356B9A16-3C85-44A0-871B-0D9ED46CEE71}" dt="2018-11-01T15:54:48.419" v="148" actId="114"/>
          <ac:spMkLst>
            <pc:docMk/>
            <pc:sldMk cId="1900392415" sldId="296"/>
            <ac:spMk id="3" creationId="{6DD411BD-61E7-45AC-9F33-1BF71CEDC71A}"/>
          </ac:spMkLst>
        </pc:spChg>
      </pc:sldChg>
      <pc:sldChg chg="modSp">
        <pc:chgData name="Abdullah Al Mamun" userId="7b5ef901-f473-404d-ae81-8f91a9a08898" providerId="ADAL" clId="{356B9A16-3C85-44A0-871B-0D9ED46CEE71}" dt="2018-11-01T15:59:07.009" v="204" actId="20577"/>
        <pc:sldMkLst>
          <pc:docMk/>
          <pc:sldMk cId="1213926059" sldId="297"/>
        </pc:sldMkLst>
        <pc:spChg chg="mod">
          <ac:chgData name="Abdullah Al Mamun" userId="7b5ef901-f473-404d-ae81-8f91a9a08898" providerId="ADAL" clId="{356B9A16-3C85-44A0-871B-0D9ED46CEE71}" dt="2018-11-01T15:58:38.421" v="199" actId="1076"/>
          <ac:spMkLst>
            <pc:docMk/>
            <pc:sldMk cId="1213926059" sldId="297"/>
            <ac:spMk id="2" creationId="{2CCE092E-06DF-4495-A99E-ECFA29CBE278}"/>
          </ac:spMkLst>
        </pc:spChg>
        <pc:spChg chg="mod">
          <ac:chgData name="Abdullah Al Mamun" userId="7b5ef901-f473-404d-ae81-8f91a9a08898" providerId="ADAL" clId="{356B9A16-3C85-44A0-871B-0D9ED46CEE71}" dt="2018-11-01T15:59:07.009" v="204" actId="20577"/>
          <ac:spMkLst>
            <pc:docMk/>
            <pc:sldMk cId="1213926059" sldId="297"/>
            <ac:spMk id="3" creationId="{966C0039-E7E4-4234-BB5B-A049703DCDCB}"/>
          </ac:spMkLst>
        </pc:spChg>
      </pc:sldChg>
      <pc:sldChg chg="modSp">
        <pc:chgData name="Abdullah Al Mamun" userId="7b5ef901-f473-404d-ae81-8f91a9a08898" providerId="ADAL" clId="{356B9A16-3C85-44A0-871B-0D9ED46CEE71}" dt="2018-11-01T15:43:52.635" v="16" actId="207"/>
        <pc:sldMkLst>
          <pc:docMk/>
          <pc:sldMk cId="3205830729" sldId="299"/>
        </pc:sldMkLst>
        <pc:spChg chg="mod">
          <ac:chgData name="Abdullah Al Mamun" userId="7b5ef901-f473-404d-ae81-8f91a9a08898" providerId="ADAL" clId="{356B9A16-3C85-44A0-871B-0D9ED46CEE71}" dt="2018-11-01T15:42:34.136" v="1" actId="113"/>
          <ac:spMkLst>
            <pc:docMk/>
            <pc:sldMk cId="3205830729" sldId="299"/>
            <ac:spMk id="2" creationId="{0F4E039E-033A-44BF-A466-FFDFE31062ED}"/>
          </ac:spMkLst>
        </pc:spChg>
        <pc:spChg chg="mod">
          <ac:chgData name="Abdullah Al Mamun" userId="7b5ef901-f473-404d-ae81-8f91a9a08898" providerId="ADAL" clId="{356B9A16-3C85-44A0-871B-0D9ED46CEE71}" dt="2018-11-01T15:43:52.635" v="16" actId="207"/>
          <ac:spMkLst>
            <pc:docMk/>
            <pc:sldMk cId="3205830729" sldId="299"/>
            <ac:spMk id="13314" creationId="{00000000-0000-0000-0000-000000000000}"/>
          </ac:spMkLst>
        </pc:spChg>
      </pc:sldChg>
      <pc:sldChg chg="modSp">
        <pc:chgData name="Abdullah Al Mamun" userId="7b5ef901-f473-404d-ae81-8f91a9a08898" providerId="ADAL" clId="{356B9A16-3C85-44A0-871B-0D9ED46CEE71}" dt="2018-11-01T16:26:54.992" v="230" actId="114"/>
        <pc:sldMkLst>
          <pc:docMk/>
          <pc:sldMk cId="2533205901" sldId="301"/>
        </pc:sldMkLst>
        <pc:spChg chg="mod">
          <ac:chgData name="Abdullah Al Mamun" userId="7b5ef901-f473-404d-ae81-8f91a9a08898" providerId="ADAL" clId="{356B9A16-3C85-44A0-871B-0D9ED46CEE71}" dt="2018-11-01T15:59:54.389" v="209" actId="1076"/>
          <ac:spMkLst>
            <pc:docMk/>
            <pc:sldMk cId="2533205901" sldId="301"/>
            <ac:spMk id="2" creationId="{00000000-0000-0000-0000-000000000000}"/>
          </ac:spMkLst>
        </pc:spChg>
        <pc:spChg chg="mod">
          <ac:chgData name="Abdullah Al Mamun" userId="7b5ef901-f473-404d-ae81-8f91a9a08898" providerId="ADAL" clId="{356B9A16-3C85-44A0-871B-0D9ED46CEE71}" dt="2018-11-01T16:26:54.992" v="230" actId="114"/>
          <ac:spMkLst>
            <pc:docMk/>
            <pc:sldMk cId="2533205901" sldId="301"/>
            <ac:spMk id="3" creationId="{00000000-0000-0000-0000-000000000000}"/>
          </ac:spMkLst>
        </pc:spChg>
      </pc:sldChg>
      <pc:sldChg chg="modSp">
        <pc:chgData name="Abdullah Al Mamun" userId="7b5ef901-f473-404d-ae81-8f91a9a08898" providerId="ADAL" clId="{356B9A16-3C85-44A0-871B-0D9ED46CEE71}" dt="2018-11-01T15:56:38.797" v="174" actId="27636"/>
        <pc:sldMkLst>
          <pc:docMk/>
          <pc:sldMk cId="464236699" sldId="303"/>
        </pc:sldMkLst>
        <pc:spChg chg="mod">
          <ac:chgData name="Abdullah Al Mamun" userId="7b5ef901-f473-404d-ae81-8f91a9a08898" providerId="ADAL" clId="{356B9A16-3C85-44A0-871B-0D9ED46CEE71}" dt="2018-11-01T15:56:30.865" v="171" actId="207"/>
          <ac:spMkLst>
            <pc:docMk/>
            <pc:sldMk cId="464236699" sldId="303"/>
            <ac:spMk id="2" creationId="{75DC552A-45BA-4015-AFCF-030E1CB75FAE}"/>
          </ac:spMkLst>
        </pc:spChg>
        <pc:spChg chg="mod">
          <ac:chgData name="Abdullah Al Mamun" userId="7b5ef901-f473-404d-ae81-8f91a9a08898" providerId="ADAL" clId="{356B9A16-3C85-44A0-871B-0D9ED46CEE71}" dt="2018-11-01T15:56:38.797" v="174" actId="27636"/>
          <ac:spMkLst>
            <pc:docMk/>
            <pc:sldMk cId="464236699" sldId="303"/>
            <ac:spMk id="3" creationId="{004CCF13-3EFD-475E-9DDC-4303C0211B53}"/>
          </ac:spMkLst>
        </pc:spChg>
      </pc:sldChg>
      <pc:sldChg chg="modSp">
        <pc:chgData name="Abdullah Al Mamun" userId="7b5ef901-f473-404d-ae81-8f91a9a08898" providerId="ADAL" clId="{356B9A16-3C85-44A0-871B-0D9ED46CEE71}" dt="2018-11-01T16:26:26.736" v="227" actId="113"/>
        <pc:sldMkLst>
          <pc:docMk/>
          <pc:sldMk cId="1122338027" sldId="309"/>
        </pc:sldMkLst>
        <pc:spChg chg="mod">
          <ac:chgData name="Abdullah Al Mamun" userId="7b5ef901-f473-404d-ae81-8f91a9a08898" providerId="ADAL" clId="{356B9A16-3C85-44A0-871B-0D9ED46CEE71}" dt="2018-11-01T16:25:50.445" v="220" actId="113"/>
          <ac:spMkLst>
            <pc:docMk/>
            <pc:sldMk cId="1122338027" sldId="309"/>
            <ac:spMk id="2" creationId="{00000000-0000-0000-0000-000000000000}"/>
          </ac:spMkLst>
        </pc:spChg>
        <pc:spChg chg="mod">
          <ac:chgData name="Abdullah Al Mamun" userId="7b5ef901-f473-404d-ae81-8f91a9a08898" providerId="ADAL" clId="{356B9A16-3C85-44A0-871B-0D9ED46CEE71}" dt="2018-11-01T16:26:26.736" v="227" actId="113"/>
          <ac:spMkLst>
            <pc:docMk/>
            <pc:sldMk cId="1122338027" sldId="309"/>
            <ac:spMk id="3" creationId="{00000000-0000-0000-0000-000000000000}"/>
          </ac:spMkLst>
        </pc:spChg>
      </pc:sldChg>
      <pc:sldChg chg="modSp">
        <pc:chgData name="Abdullah Al Mamun" userId="7b5ef901-f473-404d-ae81-8f91a9a08898" providerId="ADAL" clId="{356B9A16-3C85-44A0-871B-0D9ED46CEE71}" dt="2018-11-01T15:54:38.234" v="146" actId="1076"/>
        <pc:sldMkLst>
          <pc:docMk/>
          <pc:sldMk cId="49019542" sldId="310"/>
        </pc:sldMkLst>
        <pc:spChg chg="mod">
          <ac:chgData name="Abdullah Al Mamun" userId="7b5ef901-f473-404d-ae81-8f91a9a08898" providerId="ADAL" clId="{356B9A16-3C85-44A0-871B-0D9ED46CEE71}" dt="2018-11-01T15:54:38.234" v="146" actId="1076"/>
          <ac:spMkLst>
            <pc:docMk/>
            <pc:sldMk cId="49019542" sldId="310"/>
            <ac:spMk id="3" creationId="{4BA378F0-0C87-904B-B802-DFDA2E8DF29F}"/>
          </ac:spMkLst>
        </pc:spChg>
        <pc:spChg chg="mod">
          <ac:chgData name="Abdullah Al Mamun" userId="7b5ef901-f473-404d-ae81-8f91a9a08898" providerId="ADAL" clId="{356B9A16-3C85-44A0-871B-0D9ED46CEE71}" dt="2018-11-01T15:54:36.227" v="145" actId="1076"/>
          <ac:spMkLst>
            <pc:docMk/>
            <pc:sldMk cId="49019542" sldId="310"/>
            <ac:spMk id="5" creationId="{8DD5A2BA-F111-49B7-A597-BD63B07F204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elektco.wordpress.com/2012/02/20/stages-of-team-development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cialbrite.org/2012/05/21/how-to-partner-and-form-coalitions-to-grow-impact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nowaddiction.org/2014/07/these-clouds-are-scary-as-hell-better-bring-an-umbrella.html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jelene/2966591130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4teens11.blogspot.com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pr/q7t229m15v7969nl412n9xzw0000gn/T/com.microsoft.Word/WebArchiveCopyPasteTempFiles/IC-Belbins-Team-Roles.jpg%3fitok=gByZkIL2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q.com/research/dealing-with-team-conflicts" TargetMode="External"/><Relationship Id="rId2" Type="http://schemas.openxmlformats.org/officeDocument/2006/relationships/hyperlink" Target="http://blog.sandglaz.com/10-things-you-can-do-to-avoid-conflict-in-your-team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4873" y="2439366"/>
            <a:ext cx="7772400" cy="1470025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Assignment: 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– 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Group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3 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Presentation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Presenters: 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Kamila Khalid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- 1809606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Justiner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Aceta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Demming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- 1810908</a:t>
            </a:r>
            <a:b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Kussar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Khan - 1808525</a:t>
            </a:r>
            <a:b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Kolsuma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Begum - 1807900</a:t>
            </a:r>
            <a:b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Shelim</a:t>
            </a:r>
            <a: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Islam – 1714298</a:t>
            </a:r>
            <a:br>
              <a:rPr lang="en-GB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1403" y="4701208"/>
            <a:ext cx="6400800" cy="1752600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Module: Effective Team Working And Communications</a:t>
            </a:r>
          </a:p>
          <a:p>
            <a:r>
              <a:rPr lang="en-GB" sz="2000" b="1" dirty="0" smtClean="0"/>
              <a:t>Lecturer: Eric </a:t>
            </a:r>
            <a:r>
              <a:rPr lang="en-GB" sz="2000" b="1" dirty="0" err="1" smtClean="0"/>
              <a:t>Osei</a:t>
            </a:r>
            <a:endParaRPr lang="en-GB" sz="2000" b="1" dirty="0" smtClean="0"/>
          </a:p>
          <a:p>
            <a:endParaRPr lang="en-GB" dirty="0"/>
          </a:p>
        </p:txBody>
      </p:sp>
      <p:pic>
        <p:nvPicPr>
          <p:cNvPr id="4" name="Picture 3" descr="C:\Users\Masaud\AppData\Local\Microsoft\Windows\INetCache\IE\FCC4RXLT\Executive-leadership-1024x9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60174"/>
            <a:ext cx="1265583" cy="492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8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team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Elements to consider for effective team working:</a:t>
            </a:r>
          </a:p>
          <a:p>
            <a:pPr lvl="1"/>
            <a:r>
              <a:rPr lang="en-GB" dirty="0" smtClean="0"/>
              <a:t>1</a:t>
            </a:r>
            <a:r>
              <a:rPr lang="en-GB" dirty="0"/>
              <a:t>.	Benefits of team working </a:t>
            </a:r>
            <a:endParaRPr lang="en-GB" dirty="0" smtClean="0"/>
          </a:p>
          <a:p>
            <a:pPr lvl="1"/>
            <a:r>
              <a:rPr lang="en-GB" dirty="0" smtClean="0"/>
              <a:t>2</a:t>
            </a:r>
            <a:r>
              <a:rPr lang="en-GB" dirty="0"/>
              <a:t>.	Stages of team </a:t>
            </a:r>
            <a:r>
              <a:rPr lang="en-GB" dirty="0" smtClean="0"/>
              <a:t>development</a:t>
            </a:r>
            <a:endParaRPr lang="en-GB" dirty="0"/>
          </a:p>
          <a:p>
            <a:pPr lvl="1"/>
            <a:r>
              <a:rPr lang="en-GB" dirty="0"/>
              <a:t>3.	Team </a:t>
            </a:r>
            <a:r>
              <a:rPr lang="en-GB" dirty="0" smtClean="0"/>
              <a:t>roles</a:t>
            </a:r>
            <a:endParaRPr lang="en-GB" dirty="0"/>
          </a:p>
          <a:p>
            <a:pPr lvl="1"/>
            <a:r>
              <a:rPr lang="en-GB" dirty="0"/>
              <a:t>4.	Successful team </a:t>
            </a:r>
            <a:r>
              <a:rPr lang="en-GB" dirty="0" smtClean="0"/>
              <a:t>development</a:t>
            </a:r>
            <a:endParaRPr lang="en-GB" dirty="0"/>
          </a:p>
          <a:p>
            <a:pPr lvl="1"/>
            <a:r>
              <a:rPr lang="en-GB" dirty="0"/>
              <a:t>5.	Managing </a:t>
            </a:r>
            <a:r>
              <a:rPr lang="en-GB" dirty="0" smtClean="0"/>
              <a:t>conflict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Masaud\AppData\Local\Microsoft\Windows\INetCache\IE\FCC4RXLT\daily-mee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817" y="1136373"/>
            <a:ext cx="2368826" cy="92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20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200" dirty="0"/>
              <a:t>BENEFITS OF TEAM WORKING</a:t>
            </a:r>
            <a:br>
              <a:rPr lang="en-GB" sz="3200" dirty="0"/>
            </a:br>
            <a:r>
              <a:rPr lang="en-GB" sz="2000" dirty="0"/>
              <a:t>By </a:t>
            </a:r>
            <a:br>
              <a:rPr lang="en-GB" sz="2000" dirty="0"/>
            </a:br>
            <a:r>
              <a:rPr lang="en-GB" sz="2000" dirty="0"/>
              <a:t>Kamila Khalid</a:t>
            </a:r>
            <a:br>
              <a:rPr lang="en-GB" sz="2000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4" descr="C:\Users\Masaud\AppData\Local\Microsoft\Windows\INetCache\IE\S1NL2FQC\bIZF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877" y="427179"/>
            <a:ext cx="597666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48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TEAM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95" y="1162879"/>
            <a:ext cx="8229600" cy="3917032"/>
          </a:xfrm>
        </p:spPr>
        <p:txBody>
          <a:bodyPr/>
          <a:lstStyle/>
          <a:p>
            <a:r>
              <a:rPr lang="en-GB" dirty="0"/>
              <a:t>Provides support Network</a:t>
            </a:r>
          </a:p>
          <a:p>
            <a:r>
              <a:rPr lang="en-GB" dirty="0"/>
              <a:t>Motivation</a:t>
            </a:r>
          </a:p>
          <a:p>
            <a:r>
              <a:rPr lang="en-GB" dirty="0" smtClean="0"/>
              <a:t>Creativity and Innovation</a:t>
            </a:r>
            <a:endParaRPr lang="en-GB" dirty="0"/>
          </a:p>
          <a:p>
            <a:r>
              <a:rPr lang="en-GB" dirty="0"/>
              <a:t>Increased Productivity</a:t>
            </a:r>
          </a:p>
          <a:p>
            <a:r>
              <a:rPr lang="en-GB" dirty="0" smtClean="0"/>
              <a:t>Survival!</a:t>
            </a:r>
          </a:p>
          <a:p>
            <a:pPr marL="0" indent="0" algn="ctr">
              <a:buNone/>
            </a:pPr>
            <a:r>
              <a:rPr lang="en-GB" sz="1600" i="1" dirty="0"/>
              <a:t>	</a:t>
            </a:r>
            <a:r>
              <a:rPr lang="en-GB" sz="1600" i="1" dirty="0" smtClean="0"/>
              <a:t>According </a:t>
            </a:r>
            <a:r>
              <a:rPr lang="en-GB" sz="1600" i="1" dirty="0"/>
              <a:t>to </a:t>
            </a:r>
            <a:r>
              <a:rPr lang="en-GB" sz="1600" i="1" dirty="0" err="1"/>
              <a:t>Richinelli</a:t>
            </a:r>
            <a:r>
              <a:rPr lang="en-GB" sz="1600" i="1" dirty="0"/>
              <a:t> (2017), teamwork is not only crucial to achieving an end result but a great way to bond and strengthen relationships between those you are working with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pic>
        <p:nvPicPr>
          <p:cNvPr id="4" name="Picture 3" descr="C:\Users\Masaud\AppData\Local\Microsoft\Windows\INetCache\IE\FCC4RXLT\1771179517_ce3fe36c4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401" y="4373917"/>
            <a:ext cx="6238869" cy="121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66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Reduces the stress element.</a:t>
            </a:r>
          </a:p>
          <a:p>
            <a:endParaRPr lang="en-GB" dirty="0"/>
          </a:p>
          <a:p>
            <a:r>
              <a:rPr lang="en-GB" dirty="0" smtClean="0"/>
              <a:t>Saves time.</a:t>
            </a: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2000" i="1" dirty="0" smtClean="0"/>
              <a:t>“Alone </a:t>
            </a:r>
            <a:r>
              <a:rPr lang="en-GB" sz="2000" i="1" dirty="0"/>
              <a:t>we can do so little, together we can do so much." </a:t>
            </a:r>
            <a:r>
              <a:rPr lang="en-GB" sz="2000" i="1" dirty="0" smtClean="0"/>
              <a:t>Helen Keller (Lash 1980)</a:t>
            </a:r>
            <a:endParaRPr lang="en-GB" sz="2000" i="1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611688"/>
            <a:ext cx="381000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731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Seeing the strength of other team players will naturally motivate team members.</a:t>
            </a:r>
            <a:endParaRPr lang="en-GB" dirty="0"/>
          </a:p>
          <a:p>
            <a:endParaRPr lang="en-GB" dirty="0"/>
          </a:p>
          <a:p>
            <a:r>
              <a:rPr lang="en-GB" dirty="0"/>
              <a:t>Morale is improved.</a:t>
            </a:r>
          </a:p>
          <a:p>
            <a:endParaRPr lang="en-GB" dirty="0"/>
          </a:p>
          <a:p>
            <a:r>
              <a:rPr lang="en-GB" dirty="0"/>
              <a:t>Give praise.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588" y="3504718"/>
            <a:ext cx="32988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384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CREATIVITY AND INNOVATION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More ideas, more ways to solve a problem.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Two heads are better than one.</a:t>
            </a:r>
            <a:endParaRPr lang="en-GB" dirty="0"/>
          </a:p>
          <a:p>
            <a:endParaRPr lang="en-GB" dirty="0"/>
          </a:p>
          <a:p>
            <a:r>
              <a:rPr lang="en-GB" dirty="0"/>
              <a:t>Skill sets are enhanced by more people thinking creatively and sharing ideas.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862" y="4850296"/>
            <a:ext cx="2962275" cy="960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55063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/>
              <a:t>INCREASE PRODUCTIVITY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956" y="990601"/>
            <a:ext cx="8229600" cy="3917032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2200" i="1" dirty="0"/>
              <a:t>According to Cooke &amp; Hilton (2015) interventions that foster positive team processes offer most promising routes to enhance team effectiveness and thus increase productivity.</a:t>
            </a:r>
          </a:p>
          <a:p>
            <a:endParaRPr lang="en-GB" dirty="0"/>
          </a:p>
          <a:p>
            <a:r>
              <a:rPr lang="en-GB" dirty="0"/>
              <a:t>The team has the same goal and working collaboratively will increase the chance of reaching the goal successfully.</a:t>
            </a:r>
          </a:p>
          <a:p>
            <a:endParaRPr lang="en-GB" dirty="0"/>
          </a:p>
          <a:p>
            <a:r>
              <a:rPr lang="en-GB" dirty="0"/>
              <a:t>Workload is shared according to skill levels so each person can get on with their own tasks and ensure it is completed on time.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661" y="4479235"/>
            <a:ext cx="4589600" cy="1514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819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SURVIVAL!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Working as a team could </a:t>
            </a:r>
            <a:r>
              <a:rPr lang="en-GB" dirty="0" smtClean="0"/>
              <a:t>mean </a:t>
            </a:r>
            <a:r>
              <a:rPr lang="en-GB" dirty="0"/>
              <a:t>the difference of life and death in nature.</a:t>
            </a:r>
          </a:p>
          <a:p>
            <a:r>
              <a:rPr lang="en-GB" dirty="0"/>
              <a:t>It also could be the difference between life and death of an organisation.</a:t>
            </a:r>
          </a:p>
          <a:p>
            <a:r>
              <a:rPr lang="en-GB" dirty="0"/>
              <a:t>People working together for the same goal are more likely to achieve the goal than those working on their own.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052" y="4015409"/>
            <a:ext cx="3097213" cy="1719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512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EMBRAER – Successful Team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435" y="1162879"/>
            <a:ext cx="8229600" cy="3917032"/>
          </a:xfrm>
        </p:spPr>
        <p:txBody>
          <a:bodyPr/>
          <a:lstStyle/>
          <a:p>
            <a:r>
              <a:rPr lang="en-GB" dirty="0"/>
              <a:t>“I’m reminded of how something as intricate as an aircraft is produced by so many talented individuals with such diverse functions, all coming together to deliver a single thing.” (John </a:t>
            </a:r>
            <a:r>
              <a:rPr lang="en-GB" dirty="0" smtClean="0"/>
              <a:t>Slattery – Embraer, 2017)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896" y="3511826"/>
            <a:ext cx="3896139" cy="1577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411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921D69E-9CA9-4B7D-A4CA-400758D79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6502558-8C62-4797-87E8-36801B2C68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Stages of </a:t>
            </a:r>
            <a:r>
              <a:rPr lang="en-GB" dirty="0" smtClean="0"/>
              <a:t>Team </a:t>
            </a:r>
            <a:r>
              <a:rPr lang="en-GB" dirty="0"/>
              <a:t>D</a:t>
            </a:r>
            <a:r>
              <a:rPr lang="en-GB" dirty="0" smtClean="0"/>
              <a:t>evelopment 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By 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err="1" smtClean="0"/>
              <a:t>Justiner</a:t>
            </a:r>
            <a:r>
              <a:rPr lang="en-GB" dirty="0" smtClean="0"/>
              <a:t> </a:t>
            </a:r>
            <a:r>
              <a:rPr lang="en-GB" dirty="0" err="1" smtClean="0"/>
              <a:t>Demming</a:t>
            </a:r>
            <a:r>
              <a:rPr lang="en-GB" dirty="0" smtClean="0"/>
              <a:t>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896" y="3220278"/>
            <a:ext cx="4320207" cy="2332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81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19A4F8A-CA22-4976-97F8-F2DB81944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Tuckman’s </a:t>
            </a:r>
            <a:r>
              <a:rPr lang="en-GB" dirty="0" smtClean="0"/>
              <a:t>Stages </a:t>
            </a:r>
            <a:r>
              <a:rPr lang="en-GB" dirty="0"/>
              <a:t>of </a:t>
            </a:r>
            <a:r>
              <a:rPr lang="en-GB" dirty="0" smtClean="0"/>
              <a:t>Group Development </a:t>
            </a:r>
            <a:endParaRPr lang="en-GB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="" xmlns:a16="http://schemas.microsoft.com/office/drawing/2014/main" id="{507C062C-FD25-40EF-8F9A-2DA3E7FE2A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04654" y="2467617"/>
            <a:ext cx="5134692" cy="2181529"/>
          </a:xfr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3F2EE9FF-0698-46C0-B623-3C0F8EC28869}"/>
              </a:ext>
            </a:extLst>
          </p:cNvPr>
          <p:cNvSpPr txBox="1"/>
          <p:nvPr/>
        </p:nvSpPr>
        <p:spPr>
          <a:xfrm>
            <a:off x="2004654" y="4649146"/>
            <a:ext cx="51346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elektco.wordpress.com/2012/02/20/stages-of-team-develop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6267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B20FC63-096E-4916-A4A2-9494C0113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5F20DBA-8A15-430C-BD91-0CE68847D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Groups of people  being put together to form a team.</a:t>
            </a:r>
          </a:p>
          <a:p>
            <a:r>
              <a:rPr lang="en-GB" dirty="0"/>
              <a:t>Getting to know each other </a:t>
            </a:r>
          </a:p>
          <a:p>
            <a:r>
              <a:rPr lang="en-GB" dirty="0"/>
              <a:t>Identifying each others strength and weaknesses.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erson jumping in the air&#10;&#10;Description automatically generated">
            <a:extLst>
              <a:ext uri="{FF2B5EF4-FFF2-40B4-BE49-F238E27FC236}">
                <a16:creationId xmlns="" xmlns:a16="http://schemas.microsoft.com/office/drawing/2014/main" id="{0F7B2C96-FD40-4BE8-A44A-FE804B2391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14240" y="3237587"/>
            <a:ext cx="3915519" cy="20102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36367C04-E35D-45E0-9E5C-31BF2229536C}"/>
              </a:ext>
            </a:extLst>
          </p:cNvPr>
          <p:cNvSpPr txBox="1"/>
          <p:nvPr/>
        </p:nvSpPr>
        <p:spPr>
          <a:xfrm>
            <a:off x="1952625" y="5744650"/>
            <a:ext cx="52387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socialbrite.org/2012/05/21/how-to-partner-and-form-coalitions-to-grow-impac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57059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7B0B30F-8567-417B-95C7-4AF4A9B16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D27094C-3675-47AF-9B1A-2F35C3DA1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Stages to decide on roles of the team members</a:t>
            </a:r>
          </a:p>
          <a:p>
            <a:r>
              <a:rPr lang="en-GB" dirty="0"/>
              <a:t>Tensions </a:t>
            </a:r>
            <a:r>
              <a:rPr lang="en-GB" dirty="0" smtClean="0"/>
              <a:t>star </a:t>
            </a:r>
            <a:r>
              <a:rPr lang="en-GB" dirty="0"/>
              <a:t>to brew </a:t>
            </a:r>
          </a:p>
          <a:p>
            <a:endParaRPr lang="en-GB" dirty="0"/>
          </a:p>
        </p:txBody>
      </p:sp>
      <p:pic>
        <p:nvPicPr>
          <p:cNvPr id="8" name="Picture 7" descr="A close up of clouds in the sky&#10;&#10;Description automatically generated">
            <a:extLst>
              <a:ext uri="{FF2B5EF4-FFF2-40B4-BE49-F238E27FC236}">
                <a16:creationId xmlns="" xmlns:a16="http://schemas.microsoft.com/office/drawing/2014/main" id="{EB4D0645-0CE8-40E9-AA8B-97D2E7D3F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1600" y="3166864"/>
            <a:ext cx="7524328" cy="23762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80728E08-98C7-408C-BE1C-456A2D4ABC08}"/>
              </a:ext>
            </a:extLst>
          </p:cNvPr>
          <p:cNvSpPr txBox="1"/>
          <p:nvPr/>
        </p:nvSpPr>
        <p:spPr>
          <a:xfrm>
            <a:off x="0" y="6435896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snowaddiction.org/2014/07/these-clouds-are-scary-as-hell-better-bring-an-umbrell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964199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8867D39-E4A5-41C5-95FC-3DFE26C79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B41888E-007D-4BD9-A724-15FAA190D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GB" dirty="0"/>
              <a:t>Trust established </a:t>
            </a:r>
          </a:p>
          <a:p>
            <a:r>
              <a:rPr lang="en-GB" dirty="0"/>
              <a:t>Leaders selected</a:t>
            </a:r>
          </a:p>
          <a:p>
            <a:r>
              <a:rPr lang="en-GB" dirty="0"/>
              <a:t>Roles identified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85871FC-A6CA-45F1-95BD-0E0962A78D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90750" y="3284984"/>
            <a:ext cx="4762500" cy="18823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48019ED9-B698-4DB3-AEBB-D5D416EC3ED7}"/>
              </a:ext>
            </a:extLst>
          </p:cNvPr>
          <p:cNvSpPr txBox="1"/>
          <p:nvPr/>
        </p:nvSpPr>
        <p:spPr>
          <a:xfrm>
            <a:off x="2190750" y="5167312"/>
            <a:ext cx="4762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jelene/296659113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54805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28813A5-004E-4E5F-A92F-FD995ACE7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8DC071B-0652-4D36-ACE5-C85A6272B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591978"/>
            <a:ext cx="8229600" cy="3917032"/>
          </a:xfrm>
        </p:spPr>
        <p:txBody>
          <a:bodyPr/>
          <a:lstStyle/>
          <a:p>
            <a:r>
              <a:rPr lang="en-GB" dirty="0"/>
              <a:t>Ideas and options are put </a:t>
            </a:r>
            <a:r>
              <a:rPr lang="en-GB" dirty="0" smtClean="0"/>
              <a:t>forward</a:t>
            </a:r>
            <a:endParaRPr lang="en-GB" dirty="0"/>
          </a:p>
          <a:p>
            <a:r>
              <a:rPr lang="en-GB" dirty="0"/>
              <a:t>Problems are solved </a:t>
            </a:r>
          </a:p>
          <a:p>
            <a:r>
              <a:rPr lang="en-GB" dirty="0"/>
              <a:t>The team has reached its goal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7476EA9E-3D2D-495D-92DF-AB77D242B0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6751" y="3732413"/>
            <a:ext cx="7139136" cy="19110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3BFF57D-02A2-4136-994B-4561441D1E7E}"/>
              </a:ext>
            </a:extLst>
          </p:cNvPr>
          <p:cNvSpPr txBox="1"/>
          <p:nvPr/>
        </p:nvSpPr>
        <p:spPr>
          <a:xfrm>
            <a:off x="1547664" y="5777880"/>
            <a:ext cx="71391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4teens11.blogspot.co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9826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83" y="11890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Team </a:t>
            </a:r>
            <a:r>
              <a:rPr lang="en-GB" dirty="0"/>
              <a:t>Roles</a:t>
            </a:r>
            <a:br>
              <a:rPr lang="en-GB" dirty="0"/>
            </a:br>
            <a:r>
              <a:rPr lang="en-GB" dirty="0"/>
              <a:t>By </a:t>
            </a:r>
            <a:r>
              <a:rPr lang="en-GB" dirty="0" err="1"/>
              <a:t>Kussar</a:t>
            </a:r>
            <a:r>
              <a:rPr lang="en-GB" dirty="0"/>
              <a:t> Khan</a:t>
            </a:r>
            <a:br>
              <a:rPr lang="en-GB" dirty="0"/>
            </a:b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52871"/>
            <a:ext cx="6096000" cy="3171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034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 – What are these?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‘Usually, people are given roles; they do not ﬁnd them.’ (Belbin, 2010, p.1)</a:t>
            </a:r>
          </a:p>
          <a:p>
            <a:endParaRPr lang="en-GB" dirty="0"/>
          </a:p>
          <a:p>
            <a:r>
              <a:rPr lang="en-GB" dirty="0"/>
              <a:t>‘Exploring roles is fundamental to the study of teams’ (Fujimoto, 2016)</a:t>
            </a:r>
          </a:p>
          <a:p>
            <a:endParaRPr lang="en-GB" dirty="0"/>
          </a:p>
          <a:p>
            <a:r>
              <a:rPr lang="en-GB" dirty="0"/>
              <a:t>Roles are task based</a:t>
            </a:r>
          </a:p>
          <a:p>
            <a:endParaRPr lang="en-GB" dirty="0"/>
          </a:p>
          <a:p>
            <a:r>
              <a:rPr lang="en-GB" dirty="0"/>
              <a:t>Formal vs Informal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06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 – Why are these necessary?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and weaknesses – complementary</a:t>
            </a:r>
          </a:p>
          <a:p>
            <a:endParaRPr lang="en-GB" dirty="0"/>
          </a:p>
          <a:p>
            <a:r>
              <a:rPr lang="en-GB" dirty="0"/>
              <a:t>Diverse mix of people and behaviours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‘The skills of the players are important but the strength of the team depends more speciﬁcally on how well the players combine.’  (Belbin, 2010, p.97)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16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 result for team roles">
            <a:extLst>
              <a:ext uri="{FF2B5EF4-FFF2-40B4-BE49-F238E27FC236}">
                <a16:creationId xmlns="" xmlns:a16="http://schemas.microsoft.com/office/drawing/2014/main" id="{C16C5E5B-A648-9B42-971D-B5326A6D75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99" y="0"/>
            <a:ext cx="8472488" cy="56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4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 Groups – 9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1409" y="1600201"/>
            <a:ext cx="5287618" cy="37934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Action</a:t>
            </a:r>
          </a:p>
          <a:p>
            <a:pPr lvl="1"/>
            <a:r>
              <a:rPr lang="en-US" dirty="0"/>
              <a:t>The Completer/Finisher</a:t>
            </a:r>
          </a:p>
          <a:p>
            <a:pPr lvl="1"/>
            <a:r>
              <a:rPr lang="en-US" dirty="0"/>
              <a:t>The Implementer</a:t>
            </a:r>
          </a:p>
          <a:p>
            <a:pPr lvl="1"/>
            <a:r>
              <a:rPr lang="en-US" dirty="0"/>
              <a:t>The Shaper</a:t>
            </a:r>
          </a:p>
          <a:p>
            <a:r>
              <a:rPr lang="en-US" dirty="0"/>
              <a:t>Social</a:t>
            </a:r>
          </a:p>
          <a:p>
            <a:pPr lvl="1"/>
            <a:r>
              <a:rPr lang="en-US" dirty="0"/>
              <a:t>The Coordinator</a:t>
            </a:r>
          </a:p>
          <a:p>
            <a:pPr lvl="1"/>
            <a:r>
              <a:rPr lang="en-US" dirty="0"/>
              <a:t>The Resource Investigator</a:t>
            </a:r>
          </a:p>
          <a:p>
            <a:pPr lvl="1"/>
            <a:r>
              <a:rPr lang="en-US" dirty="0"/>
              <a:t>The Team  Worker</a:t>
            </a:r>
          </a:p>
          <a:p>
            <a:r>
              <a:rPr lang="en-US" dirty="0"/>
              <a:t>Cerebral</a:t>
            </a:r>
          </a:p>
          <a:p>
            <a:pPr lvl="1"/>
            <a:r>
              <a:rPr lang="en-US" dirty="0"/>
              <a:t>The Monitor/Evaluator</a:t>
            </a:r>
          </a:p>
          <a:p>
            <a:pPr lvl="1"/>
            <a:r>
              <a:rPr lang="en-US" dirty="0"/>
              <a:t>The Plant</a:t>
            </a:r>
          </a:p>
          <a:p>
            <a:pPr lvl="1"/>
            <a:r>
              <a:rPr lang="en-US" dirty="0"/>
              <a:t>The Specialist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64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Successful Team Development</a:t>
            </a:r>
          </a:p>
          <a:p>
            <a:pPr marL="0" indent="0" algn="ctr">
              <a:buNone/>
            </a:pPr>
            <a:r>
              <a:rPr lang="en-GB" dirty="0" smtClean="0"/>
              <a:t>By</a:t>
            </a:r>
          </a:p>
          <a:p>
            <a:pPr marL="0" indent="0" algn="ctr">
              <a:buNone/>
            </a:pPr>
            <a:r>
              <a:rPr lang="en-GB" dirty="0" err="1" smtClean="0"/>
              <a:t>Kalsuma</a:t>
            </a:r>
            <a:r>
              <a:rPr lang="en-GB" dirty="0" smtClean="0"/>
              <a:t> Begum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061" y="3428999"/>
            <a:ext cx="5607326" cy="221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983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Commitment to </a:t>
            </a:r>
            <a:r>
              <a:rPr lang="en-US" dirty="0" smtClean="0"/>
              <a:t>Shared Goals </a:t>
            </a:r>
            <a:r>
              <a:rPr lang="en-US" dirty="0"/>
              <a:t>and </a:t>
            </a:r>
            <a:r>
              <a:rPr lang="en-US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/>
          </a:p>
          <a:p>
            <a:r>
              <a:rPr lang="en-US" dirty="0" smtClean="0"/>
              <a:t>Focus </a:t>
            </a:r>
            <a:r>
              <a:rPr lang="en-US" dirty="0"/>
              <a:t>on goals and results</a:t>
            </a:r>
            <a:endParaRPr lang="en-GB" dirty="0"/>
          </a:p>
          <a:p>
            <a:pPr lvl="0"/>
            <a:r>
              <a:rPr lang="en-US" dirty="0"/>
              <a:t>Offer each other support</a:t>
            </a:r>
            <a:endParaRPr lang="en-GB" dirty="0"/>
          </a:p>
          <a:p>
            <a:pPr lvl="0"/>
            <a:r>
              <a:rPr lang="en-US" dirty="0"/>
              <a:t>Good leadership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C:\Users\Masaud\AppData\Local\Microsoft\Windows\INetCache\IE\ZC8XS6L6\Les%20sacrifices%20pendant%20la%20première%20allianc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035" y="2382078"/>
            <a:ext cx="4108174" cy="308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50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/>
              <a:t>Clearly </a:t>
            </a:r>
            <a:r>
              <a:rPr lang="en-US" dirty="0" smtClean="0"/>
              <a:t>Define </a:t>
            </a:r>
            <a:r>
              <a:rPr lang="en-US" dirty="0"/>
              <a:t>the </a:t>
            </a:r>
            <a:r>
              <a:rPr lang="en-US" dirty="0" smtClean="0"/>
              <a:t>Roles </a:t>
            </a:r>
            <a:r>
              <a:rPr lang="en-US" dirty="0"/>
              <a:t>and </a:t>
            </a:r>
            <a:r>
              <a:rPr lang="en-US" dirty="0" smtClean="0"/>
              <a:t>Responsibilities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US" dirty="0"/>
              <a:t>Use best skills of each </a:t>
            </a:r>
            <a:r>
              <a:rPr lang="en-US" dirty="0" smtClean="0"/>
              <a:t>team member</a:t>
            </a:r>
            <a:endParaRPr lang="en-GB" dirty="0"/>
          </a:p>
          <a:p>
            <a:pPr lvl="0"/>
            <a:r>
              <a:rPr lang="en-US" dirty="0"/>
              <a:t>Allows </a:t>
            </a:r>
            <a:r>
              <a:rPr lang="en-US" dirty="0" smtClean="0"/>
              <a:t>one </a:t>
            </a:r>
            <a:r>
              <a:rPr lang="en-US" dirty="0"/>
              <a:t>to develop in all </a:t>
            </a:r>
            <a:r>
              <a:rPr lang="en-US" dirty="0" smtClean="0"/>
              <a:t>areas</a:t>
            </a:r>
            <a:endParaRPr lang="en-GB" dirty="0"/>
          </a:p>
          <a:p>
            <a:pPr lvl="0"/>
            <a:r>
              <a:rPr lang="en-US" dirty="0"/>
              <a:t>Celebrate success and failures</a:t>
            </a:r>
            <a:endParaRPr lang="en-GB" dirty="0"/>
          </a:p>
          <a:p>
            <a:pPr lvl="0"/>
            <a:r>
              <a:rPr lang="en-US" dirty="0"/>
              <a:t>Setting team goals</a:t>
            </a:r>
            <a:endParaRPr lang="en-GB" dirty="0"/>
          </a:p>
          <a:p>
            <a:pPr lvl="0"/>
            <a:r>
              <a:rPr lang="en-US" dirty="0"/>
              <a:t>Identify team members </a:t>
            </a:r>
            <a:r>
              <a:rPr lang="en-US" dirty="0" smtClean="0"/>
              <a:t>weaknesses </a:t>
            </a:r>
            <a:r>
              <a:rPr lang="en-US" dirty="0"/>
              <a:t>and strengths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521" y="4224235"/>
            <a:ext cx="3392557" cy="1477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887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Effective </a:t>
            </a:r>
            <a:r>
              <a:rPr lang="en-US" dirty="0" smtClean="0"/>
              <a:t>Systems </a:t>
            </a:r>
            <a:r>
              <a:rPr lang="en-US" dirty="0"/>
              <a:t>and </a:t>
            </a:r>
            <a:r>
              <a:rPr lang="en-US" dirty="0" smtClean="0"/>
              <a:t>Processes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US" dirty="0"/>
              <a:t>Clear communication</a:t>
            </a:r>
            <a:endParaRPr lang="en-GB" dirty="0"/>
          </a:p>
          <a:p>
            <a:pPr lvl="0"/>
            <a:r>
              <a:rPr lang="en-US" dirty="0"/>
              <a:t>Beneficial team behaviors, well-defined decision procedures and ground roles</a:t>
            </a:r>
            <a:endParaRPr lang="en-GB" dirty="0"/>
          </a:p>
          <a:p>
            <a:pPr lvl="0"/>
            <a:r>
              <a:rPr lang="en-US" dirty="0"/>
              <a:t>Balanced participation</a:t>
            </a:r>
            <a:endParaRPr lang="en-GB" dirty="0"/>
          </a:p>
          <a:p>
            <a:pPr lvl="0"/>
            <a:r>
              <a:rPr lang="en-US" dirty="0"/>
              <a:t>Awareness of the group process</a:t>
            </a:r>
            <a:endParaRPr lang="en-GB" dirty="0"/>
          </a:p>
          <a:p>
            <a:pPr lvl="0"/>
            <a:r>
              <a:rPr lang="en-US" dirty="0"/>
              <a:t>Good personal relationships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409" y="3432313"/>
            <a:ext cx="3154017" cy="2233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250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23962611-DFD5-4092-AAFD-559E3DFCE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2270F1FA-0425-408F-9861-80BF5AFB27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9175AC-5B80-4535-A119-13087ED8E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026" y="2043663"/>
            <a:ext cx="4578895" cy="20310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 defTabSz="914400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Managing Conflicts</a:t>
            </a:r>
            <a:b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 Shelim Islam</a:t>
            </a:r>
            <a:endParaRPr lang="en-US" sz="6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F41D2D2-5C28-42BA-8EAF-8592C8287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4026" y="4074718"/>
            <a:ext cx="4578895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defTabSz="914400">
              <a:spcBef>
                <a:spcPts val="1000"/>
              </a:spcBef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254672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CEE91300-6695-4911-8E48-F07AC45D2F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5B336162-B533-4EFE-8BB3-8EBB4A5E32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98578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33FA80-B981-4CAE-9320-04FADFE10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35" y="1146966"/>
            <a:ext cx="2774103" cy="1987072"/>
          </a:xfrm>
          <a:noFill/>
          <a:ln w="25400" cap="sq">
            <a:noFill/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Why is there conflict?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099BDCD-0714-4C47-B0C9-20C46B109F79}"/>
              </a:ext>
            </a:extLst>
          </p:cNvPr>
          <p:cNvSpPr txBox="1"/>
          <p:nvPr/>
        </p:nvSpPr>
        <p:spPr>
          <a:xfrm>
            <a:off x="622335" y="3429000"/>
            <a:ext cx="2774103" cy="2256685"/>
          </a:xfrm>
          <a:prstGeom prst="rect">
            <a:avLst/>
          </a:prstGeom>
          <a:noFill/>
        </p:spPr>
        <p:txBody>
          <a:bodyPr wrap="square" rtlCol="0" anchor="t">
            <a:normAutofit fontScale="92500"/>
          </a:bodyPr>
          <a:lstStyle/>
          <a:p>
            <a:pPr marL="285750" indent="-285750" algn="ct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Lack of communication</a:t>
            </a:r>
          </a:p>
          <a:p>
            <a:pPr marL="285750" indent="-285750" algn="ct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Language Barrier</a:t>
            </a:r>
          </a:p>
          <a:p>
            <a:pPr marL="285750" indent="-285750" algn="ct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Religion</a:t>
            </a:r>
          </a:p>
          <a:p>
            <a:pPr marL="285750" indent="-285750" algn="ct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E006891-D605-4B89-AAB2-77FDCCDCC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886" y="1146966"/>
            <a:ext cx="4056522" cy="453871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070D8AC1-E2D1-46E7-B545-6BE2E77E53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7259" y="1340768"/>
            <a:ext cx="4859474" cy="3779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72007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AD6B8D3-9BCD-4527-9006-AC96A107F714}"/>
              </a:ext>
            </a:extLst>
          </p:cNvPr>
          <p:cNvSpPr txBox="1"/>
          <p:nvPr/>
        </p:nvSpPr>
        <p:spPr>
          <a:xfrm>
            <a:off x="1691680" y="692696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D7A66BD-D914-407B-9FCB-6EC733E507F6}"/>
              </a:ext>
            </a:extLst>
          </p:cNvPr>
          <p:cNvSpPr txBox="1"/>
          <p:nvPr/>
        </p:nvSpPr>
        <p:spPr>
          <a:xfrm>
            <a:off x="728862" y="660550"/>
            <a:ext cx="6120679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dirty="0">
                <a:latin typeface="+mj-lt"/>
              </a:rPr>
              <a:t>How to avoid conflict?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F2B02ED8-4A62-41F4-ACF7-F977334DD239}"/>
              </a:ext>
            </a:extLst>
          </p:cNvPr>
          <p:cNvSpPr txBox="1"/>
          <p:nvPr/>
        </p:nvSpPr>
        <p:spPr>
          <a:xfrm>
            <a:off x="704530" y="1796245"/>
            <a:ext cx="348309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Improving </a:t>
            </a:r>
            <a:r>
              <a:rPr lang="en-GB" sz="2800" dirty="0"/>
              <a:t>communication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Listen attentively to others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Show that you respect their opinion and are considerate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0C710B03-7438-4A00-B7F3-1968F6E6F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27" y="2425288"/>
            <a:ext cx="4691220" cy="314311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2961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42692C-9237-472B-A682-19F9439CE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752850"/>
            <a:ext cx="2807227" cy="1932334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How to avoid conflict</a:t>
            </a:r>
          </a:p>
        </p:txBody>
      </p:sp>
      <p:pic>
        <p:nvPicPr>
          <p:cNvPr id="4" name="Picture 3" descr="A picture containing wall, indoor&#10;&#10;Description automatically generated">
            <a:extLst>
              <a:ext uri="{FF2B5EF4-FFF2-40B4-BE49-F238E27FC236}">
                <a16:creationId xmlns:a16="http://schemas.microsoft.com/office/drawing/2014/main" xmlns="" id="{47027370-12EF-4888-B6E4-BC9BA6C708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0" r="6957" b="-1"/>
          <a:stretch/>
        </p:blipFill>
        <p:spPr>
          <a:xfrm>
            <a:off x="278316" y="247383"/>
            <a:ext cx="8534380" cy="3463229"/>
          </a:xfrm>
          <a:custGeom>
            <a:avLst/>
            <a:gdLst>
              <a:gd name="connsiteX0" fmla="*/ 0 w 12192000"/>
              <a:gd name="connsiteY0" fmla="*/ 0 h 3692092"/>
              <a:gd name="connsiteX1" fmla="*/ 12192000 w 12192000"/>
              <a:gd name="connsiteY1" fmla="*/ 0 h 3692092"/>
              <a:gd name="connsiteX2" fmla="*/ 12192000 w 12192000"/>
              <a:gd name="connsiteY2" fmla="*/ 3504824 h 3692092"/>
              <a:gd name="connsiteX3" fmla="*/ 12024691 w 12192000"/>
              <a:gd name="connsiteY3" fmla="*/ 3517794 h 3692092"/>
              <a:gd name="connsiteX4" fmla="*/ 160485 w 12192000"/>
              <a:gd name="connsiteY4" fmla="*/ 3663863 h 3692092"/>
              <a:gd name="connsiteX5" fmla="*/ 0 w 12192000"/>
              <a:gd name="connsiteY5" fmla="*/ 3692092 h 3692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518804-6856-475E-92D3-E87478AC8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1985341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400" dirty="0"/>
              <a:t>Find the nature/cause of the conflict</a:t>
            </a:r>
          </a:p>
          <a:p>
            <a:r>
              <a:rPr lang="en-GB" sz="2400" dirty="0"/>
              <a:t>Encourage employees to sort it out</a:t>
            </a:r>
          </a:p>
          <a:p>
            <a:r>
              <a:rPr lang="en-GB" sz="2400" dirty="0"/>
              <a:t>Take both sides into consideration</a:t>
            </a:r>
          </a:p>
          <a:p>
            <a:r>
              <a:rPr lang="en-GB" sz="2400" dirty="0"/>
              <a:t>Determine the real issue</a:t>
            </a:r>
          </a:p>
          <a:p>
            <a:r>
              <a:rPr lang="en-GB" sz="2400" dirty="0"/>
              <a:t>Find and execute a solution</a:t>
            </a:r>
          </a:p>
        </p:txBody>
      </p:sp>
    </p:spTree>
    <p:extLst>
      <p:ext uri="{BB962C8B-B14F-4D97-AF65-F5344CB8AC3E}">
        <p14:creationId xmlns:p14="http://schemas.microsoft.com/office/powerpoint/2010/main" val="1307920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73FA1286-BB45-443D-B292-74E50B979C2E}"/>
              </a:ext>
            </a:extLst>
          </p:cNvPr>
          <p:cNvSpPr txBox="1"/>
          <p:nvPr/>
        </p:nvSpPr>
        <p:spPr>
          <a:xfrm>
            <a:off x="486696" y="629266"/>
            <a:ext cx="2738601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 smtClean="0">
                <a:latin typeface="+mj-lt"/>
                <a:ea typeface="+mj-ea"/>
                <a:cs typeface="+mj-cs"/>
              </a:rPr>
              <a:t>Aftermath </a:t>
            </a:r>
            <a:r>
              <a:rPr lang="en-US" sz="4400" b="1" dirty="0">
                <a:latin typeface="+mj-lt"/>
                <a:ea typeface="+mj-ea"/>
                <a:cs typeface="+mj-cs"/>
              </a:rPr>
              <a:t>of the conflict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E2D2839-82DB-410F-873B-14B496062702}"/>
              </a:ext>
            </a:extLst>
          </p:cNvPr>
          <p:cNvSpPr txBox="1"/>
          <p:nvPr/>
        </p:nvSpPr>
        <p:spPr>
          <a:xfrm>
            <a:off x="486698" y="2438400"/>
            <a:ext cx="273859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Demotivate the employees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Poor performance of the employees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Company productivity would slow down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xmlns="" id="{CE5BD844-3EB6-4960-AE98-735283023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11" r="17426" b="2"/>
          <a:stretch/>
        </p:blipFill>
        <p:spPr>
          <a:xfrm>
            <a:off x="3585309" y="185530"/>
            <a:ext cx="5426169" cy="536713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3695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Numerous benefits of working as a team.</a:t>
            </a:r>
          </a:p>
          <a:p>
            <a:r>
              <a:rPr lang="en-GB" dirty="0" smtClean="0"/>
              <a:t>Understanding stages of team development.</a:t>
            </a:r>
          </a:p>
          <a:p>
            <a:r>
              <a:rPr lang="en-GB" dirty="0" smtClean="0"/>
              <a:t>Identifying team roles.</a:t>
            </a:r>
          </a:p>
          <a:p>
            <a:r>
              <a:rPr lang="en-GB" dirty="0" smtClean="0"/>
              <a:t>Successfully developing a team.</a:t>
            </a:r>
          </a:p>
          <a:p>
            <a:r>
              <a:rPr lang="en-GB" dirty="0" smtClean="0"/>
              <a:t>Methods of managing conflict.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Picture 4" descr="Image result for finish with te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48" y="3882887"/>
            <a:ext cx="7156174" cy="169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21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 YOU FOR LISTENING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174" y="1404731"/>
            <a:ext cx="7169426" cy="4055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226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References/Bibliography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500" dirty="0"/>
              <a:t>Alina </a:t>
            </a:r>
            <a:r>
              <a:rPr lang="en-GB" sz="2500" dirty="0" err="1"/>
              <a:t>vrabie</a:t>
            </a:r>
            <a:r>
              <a:rPr lang="en-GB" sz="2500" dirty="0"/>
              <a:t>. </a:t>
            </a:r>
            <a:r>
              <a:rPr lang="en-GB" sz="2500" dirty="0" smtClean="0"/>
              <a:t>2013</a:t>
            </a:r>
            <a:r>
              <a:rPr lang="en-GB" sz="2500" dirty="0"/>
              <a:t>. 10 things you can do to avoid conflict in a team</a:t>
            </a:r>
            <a:r>
              <a:rPr lang="en-GB" sz="2500" dirty="0" smtClean="0"/>
              <a:t>.</a:t>
            </a:r>
            <a:r>
              <a:rPr lang="en-GB" sz="2500" dirty="0"/>
              <a:t> </a:t>
            </a:r>
            <a:r>
              <a:rPr lang="en-GB" sz="2500" dirty="0" err="1"/>
              <a:t>Sandglaz</a:t>
            </a:r>
            <a:r>
              <a:rPr lang="en-GB" sz="2500" dirty="0"/>
              <a:t> Blog Archive. [Online]. [9 May 2019]. Available from: </a:t>
            </a:r>
            <a:r>
              <a:rPr lang="en-GB" sz="2500" dirty="0">
                <a:hlinkClick r:id="rId2"/>
              </a:rPr>
              <a:t>http://blog.sandglaz.com/10-things-you-can-do-to-avoid-conflict-in-your-team</a:t>
            </a:r>
            <a:endParaRPr lang="en-GB" sz="2500" dirty="0"/>
          </a:p>
          <a:p>
            <a:endParaRPr lang="en-GB" sz="2500" dirty="0" smtClean="0"/>
          </a:p>
          <a:p>
            <a:r>
              <a:rPr lang="en-GB" sz="2500" dirty="0" smtClean="0"/>
              <a:t>Belbin</a:t>
            </a:r>
            <a:r>
              <a:rPr lang="en-GB" sz="2500" dirty="0"/>
              <a:t>, R. M</a:t>
            </a:r>
            <a:r>
              <a:rPr lang="en-GB" sz="2500" dirty="0" smtClean="0"/>
              <a:t>. (2010) </a:t>
            </a:r>
            <a:r>
              <a:rPr lang="en-GB" sz="2500" i="1" dirty="0" smtClean="0"/>
              <a:t>Team </a:t>
            </a:r>
            <a:r>
              <a:rPr lang="en-GB" sz="2500" i="1" dirty="0"/>
              <a:t>Roles at Work. 2nd ed. Oxford</a:t>
            </a:r>
            <a:r>
              <a:rPr lang="en-GB" sz="2500" dirty="0"/>
              <a:t>: </a:t>
            </a:r>
            <a:r>
              <a:rPr lang="en-GB" sz="2500" dirty="0" smtClean="0"/>
              <a:t>Butterworth-Heinemann.</a:t>
            </a:r>
          </a:p>
          <a:p>
            <a:endParaRPr lang="en-GB" sz="2500" dirty="0" smtClean="0"/>
          </a:p>
          <a:p>
            <a:r>
              <a:rPr lang="en-GB" sz="2500" dirty="0"/>
              <a:t>Business Dictionary (2019). Available at http://www.businessdictionary.com/definition/team.html (accessed 1 May 2019)</a:t>
            </a:r>
          </a:p>
          <a:p>
            <a:endParaRPr lang="en-GB" sz="2500" dirty="0" smtClean="0"/>
          </a:p>
          <a:p>
            <a:r>
              <a:rPr lang="en-GB" sz="2500" dirty="0" smtClean="0"/>
              <a:t>Cooke</a:t>
            </a:r>
            <a:r>
              <a:rPr lang="en-GB" sz="2500" dirty="0"/>
              <a:t>, N., &amp; Hilton, M. (2015). </a:t>
            </a:r>
            <a:r>
              <a:rPr lang="en-GB" sz="2500" i="1" dirty="0"/>
              <a:t>Enhancing the effectiveness of team science</a:t>
            </a:r>
            <a:r>
              <a:rPr lang="en-GB" sz="2500" dirty="0"/>
              <a:t>. </a:t>
            </a:r>
            <a:endParaRPr lang="en-GB" sz="2500" dirty="0" smtClean="0"/>
          </a:p>
          <a:p>
            <a:r>
              <a:rPr lang="en-GB" sz="2500" dirty="0" smtClean="0"/>
              <a:t>Washington</a:t>
            </a:r>
            <a:r>
              <a:rPr lang="en-GB" sz="2500" dirty="0"/>
              <a:t>, DC: National Academies</a:t>
            </a:r>
            <a:r>
              <a:rPr lang="en-GB" sz="2500" dirty="0" smtClean="0"/>
              <a:t>.</a:t>
            </a:r>
          </a:p>
          <a:p>
            <a:endParaRPr lang="en-GB" sz="2500" dirty="0"/>
          </a:p>
          <a:p>
            <a:r>
              <a:rPr lang="en-GB" sz="2500" dirty="0"/>
              <a:t>Fujimoto, M., 2016. Team Roles and Hierarchic System in Group Discussion. Group Decision and Negotiation, 25(3), pp.585–608.</a:t>
            </a:r>
          </a:p>
          <a:p>
            <a:endParaRPr lang="en-GB" sz="2500" dirty="0"/>
          </a:p>
          <a:p>
            <a:r>
              <a:rPr lang="en-GB" sz="2500" dirty="0" err="1" smtClean="0"/>
              <a:t>Infoqcom</a:t>
            </a:r>
            <a:r>
              <a:rPr lang="en-GB" sz="2500" dirty="0"/>
              <a:t>. 2019. 10 things you can do to avoid conflict in a team. . </a:t>
            </a:r>
            <a:r>
              <a:rPr lang="en-GB" sz="2500" dirty="0" err="1"/>
              <a:t>Infoqcom</a:t>
            </a:r>
            <a:r>
              <a:rPr lang="en-GB" sz="2500" dirty="0"/>
              <a:t>. [Online]. [9 May 2019]. Available from: </a:t>
            </a:r>
            <a:r>
              <a:rPr lang="en-GB" sz="2500" dirty="0">
                <a:hlinkClick r:id="rId3"/>
              </a:rPr>
              <a:t>https://</a:t>
            </a:r>
            <a:r>
              <a:rPr lang="en-GB" sz="2500" dirty="0" smtClean="0">
                <a:hlinkClick r:id="rId3"/>
              </a:rPr>
              <a:t>www.infoq.com/research/dealing-with-team-conflicts</a:t>
            </a:r>
            <a:endParaRPr lang="en-GB" sz="25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99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References/Bibliography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48139" y="1443841"/>
            <a:ext cx="7938052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/>
              <a:t>Lash </a:t>
            </a:r>
            <a:r>
              <a:rPr lang="en-GB" sz="1400" dirty="0"/>
              <a:t>J P (1980), </a:t>
            </a:r>
            <a:r>
              <a:rPr lang="en-GB" sz="1400" i="1" dirty="0"/>
              <a:t>Helen and Teacher: The Story of Helen Keller and Anne Sullivan Macy</a:t>
            </a:r>
            <a:r>
              <a:rPr lang="en-GB" sz="1400" dirty="0"/>
              <a:t>, Chapter: On the Vaudeville Circuit , (P. 489)</a:t>
            </a:r>
          </a:p>
          <a:p>
            <a:endParaRPr lang="en-GB" sz="1400" dirty="0"/>
          </a:p>
          <a:p>
            <a:r>
              <a:rPr lang="en-GB" sz="1400" dirty="0" err="1" smtClean="0"/>
              <a:t>Richinelli</a:t>
            </a:r>
            <a:r>
              <a:rPr lang="en-GB" sz="1400" dirty="0"/>
              <a:t>, J (2017).</a:t>
            </a:r>
            <a:r>
              <a:rPr lang="en-GB" sz="1400" i="1" dirty="0"/>
              <a:t> </a:t>
            </a:r>
            <a:r>
              <a:rPr lang="en-GB" sz="1400" i="1" dirty="0" smtClean="0"/>
              <a:t>The Benefits Of Teamwork</a:t>
            </a:r>
            <a:r>
              <a:rPr lang="en-GB" sz="1400" dirty="0" smtClean="0"/>
              <a:t>. </a:t>
            </a:r>
            <a:r>
              <a:rPr lang="en-GB" sz="1400" dirty="0"/>
              <a:t>Stone World, 34(7), 2.</a:t>
            </a:r>
          </a:p>
          <a:p>
            <a:endParaRPr lang="en-GB" sz="1400" dirty="0"/>
          </a:p>
          <a:p>
            <a:r>
              <a:rPr lang="en-GB" sz="1400" dirty="0"/>
              <a:t>Slattery J (2017) Embraer. Available at </a:t>
            </a:r>
            <a:r>
              <a:rPr lang="en-GB" sz="1400" dirty="0" smtClean="0"/>
              <a:t>https</a:t>
            </a:r>
            <a:r>
              <a:rPr lang="en-GB" sz="1400" dirty="0"/>
              <a:t>://</a:t>
            </a:r>
            <a:r>
              <a:rPr lang="en-GB" sz="1400" dirty="0" smtClean="0"/>
              <a:t>www.embraercommercialaviation.com/cross-mentoring-new-knowledge-exchange (Accessed </a:t>
            </a:r>
            <a:r>
              <a:rPr lang="en-GB" sz="1400" dirty="0"/>
              <a:t>1 May </a:t>
            </a:r>
            <a:r>
              <a:rPr lang="en-GB" sz="1400" dirty="0" smtClean="0"/>
              <a:t>2019)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Smartsheet</a:t>
            </a:r>
            <a:r>
              <a:rPr lang="en-GB" sz="1400" dirty="0"/>
              <a:t>, (2019), </a:t>
            </a:r>
            <a:r>
              <a:rPr lang="en-GB" sz="1400" i="1" dirty="0" smtClean="0"/>
              <a:t>Team Roles</a:t>
            </a:r>
            <a:r>
              <a:rPr lang="en-GB" sz="1400" dirty="0"/>
              <a:t> </a:t>
            </a:r>
            <a:r>
              <a:rPr lang="en-GB" sz="1400" dirty="0" smtClean="0"/>
              <a:t>[ONLINE]. Available at:</a:t>
            </a:r>
          </a:p>
          <a:p>
            <a:r>
              <a:rPr lang="en-GB" sz="1400" dirty="0" smtClean="0"/>
              <a:t>https</a:t>
            </a:r>
            <a:r>
              <a:rPr lang="en-GB" sz="1400" dirty="0"/>
              <a:t>://www.smartsheet.com/how-to-use-team-roles-to-boost-performance [Accessed 30 April 2019</a:t>
            </a:r>
            <a:r>
              <a:rPr lang="en-GB" sz="1400" dirty="0" smtClean="0"/>
              <a:t>].</a:t>
            </a:r>
          </a:p>
          <a:p>
            <a:endParaRPr lang="en-GB" sz="1400" dirty="0"/>
          </a:p>
          <a:p>
            <a:r>
              <a:rPr lang="en-GB" sz="1400" dirty="0" smtClean="0"/>
              <a:t>Tuckman, </a:t>
            </a:r>
            <a:r>
              <a:rPr lang="en-GB" sz="1400" dirty="0" err="1" smtClean="0"/>
              <a:t>B.W</a:t>
            </a:r>
            <a:r>
              <a:rPr lang="en-GB" sz="1400" dirty="0" smtClean="0"/>
              <a:t> (2001), </a:t>
            </a:r>
            <a:r>
              <a:rPr lang="en-GB" sz="1400" i="1" dirty="0" smtClean="0"/>
              <a:t>Development Sequence in Small Groups, Group Facilitation </a:t>
            </a:r>
            <a:r>
              <a:rPr lang="en-GB" sz="1400" dirty="0" smtClean="0"/>
              <a:t>(10): P66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4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1092</TotalTime>
  <Words>827</Words>
  <Application>Microsoft Office PowerPoint</Application>
  <PresentationFormat>On-screen Show (4:3)</PresentationFormat>
  <Paragraphs>186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20140311PresentationUWTSDTemplate</vt:lpstr>
      <vt:lpstr>Assignment: Effective Team Work – Group 3 Presentation  Presenters:  Kamila Khalid - 1809606 Justiner Aceta Demming - 1810908 Kussar Khan - 1808525 Kolsuma Begum - 1807900 Shelim Islam – 1714298  </vt:lpstr>
      <vt:lpstr>INTRODUCTION</vt:lpstr>
      <vt:lpstr>BENEFITS OF TEAM WORKING By  Kamila Khalid </vt:lpstr>
      <vt:lpstr>BENEFITS OF TEAM WORK</vt:lpstr>
      <vt:lpstr>Support Network</vt:lpstr>
      <vt:lpstr>Motivation</vt:lpstr>
      <vt:lpstr>CREATIVITY AND INNOVATION</vt:lpstr>
      <vt:lpstr>INCREASE PRODUCTIVITY</vt:lpstr>
      <vt:lpstr>SURVIVAL!</vt:lpstr>
      <vt:lpstr>EMBRAER – Successful Team Working</vt:lpstr>
      <vt:lpstr>PowerPoint Presentation</vt:lpstr>
      <vt:lpstr>Tuckman’s Stages of Group Development </vt:lpstr>
      <vt:lpstr>Forming </vt:lpstr>
      <vt:lpstr>Storming </vt:lpstr>
      <vt:lpstr>Norming</vt:lpstr>
      <vt:lpstr>Performing </vt:lpstr>
      <vt:lpstr> Team Roles By Kussar Khan </vt:lpstr>
      <vt:lpstr>Team Roles – What are these?</vt:lpstr>
      <vt:lpstr>Team Roles – Why are these necessary?</vt:lpstr>
      <vt:lpstr>PowerPoint Presentation</vt:lpstr>
      <vt:lpstr>3 Groups – 9 Roles</vt:lpstr>
      <vt:lpstr>PowerPoint Presentation</vt:lpstr>
      <vt:lpstr>Commitment to Shared Goals and Objectives</vt:lpstr>
      <vt:lpstr>Clearly Define the Roles and Responsibilities </vt:lpstr>
      <vt:lpstr>Effective Systems and Processes </vt:lpstr>
      <vt:lpstr>Managing Conflicts By Shelim Islam</vt:lpstr>
      <vt:lpstr>Why is there conflict?</vt:lpstr>
      <vt:lpstr>PowerPoint Presentation</vt:lpstr>
      <vt:lpstr>How to avoid conflict</vt:lpstr>
      <vt:lpstr>PowerPoint Presentation</vt:lpstr>
      <vt:lpstr>Conclusion</vt:lpstr>
      <vt:lpstr>THANK YOU FOR LISTENING</vt:lpstr>
      <vt:lpstr>References/Bibliography</vt:lpstr>
      <vt:lpstr>References/Bibliography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Masaud</cp:lastModifiedBy>
  <cp:revision>74</cp:revision>
  <dcterms:created xsi:type="dcterms:W3CDTF">2017-12-11T18:00:04Z</dcterms:created>
  <dcterms:modified xsi:type="dcterms:W3CDTF">2019-05-11T16:08:23Z</dcterms:modified>
</cp:coreProperties>
</file>