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8" r:id="rId2"/>
    <p:sldId id="257"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870" autoAdjust="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60" b="1" i="0" u="none" strike="noStrike" kern="1200" baseline="0">
                <a:solidFill>
                  <a:schemeClr val="tx2"/>
                </a:solidFill>
                <a:latin typeface="Times New Roman" panose="02020603050405020304" pitchFamily="18" charset="0"/>
                <a:ea typeface="+mn-ea"/>
                <a:cs typeface="Times New Roman" panose="02020603050405020304" pitchFamily="18" charset="0"/>
              </a:defRPr>
            </a:pPr>
            <a:r>
              <a:rPr lang="en-US"/>
              <a:t>Audience By age</a:t>
            </a:r>
          </a:p>
        </c:rich>
      </c:tx>
      <c:overlay val="0"/>
      <c:spPr>
        <a:noFill/>
        <a:ln>
          <a:noFill/>
        </a:ln>
        <a:effectLst/>
      </c:spPr>
      <c:txPr>
        <a:bodyPr rot="0" spcFirstLastPara="1" vertOverflow="ellipsis" vert="horz" wrap="square" anchor="ctr" anchorCtr="1"/>
        <a:lstStyle/>
        <a:p>
          <a:pPr>
            <a:defRPr sz="960" b="1" i="0" u="none" strike="noStrike" kern="1200" baseline="0">
              <a:solidFill>
                <a:schemeClr val="tx2"/>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pieChart>
        <c:varyColors val="1"/>
        <c:ser>
          <c:idx val="0"/>
          <c:order val="0"/>
          <c:tx>
            <c:strRef>
              <c:f>Sheet1!$B$1</c:f>
              <c:strCache>
                <c:ptCount val="1"/>
                <c:pt idx="0">
                  <c:v>Percentage</c:v>
                </c:pt>
              </c:strCache>
            </c:strRef>
          </c:tx>
          <c:dPt>
            <c:idx val="0"/>
            <c:bubble3D val="0"/>
            <c:spPr>
              <a:gradFill rotWithShape="1">
                <a:gsLst>
                  <a:gs pos="0">
                    <a:schemeClr val="accent1">
                      <a:tint val="96000"/>
                      <a:lumMod val="100000"/>
                    </a:schemeClr>
                  </a:gs>
                  <a:gs pos="78000">
                    <a:schemeClr val="accent1">
                      <a:shade val="94000"/>
                      <a:lumMod val="94000"/>
                    </a:schemeClr>
                  </a:gs>
                </a:gsLst>
                <a:lin ang="5400000" scaled="0"/>
              </a:gradFill>
              <a:ln>
                <a:noFill/>
              </a:ln>
              <a:effectLst>
                <a:outerShdw blurRad="38100" dist="25400" dir="5400000" rotWithShape="0">
                  <a:srgbClr val="000000">
                    <a:alpha val="35000"/>
                  </a:srgbClr>
                </a:outerShdw>
              </a:effectLst>
            </c:spPr>
            <c:extLst>
              <c:ext xmlns:c16="http://schemas.microsoft.com/office/drawing/2014/chart" uri="{C3380CC4-5D6E-409C-BE32-E72D297353CC}">
                <c16:uniqueId val="{00000001-9094-483B-984D-5A2749BAA02A}"/>
              </c:ext>
            </c:extLst>
          </c:dPt>
          <c:dPt>
            <c:idx val="1"/>
            <c:bubble3D val="0"/>
            <c:spPr>
              <a:gradFill rotWithShape="1">
                <a:gsLst>
                  <a:gs pos="0">
                    <a:schemeClr val="accent3">
                      <a:tint val="96000"/>
                      <a:lumMod val="100000"/>
                    </a:schemeClr>
                  </a:gs>
                  <a:gs pos="78000">
                    <a:schemeClr val="accent3">
                      <a:shade val="94000"/>
                      <a:lumMod val="94000"/>
                    </a:schemeClr>
                  </a:gs>
                </a:gsLst>
                <a:lin ang="5400000" scaled="0"/>
              </a:gradFill>
              <a:ln>
                <a:noFill/>
              </a:ln>
              <a:effectLst>
                <a:outerShdw blurRad="38100" dist="25400" dir="5400000" rotWithShape="0">
                  <a:srgbClr val="000000">
                    <a:alpha val="35000"/>
                  </a:srgbClr>
                </a:outerShdw>
              </a:effectLst>
            </c:spPr>
            <c:extLst>
              <c:ext xmlns:c16="http://schemas.microsoft.com/office/drawing/2014/chart" uri="{C3380CC4-5D6E-409C-BE32-E72D297353CC}">
                <c16:uniqueId val="{00000003-9094-483B-984D-5A2749BAA02A}"/>
              </c:ext>
            </c:extLst>
          </c:dPt>
          <c:dPt>
            <c:idx val="2"/>
            <c:bubble3D val="0"/>
            <c:spPr>
              <a:gradFill rotWithShape="1">
                <a:gsLst>
                  <a:gs pos="0">
                    <a:schemeClr val="accent5">
                      <a:tint val="96000"/>
                      <a:lumMod val="100000"/>
                    </a:schemeClr>
                  </a:gs>
                  <a:gs pos="78000">
                    <a:schemeClr val="accent5">
                      <a:shade val="94000"/>
                      <a:lumMod val="94000"/>
                    </a:schemeClr>
                  </a:gs>
                </a:gsLst>
                <a:lin ang="5400000" scaled="0"/>
              </a:gradFill>
              <a:ln>
                <a:noFill/>
              </a:ln>
              <a:effectLst>
                <a:outerShdw blurRad="38100" dist="25400" dir="5400000" rotWithShape="0">
                  <a:srgbClr val="000000">
                    <a:alpha val="35000"/>
                  </a:srgbClr>
                </a:outerShdw>
              </a:effectLst>
            </c:spPr>
            <c:extLst>
              <c:ext xmlns:c16="http://schemas.microsoft.com/office/drawing/2014/chart" uri="{C3380CC4-5D6E-409C-BE32-E72D297353CC}">
                <c16:uniqueId val="{00000005-9094-483B-984D-5A2749BAA02A}"/>
              </c:ext>
            </c:extLst>
          </c:dPt>
          <c:dLbls>
            <c:spPr>
              <a:noFill/>
              <a:ln>
                <a:noFill/>
              </a:ln>
              <a:effectLst/>
            </c:spPr>
            <c:txPr>
              <a:bodyPr rot="0" spcFirstLastPara="1" vertOverflow="ellipsis" vert="horz" wrap="square" anchor="ctr" anchorCtr="1"/>
              <a:lstStyle/>
              <a:p>
                <a:pPr>
                  <a:defRPr sz="800" b="0" i="0" u="none" strike="noStrike" kern="1200" baseline="0">
                    <a:solidFill>
                      <a:schemeClr val="tx2"/>
                    </a:solidFill>
                    <a:latin typeface="Times New Roman" panose="02020603050405020304" pitchFamily="18" charset="0"/>
                    <a:ea typeface="+mn-ea"/>
                    <a:cs typeface="Times New Roman" panose="02020603050405020304" pitchFamily="18" charset="0"/>
                  </a:defRPr>
                </a:pPr>
                <a:endParaRPr lang="en-US"/>
              </a:p>
            </c:txPr>
            <c:dLblPos val="inEnd"/>
            <c:showLegendKey val="0"/>
            <c:showVal val="0"/>
            <c:showCatName val="0"/>
            <c:showSerName val="0"/>
            <c:showPercent val="1"/>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extLst>
          </c:dLbls>
          <c:cat>
            <c:strRef>
              <c:f>Sheet1!$A$2:$A$4</c:f>
              <c:strCache>
                <c:ptCount val="3"/>
                <c:pt idx="0">
                  <c:v>25-30</c:v>
                </c:pt>
                <c:pt idx="1">
                  <c:v>31-35</c:v>
                </c:pt>
                <c:pt idx="2">
                  <c:v>36-40</c:v>
                </c:pt>
              </c:strCache>
            </c:strRef>
          </c:cat>
          <c:val>
            <c:numRef>
              <c:f>Sheet1!$B$2:$B$4</c:f>
              <c:numCache>
                <c:formatCode>General</c:formatCode>
                <c:ptCount val="3"/>
                <c:pt idx="0">
                  <c:v>40</c:v>
                </c:pt>
                <c:pt idx="1">
                  <c:v>35</c:v>
                </c:pt>
                <c:pt idx="2">
                  <c:v>25</c:v>
                </c:pt>
              </c:numCache>
            </c:numRef>
          </c:val>
          <c:extLst>
            <c:ext xmlns:c16="http://schemas.microsoft.com/office/drawing/2014/chart" uri="{C3380CC4-5D6E-409C-BE32-E72D297353CC}">
              <c16:uniqueId val="{00000006-9094-483B-984D-5A2749BAA02A}"/>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800" b="0" i="0" u="none" strike="noStrike" kern="1200" baseline="0">
              <a:solidFill>
                <a:schemeClr val="tx2"/>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800">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1200" b="1" i="0" u="none" strike="noStrike" kern="1200" cap="all" spc="1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800" dirty="0"/>
              <a:t>Luxury Market Growth Bar Chart</a:t>
            </a:r>
          </a:p>
        </c:rich>
      </c:tx>
      <c:layout>
        <c:manualLayout>
          <c:xMode val="edge"/>
          <c:yMode val="edge"/>
          <c:x val="0.15206299381252669"/>
          <c:y val="4.1853441769998528E-2"/>
        </c:manualLayout>
      </c:layout>
      <c:overlay val="0"/>
      <c:spPr>
        <a:noFill/>
        <a:ln>
          <a:noFill/>
        </a:ln>
        <a:effectLst/>
      </c:spPr>
      <c:txPr>
        <a:bodyPr rot="0" spcFirstLastPara="1" vertOverflow="ellipsis" vert="horz" wrap="square" anchor="ctr" anchorCtr="1"/>
        <a:lstStyle/>
        <a:p>
          <a:pPr>
            <a:defRPr sz="1200" b="1" i="0" u="none" strike="noStrike" kern="1200" cap="all" spc="1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barChart>
        <c:barDir val="col"/>
        <c:grouping val="stacked"/>
        <c:varyColors val="0"/>
        <c:ser>
          <c:idx val="0"/>
          <c:order val="0"/>
          <c:tx>
            <c:strRef>
              <c:f>Sheet1!$B$1</c:f>
              <c:strCache>
                <c:ptCount val="1"/>
                <c:pt idx="0">
                  <c:v>€ In Trillion</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sz="1000" b="0" i="0" u="none" strike="noStrike" kern="1200" baseline="0">
                    <a:solidFill>
                      <a:schemeClr val="lt1"/>
                    </a:solidFill>
                    <a:latin typeface="Times New Roman" panose="02020603050405020304" pitchFamily="18" charset="0"/>
                    <a:ea typeface="+mn-ea"/>
                    <a:cs typeface="Times New Roman" panose="02020603050405020304" pitchFamily="18" charset="0"/>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Sheet1!$A$2:$A$5</c:f>
              <c:numCache>
                <c:formatCode>General</c:formatCode>
                <c:ptCount val="4"/>
                <c:pt idx="0">
                  <c:v>2021</c:v>
                </c:pt>
                <c:pt idx="1">
                  <c:v>2022</c:v>
                </c:pt>
                <c:pt idx="2">
                  <c:v>2023</c:v>
                </c:pt>
                <c:pt idx="3">
                  <c:v>2024</c:v>
                </c:pt>
              </c:numCache>
            </c:numRef>
          </c:cat>
          <c:val>
            <c:numRef>
              <c:f>Sheet1!$B$2:$B$5</c:f>
              <c:numCache>
                <c:formatCode>General</c:formatCode>
                <c:ptCount val="4"/>
                <c:pt idx="0">
                  <c:v>1.27</c:v>
                </c:pt>
                <c:pt idx="1">
                  <c:v>1.38</c:v>
                </c:pt>
                <c:pt idx="2">
                  <c:v>1.48</c:v>
                </c:pt>
                <c:pt idx="3">
                  <c:v>1.5</c:v>
                </c:pt>
              </c:numCache>
            </c:numRef>
          </c:val>
          <c:extLst>
            <c:ext xmlns:c16="http://schemas.microsoft.com/office/drawing/2014/chart" uri="{C3380CC4-5D6E-409C-BE32-E72D297353CC}">
              <c16:uniqueId val="{00000000-3D95-456F-95A0-77BC545D60BF}"/>
            </c:ext>
          </c:extLst>
        </c:ser>
        <c:dLbls>
          <c:dLblPos val="ctr"/>
          <c:showLegendKey val="0"/>
          <c:showVal val="1"/>
          <c:showCatName val="0"/>
          <c:showSerName val="0"/>
          <c:showPercent val="0"/>
          <c:showBubbleSize val="0"/>
        </c:dLbls>
        <c:gapWidth val="79"/>
        <c:overlap val="100"/>
        <c:axId val="1577180639"/>
        <c:axId val="1577154719"/>
      </c:barChart>
      <c:catAx>
        <c:axId val="1577180639"/>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00" b="0" i="0" u="none" strike="noStrike" kern="1200" cap="all" spc="1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1577154719"/>
        <c:crosses val="autoZero"/>
        <c:auto val="1"/>
        <c:lblAlgn val="ctr"/>
        <c:lblOffset val="100"/>
        <c:noMultiLvlLbl val="0"/>
      </c:catAx>
      <c:valAx>
        <c:axId val="1577154719"/>
        <c:scaling>
          <c:orientation val="minMax"/>
        </c:scaling>
        <c:delete val="1"/>
        <c:axPos val="l"/>
        <c:numFmt formatCode="General" sourceLinked="1"/>
        <c:majorTickMark val="none"/>
        <c:minorTickMark val="none"/>
        <c:tickLblPos val="nextTo"/>
        <c:crossAx val="1577180639"/>
        <c:crosses val="autoZero"/>
        <c:crossBetween val="between"/>
      </c:valAx>
      <c:spPr>
        <a:noFill/>
        <a:ln>
          <a:noFill/>
        </a:ln>
        <a:effectLst/>
      </c:spPr>
    </c:plotArea>
    <c:legend>
      <c:legendPos val="t"/>
      <c:layout>
        <c:manualLayout>
          <c:xMode val="edge"/>
          <c:yMode val="edge"/>
          <c:x val="0.33078428096422502"/>
          <c:y val="0.31306374443958895"/>
          <c:w val="0.30399787978129483"/>
          <c:h val="0.14200180727775327"/>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1000">
          <a:latin typeface="Times New Roman" panose="02020603050405020304" pitchFamily="18" charset="0"/>
          <a:cs typeface="Times New Roman" panose="02020603050405020304" pitchFamily="18"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withinLinear" id="15">
  <a:schemeClr val="accent2"/>
</cs:colorStyle>
</file>

<file path=ppt/charts/style1.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2.xml><?xml version="1.0" encoding="utf-8"?>
<cs:chartStyle xmlns:cs="http://schemas.microsoft.com/office/drawing/2012/chartStyle" xmlns:a="http://schemas.openxmlformats.org/drawingml/2006/main" id="298">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E42B687-FB92-4498-A3D5-70106B03C517}"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US"/>
        </a:p>
      </dgm:t>
    </dgm:pt>
    <dgm:pt modelId="{6A7EC19E-C350-4D67-85BD-284A939FAC4D}">
      <dgm:prSet custT="1"/>
      <dgm:spPr/>
      <dgm:t>
        <a:bodyPr/>
        <a:lstStyle/>
        <a:p>
          <a:pPr algn="ctr"/>
          <a:r>
            <a:rPr lang="en-US" sz="900" b="1" dirty="0">
              <a:latin typeface="Times New Roman" panose="02020603050405020304" pitchFamily="18" charset="0"/>
              <a:cs typeface="Times New Roman" panose="02020603050405020304" pitchFamily="18" charset="0"/>
            </a:rPr>
            <a:t>Supporting Key Points:</a:t>
          </a:r>
        </a:p>
      </dgm:t>
    </dgm:pt>
    <dgm:pt modelId="{018D27F5-3656-4317-BAD5-A6F5EDAC6AFC}" type="parTrans" cxnId="{8FC5638A-ED09-49D5-8EF0-875B22C0F576}">
      <dgm:prSet/>
      <dgm:spPr/>
      <dgm:t>
        <a:bodyPr/>
        <a:lstStyle/>
        <a:p>
          <a:endParaRPr lang="en-US" sz="900">
            <a:latin typeface="Times New Roman" panose="02020603050405020304" pitchFamily="18" charset="0"/>
            <a:cs typeface="Times New Roman" panose="02020603050405020304" pitchFamily="18" charset="0"/>
          </a:endParaRPr>
        </a:p>
      </dgm:t>
    </dgm:pt>
    <dgm:pt modelId="{B042B67F-A089-4080-A11D-1C1627072C74}" type="sibTrans" cxnId="{8FC5638A-ED09-49D5-8EF0-875B22C0F576}">
      <dgm:prSet/>
      <dgm:spPr/>
      <dgm:t>
        <a:bodyPr/>
        <a:lstStyle/>
        <a:p>
          <a:endParaRPr lang="en-US" sz="900">
            <a:latin typeface="Times New Roman" panose="02020603050405020304" pitchFamily="18" charset="0"/>
            <a:cs typeface="Times New Roman" panose="02020603050405020304" pitchFamily="18" charset="0"/>
          </a:endParaRPr>
        </a:p>
      </dgm:t>
    </dgm:pt>
    <dgm:pt modelId="{9C239C3E-7191-4448-B3EF-9B1E12C868AE}">
      <dgm:prSet custT="1"/>
      <dgm:spPr/>
      <dgm:t>
        <a:bodyPr/>
        <a:lstStyle/>
        <a:p>
          <a:r>
            <a:rPr lang="en-US" sz="900">
              <a:latin typeface="Times New Roman" panose="02020603050405020304" pitchFamily="18" charset="0"/>
              <a:cs typeface="Times New Roman" panose="02020603050405020304" pitchFamily="18" charset="0"/>
            </a:rPr>
            <a:t>Tradition craftsmanship: signature trench coats and scarfs.</a:t>
          </a:r>
        </a:p>
      </dgm:t>
    </dgm:pt>
    <dgm:pt modelId="{D73CDAE8-A998-44B8-AE71-18C417F4D7DD}" type="parTrans" cxnId="{FBE6B7F2-8FE4-41EE-9DD6-0AB4A72FFEA8}">
      <dgm:prSet/>
      <dgm:spPr/>
      <dgm:t>
        <a:bodyPr/>
        <a:lstStyle/>
        <a:p>
          <a:endParaRPr lang="en-US" sz="900">
            <a:latin typeface="Times New Roman" panose="02020603050405020304" pitchFamily="18" charset="0"/>
            <a:cs typeface="Times New Roman" panose="02020603050405020304" pitchFamily="18" charset="0"/>
          </a:endParaRPr>
        </a:p>
      </dgm:t>
    </dgm:pt>
    <dgm:pt modelId="{090CBA79-CF50-4687-AAEB-486860B2958F}" type="sibTrans" cxnId="{FBE6B7F2-8FE4-41EE-9DD6-0AB4A72FFEA8}">
      <dgm:prSet/>
      <dgm:spPr/>
      <dgm:t>
        <a:bodyPr/>
        <a:lstStyle/>
        <a:p>
          <a:endParaRPr lang="en-US" sz="900">
            <a:latin typeface="Times New Roman" panose="02020603050405020304" pitchFamily="18" charset="0"/>
            <a:cs typeface="Times New Roman" panose="02020603050405020304" pitchFamily="18" charset="0"/>
          </a:endParaRPr>
        </a:p>
      </dgm:t>
    </dgm:pt>
    <dgm:pt modelId="{88698023-197A-4E9F-8739-9FBF6368788A}">
      <dgm:prSet custT="1"/>
      <dgm:spPr/>
      <dgm:t>
        <a:bodyPr/>
        <a:lstStyle/>
        <a:p>
          <a:r>
            <a:rPr lang="en-US" sz="900">
              <a:latin typeface="Times New Roman" panose="02020603050405020304" pitchFamily="18" charset="0"/>
              <a:cs typeface="Times New Roman" panose="02020603050405020304" pitchFamily="18" charset="0"/>
            </a:rPr>
            <a:t>Sustainability: environmentally friendly, responsible sourcing.</a:t>
          </a:r>
        </a:p>
      </dgm:t>
    </dgm:pt>
    <dgm:pt modelId="{61498CFB-D251-49D2-80FD-8D5741FF66D2}" type="parTrans" cxnId="{09BB934C-79D9-4E8F-95C2-DB76FAB1B8C4}">
      <dgm:prSet/>
      <dgm:spPr/>
      <dgm:t>
        <a:bodyPr/>
        <a:lstStyle/>
        <a:p>
          <a:endParaRPr lang="en-US" sz="900">
            <a:latin typeface="Times New Roman" panose="02020603050405020304" pitchFamily="18" charset="0"/>
            <a:cs typeface="Times New Roman" panose="02020603050405020304" pitchFamily="18" charset="0"/>
          </a:endParaRPr>
        </a:p>
      </dgm:t>
    </dgm:pt>
    <dgm:pt modelId="{C5E97D59-1973-42D4-8DF9-797EFE68FF7E}" type="sibTrans" cxnId="{09BB934C-79D9-4E8F-95C2-DB76FAB1B8C4}">
      <dgm:prSet/>
      <dgm:spPr/>
      <dgm:t>
        <a:bodyPr/>
        <a:lstStyle/>
        <a:p>
          <a:endParaRPr lang="en-US" sz="900">
            <a:latin typeface="Times New Roman" panose="02020603050405020304" pitchFamily="18" charset="0"/>
            <a:cs typeface="Times New Roman" panose="02020603050405020304" pitchFamily="18" charset="0"/>
          </a:endParaRPr>
        </a:p>
      </dgm:t>
    </dgm:pt>
    <dgm:pt modelId="{8C2E7868-1458-426D-81D1-8D4C8D66AF9A}">
      <dgm:prSet custT="1"/>
      <dgm:spPr/>
      <dgm:t>
        <a:bodyPr/>
        <a:lstStyle/>
        <a:p>
          <a:r>
            <a:rPr lang="en-US" sz="900">
              <a:latin typeface="Times New Roman" panose="02020603050405020304" pitchFamily="18" charset="0"/>
              <a:cs typeface="Times New Roman" panose="02020603050405020304" pitchFamily="18" charset="0"/>
            </a:rPr>
            <a:t>Accessibility: high quality but affordable luxury.</a:t>
          </a:r>
        </a:p>
      </dgm:t>
    </dgm:pt>
    <dgm:pt modelId="{5A8C3129-9375-4521-887F-9C71A7CAECEA}" type="parTrans" cxnId="{7E0A59AF-6E2A-4844-98AA-B1BB020A031B}">
      <dgm:prSet/>
      <dgm:spPr/>
      <dgm:t>
        <a:bodyPr/>
        <a:lstStyle/>
        <a:p>
          <a:endParaRPr lang="en-US" sz="900">
            <a:latin typeface="Times New Roman" panose="02020603050405020304" pitchFamily="18" charset="0"/>
            <a:cs typeface="Times New Roman" panose="02020603050405020304" pitchFamily="18" charset="0"/>
          </a:endParaRPr>
        </a:p>
      </dgm:t>
    </dgm:pt>
    <dgm:pt modelId="{5F546C00-878F-46CD-9960-CE14595D2E88}" type="sibTrans" cxnId="{7E0A59AF-6E2A-4844-98AA-B1BB020A031B}">
      <dgm:prSet/>
      <dgm:spPr/>
      <dgm:t>
        <a:bodyPr/>
        <a:lstStyle/>
        <a:p>
          <a:endParaRPr lang="en-US" sz="900">
            <a:latin typeface="Times New Roman" panose="02020603050405020304" pitchFamily="18" charset="0"/>
            <a:cs typeface="Times New Roman" panose="02020603050405020304" pitchFamily="18" charset="0"/>
          </a:endParaRPr>
        </a:p>
      </dgm:t>
    </dgm:pt>
    <dgm:pt modelId="{A364B5A9-647B-47D0-973D-EE7C5401ACFB}">
      <dgm:prSet custT="1"/>
      <dgm:spPr/>
      <dgm:t>
        <a:bodyPr/>
        <a:lstStyle/>
        <a:p>
          <a:r>
            <a:rPr lang="en-US" sz="900">
              <a:latin typeface="Times New Roman" panose="02020603050405020304" pitchFamily="18" charset="0"/>
              <a:cs typeface="Times New Roman" panose="02020603050405020304" pitchFamily="18" charset="0"/>
            </a:rPr>
            <a:t>Classic, minimalistic, season-free designs that are perennial.</a:t>
          </a:r>
        </a:p>
      </dgm:t>
    </dgm:pt>
    <dgm:pt modelId="{86943F75-4DA4-47DE-9BEA-9D9F8A301033}" type="parTrans" cxnId="{700DB2EA-5A65-42DD-9E57-DC0523F5F402}">
      <dgm:prSet/>
      <dgm:spPr/>
      <dgm:t>
        <a:bodyPr/>
        <a:lstStyle/>
        <a:p>
          <a:endParaRPr lang="en-US" sz="900">
            <a:latin typeface="Times New Roman" panose="02020603050405020304" pitchFamily="18" charset="0"/>
            <a:cs typeface="Times New Roman" panose="02020603050405020304" pitchFamily="18" charset="0"/>
          </a:endParaRPr>
        </a:p>
      </dgm:t>
    </dgm:pt>
    <dgm:pt modelId="{5873B975-FBF3-46F7-B822-205C0761637F}" type="sibTrans" cxnId="{700DB2EA-5A65-42DD-9E57-DC0523F5F402}">
      <dgm:prSet/>
      <dgm:spPr/>
      <dgm:t>
        <a:bodyPr/>
        <a:lstStyle/>
        <a:p>
          <a:endParaRPr lang="en-US" sz="900">
            <a:latin typeface="Times New Roman" panose="02020603050405020304" pitchFamily="18" charset="0"/>
            <a:cs typeface="Times New Roman" panose="02020603050405020304" pitchFamily="18" charset="0"/>
          </a:endParaRPr>
        </a:p>
      </dgm:t>
    </dgm:pt>
    <dgm:pt modelId="{EA7C1C97-B3A2-412F-B270-3A16C7DB3138}" type="pres">
      <dgm:prSet presAssocID="{3E42B687-FB92-4498-A3D5-70106B03C517}" presName="linear" presStyleCnt="0">
        <dgm:presLayoutVars>
          <dgm:animLvl val="lvl"/>
          <dgm:resizeHandles val="exact"/>
        </dgm:presLayoutVars>
      </dgm:prSet>
      <dgm:spPr/>
    </dgm:pt>
    <dgm:pt modelId="{50711F3E-F463-4362-81B4-20019DB0EEC4}" type="pres">
      <dgm:prSet presAssocID="{6A7EC19E-C350-4D67-85BD-284A939FAC4D}" presName="parentText" presStyleLbl="node1" presStyleIdx="0" presStyleCnt="5">
        <dgm:presLayoutVars>
          <dgm:chMax val="0"/>
          <dgm:bulletEnabled val="1"/>
        </dgm:presLayoutVars>
      </dgm:prSet>
      <dgm:spPr/>
    </dgm:pt>
    <dgm:pt modelId="{414C6806-7B1F-4E19-8A68-A857A420BB1C}" type="pres">
      <dgm:prSet presAssocID="{B042B67F-A089-4080-A11D-1C1627072C74}" presName="spacer" presStyleCnt="0"/>
      <dgm:spPr/>
    </dgm:pt>
    <dgm:pt modelId="{B16E6F91-83F7-4F70-BDC9-F04D0702D4E8}" type="pres">
      <dgm:prSet presAssocID="{9C239C3E-7191-4448-B3EF-9B1E12C868AE}" presName="parentText" presStyleLbl="node1" presStyleIdx="1" presStyleCnt="5">
        <dgm:presLayoutVars>
          <dgm:chMax val="0"/>
          <dgm:bulletEnabled val="1"/>
        </dgm:presLayoutVars>
      </dgm:prSet>
      <dgm:spPr/>
    </dgm:pt>
    <dgm:pt modelId="{93876F6D-BF28-4162-81E2-97FBA04EA841}" type="pres">
      <dgm:prSet presAssocID="{090CBA79-CF50-4687-AAEB-486860B2958F}" presName="spacer" presStyleCnt="0"/>
      <dgm:spPr/>
    </dgm:pt>
    <dgm:pt modelId="{429664C4-7AE2-49D2-8E16-EA619EDD71D5}" type="pres">
      <dgm:prSet presAssocID="{88698023-197A-4E9F-8739-9FBF6368788A}" presName="parentText" presStyleLbl="node1" presStyleIdx="2" presStyleCnt="5">
        <dgm:presLayoutVars>
          <dgm:chMax val="0"/>
          <dgm:bulletEnabled val="1"/>
        </dgm:presLayoutVars>
      </dgm:prSet>
      <dgm:spPr/>
    </dgm:pt>
    <dgm:pt modelId="{0279FB6E-6519-47FA-B503-855211057FAE}" type="pres">
      <dgm:prSet presAssocID="{C5E97D59-1973-42D4-8DF9-797EFE68FF7E}" presName="spacer" presStyleCnt="0"/>
      <dgm:spPr/>
    </dgm:pt>
    <dgm:pt modelId="{CBC3D11F-55BE-4110-B209-0FB9AF8319A3}" type="pres">
      <dgm:prSet presAssocID="{8C2E7868-1458-426D-81D1-8D4C8D66AF9A}" presName="parentText" presStyleLbl="node1" presStyleIdx="3" presStyleCnt="5">
        <dgm:presLayoutVars>
          <dgm:chMax val="0"/>
          <dgm:bulletEnabled val="1"/>
        </dgm:presLayoutVars>
      </dgm:prSet>
      <dgm:spPr/>
    </dgm:pt>
    <dgm:pt modelId="{549E618C-1A9A-4D17-A679-B1356F99BA17}" type="pres">
      <dgm:prSet presAssocID="{5F546C00-878F-46CD-9960-CE14595D2E88}" presName="spacer" presStyleCnt="0"/>
      <dgm:spPr/>
    </dgm:pt>
    <dgm:pt modelId="{BEAB361A-C535-4B41-A5C6-4EE92BCC6E2A}" type="pres">
      <dgm:prSet presAssocID="{A364B5A9-647B-47D0-973D-EE7C5401ACFB}" presName="parentText" presStyleLbl="node1" presStyleIdx="4" presStyleCnt="5">
        <dgm:presLayoutVars>
          <dgm:chMax val="0"/>
          <dgm:bulletEnabled val="1"/>
        </dgm:presLayoutVars>
      </dgm:prSet>
      <dgm:spPr/>
    </dgm:pt>
  </dgm:ptLst>
  <dgm:cxnLst>
    <dgm:cxn modelId="{CAD62817-188A-4D55-BD08-E9197CBDB0D6}" type="presOf" srcId="{88698023-197A-4E9F-8739-9FBF6368788A}" destId="{429664C4-7AE2-49D2-8E16-EA619EDD71D5}" srcOrd="0" destOrd="0" presId="urn:microsoft.com/office/officeart/2005/8/layout/vList2"/>
    <dgm:cxn modelId="{267B902A-80FB-4A01-A303-AD23BD41FD63}" type="presOf" srcId="{9C239C3E-7191-4448-B3EF-9B1E12C868AE}" destId="{B16E6F91-83F7-4F70-BDC9-F04D0702D4E8}" srcOrd="0" destOrd="0" presId="urn:microsoft.com/office/officeart/2005/8/layout/vList2"/>
    <dgm:cxn modelId="{E2335E2E-D34E-46C5-8145-0A28633A51AC}" type="presOf" srcId="{8C2E7868-1458-426D-81D1-8D4C8D66AF9A}" destId="{CBC3D11F-55BE-4110-B209-0FB9AF8319A3}" srcOrd="0" destOrd="0" presId="urn:microsoft.com/office/officeart/2005/8/layout/vList2"/>
    <dgm:cxn modelId="{25402632-9B16-474A-9A3E-057899B65C10}" type="presOf" srcId="{3E42B687-FB92-4498-A3D5-70106B03C517}" destId="{EA7C1C97-B3A2-412F-B270-3A16C7DB3138}" srcOrd="0" destOrd="0" presId="urn:microsoft.com/office/officeart/2005/8/layout/vList2"/>
    <dgm:cxn modelId="{09BB934C-79D9-4E8F-95C2-DB76FAB1B8C4}" srcId="{3E42B687-FB92-4498-A3D5-70106B03C517}" destId="{88698023-197A-4E9F-8739-9FBF6368788A}" srcOrd="2" destOrd="0" parTransId="{61498CFB-D251-49D2-80FD-8D5741FF66D2}" sibTransId="{C5E97D59-1973-42D4-8DF9-797EFE68FF7E}"/>
    <dgm:cxn modelId="{ED125972-DF65-4658-8FAC-900B18DF2C9C}" type="presOf" srcId="{6A7EC19E-C350-4D67-85BD-284A939FAC4D}" destId="{50711F3E-F463-4362-81B4-20019DB0EEC4}" srcOrd="0" destOrd="0" presId="urn:microsoft.com/office/officeart/2005/8/layout/vList2"/>
    <dgm:cxn modelId="{8FC5638A-ED09-49D5-8EF0-875B22C0F576}" srcId="{3E42B687-FB92-4498-A3D5-70106B03C517}" destId="{6A7EC19E-C350-4D67-85BD-284A939FAC4D}" srcOrd="0" destOrd="0" parTransId="{018D27F5-3656-4317-BAD5-A6F5EDAC6AFC}" sibTransId="{B042B67F-A089-4080-A11D-1C1627072C74}"/>
    <dgm:cxn modelId="{7E0A59AF-6E2A-4844-98AA-B1BB020A031B}" srcId="{3E42B687-FB92-4498-A3D5-70106B03C517}" destId="{8C2E7868-1458-426D-81D1-8D4C8D66AF9A}" srcOrd="3" destOrd="0" parTransId="{5A8C3129-9375-4521-887F-9C71A7CAECEA}" sibTransId="{5F546C00-878F-46CD-9960-CE14595D2E88}"/>
    <dgm:cxn modelId="{700DB2EA-5A65-42DD-9E57-DC0523F5F402}" srcId="{3E42B687-FB92-4498-A3D5-70106B03C517}" destId="{A364B5A9-647B-47D0-973D-EE7C5401ACFB}" srcOrd="4" destOrd="0" parTransId="{86943F75-4DA4-47DE-9BEA-9D9F8A301033}" sibTransId="{5873B975-FBF3-46F7-B822-205C0761637F}"/>
    <dgm:cxn modelId="{FBE6B7F2-8FE4-41EE-9DD6-0AB4A72FFEA8}" srcId="{3E42B687-FB92-4498-A3D5-70106B03C517}" destId="{9C239C3E-7191-4448-B3EF-9B1E12C868AE}" srcOrd="1" destOrd="0" parTransId="{D73CDAE8-A998-44B8-AE71-18C417F4D7DD}" sibTransId="{090CBA79-CF50-4687-AAEB-486860B2958F}"/>
    <dgm:cxn modelId="{4BC68CFA-FB71-4F20-B696-FC41A452100A}" type="presOf" srcId="{A364B5A9-647B-47D0-973D-EE7C5401ACFB}" destId="{BEAB361A-C535-4B41-A5C6-4EE92BCC6E2A}" srcOrd="0" destOrd="0" presId="urn:microsoft.com/office/officeart/2005/8/layout/vList2"/>
    <dgm:cxn modelId="{697B5533-1E69-404A-A2B6-4877209BC14C}" type="presParOf" srcId="{EA7C1C97-B3A2-412F-B270-3A16C7DB3138}" destId="{50711F3E-F463-4362-81B4-20019DB0EEC4}" srcOrd="0" destOrd="0" presId="urn:microsoft.com/office/officeart/2005/8/layout/vList2"/>
    <dgm:cxn modelId="{B1C3A697-2753-4BF7-8B78-DC676146CB33}" type="presParOf" srcId="{EA7C1C97-B3A2-412F-B270-3A16C7DB3138}" destId="{414C6806-7B1F-4E19-8A68-A857A420BB1C}" srcOrd="1" destOrd="0" presId="urn:microsoft.com/office/officeart/2005/8/layout/vList2"/>
    <dgm:cxn modelId="{A68D5E3B-AEC0-4CEB-9CF4-74E45F1C7E14}" type="presParOf" srcId="{EA7C1C97-B3A2-412F-B270-3A16C7DB3138}" destId="{B16E6F91-83F7-4F70-BDC9-F04D0702D4E8}" srcOrd="2" destOrd="0" presId="urn:microsoft.com/office/officeart/2005/8/layout/vList2"/>
    <dgm:cxn modelId="{2C98DC96-DF07-42C7-8317-18459376D994}" type="presParOf" srcId="{EA7C1C97-B3A2-412F-B270-3A16C7DB3138}" destId="{93876F6D-BF28-4162-81E2-97FBA04EA841}" srcOrd="3" destOrd="0" presId="urn:microsoft.com/office/officeart/2005/8/layout/vList2"/>
    <dgm:cxn modelId="{7629842E-A5FF-4C8D-A7CD-0C5813AEF88C}" type="presParOf" srcId="{EA7C1C97-B3A2-412F-B270-3A16C7DB3138}" destId="{429664C4-7AE2-49D2-8E16-EA619EDD71D5}" srcOrd="4" destOrd="0" presId="urn:microsoft.com/office/officeart/2005/8/layout/vList2"/>
    <dgm:cxn modelId="{7EA87BE3-38E2-4C66-A523-C6B0E9C9CFDB}" type="presParOf" srcId="{EA7C1C97-B3A2-412F-B270-3A16C7DB3138}" destId="{0279FB6E-6519-47FA-B503-855211057FAE}" srcOrd="5" destOrd="0" presId="urn:microsoft.com/office/officeart/2005/8/layout/vList2"/>
    <dgm:cxn modelId="{77E998D4-9C01-4F33-8DE2-100BE9D5EC81}" type="presParOf" srcId="{EA7C1C97-B3A2-412F-B270-3A16C7DB3138}" destId="{CBC3D11F-55BE-4110-B209-0FB9AF8319A3}" srcOrd="6" destOrd="0" presId="urn:microsoft.com/office/officeart/2005/8/layout/vList2"/>
    <dgm:cxn modelId="{4A5CB310-4863-48E6-A86B-6CFB71E816BC}" type="presParOf" srcId="{EA7C1C97-B3A2-412F-B270-3A16C7DB3138}" destId="{549E618C-1A9A-4D17-A679-B1356F99BA17}" srcOrd="7" destOrd="0" presId="urn:microsoft.com/office/officeart/2005/8/layout/vList2"/>
    <dgm:cxn modelId="{14F4CBF8-9B94-4C1D-93BF-0915D2DF5097}" type="presParOf" srcId="{EA7C1C97-B3A2-412F-B270-3A16C7DB3138}" destId="{BEAB361A-C535-4B41-A5C6-4EE92BCC6E2A}"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5D82D2-064F-457D-A542-BD8C592D4B8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372B4ED-A9A6-49BF-8B15-395F09E7CD48}">
      <dgm:prSet custT="1"/>
      <dgm:spPr/>
      <dgm:t>
        <a:bodyPr/>
        <a:lstStyle/>
        <a:p>
          <a:r>
            <a:rPr lang="en-US" sz="900" b="1" i="0" baseline="0" dirty="0">
              <a:latin typeface="Times New Roman" panose="02020603050405020304" pitchFamily="18" charset="0"/>
              <a:cs typeface="Times New Roman" panose="02020603050405020304" pitchFamily="18" charset="0"/>
            </a:rPr>
            <a:t>55%</a:t>
          </a:r>
          <a:r>
            <a:rPr lang="en-US" sz="900" b="0" i="0" baseline="0" dirty="0">
              <a:latin typeface="Times New Roman" panose="02020603050405020304" pitchFamily="18" charset="0"/>
              <a:cs typeface="Times New Roman" panose="02020603050405020304" pitchFamily="18" charset="0"/>
            </a:rPr>
            <a:t> — Key raw materials certified or responsibly sourced in FY 2023/24. </a:t>
          </a:r>
          <a:endParaRPr lang="en-US" sz="900" dirty="0">
            <a:latin typeface="Times New Roman" panose="02020603050405020304" pitchFamily="18" charset="0"/>
            <a:cs typeface="Times New Roman" panose="02020603050405020304" pitchFamily="18" charset="0"/>
          </a:endParaRPr>
        </a:p>
      </dgm:t>
    </dgm:pt>
    <dgm:pt modelId="{6D99649D-BF81-44C1-AF17-6ED2696D956F}" type="parTrans" cxnId="{224430A5-527D-4A7A-9B79-3ABD1E34A7ED}">
      <dgm:prSet/>
      <dgm:spPr/>
      <dgm:t>
        <a:bodyPr/>
        <a:lstStyle/>
        <a:p>
          <a:endParaRPr lang="en-US" sz="900">
            <a:latin typeface="Times New Roman" panose="02020603050405020304" pitchFamily="18" charset="0"/>
            <a:cs typeface="Times New Roman" panose="02020603050405020304" pitchFamily="18" charset="0"/>
          </a:endParaRPr>
        </a:p>
      </dgm:t>
    </dgm:pt>
    <dgm:pt modelId="{A6395D3A-E161-4144-BA9B-117EC7A12B9E}" type="sibTrans" cxnId="{224430A5-527D-4A7A-9B79-3ABD1E34A7ED}">
      <dgm:prSet/>
      <dgm:spPr/>
      <dgm:t>
        <a:bodyPr/>
        <a:lstStyle/>
        <a:p>
          <a:endParaRPr lang="en-US" sz="900">
            <a:latin typeface="Times New Roman" panose="02020603050405020304" pitchFamily="18" charset="0"/>
            <a:cs typeface="Times New Roman" panose="02020603050405020304" pitchFamily="18" charset="0"/>
          </a:endParaRPr>
        </a:p>
      </dgm:t>
    </dgm:pt>
    <dgm:pt modelId="{4FC60211-6F07-4CF8-AE28-F532FE9CAE2A}">
      <dgm:prSet custT="1"/>
      <dgm:spPr/>
      <dgm:t>
        <a:bodyPr/>
        <a:lstStyle/>
        <a:p>
          <a:r>
            <a:rPr lang="en-US" sz="900" b="1" i="0" baseline="0">
              <a:latin typeface="Times New Roman" panose="02020603050405020304" pitchFamily="18" charset="0"/>
              <a:cs typeface="Times New Roman" panose="02020603050405020304" pitchFamily="18" charset="0"/>
            </a:rPr>
            <a:t>45.9%</a:t>
          </a:r>
          <a:r>
            <a:rPr lang="en-US" sz="900" b="0" i="0" baseline="0">
              <a:latin typeface="Times New Roman" panose="02020603050405020304" pitchFamily="18" charset="0"/>
              <a:cs typeface="Times New Roman" panose="02020603050405020304" pitchFamily="18" charset="0"/>
            </a:rPr>
            <a:t> — Reduction in Scope 3 emissions vs FY 2018/19 base year (FY 2023/24)</a:t>
          </a:r>
          <a:endParaRPr lang="en-US" sz="900">
            <a:latin typeface="Times New Roman" panose="02020603050405020304" pitchFamily="18" charset="0"/>
            <a:cs typeface="Times New Roman" panose="02020603050405020304" pitchFamily="18" charset="0"/>
          </a:endParaRPr>
        </a:p>
      </dgm:t>
    </dgm:pt>
    <dgm:pt modelId="{6A20B7D4-F753-48D1-BF30-27F25615E28B}" type="parTrans" cxnId="{5A639FCA-620F-4EF3-A0E9-41B715B96C9F}">
      <dgm:prSet/>
      <dgm:spPr/>
      <dgm:t>
        <a:bodyPr/>
        <a:lstStyle/>
        <a:p>
          <a:endParaRPr lang="en-US" sz="900">
            <a:latin typeface="Times New Roman" panose="02020603050405020304" pitchFamily="18" charset="0"/>
            <a:cs typeface="Times New Roman" panose="02020603050405020304" pitchFamily="18" charset="0"/>
          </a:endParaRPr>
        </a:p>
      </dgm:t>
    </dgm:pt>
    <dgm:pt modelId="{0DE08125-4286-436E-857F-B702A344F5F5}" type="sibTrans" cxnId="{5A639FCA-620F-4EF3-A0E9-41B715B96C9F}">
      <dgm:prSet/>
      <dgm:spPr/>
      <dgm:t>
        <a:bodyPr/>
        <a:lstStyle/>
        <a:p>
          <a:endParaRPr lang="en-US" sz="900">
            <a:latin typeface="Times New Roman" panose="02020603050405020304" pitchFamily="18" charset="0"/>
            <a:cs typeface="Times New Roman" panose="02020603050405020304" pitchFamily="18" charset="0"/>
          </a:endParaRPr>
        </a:p>
      </dgm:t>
    </dgm:pt>
    <dgm:pt modelId="{D947AD26-22D1-4666-9291-2AA15B4AEB6B}" type="pres">
      <dgm:prSet presAssocID="{AC5D82D2-064F-457D-A542-BD8C592D4B82}" presName="root" presStyleCnt="0">
        <dgm:presLayoutVars>
          <dgm:dir/>
          <dgm:resizeHandles val="exact"/>
        </dgm:presLayoutVars>
      </dgm:prSet>
      <dgm:spPr/>
    </dgm:pt>
    <dgm:pt modelId="{4B1A75B5-4C84-400E-9DA6-E9C04E85617C}" type="pres">
      <dgm:prSet presAssocID="{F372B4ED-A9A6-49BF-8B15-395F09E7CD48}" presName="compNode" presStyleCnt="0"/>
      <dgm:spPr/>
    </dgm:pt>
    <dgm:pt modelId="{E9CEA8B4-74AB-4583-B0E5-D29923CC815B}" type="pres">
      <dgm:prSet presAssocID="{F372B4ED-A9A6-49BF-8B15-395F09E7CD48}" presName="bgRect" presStyleLbl="bgShp" presStyleIdx="0" presStyleCnt="2"/>
      <dgm:spPr/>
    </dgm:pt>
    <dgm:pt modelId="{06AE1F40-A2AC-4795-91E3-FD2F0EA16CC1}" type="pres">
      <dgm:prSet presAssocID="{F372B4ED-A9A6-49BF-8B15-395F09E7CD4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nabata Tree"/>
        </a:ext>
      </dgm:extLst>
    </dgm:pt>
    <dgm:pt modelId="{F106A349-EB8C-4122-AAF9-A3AE4255D688}" type="pres">
      <dgm:prSet presAssocID="{F372B4ED-A9A6-49BF-8B15-395F09E7CD48}" presName="spaceRect" presStyleCnt="0"/>
      <dgm:spPr/>
    </dgm:pt>
    <dgm:pt modelId="{E2BEA5EA-1200-4D7A-A370-BC15CC4C5F1B}" type="pres">
      <dgm:prSet presAssocID="{F372B4ED-A9A6-49BF-8B15-395F09E7CD48}" presName="parTx" presStyleLbl="revTx" presStyleIdx="0" presStyleCnt="2">
        <dgm:presLayoutVars>
          <dgm:chMax val="0"/>
          <dgm:chPref val="0"/>
        </dgm:presLayoutVars>
      </dgm:prSet>
      <dgm:spPr/>
    </dgm:pt>
    <dgm:pt modelId="{7249801A-0520-4C90-8E78-CD838F48AAEB}" type="pres">
      <dgm:prSet presAssocID="{A6395D3A-E161-4144-BA9B-117EC7A12B9E}" presName="sibTrans" presStyleCnt="0"/>
      <dgm:spPr/>
    </dgm:pt>
    <dgm:pt modelId="{3F82E9D3-666E-4B93-9E51-2E7EF764F9A8}" type="pres">
      <dgm:prSet presAssocID="{4FC60211-6F07-4CF8-AE28-F532FE9CAE2A}" presName="compNode" presStyleCnt="0"/>
      <dgm:spPr/>
    </dgm:pt>
    <dgm:pt modelId="{44A03EDF-15AE-4467-B5FB-7BBE0336DC16}" type="pres">
      <dgm:prSet presAssocID="{4FC60211-6F07-4CF8-AE28-F532FE9CAE2A}" presName="bgRect" presStyleLbl="bgShp" presStyleIdx="1" presStyleCnt="2"/>
      <dgm:spPr/>
    </dgm:pt>
    <dgm:pt modelId="{54CAA2DB-2464-41A5-BDE3-F98485F57E65}" type="pres">
      <dgm:prSet presAssocID="{4FC60211-6F07-4CF8-AE28-F532FE9CAE2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11A0865F-B65B-410F-AC09-DD466F750BAF}" type="pres">
      <dgm:prSet presAssocID="{4FC60211-6F07-4CF8-AE28-F532FE9CAE2A}" presName="spaceRect" presStyleCnt="0"/>
      <dgm:spPr/>
    </dgm:pt>
    <dgm:pt modelId="{F735921F-1061-4C7A-93FD-EC5B04163CEC}" type="pres">
      <dgm:prSet presAssocID="{4FC60211-6F07-4CF8-AE28-F532FE9CAE2A}" presName="parTx" presStyleLbl="revTx" presStyleIdx="1" presStyleCnt="2">
        <dgm:presLayoutVars>
          <dgm:chMax val="0"/>
          <dgm:chPref val="0"/>
        </dgm:presLayoutVars>
      </dgm:prSet>
      <dgm:spPr/>
    </dgm:pt>
  </dgm:ptLst>
  <dgm:cxnLst>
    <dgm:cxn modelId="{5165CB5C-1317-4D85-9D99-3B6AFB016BD5}" type="presOf" srcId="{F372B4ED-A9A6-49BF-8B15-395F09E7CD48}" destId="{E2BEA5EA-1200-4D7A-A370-BC15CC4C5F1B}" srcOrd="0" destOrd="0" presId="urn:microsoft.com/office/officeart/2018/2/layout/IconVerticalSolidList"/>
    <dgm:cxn modelId="{224430A5-527D-4A7A-9B79-3ABD1E34A7ED}" srcId="{AC5D82D2-064F-457D-A542-BD8C592D4B82}" destId="{F372B4ED-A9A6-49BF-8B15-395F09E7CD48}" srcOrd="0" destOrd="0" parTransId="{6D99649D-BF81-44C1-AF17-6ED2696D956F}" sibTransId="{A6395D3A-E161-4144-BA9B-117EC7A12B9E}"/>
    <dgm:cxn modelId="{9E395ABA-C5D6-4934-8C3F-EE37E4124393}" type="presOf" srcId="{AC5D82D2-064F-457D-A542-BD8C592D4B82}" destId="{D947AD26-22D1-4666-9291-2AA15B4AEB6B}" srcOrd="0" destOrd="0" presId="urn:microsoft.com/office/officeart/2018/2/layout/IconVerticalSolidList"/>
    <dgm:cxn modelId="{5A639FCA-620F-4EF3-A0E9-41B715B96C9F}" srcId="{AC5D82D2-064F-457D-A542-BD8C592D4B82}" destId="{4FC60211-6F07-4CF8-AE28-F532FE9CAE2A}" srcOrd="1" destOrd="0" parTransId="{6A20B7D4-F753-48D1-BF30-27F25615E28B}" sibTransId="{0DE08125-4286-436E-857F-B702A344F5F5}"/>
    <dgm:cxn modelId="{B6E17EE3-8461-4493-9FA1-C5AF02727487}" type="presOf" srcId="{4FC60211-6F07-4CF8-AE28-F532FE9CAE2A}" destId="{F735921F-1061-4C7A-93FD-EC5B04163CEC}" srcOrd="0" destOrd="0" presId="urn:microsoft.com/office/officeart/2018/2/layout/IconVerticalSolidList"/>
    <dgm:cxn modelId="{EFD2C0CA-8D39-428D-94F3-B3F5BD0B8731}" type="presParOf" srcId="{D947AD26-22D1-4666-9291-2AA15B4AEB6B}" destId="{4B1A75B5-4C84-400E-9DA6-E9C04E85617C}" srcOrd="0" destOrd="0" presId="urn:microsoft.com/office/officeart/2018/2/layout/IconVerticalSolidList"/>
    <dgm:cxn modelId="{D0FF12BE-6D36-4070-970E-C68B7BEBC8E3}" type="presParOf" srcId="{4B1A75B5-4C84-400E-9DA6-E9C04E85617C}" destId="{E9CEA8B4-74AB-4583-B0E5-D29923CC815B}" srcOrd="0" destOrd="0" presId="urn:microsoft.com/office/officeart/2018/2/layout/IconVerticalSolidList"/>
    <dgm:cxn modelId="{E4473325-6C40-4025-BFE2-71D03E387075}" type="presParOf" srcId="{4B1A75B5-4C84-400E-9DA6-E9C04E85617C}" destId="{06AE1F40-A2AC-4795-91E3-FD2F0EA16CC1}" srcOrd="1" destOrd="0" presId="urn:microsoft.com/office/officeart/2018/2/layout/IconVerticalSolidList"/>
    <dgm:cxn modelId="{B3AE1012-D1A2-41F5-A244-BEB613B653A1}" type="presParOf" srcId="{4B1A75B5-4C84-400E-9DA6-E9C04E85617C}" destId="{F106A349-EB8C-4122-AAF9-A3AE4255D688}" srcOrd="2" destOrd="0" presId="urn:microsoft.com/office/officeart/2018/2/layout/IconVerticalSolidList"/>
    <dgm:cxn modelId="{2D0485B2-80EC-424A-A871-EA3DB66F8370}" type="presParOf" srcId="{4B1A75B5-4C84-400E-9DA6-E9C04E85617C}" destId="{E2BEA5EA-1200-4D7A-A370-BC15CC4C5F1B}" srcOrd="3" destOrd="0" presId="urn:microsoft.com/office/officeart/2018/2/layout/IconVerticalSolidList"/>
    <dgm:cxn modelId="{B1D8D330-6008-4740-BFCA-4ABD30249C90}" type="presParOf" srcId="{D947AD26-22D1-4666-9291-2AA15B4AEB6B}" destId="{7249801A-0520-4C90-8E78-CD838F48AAEB}" srcOrd="1" destOrd="0" presId="urn:microsoft.com/office/officeart/2018/2/layout/IconVerticalSolidList"/>
    <dgm:cxn modelId="{9F8D33B4-8FD5-4D01-947E-65BAD711F7A2}" type="presParOf" srcId="{D947AD26-22D1-4666-9291-2AA15B4AEB6B}" destId="{3F82E9D3-666E-4B93-9E51-2E7EF764F9A8}" srcOrd="2" destOrd="0" presId="urn:microsoft.com/office/officeart/2018/2/layout/IconVerticalSolidList"/>
    <dgm:cxn modelId="{6F8F7D86-A2ED-42A4-898E-3962BE73D84E}" type="presParOf" srcId="{3F82E9D3-666E-4B93-9E51-2E7EF764F9A8}" destId="{44A03EDF-15AE-4467-B5FB-7BBE0336DC16}" srcOrd="0" destOrd="0" presId="urn:microsoft.com/office/officeart/2018/2/layout/IconVerticalSolidList"/>
    <dgm:cxn modelId="{ADA67CDA-4169-429F-B6FB-59181DD7F0F6}" type="presParOf" srcId="{3F82E9D3-666E-4B93-9E51-2E7EF764F9A8}" destId="{54CAA2DB-2464-41A5-BDE3-F98485F57E65}" srcOrd="1" destOrd="0" presId="urn:microsoft.com/office/officeart/2018/2/layout/IconVerticalSolidList"/>
    <dgm:cxn modelId="{099B5525-5312-4AC2-AC6E-C737339F4BAF}" type="presParOf" srcId="{3F82E9D3-666E-4B93-9E51-2E7EF764F9A8}" destId="{11A0865F-B65B-410F-AC09-DD466F750BAF}" srcOrd="2" destOrd="0" presId="urn:microsoft.com/office/officeart/2018/2/layout/IconVerticalSolidList"/>
    <dgm:cxn modelId="{26B4A75D-AC1E-42DF-856C-BF9294F8D7EF}" type="presParOf" srcId="{3F82E9D3-666E-4B93-9E51-2E7EF764F9A8}" destId="{F735921F-1061-4C7A-93FD-EC5B04163CEC}" srcOrd="3" destOrd="0" presId="urn:microsoft.com/office/officeart/2018/2/layout/IconVerticalSoli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11F3E-F463-4362-81B4-20019DB0EEC4}">
      <dsp:nvSpPr>
        <dsp:cNvPr id="0" name=""/>
        <dsp:cNvSpPr/>
      </dsp:nvSpPr>
      <dsp:spPr>
        <a:xfrm>
          <a:off x="0" y="611"/>
          <a:ext cx="2812313" cy="26736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dirty="0">
              <a:latin typeface="Times New Roman" panose="02020603050405020304" pitchFamily="18" charset="0"/>
              <a:cs typeface="Times New Roman" panose="02020603050405020304" pitchFamily="18" charset="0"/>
            </a:rPr>
            <a:t>Supporting Key Points:</a:t>
          </a:r>
        </a:p>
      </dsp:txBody>
      <dsp:txXfrm>
        <a:off x="13052" y="13663"/>
        <a:ext cx="2786209" cy="241259"/>
      </dsp:txXfrm>
    </dsp:sp>
    <dsp:sp modelId="{B16E6F91-83F7-4F70-BDC9-F04D0702D4E8}">
      <dsp:nvSpPr>
        <dsp:cNvPr id="0" name=""/>
        <dsp:cNvSpPr/>
      </dsp:nvSpPr>
      <dsp:spPr>
        <a:xfrm>
          <a:off x="0" y="279225"/>
          <a:ext cx="2812313" cy="267363"/>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Tradition craftsmanship: signature trench coats and scarfs.</a:t>
          </a:r>
        </a:p>
      </dsp:txBody>
      <dsp:txXfrm>
        <a:off x="13052" y="292277"/>
        <a:ext cx="2786209" cy="241259"/>
      </dsp:txXfrm>
    </dsp:sp>
    <dsp:sp modelId="{429664C4-7AE2-49D2-8E16-EA619EDD71D5}">
      <dsp:nvSpPr>
        <dsp:cNvPr id="0" name=""/>
        <dsp:cNvSpPr/>
      </dsp:nvSpPr>
      <dsp:spPr>
        <a:xfrm>
          <a:off x="0" y="557838"/>
          <a:ext cx="2812313" cy="267363"/>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Sustainability: environmentally friendly, responsible sourcing.</a:t>
          </a:r>
        </a:p>
      </dsp:txBody>
      <dsp:txXfrm>
        <a:off x="13052" y="570890"/>
        <a:ext cx="2786209" cy="241259"/>
      </dsp:txXfrm>
    </dsp:sp>
    <dsp:sp modelId="{CBC3D11F-55BE-4110-B209-0FB9AF8319A3}">
      <dsp:nvSpPr>
        <dsp:cNvPr id="0" name=""/>
        <dsp:cNvSpPr/>
      </dsp:nvSpPr>
      <dsp:spPr>
        <a:xfrm>
          <a:off x="0" y="836451"/>
          <a:ext cx="2812313" cy="26736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Accessibility: high quality but affordable luxury.</a:t>
          </a:r>
        </a:p>
      </dsp:txBody>
      <dsp:txXfrm>
        <a:off x="13052" y="849503"/>
        <a:ext cx="2786209" cy="241259"/>
      </dsp:txXfrm>
    </dsp:sp>
    <dsp:sp modelId="{BEAB361A-C535-4B41-A5C6-4EE92BCC6E2A}">
      <dsp:nvSpPr>
        <dsp:cNvPr id="0" name=""/>
        <dsp:cNvSpPr/>
      </dsp:nvSpPr>
      <dsp:spPr>
        <a:xfrm>
          <a:off x="0" y="1115064"/>
          <a:ext cx="2812313" cy="267363"/>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Classic, minimalistic, season-free designs that are perennial.</a:t>
          </a:r>
        </a:p>
      </dsp:txBody>
      <dsp:txXfrm>
        <a:off x="13052" y="1128116"/>
        <a:ext cx="2786209" cy="2412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EA8B4-74AB-4583-B0E5-D29923CC815B}">
      <dsp:nvSpPr>
        <dsp:cNvPr id="0" name=""/>
        <dsp:cNvSpPr/>
      </dsp:nvSpPr>
      <dsp:spPr>
        <a:xfrm>
          <a:off x="0" y="79720"/>
          <a:ext cx="3064292" cy="3008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E1F40-A2AC-4795-91E3-FD2F0EA16CC1}">
      <dsp:nvSpPr>
        <dsp:cNvPr id="0" name=""/>
        <dsp:cNvSpPr/>
      </dsp:nvSpPr>
      <dsp:spPr>
        <a:xfrm>
          <a:off x="91016" y="147418"/>
          <a:ext cx="165484" cy="1654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BEA5EA-1200-4D7A-A370-BC15CC4C5F1B}">
      <dsp:nvSpPr>
        <dsp:cNvPr id="0" name=""/>
        <dsp:cNvSpPr/>
      </dsp:nvSpPr>
      <dsp:spPr>
        <a:xfrm>
          <a:off x="347516" y="79720"/>
          <a:ext cx="2716776" cy="30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843" tIns="31843" rIns="31843" bIns="31843" numCol="1" spcCol="1270" anchor="ctr" anchorCtr="0">
          <a:noAutofit/>
        </a:bodyPr>
        <a:lstStyle/>
        <a:p>
          <a:pPr marL="0" lvl="0" indent="0" algn="l" defTabSz="400050">
            <a:lnSpc>
              <a:spcPct val="90000"/>
            </a:lnSpc>
            <a:spcBef>
              <a:spcPct val="0"/>
            </a:spcBef>
            <a:spcAft>
              <a:spcPct val="35000"/>
            </a:spcAft>
            <a:buNone/>
          </a:pPr>
          <a:r>
            <a:rPr lang="en-US" sz="900" b="1" i="0" kern="1200" baseline="0" dirty="0">
              <a:latin typeface="Times New Roman" panose="02020603050405020304" pitchFamily="18" charset="0"/>
              <a:cs typeface="Times New Roman" panose="02020603050405020304" pitchFamily="18" charset="0"/>
            </a:rPr>
            <a:t>55%</a:t>
          </a:r>
          <a:r>
            <a:rPr lang="en-US" sz="900" b="0" i="0" kern="1200" baseline="0" dirty="0">
              <a:latin typeface="Times New Roman" panose="02020603050405020304" pitchFamily="18" charset="0"/>
              <a:cs typeface="Times New Roman" panose="02020603050405020304" pitchFamily="18" charset="0"/>
            </a:rPr>
            <a:t> — Key raw materials certified or responsibly sourced in FY 2023/24. </a:t>
          </a:r>
          <a:endParaRPr lang="en-US" sz="900" kern="1200" dirty="0">
            <a:latin typeface="Times New Roman" panose="02020603050405020304" pitchFamily="18" charset="0"/>
            <a:cs typeface="Times New Roman" panose="02020603050405020304" pitchFamily="18" charset="0"/>
          </a:endParaRPr>
        </a:p>
      </dsp:txBody>
      <dsp:txXfrm>
        <a:off x="347516" y="79720"/>
        <a:ext cx="2716776" cy="300880"/>
      </dsp:txXfrm>
    </dsp:sp>
    <dsp:sp modelId="{44A03EDF-15AE-4467-B5FB-7BBE0336DC16}">
      <dsp:nvSpPr>
        <dsp:cNvPr id="0" name=""/>
        <dsp:cNvSpPr/>
      </dsp:nvSpPr>
      <dsp:spPr>
        <a:xfrm>
          <a:off x="0" y="442319"/>
          <a:ext cx="3064292" cy="3008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AA2DB-2464-41A5-BDE3-F98485F57E65}">
      <dsp:nvSpPr>
        <dsp:cNvPr id="0" name=""/>
        <dsp:cNvSpPr/>
      </dsp:nvSpPr>
      <dsp:spPr>
        <a:xfrm>
          <a:off x="91016" y="510017"/>
          <a:ext cx="165484" cy="1654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5921F-1061-4C7A-93FD-EC5B04163CEC}">
      <dsp:nvSpPr>
        <dsp:cNvPr id="0" name=""/>
        <dsp:cNvSpPr/>
      </dsp:nvSpPr>
      <dsp:spPr>
        <a:xfrm>
          <a:off x="347516" y="442319"/>
          <a:ext cx="2716776" cy="30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843" tIns="31843" rIns="31843" bIns="31843" numCol="1" spcCol="1270" anchor="ctr" anchorCtr="0">
          <a:noAutofit/>
        </a:bodyPr>
        <a:lstStyle/>
        <a:p>
          <a:pPr marL="0" lvl="0" indent="0" algn="l" defTabSz="400050">
            <a:lnSpc>
              <a:spcPct val="90000"/>
            </a:lnSpc>
            <a:spcBef>
              <a:spcPct val="0"/>
            </a:spcBef>
            <a:spcAft>
              <a:spcPct val="35000"/>
            </a:spcAft>
            <a:buNone/>
          </a:pPr>
          <a:r>
            <a:rPr lang="en-US" sz="900" b="1" i="0" kern="1200" baseline="0">
              <a:latin typeface="Times New Roman" panose="02020603050405020304" pitchFamily="18" charset="0"/>
              <a:cs typeface="Times New Roman" panose="02020603050405020304" pitchFamily="18" charset="0"/>
            </a:rPr>
            <a:t>45.9%</a:t>
          </a:r>
          <a:r>
            <a:rPr lang="en-US" sz="900" b="0" i="0" kern="1200" baseline="0">
              <a:latin typeface="Times New Roman" panose="02020603050405020304" pitchFamily="18" charset="0"/>
              <a:cs typeface="Times New Roman" panose="02020603050405020304" pitchFamily="18" charset="0"/>
            </a:rPr>
            <a:t> — Reduction in Scope 3 emissions vs FY 2018/19 base year (FY 2023/24)</a:t>
          </a:r>
          <a:endParaRPr lang="en-US" sz="900" kern="1200">
            <a:latin typeface="Times New Roman" panose="02020603050405020304" pitchFamily="18" charset="0"/>
            <a:cs typeface="Times New Roman" panose="02020603050405020304" pitchFamily="18" charset="0"/>
          </a:endParaRPr>
        </a:p>
      </dsp:txBody>
      <dsp:txXfrm>
        <a:off x="347516" y="442319"/>
        <a:ext cx="2716776" cy="3008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1F3951-EB9E-448A-A41E-3E94C64F3E7C}" type="datetimeFigureOut">
              <a:rPr lang="en-US" smtClean="0"/>
              <a:t>11/30/2025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79DA2C-DD90-4FD8-915B-6CD56B3565CC}" type="slidenum">
              <a:rPr lang="en-US" smtClean="0"/>
              <a:t>‹#›</a:t>
            </a:fld>
            <a:endParaRPr lang="en-US"/>
          </a:p>
        </p:txBody>
      </p:sp>
    </p:spTree>
    <p:extLst>
      <p:ext uri="{BB962C8B-B14F-4D97-AF65-F5344CB8AC3E}">
        <p14:creationId xmlns:p14="http://schemas.microsoft.com/office/powerpoint/2010/main" val="2192576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79DA2C-DD90-4FD8-915B-6CD56B3565CC}" type="slidenum">
              <a:rPr lang="en-US" smtClean="0"/>
              <a:t>1</a:t>
            </a:fld>
            <a:endParaRPr lang="en-US"/>
          </a:p>
        </p:txBody>
      </p:sp>
    </p:spTree>
    <p:extLst>
      <p:ext uri="{BB962C8B-B14F-4D97-AF65-F5344CB8AC3E}">
        <p14:creationId xmlns:p14="http://schemas.microsoft.com/office/powerpoint/2010/main" val="1530425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79DA2C-DD90-4FD8-915B-6CD56B3565CC}" type="slidenum">
              <a:rPr lang="en-US" smtClean="0"/>
              <a:t>2</a:t>
            </a:fld>
            <a:endParaRPr lang="en-US"/>
          </a:p>
        </p:txBody>
      </p:sp>
    </p:spTree>
    <p:extLst>
      <p:ext uri="{BB962C8B-B14F-4D97-AF65-F5344CB8AC3E}">
        <p14:creationId xmlns:p14="http://schemas.microsoft.com/office/powerpoint/2010/main" val="457290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EF723-94AA-9E46-6443-87C2F448AF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3B49F9-B691-66F1-96D7-C48C13E38F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5CD0D4B-DD74-B2F2-04C9-70BD0FDCD0DD}"/>
              </a:ext>
            </a:extLst>
          </p:cNvPr>
          <p:cNvSpPr>
            <a:spLocks noGrp="1"/>
          </p:cNvSpPr>
          <p:nvPr>
            <p:ph type="dt" sz="half" idx="10"/>
          </p:nvPr>
        </p:nvSpPr>
        <p:spPr/>
        <p:txBody>
          <a:bodyPr/>
          <a:lstStyle/>
          <a:p>
            <a:fld id="{FF13DBCE-20B4-4938-8E46-3ABB525357D6}" type="datetimeFigureOut">
              <a:rPr lang="en-US" smtClean="0"/>
              <a:t>11/30/2025</a:t>
            </a:fld>
            <a:endParaRPr lang="en-US"/>
          </a:p>
        </p:txBody>
      </p:sp>
      <p:sp>
        <p:nvSpPr>
          <p:cNvPr id="5" name="Footer Placeholder 4">
            <a:extLst>
              <a:ext uri="{FF2B5EF4-FFF2-40B4-BE49-F238E27FC236}">
                <a16:creationId xmlns:a16="http://schemas.microsoft.com/office/drawing/2014/main" id="{78A28CEA-ED68-BB4A-2CBA-B5F14EF10A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760C86-A899-6D1F-AAAB-97BDCC00DE8E}"/>
              </a:ext>
            </a:extLst>
          </p:cNvPr>
          <p:cNvSpPr>
            <a:spLocks noGrp="1"/>
          </p:cNvSpPr>
          <p:nvPr>
            <p:ph type="sldNum" sz="quarter" idx="12"/>
          </p:nvPr>
        </p:nvSpPr>
        <p:spPr/>
        <p:txBody>
          <a:bodyPr/>
          <a:lstStyle/>
          <a:p>
            <a:fld id="{291ADDA5-6F97-4E8C-BD31-532BD4052E61}" type="slidenum">
              <a:rPr lang="en-US" smtClean="0"/>
              <a:t>‹#›</a:t>
            </a:fld>
            <a:endParaRPr lang="en-US"/>
          </a:p>
        </p:txBody>
      </p:sp>
    </p:spTree>
    <p:extLst>
      <p:ext uri="{BB962C8B-B14F-4D97-AF65-F5344CB8AC3E}">
        <p14:creationId xmlns:p14="http://schemas.microsoft.com/office/powerpoint/2010/main" val="3087842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1BA7D-68E0-CF6F-7ED7-0520B1CEB8F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59C8CFF-0949-BA26-2742-55201E7A41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CB40C-9237-0DE4-3B58-A86E934CF869}"/>
              </a:ext>
            </a:extLst>
          </p:cNvPr>
          <p:cNvSpPr>
            <a:spLocks noGrp="1"/>
          </p:cNvSpPr>
          <p:nvPr>
            <p:ph type="dt" sz="half" idx="10"/>
          </p:nvPr>
        </p:nvSpPr>
        <p:spPr/>
        <p:txBody>
          <a:bodyPr/>
          <a:lstStyle/>
          <a:p>
            <a:fld id="{FF13DBCE-20B4-4938-8E46-3ABB525357D6}" type="datetimeFigureOut">
              <a:rPr lang="en-US" smtClean="0"/>
              <a:t>11/30/2025</a:t>
            </a:fld>
            <a:endParaRPr lang="en-US"/>
          </a:p>
        </p:txBody>
      </p:sp>
      <p:sp>
        <p:nvSpPr>
          <p:cNvPr id="5" name="Footer Placeholder 4">
            <a:extLst>
              <a:ext uri="{FF2B5EF4-FFF2-40B4-BE49-F238E27FC236}">
                <a16:creationId xmlns:a16="http://schemas.microsoft.com/office/drawing/2014/main" id="{19172AC4-C102-8DEC-68B6-3F67769BF3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96BF7C-EF75-7885-40EC-DA246F2CCF2F}"/>
              </a:ext>
            </a:extLst>
          </p:cNvPr>
          <p:cNvSpPr>
            <a:spLocks noGrp="1"/>
          </p:cNvSpPr>
          <p:nvPr>
            <p:ph type="sldNum" sz="quarter" idx="12"/>
          </p:nvPr>
        </p:nvSpPr>
        <p:spPr/>
        <p:txBody>
          <a:bodyPr/>
          <a:lstStyle/>
          <a:p>
            <a:fld id="{291ADDA5-6F97-4E8C-BD31-532BD4052E61}" type="slidenum">
              <a:rPr lang="en-US" smtClean="0"/>
              <a:t>‹#›</a:t>
            </a:fld>
            <a:endParaRPr lang="en-US"/>
          </a:p>
        </p:txBody>
      </p:sp>
    </p:spTree>
    <p:extLst>
      <p:ext uri="{BB962C8B-B14F-4D97-AF65-F5344CB8AC3E}">
        <p14:creationId xmlns:p14="http://schemas.microsoft.com/office/powerpoint/2010/main" val="1784074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49567-6178-BE8A-3648-702391727B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3A33707-3B65-43CF-91D3-217DE77D10A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4048C6-973C-4B2E-4630-CDC9C10D2BD6}"/>
              </a:ext>
            </a:extLst>
          </p:cNvPr>
          <p:cNvSpPr>
            <a:spLocks noGrp="1"/>
          </p:cNvSpPr>
          <p:nvPr>
            <p:ph type="dt" sz="half" idx="10"/>
          </p:nvPr>
        </p:nvSpPr>
        <p:spPr/>
        <p:txBody>
          <a:bodyPr/>
          <a:lstStyle/>
          <a:p>
            <a:fld id="{FF13DBCE-20B4-4938-8E46-3ABB525357D6}" type="datetimeFigureOut">
              <a:rPr lang="en-US" smtClean="0"/>
              <a:t>11/30/2025</a:t>
            </a:fld>
            <a:endParaRPr lang="en-US"/>
          </a:p>
        </p:txBody>
      </p:sp>
      <p:sp>
        <p:nvSpPr>
          <p:cNvPr id="5" name="Footer Placeholder 4">
            <a:extLst>
              <a:ext uri="{FF2B5EF4-FFF2-40B4-BE49-F238E27FC236}">
                <a16:creationId xmlns:a16="http://schemas.microsoft.com/office/drawing/2014/main" id="{AE2DAB5D-CABB-AE0B-BB6F-24421D4E84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F532D0-0C0D-E1B1-51E0-333DF0A126C2}"/>
              </a:ext>
            </a:extLst>
          </p:cNvPr>
          <p:cNvSpPr>
            <a:spLocks noGrp="1"/>
          </p:cNvSpPr>
          <p:nvPr>
            <p:ph type="sldNum" sz="quarter" idx="12"/>
          </p:nvPr>
        </p:nvSpPr>
        <p:spPr/>
        <p:txBody>
          <a:bodyPr/>
          <a:lstStyle/>
          <a:p>
            <a:fld id="{291ADDA5-6F97-4E8C-BD31-532BD4052E61}" type="slidenum">
              <a:rPr lang="en-US" smtClean="0"/>
              <a:t>‹#›</a:t>
            </a:fld>
            <a:endParaRPr lang="en-US"/>
          </a:p>
        </p:txBody>
      </p:sp>
    </p:spTree>
    <p:extLst>
      <p:ext uri="{BB962C8B-B14F-4D97-AF65-F5344CB8AC3E}">
        <p14:creationId xmlns:p14="http://schemas.microsoft.com/office/powerpoint/2010/main" val="2069011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C21ED-1D68-2AF8-BC60-6B6ADB9AA77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FBE38A0-8B87-7867-28DB-3C566C0873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A567616-82F3-EDE7-3185-AC8DA97EEA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FE1B903-884E-55C8-A190-0BD5C046616F}"/>
              </a:ext>
            </a:extLst>
          </p:cNvPr>
          <p:cNvSpPr>
            <a:spLocks noGrp="1"/>
          </p:cNvSpPr>
          <p:nvPr>
            <p:ph type="dt" sz="half" idx="10"/>
          </p:nvPr>
        </p:nvSpPr>
        <p:spPr/>
        <p:txBody>
          <a:bodyPr/>
          <a:lstStyle/>
          <a:p>
            <a:fld id="{FF13DBCE-20B4-4938-8E46-3ABB525357D6}" type="datetimeFigureOut">
              <a:rPr lang="en-US" smtClean="0"/>
              <a:t>11/30/2025</a:t>
            </a:fld>
            <a:endParaRPr lang="en-US"/>
          </a:p>
        </p:txBody>
      </p:sp>
      <p:sp>
        <p:nvSpPr>
          <p:cNvPr id="6" name="Footer Placeholder 5">
            <a:extLst>
              <a:ext uri="{FF2B5EF4-FFF2-40B4-BE49-F238E27FC236}">
                <a16:creationId xmlns:a16="http://schemas.microsoft.com/office/drawing/2014/main" id="{1B1AF5FB-2D27-E273-33E1-0DB2C42D86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CEAB9F-88B5-5757-B412-0C328A285159}"/>
              </a:ext>
            </a:extLst>
          </p:cNvPr>
          <p:cNvSpPr>
            <a:spLocks noGrp="1"/>
          </p:cNvSpPr>
          <p:nvPr>
            <p:ph type="sldNum" sz="quarter" idx="12"/>
          </p:nvPr>
        </p:nvSpPr>
        <p:spPr/>
        <p:txBody>
          <a:bodyPr/>
          <a:lstStyle/>
          <a:p>
            <a:fld id="{291ADDA5-6F97-4E8C-BD31-532BD4052E61}" type="slidenum">
              <a:rPr lang="en-US" smtClean="0"/>
              <a:t>‹#›</a:t>
            </a:fld>
            <a:endParaRPr lang="en-US"/>
          </a:p>
        </p:txBody>
      </p:sp>
    </p:spTree>
    <p:extLst>
      <p:ext uri="{BB962C8B-B14F-4D97-AF65-F5344CB8AC3E}">
        <p14:creationId xmlns:p14="http://schemas.microsoft.com/office/powerpoint/2010/main" val="2333910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D390E-6CCD-3166-E2CF-49E26D81F82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C56101C-C650-3112-54D0-A26CD26610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E9A4AC-48C2-173A-1140-DB8163813B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644A4FD-556E-FE84-BF11-C9697B22F4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FB4B76-C290-5FF4-FACE-D762F9B6F6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8607D6A-5BE9-3E65-264E-96EBDD4B5208}"/>
              </a:ext>
            </a:extLst>
          </p:cNvPr>
          <p:cNvSpPr>
            <a:spLocks noGrp="1"/>
          </p:cNvSpPr>
          <p:nvPr>
            <p:ph type="dt" sz="half" idx="10"/>
          </p:nvPr>
        </p:nvSpPr>
        <p:spPr/>
        <p:txBody>
          <a:bodyPr/>
          <a:lstStyle/>
          <a:p>
            <a:fld id="{FF13DBCE-20B4-4938-8E46-3ABB525357D6}" type="datetimeFigureOut">
              <a:rPr lang="en-US" smtClean="0"/>
              <a:t>11/30/2025</a:t>
            </a:fld>
            <a:endParaRPr lang="en-US"/>
          </a:p>
        </p:txBody>
      </p:sp>
      <p:sp>
        <p:nvSpPr>
          <p:cNvPr id="8" name="Footer Placeholder 7">
            <a:extLst>
              <a:ext uri="{FF2B5EF4-FFF2-40B4-BE49-F238E27FC236}">
                <a16:creationId xmlns:a16="http://schemas.microsoft.com/office/drawing/2014/main" id="{12B9962B-9193-752D-E5FD-443F6D71031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0D11F2-1A78-4A0E-3468-63B6F1D73FD2}"/>
              </a:ext>
            </a:extLst>
          </p:cNvPr>
          <p:cNvSpPr>
            <a:spLocks noGrp="1"/>
          </p:cNvSpPr>
          <p:nvPr>
            <p:ph type="sldNum" sz="quarter" idx="12"/>
          </p:nvPr>
        </p:nvSpPr>
        <p:spPr/>
        <p:txBody>
          <a:bodyPr/>
          <a:lstStyle/>
          <a:p>
            <a:fld id="{291ADDA5-6F97-4E8C-BD31-532BD4052E61}" type="slidenum">
              <a:rPr lang="en-US" smtClean="0"/>
              <a:t>‹#›</a:t>
            </a:fld>
            <a:endParaRPr lang="en-US"/>
          </a:p>
        </p:txBody>
      </p:sp>
    </p:spTree>
    <p:extLst>
      <p:ext uri="{BB962C8B-B14F-4D97-AF65-F5344CB8AC3E}">
        <p14:creationId xmlns:p14="http://schemas.microsoft.com/office/powerpoint/2010/main" val="1680194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138C5-368E-549C-4B5F-66EE9EC8E2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553D3D3-8DA6-EE07-DF82-023A5F9E7ED4}"/>
              </a:ext>
            </a:extLst>
          </p:cNvPr>
          <p:cNvSpPr>
            <a:spLocks noGrp="1"/>
          </p:cNvSpPr>
          <p:nvPr>
            <p:ph type="dt" sz="half" idx="10"/>
          </p:nvPr>
        </p:nvSpPr>
        <p:spPr/>
        <p:txBody>
          <a:bodyPr/>
          <a:lstStyle/>
          <a:p>
            <a:fld id="{FF13DBCE-20B4-4938-8E46-3ABB525357D6}" type="datetimeFigureOut">
              <a:rPr lang="en-US" smtClean="0"/>
              <a:t>11/30/2025</a:t>
            </a:fld>
            <a:endParaRPr lang="en-US"/>
          </a:p>
        </p:txBody>
      </p:sp>
      <p:sp>
        <p:nvSpPr>
          <p:cNvPr id="4" name="Footer Placeholder 3">
            <a:extLst>
              <a:ext uri="{FF2B5EF4-FFF2-40B4-BE49-F238E27FC236}">
                <a16:creationId xmlns:a16="http://schemas.microsoft.com/office/drawing/2014/main" id="{C70E14DF-E9ED-EB3F-4BCC-60B1736D27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2B579DF-E65C-B6C6-3F2A-71C947401E24}"/>
              </a:ext>
            </a:extLst>
          </p:cNvPr>
          <p:cNvSpPr>
            <a:spLocks noGrp="1"/>
          </p:cNvSpPr>
          <p:nvPr>
            <p:ph type="sldNum" sz="quarter" idx="12"/>
          </p:nvPr>
        </p:nvSpPr>
        <p:spPr/>
        <p:txBody>
          <a:bodyPr/>
          <a:lstStyle/>
          <a:p>
            <a:fld id="{291ADDA5-6F97-4E8C-BD31-532BD4052E61}" type="slidenum">
              <a:rPr lang="en-US" smtClean="0"/>
              <a:t>‹#›</a:t>
            </a:fld>
            <a:endParaRPr lang="en-US"/>
          </a:p>
        </p:txBody>
      </p:sp>
    </p:spTree>
    <p:extLst>
      <p:ext uri="{BB962C8B-B14F-4D97-AF65-F5344CB8AC3E}">
        <p14:creationId xmlns:p14="http://schemas.microsoft.com/office/powerpoint/2010/main" val="3644117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C3A126-D22E-4F32-ACA2-F62328A8FDD7}"/>
              </a:ext>
            </a:extLst>
          </p:cNvPr>
          <p:cNvSpPr>
            <a:spLocks noGrp="1"/>
          </p:cNvSpPr>
          <p:nvPr>
            <p:ph type="dt" sz="half" idx="10"/>
          </p:nvPr>
        </p:nvSpPr>
        <p:spPr/>
        <p:txBody>
          <a:bodyPr/>
          <a:lstStyle/>
          <a:p>
            <a:fld id="{FF13DBCE-20B4-4938-8E46-3ABB525357D6}" type="datetimeFigureOut">
              <a:rPr lang="en-US" smtClean="0"/>
              <a:t>11/30/2025</a:t>
            </a:fld>
            <a:endParaRPr lang="en-US"/>
          </a:p>
        </p:txBody>
      </p:sp>
      <p:sp>
        <p:nvSpPr>
          <p:cNvPr id="3" name="Footer Placeholder 2">
            <a:extLst>
              <a:ext uri="{FF2B5EF4-FFF2-40B4-BE49-F238E27FC236}">
                <a16:creationId xmlns:a16="http://schemas.microsoft.com/office/drawing/2014/main" id="{F91C8F6E-CFC8-E6C8-9E02-C016C501520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C958294-85E3-EBF0-DDCB-322BB6EB81BA}"/>
              </a:ext>
            </a:extLst>
          </p:cNvPr>
          <p:cNvSpPr>
            <a:spLocks noGrp="1"/>
          </p:cNvSpPr>
          <p:nvPr>
            <p:ph type="sldNum" sz="quarter" idx="12"/>
          </p:nvPr>
        </p:nvSpPr>
        <p:spPr/>
        <p:txBody>
          <a:bodyPr/>
          <a:lstStyle/>
          <a:p>
            <a:fld id="{291ADDA5-6F97-4E8C-BD31-532BD4052E61}" type="slidenum">
              <a:rPr lang="en-US" smtClean="0"/>
              <a:t>‹#›</a:t>
            </a:fld>
            <a:endParaRPr lang="en-US"/>
          </a:p>
        </p:txBody>
      </p:sp>
    </p:spTree>
    <p:extLst>
      <p:ext uri="{BB962C8B-B14F-4D97-AF65-F5344CB8AC3E}">
        <p14:creationId xmlns:p14="http://schemas.microsoft.com/office/powerpoint/2010/main" val="609347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E308F-BAB5-457E-887B-7D84981A13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D6DA39D-C47A-4302-45EA-812DFCDB5D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44A3F2D-8813-35DC-D58D-D7C388C9D8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B39247-4214-7649-2A5A-C15C6E645670}"/>
              </a:ext>
            </a:extLst>
          </p:cNvPr>
          <p:cNvSpPr>
            <a:spLocks noGrp="1"/>
          </p:cNvSpPr>
          <p:nvPr>
            <p:ph type="dt" sz="half" idx="10"/>
          </p:nvPr>
        </p:nvSpPr>
        <p:spPr/>
        <p:txBody>
          <a:bodyPr/>
          <a:lstStyle/>
          <a:p>
            <a:fld id="{FF13DBCE-20B4-4938-8E46-3ABB525357D6}" type="datetimeFigureOut">
              <a:rPr lang="en-US" smtClean="0"/>
              <a:t>11/30/2025</a:t>
            </a:fld>
            <a:endParaRPr lang="en-US"/>
          </a:p>
        </p:txBody>
      </p:sp>
      <p:sp>
        <p:nvSpPr>
          <p:cNvPr id="6" name="Footer Placeholder 5">
            <a:extLst>
              <a:ext uri="{FF2B5EF4-FFF2-40B4-BE49-F238E27FC236}">
                <a16:creationId xmlns:a16="http://schemas.microsoft.com/office/drawing/2014/main" id="{5094AD81-2E4E-B6AD-E9C1-F60B3E09BE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8A82A1-E8FA-DAE6-2FFC-ED0DED9CF172}"/>
              </a:ext>
            </a:extLst>
          </p:cNvPr>
          <p:cNvSpPr>
            <a:spLocks noGrp="1"/>
          </p:cNvSpPr>
          <p:nvPr>
            <p:ph type="sldNum" sz="quarter" idx="12"/>
          </p:nvPr>
        </p:nvSpPr>
        <p:spPr/>
        <p:txBody>
          <a:bodyPr/>
          <a:lstStyle/>
          <a:p>
            <a:fld id="{291ADDA5-6F97-4E8C-BD31-532BD4052E61}" type="slidenum">
              <a:rPr lang="en-US" smtClean="0"/>
              <a:t>‹#›</a:t>
            </a:fld>
            <a:endParaRPr lang="en-US"/>
          </a:p>
        </p:txBody>
      </p:sp>
    </p:spTree>
    <p:extLst>
      <p:ext uri="{BB962C8B-B14F-4D97-AF65-F5344CB8AC3E}">
        <p14:creationId xmlns:p14="http://schemas.microsoft.com/office/powerpoint/2010/main" val="2147622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91E04-DD6F-55DE-0616-497D5203CC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89168F6-9B9A-7809-70FB-86AD50A25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63376DE-774F-4C5B-6479-EDCE057209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C6B2B-EE43-5442-45DD-DB2940B1BE45}"/>
              </a:ext>
            </a:extLst>
          </p:cNvPr>
          <p:cNvSpPr>
            <a:spLocks noGrp="1"/>
          </p:cNvSpPr>
          <p:nvPr>
            <p:ph type="dt" sz="half" idx="10"/>
          </p:nvPr>
        </p:nvSpPr>
        <p:spPr/>
        <p:txBody>
          <a:bodyPr/>
          <a:lstStyle/>
          <a:p>
            <a:fld id="{FF13DBCE-20B4-4938-8E46-3ABB525357D6}" type="datetimeFigureOut">
              <a:rPr lang="en-US" smtClean="0"/>
              <a:t>11/30/2025</a:t>
            </a:fld>
            <a:endParaRPr lang="en-US"/>
          </a:p>
        </p:txBody>
      </p:sp>
      <p:sp>
        <p:nvSpPr>
          <p:cNvPr id="6" name="Footer Placeholder 5">
            <a:extLst>
              <a:ext uri="{FF2B5EF4-FFF2-40B4-BE49-F238E27FC236}">
                <a16:creationId xmlns:a16="http://schemas.microsoft.com/office/drawing/2014/main" id="{3A8A3A9F-E0BA-FB90-2DA9-D04243CB05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D2B784-AF8D-BB74-6EBB-EF44C212E5B1}"/>
              </a:ext>
            </a:extLst>
          </p:cNvPr>
          <p:cNvSpPr>
            <a:spLocks noGrp="1"/>
          </p:cNvSpPr>
          <p:nvPr>
            <p:ph type="sldNum" sz="quarter" idx="12"/>
          </p:nvPr>
        </p:nvSpPr>
        <p:spPr/>
        <p:txBody>
          <a:bodyPr/>
          <a:lstStyle/>
          <a:p>
            <a:fld id="{291ADDA5-6F97-4E8C-BD31-532BD4052E61}" type="slidenum">
              <a:rPr lang="en-US" smtClean="0"/>
              <a:t>‹#›</a:t>
            </a:fld>
            <a:endParaRPr lang="en-US"/>
          </a:p>
        </p:txBody>
      </p:sp>
    </p:spTree>
    <p:extLst>
      <p:ext uri="{BB962C8B-B14F-4D97-AF65-F5344CB8AC3E}">
        <p14:creationId xmlns:p14="http://schemas.microsoft.com/office/powerpoint/2010/main" val="3958596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C2790-C6CF-939A-DB1C-4096AA87EC2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2AEC995-70EE-F84A-18C8-2645FA0B7C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852D75-ABBE-D3A1-1989-2571050D7F04}"/>
              </a:ext>
            </a:extLst>
          </p:cNvPr>
          <p:cNvSpPr>
            <a:spLocks noGrp="1"/>
          </p:cNvSpPr>
          <p:nvPr>
            <p:ph type="dt" sz="half" idx="10"/>
          </p:nvPr>
        </p:nvSpPr>
        <p:spPr/>
        <p:txBody>
          <a:bodyPr/>
          <a:lstStyle/>
          <a:p>
            <a:fld id="{FF13DBCE-20B4-4938-8E46-3ABB525357D6}" type="datetimeFigureOut">
              <a:rPr lang="en-US" smtClean="0"/>
              <a:t>11/30/2025</a:t>
            </a:fld>
            <a:endParaRPr lang="en-US"/>
          </a:p>
        </p:txBody>
      </p:sp>
      <p:sp>
        <p:nvSpPr>
          <p:cNvPr id="5" name="Footer Placeholder 4">
            <a:extLst>
              <a:ext uri="{FF2B5EF4-FFF2-40B4-BE49-F238E27FC236}">
                <a16:creationId xmlns:a16="http://schemas.microsoft.com/office/drawing/2014/main" id="{F7AECEED-24E7-FEEB-490E-8E55A314F1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33C95B-A094-7915-3913-CD7EE3260DA7}"/>
              </a:ext>
            </a:extLst>
          </p:cNvPr>
          <p:cNvSpPr>
            <a:spLocks noGrp="1"/>
          </p:cNvSpPr>
          <p:nvPr>
            <p:ph type="sldNum" sz="quarter" idx="12"/>
          </p:nvPr>
        </p:nvSpPr>
        <p:spPr/>
        <p:txBody>
          <a:bodyPr/>
          <a:lstStyle/>
          <a:p>
            <a:fld id="{291ADDA5-6F97-4E8C-BD31-532BD4052E61}" type="slidenum">
              <a:rPr lang="en-US" smtClean="0"/>
              <a:t>‹#›</a:t>
            </a:fld>
            <a:endParaRPr lang="en-US"/>
          </a:p>
        </p:txBody>
      </p:sp>
    </p:spTree>
    <p:extLst>
      <p:ext uri="{BB962C8B-B14F-4D97-AF65-F5344CB8AC3E}">
        <p14:creationId xmlns:p14="http://schemas.microsoft.com/office/powerpoint/2010/main" val="3786119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695D4F-D32E-43C5-0934-52334D669EE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B96FAA8-25FA-462F-3B56-7F816A7D40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D05046-EEBF-EB14-0C94-D470E95B553F}"/>
              </a:ext>
            </a:extLst>
          </p:cNvPr>
          <p:cNvSpPr>
            <a:spLocks noGrp="1"/>
          </p:cNvSpPr>
          <p:nvPr>
            <p:ph type="dt" sz="half" idx="10"/>
          </p:nvPr>
        </p:nvSpPr>
        <p:spPr/>
        <p:txBody>
          <a:bodyPr/>
          <a:lstStyle/>
          <a:p>
            <a:fld id="{FF13DBCE-20B4-4938-8E46-3ABB525357D6}" type="datetimeFigureOut">
              <a:rPr lang="en-US" smtClean="0"/>
              <a:t>11/30/2025</a:t>
            </a:fld>
            <a:endParaRPr lang="en-US"/>
          </a:p>
        </p:txBody>
      </p:sp>
      <p:sp>
        <p:nvSpPr>
          <p:cNvPr id="5" name="Footer Placeholder 4">
            <a:extLst>
              <a:ext uri="{FF2B5EF4-FFF2-40B4-BE49-F238E27FC236}">
                <a16:creationId xmlns:a16="http://schemas.microsoft.com/office/drawing/2014/main" id="{2340B122-382F-C543-7546-F35C780C28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7FAB90-8B72-A9C9-92E4-4B3531C1C617}"/>
              </a:ext>
            </a:extLst>
          </p:cNvPr>
          <p:cNvSpPr>
            <a:spLocks noGrp="1"/>
          </p:cNvSpPr>
          <p:nvPr>
            <p:ph type="sldNum" sz="quarter" idx="12"/>
          </p:nvPr>
        </p:nvSpPr>
        <p:spPr/>
        <p:txBody>
          <a:bodyPr/>
          <a:lstStyle/>
          <a:p>
            <a:fld id="{291ADDA5-6F97-4E8C-BD31-532BD4052E61}" type="slidenum">
              <a:rPr lang="en-US" smtClean="0"/>
              <a:t>‹#›</a:t>
            </a:fld>
            <a:endParaRPr lang="en-US"/>
          </a:p>
        </p:txBody>
      </p:sp>
    </p:spTree>
    <p:extLst>
      <p:ext uri="{BB962C8B-B14F-4D97-AF65-F5344CB8AC3E}">
        <p14:creationId xmlns:p14="http://schemas.microsoft.com/office/powerpoint/2010/main" val="3300661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739EC0-2906-3693-C4C6-8AC281D145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ADF6C98-28D2-2868-0758-B243B5E673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0300A8-E54C-5D71-7D09-0219D7AA70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F13DBCE-20B4-4938-8E46-3ABB525357D6}" type="datetimeFigureOut">
              <a:rPr lang="en-US" smtClean="0"/>
              <a:t>11/30/2025</a:t>
            </a:fld>
            <a:endParaRPr lang="en-US"/>
          </a:p>
        </p:txBody>
      </p:sp>
      <p:sp>
        <p:nvSpPr>
          <p:cNvPr id="5" name="Footer Placeholder 4">
            <a:extLst>
              <a:ext uri="{FF2B5EF4-FFF2-40B4-BE49-F238E27FC236}">
                <a16:creationId xmlns:a16="http://schemas.microsoft.com/office/drawing/2014/main" id="{B14CCE0B-682C-3AD8-4CBB-D9822D46AE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38F16BC-2096-68B5-73E3-2F8EB150F0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91ADDA5-6F97-4E8C-BD31-532BD4052E61}" type="slidenum">
              <a:rPr lang="en-US" smtClean="0"/>
              <a:t>‹#›</a:t>
            </a:fld>
            <a:endParaRPr lang="en-US"/>
          </a:p>
        </p:txBody>
      </p:sp>
    </p:spTree>
    <p:extLst>
      <p:ext uri="{BB962C8B-B14F-4D97-AF65-F5344CB8AC3E}">
        <p14:creationId xmlns:p14="http://schemas.microsoft.com/office/powerpoint/2010/main" val="2114926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1.xml"/><Relationship Id="rId12" Type="http://schemas.openxmlformats.org/officeDocument/2006/relationships/diagramQuickStyle" Target="../diagrams/quickStyle2.xml"/><Relationship Id="rId2" Type="http://schemas.openxmlformats.org/officeDocument/2006/relationships/notesSlide" Target="../notesSlides/notesSlide2.xml"/><Relationship Id="rId16" Type="http://schemas.openxmlformats.org/officeDocument/2006/relationships/chart" Target="../charts/chart2.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5" Type="http://schemas.openxmlformats.org/officeDocument/2006/relationships/chart" Target="../charts/chart1.xml"/><Relationship Id="rId10"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1.xml"/><Relationship Id="rId14" Type="http://schemas.microsoft.com/office/2007/relationships/diagramDrawing" Target="../diagrams/drawing2.xml"/></Relationships>
</file>

<file path=ppt/slides/_rels/slide3.xml.rels><?xml version="1.0" encoding="UTF-8" standalone="yes"?>
<Relationships xmlns="http://schemas.openxmlformats.org/package/2006/relationships"><Relationship Id="rId8" Type="http://schemas.openxmlformats.org/officeDocument/2006/relationships/hyperlink" Target="https://www.euromonitor.com/article/voice-of-the-consumer-sustainability-2024-key-insights" TargetMode="External"/><Relationship Id="rId3" Type="http://schemas.openxmlformats.org/officeDocument/2006/relationships/hyperlink" Target="https://www.burberryplc.com/en/investors/annual-report-2023-24.html" TargetMode="External"/><Relationship Id="rId7" Type="http://schemas.openxmlformats.org/officeDocument/2006/relationships/hyperlink" Target="https://lup.lub.lu.se/student-papers/search/publication/9057156" TargetMode="External"/><Relationship Id="rId2" Type="http://schemas.openxmlformats.org/officeDocument/2006/relationships/hyperlink" Target="https://www.bain.com/insights/luxury-in-transition-securing-future-growth/" TargetMode="External"/><Relationship Id="rId1" Type="http://schemas.openxmlformats.org/officeDocument/2006/relationships/slideLayout" Target="../slideLayouts/slideLayout2.xml"/><Relationship Id="rId6" Type="http://schemas.openxmlformats.org/officeDocument/2006/relationships/hyperlink" Target="https://assets.burberry.com/is/image/Burberryltd/997018D1-8BCA-4270-9444-E9CF8242AC20?$BBY_V3_ML_1.4$&amp;wid=370&amp;hei=518" TargetMode="External"/><Relationship Id="rId5" Type="http://schemas.openxmlformats.org/officeDocument/2006/relationships/hyperlink" Target="https://row.burberry.com/long-castleford-trench-coat-p81190661" TargetMode="External"/><Relationship Id="rId10" Type="http://schemas.openxmlformats.org/officeDocument/2006/relationships/hyperlink" Target="https://www.pradagroup.com/en/sustainability" TargetMode="External"/><Relationship Id="rId4" Type="http://schemas.openxmlformats.org/officeDocument/2006/relationships/hyperlink" Target="https://www.burberryplc.com/content/dam/burberryplc/corporate/2024-updates/burberry-responsibility-data-appendix-2023-24.pdf" TargetMode="External"/><Relationship Id="rId9" Type="http://schemas.openxmlformats.org/officeDocument/2006/relationships/hyperlink" Target="https://www.monclergroup.com/en/sustaina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BA8B9-1261-2FBC-E94D-529CE89FB130}"/>
              </a:ext>
            </a:extLst>
          </p:cNvPr>
          <p:cNvSpPr>
            <a:spLocks noGrp="1"/>
          </p:cNvSpPr>
          <p:nvPr>
            <p:ph type="title"/>
          </p:nvPr>
        </p:nvSpPr>
        <p:spPr>
          <a:xfrm>
            <a:off x="350124" y="4092675"/>
            <a:ext cx="10909640" cy="1687814"/>
          </a:xfrm>
        </p:spPr>
        <p:txBody>
          <a:bodyPr vert="horz" lIns="91440" tIns="45720" rIns="91440" bIns="45720" rtlCol="0" anchor="b">
            <a:noAutofit/>
          </a:bodyPr>
          <a:lstStyle/>
          <a:p>
            <a:pPr algn="ctr">
              <a:lnSpc>
                <a:spcPct val="150000"/>
              </a:lnSpc>
            </a:pPr>
            <a:r>
              <a:rPr lang="en-US" sz="1800" b="1" kern="1200" dirty="0">
                <a:solidFill>
                  <a:schemeClr val="tx1"/>
                </a:solidFill>
                <a:latin typeface="Times New Roman" panose="02020603050405020304" pitchFamily="18" charset="0"/>
                <a:cs typeface="Times New Roman" panose="02020603050405020304" pitchFamily="18" charset="0"/>
              </a:rPr>
              <a:t>Assessment component 2: Marketing Portfolio Poster</a:t>
            </a:r>
            <a:br>
              <a:rPr lang="en-US" sz="1800" kern="1200" dirty="0">
                <a:solidFill>
                  <a:schemeClr val="tx1"/>
                </a:solidFill>
                <a:latin typeface="Times New Roman" panose="02020603050405020304" pitchFamily="18" charset="0"/>
                <a:cs typeface="Times New Roman" panose="02020603050405020304" pitchFamily="18" charset="0"/>
              </a:rPr>
            </a:br>
            <a:r>
              <a:rPr lang="en-US" sz="1800" b="1" i="1" kern="1200" dirty="0">
                <a:solidFill>
                  <a:schemeClr val="tx1"/>
                </a:solidFill>
                <a:latin typeface="Times New Roman" panose="02020603050405020304" pitchFamily="18" charset="0"/>
                <a:cs typeface="Times New Roman" panose="02020603050405020304" pitchFamily="18" charset="0"/>
              </a:rPr>
              <a:t>Burberry Heritage Reimagined: Timeless Luxury Meets Sustainability</a:t>
            </a:r>
            <a:br>
              <a:rPr lang="en-US" sz="1800" b="1" kern="1200" dirty="0">
                <a:solidFill>
                  <a:schemeClr val="tx1"/>
                </a:solidFill>
                <a:latin typeface="Times New Roman" panose="02020603050405020304" pitchFamily="18" charset="0"/>
                <a:cs typeface="Times New Roman" panose="02020603050405020304" pitchFamily="18" charset="0"/>
              </a:rPr>
            </a:br>
            <a:r>
              <a:rPr lang="en-US" sz="1800" b="1" kern="1200" dirty="0" err="1">
                <a:solidFill>
                  <a:schemeClr val="tx1"/>
                </a:solidFill>
                <a:latin typeface="Times New Roman" panose="02020603050405020304" pitchFamily="18" charset="0"/>
                <a:cs typeface="Times New Roman" panose="02020603050405020304" pitchFamily="18" charset="0"/>
              </a:rPr>
              <a:t>Programme</a:t>
            </a:r>
            <a:r>
              <a:rPr lang="en-US" sz="1800" b="1" kern="1200" dirty="0">
                <a:solidFill>
                  <a:schemeClr val="tx1"/>
                </a:solidFill>
                <a:latin typeface="Times New Roman" panose="02020603050405020304" pitchFamily="18" charset="0"/>
                <a:cs typeface="Times New Roman" panose="02020603050405020304" pitchFamily="18" charset="0"/>
              </a:rPr>
              <a:t> Name: Master of Business Administration</a:t>
            </a:r>
            <a:br>
              <a:rPr lang="en-US" sz="1800" kern="1200" dirty="0">
                <a:solidFill>
                  <a:schemeClr val="tx1"/>
                </a:solidFill>
                <a:latin typeface="Times New Roman" panose="02020603050405020304" pitchFamily="18" charset="0"/>
                <a:cs typeface="Times New Roman" panose="02020603050405020304" pitchFamily="18" charset="0"/>
              </a:rPr>
            </a:br>
            <a:r>
              <a:rPr lang="en-US" sz="1800" b="1" kern="1200" dirty="0">
                <a:solidFill>
                  <a:schemeClr val="tx1"/>
                </a:solidFill>
                <a:latin typeface="Times New Roman" panose="02020603050405020304" pitchFamily="18" charset="0"/>
                <a:cs typeface="Times New Roman" panose="02020603050405020304" pitchFamily="18" charset="0"/>
              </a:rPr>
              <a:t>Student Name: </a:t>
            </a:r>
            <a:r>
              <a:rPr lang="en-US" sz="1800" b="1" kern="1200" dirty="0" err="1">
                <a:solidFill>
                  <a:schemeClr val="tx1"/>
                </a:solidFill>
                <a:latin typeface="Times New Roman" panose="02020603050405020304" pitchFamily="18" charset="0"/>
                <a:cs typeface="Times New Roman" panose="02020603050405020304" pitchFamily="18" charset="0"/>
              </a:rPr>
              <a:t>Delwar</a:t>
            </a:r>
            <a:r>
              <a:rPr lang="en-US" sz="1800" b="1" kern="1200" dirty="0">
                <a:solidFill>
                  <a:schemeClr val="tx1"/>
                </a:solidFill>
                <a:latin typeface="Times New Roman" panose="02020603050405020304" pitchFamily="18" charset="0"/>
                <a:cs typeface="Times New Roman" panose="02020603050405020304" pitchFamily="18" charset="0"/>
              </a:rPr>
              <a:t> Hussen Raju</a:t>
            </a:r>
            <a:br>
              <a:rPr lang="en-US" sz="1800" kern="1200" dirty="0">
                <a:solidFill>
                  <a:schemeClr val="tx1"/>
                </a:solidFill>
                <a:latin typeface="Times New Roman" panose="02020603050405020304" pitchFamily="18" charset="0"/>
                <a:cs typeface="Times New Roman" panose="02020603050405020304" pitchFamily="18" charset="0"/>
              </a:rPr>
            </a:br>
            <a:r>
              <a:rPr lang="en-US" sz="1800" b="1" kern="1200" dirty="0">
                <a:solidFill>
                  <a:schemeClr val="tx1"/>
                </a:solidFill>
                <a:latin typeface="Times New Roman" panose="02020603050405020304" pitchFamily="18" charset="0"/>
                <a:cs typeface="Times New Roman" panose="02020603050405020304" pitchFamily="18" charset="0"/>
              </a:rPr>
              <a:t>Student ID: 2506700</a:t>
            </a:r>
            <a:br>
              <a:rPr lang="en-US" sz="1800" b="1" kern="1200" dirty="0">
                <a:solidFill>
                  <a:schemeClr val="tx1"/>
                </a:solidFill>
                <a:latin typeface="Times New Roman" panose="02020603050405020304" pitchFamily="18" charset="0"/>
                <a:cs typeface="Times New Roman" panose="02020603050405020304" pitchFamily="18" charset="0"/>
              </a:rPr>
            </a:br>
            <a:r>
              <a:rPr lang="en-US" sz="1800" b="1" kern="1200" dirty="0">
                <a:solidFill>
                  <a:schemeClr val="tx1"/>
                </a:solidFill>
                <a:latin typeface="Times New Roman" panose="02020603050405020304" pitchFamily="18" charset="0"/>
                <a:cs typeface="Times New Roman" panose="02020603050405020304" pitchFamily="18" charset="0"/>
              </a:rPr>
              <a:t>Lecturer’s Name: Dr. Jaya Gopalkrishnan</a:t>
            </a:r>
            <a:br>
              <a:rPr lang="en-US" sz="1800" kern="1200" dirty="0">
                <a:solidFill>
                  <a:schemeClr val="tx1"/>
                </a:solidFill>
                <a:latin typeface="Times New Roman" panose="02020603050405020304" pitchFamily="18" charset="0"/>
                <a:cs typeface="Times New Roman" panose="02020603050405020304" pitchFamily="18" charset="0"/>
              </a:rPr>
            </a:br>
            <a:r>
              <a:rPr lang="en-US" sz="1800" b="1" kern="1200" dirty="0">
                <a:solidFill>
                  <a:schemeClr val="tx1"/>
                </a:solidFill>
                <a:latin typeface="Times New Roman" panose="02020603050405020304" pitchFamily="18" charset="0"/>
                <a:cs typeface="Times New Roman" panose="02020603050405020304" pitchFamily="18" charset="0"/>
              </a:rPr>
              <a:t>Module Name: Marketing Management</a:t>
            </a:r>
            <a:br>
              <a:rPr lang="en-US" sz="1800" kern="1200" dirty="0">
                <a:solidFill>
                  <a:schemeClr val="tx1"/>
                </a:solidFill>
                <a:latin typeface="Times New Roman" panose="02020603050405020304" pitchFamily="18" charset="0"/>
                <a:cs typeface="Times New Roman" panose="02020603050405020304" pitchFamily="18" charset="0"/>
              </a:rPr>
            </a:br>
            <a:r>
              <a:rPr lang="en-US" sz="1800" b="1" kern="1200" dirty="0">
                <a:solidFill>
                  <a:schemeClr val="tx1"/>
                </a:solidFill>
                <a:latin typeface="Times New Roman" panose="02020603050405020304" pitchFamily="18" charset="0"/>
                <a:cs typeface="Times New Roman" panose="02020603050405020304" pitchFamily="18" charset="0"/>
              </a:rPr>
              <a:t>Code: LCMB7024</a:t>
            </a:r>
            <a:br>
              <a:rPr lang="en-US" sz="1800" kern="1200" dirty="0">
                <a:solidFill>
                  <a:schemeClr val="tx1"/>
                </a:solidFill>
                <a:latin typeface="Times New Roman" panose="02020603050405020304" pitchFamily="18" charset="0"/>
                <a:cs typeface="Times New Roman" panose="02020603050405020304" pitchFamily="18" charset="0"/>
              </a:rPr>
            </a:br>
            <a:endParaRPr lang="en-US" sz="1800" kern="1200" dirty="0">
              <a:solidFill>
                <a:schemeClr val="tx1"/>
              </a:solidFill>
              <a:latin typeface="Times New Roman" panose="02020603050405020304" pitchFamily="18" charset="0"/>
              <a:cs typeface="Times New Roman" panose="02020603050405020304" pitchFamily="18" charset="0"/>
            </a:endParaRPr>
          </a:p>
        </p:txBody>
      </p:sp>
      <p:pic>
        <p:nvPicPr>
          <p:cNvPr id="7" name="Picture 6" descr="A close up of a sign&#10;&#10;AI-generated content may be incorrect.">
            <a:extLst>
              <a:ext uri="{FF2B5EF4-FFF2-40B4-BE49-F238E27FC236}">
                <a16:creationId xmlns:a16="http://schemas.microsoft.com/office/drawing/2014/main" id="{4FBA696A-1BFE-49E0-D218-F32E6F378047}"/>
              </a:ext>
            </a:extLst>
          </p:cNvPr>
          <p:cNvPicPr>
            <a:picLocks noChangeAspect="1"/>
          </p:cNvPicPr>
          <p:nvPr/>
        </p:nvPicPr>
        <p:blipFill>
          <a:blip r:embed="rId3"/>
          <a:stretch>
            <a:fillRect/>
          </a:stretch>
        </p:blipFill>
        <p:spPr>
          <a:xfrm>
            <a:off x="5946472" y="704514"/>
            <a:ext cx="2853124" cy="1068960"/>
          </a:xfrm>
          <a:prstGeom prst="rect">
            <a:avLst/>
          </a:prstGeom>
        </p:spPr>
      </p:pic>
      <p:sp>
        <p:nvSpPr>
          <p:cNvPr id="14"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text on a white background&#10;&#10;AI-generated content may be incorrect.">
            <a:extLst>
              <a:ext uri="{FF2B5EF4-FFF2-40B4-BE49-F238E27FC236}">
                <a16:creationId xmlns:a16="http://schemas.microsoft.com/office/drawing/2014/main" id="{11F5DA9E-36D8-434D-722C-5318D66DF7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49692" y="274664"/>
            <a:ext cx="2857500" cy="1600200"/>
          </a:xfrm>
          <a:prstGeom prst="rect">
            <a:avLst/>
          </a:prstGeom>
        </p:spPr>
      </p:pic>
    </p:spTree>
    <p:extLst>
      <p:ext uri="{BB962C8B-B14F-4D97-AF65-F5344CB8AC3E}">
        <p14:creationId xmlns:p14="http://schemas.microsoft.com/office/powerpoint/2010/main" val="1100723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3FE7E-3795-F804-73B6-4DA8246FD71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3D35015-9FEA-AA2D-71FB-61BD917BFE95}"/>
              </a:ext>
            </a:extLst>
          </p:cNvPr>
          <p:cNvSpPr>
            <a:spLocks noGrp="1"/>
          </p:cNvSpPr>
          <p:nvPr>
            <p:ph idx="1"/>
          </p:nvPr>
        </p:nvSpPr>
        <p:spPr/>
        <p:txBody>
          <a:bodyPr/>
          <a:lstStyle/>
          <a:p>
            <a:endParaRPr lang="en-US"/>
          </a:p>
        </p:txBody>
      </p:sp>
      <p:sp>
        <p:nvSpPr>
          <p:cNvPr id="4" name="TextBox 3">
            <a:extLst>
              <a:ext uri="{FF2B5EF4-FFF2-40B4-BE49-F238E27FC236}">
                <a16:creationId xmlns:a16="http://schemas.microsoft.com/office/drawing/2014/main" id="{40A4EB9D-E320-A5F7-0AFC-600AF442269C}"/>
              </a:ext>
            </a:extLst>
          </p:cNvPr>
          <p:cNvSpPr txBox="1"/>
          <p:nvPr/>
        </p:nvSpPr>
        <p:spPr>
          <a:xfrm>
            <a:off x="10959" y="23944"/>
            <a:ext cx="12192000" cy="6858000"/>
          </a:xfrm>
          <a:prstGeom prst="rect">
            <a:avLst/>
          </a:prstGeom>
          <a:solidFill>
            <a:schemeClr val="tx2">
              <a:lumMod val="75000"/>
              <a:lumOff val="2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endParaRPr lang="en-US" dirty="0"/>
          </a:p>
        </p:txBody>
      </p:sp>
      <p:sp>
        <p:nvSpPr>
          <p:cNvPr id="8" name="Rectangle 12">
            <a:extLst>
              <a:ext uri="{FF2B5EF4-FFF2-40B4-BE49-F238E27FC236}">
                <a16:creationId xmlns:a16="http://schemas.microsoft.com/office/drawing/2014/main" id="{12F292B7-687D-B3F1-5FB5-CA567FE018E9}"/>
              </a:ext>
            </a:extLst>
          </p:cNvPr>
          <p:cNvSpPr>
            <a:spLocks noChangeArrowheads="1"/>
          </p:cNvSpPr>
          <p:nvPr/>
        </p:nvSpPr>
        <p:spPr bwMode="auto">
          <a:xfrm>
            <a:off x="75980" y="48002"/>
            <a:ext cx="3294212" cy="3477875"/>
          </a:xfrm>
          <a:prstGeom prst="rect">
            <a:avLst/>
          </a:prstGeom>
          <a:solidFill>
            <a:schemeClr val="accent4">
              <a:lumMod val="20000"/>
              <a:lumOff val="80000"/>
            </a:schemeClr>
          </a:solidFill>
          <a:ln>
            <a:solidFill>
              <a:schemeClr val="accent4">
                <a:lumMod val="60000"/>
                <a:lumOff val="40000"/>
              </a:schemeClr>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wrap="square" lIns="91440" tIns="45720" rIns="91440" bIns="45720" numCol="1" anchor="ctr" anchorCtr="0" compatLnSpc="1">
            <a:prstTxWarp prst="textNoShape">
              <a:avLst/>
            </a:prstTxWarp>
            <a:spAutoFit/>
          </a:bodyPr>
          <a:lstStyle/>
          <a:p>
            <a:pPr algn="ctr"/>
            <a:r>
              <a:rPr lang="en-US" sz="1000" b="1" dirty="0">
                <a:solidFill>
                  <a:schemeClr val="bg1"/>
                </a:solidFill>
                <a:highlight>
                  <a:srgbClr val="000000"/>
                </a:highlight>
                <a:latin typeface="Times New Roman" panose="02020603050405020304" pitchFamily="18" charset="0"/>
                <a:cs typeface="Times New Roman" panose="02020603050405020304" pitchFamily="18" charset="0"/>
              </a:rPr>
              <a:t>Company Overview</a:t>
            </a:r>
            <a:r>
              <a:rPr lang="en-US" sz="1000" b="1" dirty="0">
                <a:highlight>
                  <a:srgbClr val="000080"/>
                </a:highlight>
                <a:latin typeface="Times New Roman" panose="02020603050405020304" pitchFamily="18" charset="0"/>
                <a:cs typeface="Times New Roman" panose="02020603050405020304" pitchFamily="18" charset="0"/>
              </a:rPr>
              <a:t> </a:t>
            </a:r>
          </a:p>
          <a:p>
            <a:pPr algn="just"/>
            <a:r>
              <a:rPr lang="en-US" sz="1000" dirty="0">
                <a:latin typeface="Times New Roman" panose="02020603050405020304" pitchFamily="18" charset="0"/>
                <a:cs typeface="Times New Roman" panose="02020603050405020304" pitchFamily="18" charset="0"/>
              </a:rPr>
              <a:t>Burberry is a luxury brand that is based in Britain and is known because of its trench coats, cheque patterns, and craftsmanship (Burberry, 2024a). The business has reinforced its sustainability efforts and is concerned with responsible materials and supply chain transparency (Burberry, 2024b).</a:t>
            </a:r>
          </a:p>
          <a:p>
            <a:pPr algn="just"/>
            <a:r>
              <a:rPr lang="en-US" sz="1000" b="1" dirty="0">
                <a:latin typeface="Times New Roman" panose="02020603050405020304" pitchFamily="18" charset="0"/>
                <a:cs typeface="Times New Roman" panose="02020603050405020304" pitchFamily="18" charset="0"/>
              </a:rPr>
              <a:t>Current Position</a:t>
            </a:r>
          </a:p>
          <a:p>
            <a:pPr marL="171450" indent="-171450" algn="just">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Good heritage and international brand equity (Burberry, 2024a)</a:t>
            </a:r>
          </a:p>
          <a:p>
            <a:pPr marL="171450" indent="-171450" algn="just">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The growing utilization of certified and recycled materials (Burberry, 2024b)</a:t>
            </a:r>
          </a:p>
          <a:p>
            <a:pPr marL="171450" indent="-171450" algn="just">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Digital-first presence in the omnichannel retail (Burberry, 2024a)</a:t>
            </a:r>
          </a:p>
          <a:p>
            <a:pPr marL="171450" indent="-171450" algn="just">
              <a:buFont typeface="Wingdings" panose="05000000000000000000" pitchFamily="2" charset="2"/>
              <a:buChar char="v"/>
            </a:pPr>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ctr"/>
            <a:r>
              <a:rPr lang="en-US" sz="1000" b="1" i="1" dirty="0">
                <a:latin typeface="Times New Roman" panose="02020603050405020304" pitchFamily="18" charset="0"/>
                <a:cs typeface="Times New Roman" panose="02020603050405020304" pitchFamily="18" charset="0"/>
              </a:rPr>
              <a:t>Burberry Annual Report &amp; Responsibility Data Appendix (FY 2023/24)</a:t>
            </a:r>
          </a:p>
        </p:txBody>
      </p:sp>
      <p:sp>
        <p:nvSpPr>
          <p:cNvPr id="9" name="Rectangle 12">
            <a:extLst>
              <a:ext uri="{FF2B5EF4-FFF2-40B4-BE49-F238E27FC236}">
                <a16:creationId xmlns:a16="http://schemas.microsoft.com/office/drawing/2014/main" id="{68D70F63-5433-CDFB-C852-F5DE3C9861A0}"/>
              </a:ext>
            </a:extLst>
          </p:cNvPr>
          <p:cNvSpPr>
            <a:spLocks noChangeArrowheads="1"/>
          </p:cNvSpPr>
          <p:nvPr/>
        </p:nvSpPr>
        <p:spPr bwMode="auto">
          <a:xfrm>
            <a:off x="74616" y="3641217"/>
            <a:ext cx="3294213" cy="3170099"/>
          </a:xfrm>
          <a:prstGeom prst="rect">
            <a:avLst/>
          </a:prstGeom>
          <a:solidFill>
            <a:schemeClr val="accent4">
              <a:lumMod val="20000"/>
              <a:lumOff val="80000"/>
            </a:schemeClr>
          </a:solidFill>
          <a:ln>
            <a:solidFill>
              <a:schemeClr val="accent4">
                <a:lumMod val="60000"/>
                <a:lumOff val="40000"/>
              </a:schemeClr>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wrap="square" lIns="91440" tIns="45720" rIns="91440" bIns="45720" numCol="1" anchor="ctr" anchorCtr="0" compatLnSpc="1">
            <a:prstTxWarp prst="textNoShape">
              <a:avLst/>
            </a:prstTxWarp>
            <a:spAutoFit/>
          </a:bodyPr>
          <a:lstStyle/>
          <a:p>
            <a:pPr algn="ctr"/>
            <a:r>
              <a:rPr lang="en-US" sz="1000" b="1" dirty="0">
                <a:solidFill>
                  <a:schemeClr val="bg1"/>
                </a:solidFill>
                <a:highlight>
                  <a:srgbClr val="000000"/>
                </a:highlight>
                <a:latin typeface="Times New Roman" panose="02020603050405020304" pitchFamily="18" charset="0"/>
                <a:cs typeface="Times New Roman" panose="02020603050405020304" pitchFamily="18" charset="0"/>
              </a:rPr>
              <a:t>New Brand Concept</a:t>
            </a:r>
          </a:p>
          <a:p>
            <a:pPr algn="ctr"/>
            <a:r>
              <a:rPr lang="en-US" sz="1000" b="1" dirty="0">
                <a:solidFill>
                  <a:schemeClr val="bg1"/>
                </a:solidFill>
                <a:highlight>
                  <a:srgbClr val="000000"/>
                </a:highlight>
                <a:latin typeface="Times New Roman" panose="02020603050405020304" pitchFamily="18" charset="0"/>
                <a:cs typeface="Times New Roman" panose="02020603050405020304" pitchFamily="18" charset="0"/>
              </a:rPr>
              <a:t>Brand Name: Burberry Heritage Reimagined.</a:t>
            </a:r>
          </a:p>
          <a:p>
            <a:pPr algn="just"/>
            <a:r>
              <a:rPr lang="en-US" sz="1000" dirty="0">
                <a:latin typeface="Times New Roman" panose="02020603050405020304" pitchFamily="18" charset="0"/>
                <a:cs typeface="Times New Roman" panose="02020603050405020304" pitchFamily="18" charset="0"/>
              </a:rPr>
              <a:t>Classic British style re-invented on the environmentally aware consumer. Trendy trench coats, scarfs, accessories made of sustainable materials, an amalgamation of the traditional craftsmanship of Burberry with modern and minimalistic aesthetics (Demangeot,2021)</a:t>
            </a:r>
          </a:p>
          <a:p>
            <a:r>
              <a:rPr lang="en-US" sz="1000" b="1" dirty="0">
                <a:latin typeface="Times New Roman" panose="02020603050405020304" pitchFamily="18" charset="0"/>
                <a:cs typeface="Times New Roman" panose="02020603050405020304" pitchFamily="18" charset="0"/>
              </a:rPr>
              <a:t>Key Features:</a:t>
            </a:r>
          </a:p>
          <a:p>
            <a:pPr marL="171450" lvl="0" indent="-171450">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Outerwear and accessories whose designs are based on heritage.</a:t>
            </a:r>
          </a:p>
          <a:p>
            <a:pPr marL="171450" lvl="0" indent="-171450">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Classic, minimalist design</a:t>
            </a:r>
          </a:p>
          <a:p>
            <a:pPr marL="171450" lvl="0" indent="-171450">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Green and socially responsible materials.</a:t>
            </a:r>
          </a:p>
          <a:p>
            <a:pPr marL="171450" lvl="0" indent="-171450">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Premium luxury segment that is affordable.</a:t>
            </a:r>
          </a:p>
          <a:p>
            <a:pPr lvl="0"/>
            <a:endParaRPr lang="en-US" sz="1000" dirty="0">
              <a:latin typeface="Times New Roman" panose="02020603050405020304" pitchFamily="18" charset="0"/>
              <a:cs typeface="Times New Roman" panose="02020603050405020304" pitchFamily="18" charset="0"/>
            </a:endParaRPr>
          </a:p>
          <a:p>
            <a:pPr lvl="0"/>
            <a:endParaRPr lang="en-US" sz="1000" dirty="0">
              <a:latin typeface="Times New Roman" panose="02020603050405020304" pitchFamily="18" charset="0"/>
              <a:cs typeface="Times New Roman" panose="02020603050405020304" pitchFamily="18" charset="0"/>
            </a:endParaRPr>
          </a:p>
          <a:p>
            <a:pPr lvl="0"/>
            <a:endParaRPr lang="en-US" sz="1000" dirty="0">
              <a:latin typeface="Times New Roman" panose="02020603050405020304" pitchFamily="18" charset="0"/>
              <a:cs typeface="Times New Roman" panose="02020603050405020304" pitchFamily="18" charset="0"/>
            </a:endParaRPr>
          </a:p>
          <a:p>
            <a:pPr lvl="0"/>
            <a:endParaRPr lang="en-US" sz="1000" dirty="0">
              <a:latin typeface="Times New Roman" panose="02020603050405020304" pitchFamily="18" charset="0"/>
              <a:cs typeface="Times New Roman" panose="02020603050405020304" pitchFamily="18" charset="0"/>
            </a:endParaRPr>
          </a:p>
          <a:p>
            <a:pPr lvl="0"/>
            <a:endParaRPr lang="en-US" sz="1000" dirty="0">
              <a:latin typeface="Times New Roman" panose="02020603050405020304" pitchFamily="18" charset="0"/>
              <a:cs typeface="Times New Roman" panose="02020603050405020304" pitchFamily="18" charset="0"/>
            </a:endParaRPr>
          </a:p>
          <a:p>
            <a:pPr lvl="0"/>
            <a:endParaRPr lang="en-US" sz="1000" dirty="0">
              <a:latin typeface="Times New Roman" panose="02020603050405020304" pitchFamily="18" charset="0"/>
              <a:cs typeface="Times New Roman" panose="02020603050405020304" pitchFamily="18" charset="0"/>
            </a:endParaRPr>
          </a:p>
          <a:p>
            <a:pPr lvl="0"/>
            <a:endParaRPr lang="en-US" sz="1000" dirty="0">
              <a:latin typeface="Times New Roman" panose="02020603050405020304" pitchFamily="18" charset="0"/>
              <a:cs typeface="Times New Roman" panose="02020603050405020304" pitchFamily="18" charset="0"/>
            </a:endParaRPr>
          </a:p>
        </p:txBody>
      </p:sp>
      <p:pic>
        <p:nvPicPr>
          <p:cNvPr id="10" name="Picture 9" descr="A person in a trench coat&#10;&#10;AI-generated content may be incorrect.">
            <a:extLst>
              <a:ext uri="{FF2B5EF4-FFF2-40B4-BE49-F238E27FC236}">
                <a16:creationId xmlns:a16="http://schemas.microsoft.com/office/drawing/2014/main" id="{4F35B147-DA6A-51D2-2AC8-94B33709C264}"/>
              </a:ext>
            </a:extLst>
          </p:cNvPr>
          <p:cNvPicPr>
            <a:picLocks noChangeAspect="1"/>
          </p:cNvPicPr>
          <p:nvPr/>
        </p:nvPicPr>
        <p:blipFill>
          <a:blip r:embed="rId3">
            <a:extLst>
              <a:ext uri="{28A0092B-C50C-407E-A947-70E740481C1C}">
                <a14:useLocalDpi xmlns:a14="http://schemas.microsoft.com/office/drawing/2010/main" val="0"/>
              </a:ext>
            </a:extLst>
          </a:blip>
          <a:srcRect l="25893" t="7751" r="23121" b="6181"/>
          <a:stretch>
            <a:fillRect/>
          </a:stretch>
        </p:blipFill>
        <p:spPr>
          <a:xfrm>
            <a:off x="1028076" y="5735968"/>
            <a:ext cx="692782" cy="969194"/>
          </a:xfrm>
          <a:prstGeom prst="rect">
            <a:avLst/>
          </a:prstGeom>
        </p:spPr>
      </p:pic>
      <p:pic>
        <p:nvPicPr>
          <p:cNvPr id="11" name="Picture 10" descr="A person in a black coat&#10;&#10;AI-generated content may be incorrect.">
            <a:extLst>
              <a:ext uri="{FF2B5EF4-FFF2-40B4-BE49-F238E27FC236}">
                <a16:creationId xmlns:a16="http://schemas.microsoft.com/office/drawing/2014/main" id="{B76EDB42-44E4-B390-4E90-4647F2EA91E4}"/>
              </a:ext>
            </a:extLst>
          </p:cNvPr>
          <p:cNvPicPr>
            <a:picLocks noChangeAspect="1"/>
          </p:cNvPicPr>
          <p:nvPr/>
        </p:nvPicPr>
        <p:blipFill>
          <a:blip r:embed="rId4">
            <a:extLst>
              <a:ext uri="{28A0092B-C50C-407E-A947-70E740481C1C}">
                <a14:useLocalDpi xmlns:a14="http://schemas.microsoft.com/office/drawing/2010/main" val="0"/>
              </a:ext>
            </a:extLst>
          </a:blip>
          <a:srcRect l="25723" t="6181" r="29637" b="6629"/>
          <a:stretch>
            <a:fillRect/>
          </a:stretch>
        </p:blipFill>
        <p:spPr>
          <a:xfrm>
            <a:off x="2693256" y="5157113"/>
            <a:ext cx="637686" cy="1394409"/>
          </a:xfrm>
          <a:prstGeom prst="rect">
            <a:avLst/>
          </a:prstGeom>
        </p:spPr>
      </p:pic>
      <p:sp>
        <p:nvSpPr>
          <p:cNvPr id="12" name="Rectangle 12">
            <a:extLst>
              <a:ext uri="{FF2B5EF4-FFF2-40B4-BE49-F238E27FC236}">
                <a16:creationId xmlns:a16="http://schemas.microsoft.com/office/drawing/2014/main" id="{181052BD-4A26-D32C-58E9-523A64180AD3}"/>
              </a:ext>
            </a:extLst>
          </p:cNvPr>
          <p:cNvSpPr>
            <a:spLocks noChangeArrowheads="1"/>
          </p:cNvSpPr>
          <p:nvPr/>
        </p:nvSpPr>
        <p:spPr bwMode="auto">
          <a:xfrm>
            <a:off x="3460138" y="79429"/>
            <a:ext cx="5566564" cy="6709529"/>
          </a:xfrm>
          <a:prstGeom prst="rect">
            <a:avLst/>
          </a:prstGeom>
          <a:solidFill>
            <a:schemeClr val="accent4">
              <a:lumMod val="20000"/>
              <a:lumOff val="80000"/>
            </a:schemeClr>
          </a:solidFill>
          <a:ln>
            <a:solidFill>
              <a:schemeClr val="accent4">
                <a:lumMod val="60000"/>
                <a:lumOff val="40000"/>
              </a:schemeClr>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wrap="square" lIns="91440" tIns="45720" rIns="91440" bIns="45720" numCol="2" anchor="ctr" anchorCtr="0" compatLnSpc="1">
            <a:prstTxWarp prst="textNoShape">
              <a:avLst/>
            </a:prstTxWarp>
            <a:spAutoFit/>
          </a:bodyPr>
          <a:lstStyle/>
          <a:p>
            <a:pPr algn="ctr"/>
            <a:r>
              <a:rPr lang="en-US" sz="1000" b="1" dirty="0">
                <a:solidFill>
                  <a:schemeClr val="bg1"/>
                </a:solidFill>
                <a:highlight>
                  <a:srgbClr val="000000"/>
                </a:highlight>
                <a:latin typeface="Times New Roman" panose="02020603050405020304" pitchFamily="18" charset="0"/>
                <a:cs typeface="Times New Roman" panose="02020603050405020304" pitchFamily="18" charset="0"/>
              </a:rPr>
              <a:t>Market  Opportunity </a:t>
            </a:r>
          </a:p>
          <a:p>
            <a:pPr lvl="0" algn="just">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The luxury personal goods market in the world in 2024 exceeded the level of 1.5 trillion (Bain &amp; Company, 2024).</a:t>
            </a:r>
          </a:p>
          <a:p>
            <a:pPr lvl="0" algn="just">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Up to 64 percent of consumers around the world use sustainability to influence their purchasing decisions (Euromonitor, 2024).</a:t>
            </a:r>
          </a:p>
          <a:p>
            <a:pPr lvl="0" algn="just">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Younger luxury consumers (Gen Z and Millennials) are the most rapidly growing group and focus on responsible brands (Bain and Company, 2024).</a:t>
            </a:r>
          </a:p>
          <a:p>
            <a:endParaRPr lang="en-US" sz="1000" dirty="0">
              <a:latin typeface="Times New Roman" panose="02020603050405020304" pitchFamily="18" charset="0"/>
              <a:cs typeface="Times New Roman" panose="02020603050405020304" pitchFamily="18" charset="0"/>
            </a:endParaRPr>
          </a:p>
          <a:p>
            <a:pPr algn="ctr"/>
            <a:r>
              <a:rPr lang="en-US" sz="1000" b="1" dirty="0">
                <a:latin typeface="Times New Roman" panose="02020603050405020304" pitchFamily="18" charset="0"/>
                <a:cs typeface="Times New Roman" panose="02020603050405020304" pitchFamily="18" charset="0"/>
              </a:rPr>
              <a:t>Opportunity for Burberry</a:t>
            </a:r>
          </a:p>
          <a:p>
            <a:r>
              <a:rPr lang="en-US" sz="1000" dirty="0">
                <a:latin typeface="Times New Roman" panose="02020603050405020304" pitchFamily="18" charset="0"/>
                <a:cs typeface="Times New Roman" panose="02020603050405020304" pitchFamily="18" charset="0"/>
              </a:rPr>
              <a:t>The fusion of British tradition and sustainability helps Burberry to seize the increasing demand in major markets of young, high-income, and environmentally-conscious clients (UK, EU, US, China).</a:t>
            </a:r>
          </a:p>
          <a:p>
            <a:pPr algn="ctr"/>
            <a:r>
              <a:rPr lang="en-US" sz="1000" b="1" dirty="0">
                <a:solidFill>
                  <a:schemeClr val="bg1"/>
                </a:solidFill>
                <a:highlight>
                  <a:srgbClr val="000000"/>
                </a:highlight>
                <a:latin typeface="Times New Roman" panose="02020603050405020304" pitchFamily="18" charset="0"/>
                <a:cs typeface="Times New Roman" panose="02020603050405020304" pitchFamily="18" charset="0"/>
              </a:rPr>
              <a:t>Target Audience</a:t>
            </a:r>
          </a:p>
          <a:p>
            <a:pPr marL="171450" indent="-171450">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Age: 25–40</a:t>
            </a:r>
          </a:p>
          <a:p>
            <a:pPr marL="171450" indent="-171450">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Income: Consumers in upper-middle and high-income.</a:t>
            </a:r>
          </a:p>
          <a:p>
            <a:pPr marL="171450" indent="-171450">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Lifestyle: Digital minded, sustainability minded.</a:t>
            </a:r>
          </a:p>
          <a:p>
            <a:pPr marL="171450" indent="-171450">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Values: Furniture, ethics, long life, and productions.</a:t>
            </a:r>
          </a:p>
          <a:p>
            <a:pPr marL="171450" indent="-171450">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Geography: UK, EU, and US, China (Bain and Company, 2024)</a:t>
            </a:r>
          </a:p>
          <a:p>
            <a:pPr marL="171450" indent="-171450">
              <a:buFont typeface="Wingdings" panose="05000000000000000000" pitchFamily="2" charset="2"/>
              <a:buChar char="ü"/>
            </a:pPr>
            <a:endParaRPr lang="en-US" sz="1000" dirty="0">
              <a:latin typeface="Times New Roman" panose="02020603050405020304" pitchFamily="18" charset="0"/>
              <a:cs typeface="Times New Roman" panose="02020603050405020304" pitchFamily="18" charset="0"/>
            </a:endParaRPr>
          </a:p>
          <a:p>
            <a:pPr algn="ctr"/>
            <a:r>
              <a:rPr lang="en-US" sz="1050" b="1" dirty="0">
                <a:solidFill>
                  <a:schemeClr val="bg1"/>
                </a:solidFill>
                <a:highlight>
                  <a:srgbClr val="000000"/>
                </a:highlight>
                <a:latin typeface="Times New Roman" panose="02020603050405020304" pitchFamily="18" charset="0"/>
                <a:cs typeface="Times New Roman" panose="02020603050405020304" pitchFamily="18" charset="0"/>
              </a:rPr>
              <a:t>Positioning Statement</a:t>
            </a:r>
          </a:p>
          <a:p>
            <a:pPr algn="just"/>
            <a:r>
              <a:rPr lang="en-US" sz="1000" dirty="0">
                <a:latin typeface="Times New Roman" panose="02020603050405020304" pitchFamily="18" charset="0"/>
                <a:cs typeface="Times New Roman" panose="02020603050405020304" pitchFamily="18" charset="0"/>
              </a:rPr>
              <a:t>“Burberry Heritage Reimagined is the sustainable expression of British luxury, offering modern consumers timeless craftsmanship made responsibly.”(Burberry,2023b).</a:t>
            </a: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a:p>
            <a:endParaRPr lang="en-US" sz="1000" dirty="0">
              <a:latin typeface="Times New Roman" panose="02020603050405020304" pitchFamily="18" charset="0"/>
              <a:cs typeface="Times New Roman" panose="02020603050405020304" pitchFamily="18" charset="0"/>
            </a:endParaRPr>
          </a:p>
        </p:txBody>
      </p:sp>
      <p:graphicFrame>
        <p:nvGraphicFramePr>
          <p:cNvPr id="19" name="Content Placeholder 2">
            <a:extLst>
              <a:ext uri="{FF2B5EF4-FFF2-40B4-BE49-F238E27FC236}">
                <a16:creationId xmlns:a16="http://schemas.microsoft.com/office/drawing/2014/main" id="{501A8C33-C680-1E35-9A25-D752ACB5590A}"/>
              </a:ext>
            </a:extLst>
          </p:cNvPr>
          <p:cNvGraphicFramePr>
            <a:graphicFrameLocks/>
          </p:cNvGraphicFramePr>
          <p:nvPr>
            <p:extLst>
              <p:ext uri="{D42A27DB-BD31-4B8C-83A1-F6EECF244321}">
                <p14:modId xmlns:p14="http://schemas.microsoft.com/office/powerpoint/2010/main" val="2093368388"/>
              </p:ext>
            </p:extLst>
          </p:nvPr>
        </p:nvGraphicFramePr>
        <p:xfrm>
          <a:off x="3483234" y="5265174"/>
          <a:ext cx="2812313" cy="13830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 name="Rectangle 12">
            <a:extLst>
              <a:ext uri="{FF2B5EF4-FFF2-40B4-BE49-F238E27FC236}">
                <a16:creationId xmlns:a16="http://schemas.microsoft.com/office/drawing/2014/main" id="{BFEEB0A4-5530-DDB9-819D-F01B1E6F7E89}"/>
              </a:ext>
            </a:extLst>
          </p:cNvPr>
          <p:cNvSpPr>
            <a:spLocks noChangeArrowheads="1"/>
          </p:cNvSpPr>
          <p:nvPr/>
        </p:nvSpPr>
        <p:spPr bwMode="auto">
          <a:xfrm>
            <a:off x="9113317" y="35763"/>
            <a:ext cx="3067724" cy="6786473"/>
          </a:xfrm>
          <a:prstGeom prst="rect">
            <a:avLst/>
          </a:prstGeom>
          <a:solidFill>
            <a:schemeClr val="accent4">
              <a:lumMod val="20000"/>
              <a:lumOff val="80000"/>
            </a:schemeClr>
          </a:solidFill>
          <a:ln>
            <a:solidFill>
              <a:schemeClr val="accent4">
                <a:lumMod val="60000"/>
                <a:lumOff val="40000"/>
              </a:schemeClr>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wrap="square" lIns="91440" tIns="45720" rIns="91440" bIns="45720" numCol="1" anchor="ctr" anchorCtr="0" compatLnSpc="1">
            <a:prstTxWarp prst="textNoShape">
              <a:avLst/>
            </a:prstTxWarp>
            <a:spAutoFit/>
          </a:bodyPr>
          <a:lstStyle/>
          <a:p>
            <a:pPr algn="ctr"/>
            <a:r>
              <a:rPr lang="en-US" sz="1000" b="1" dirty="0">
                <a:solidFill>
                  <a:schemeClr val="bg1"/>
                </a:solidFill>
                <a:highlight>
                  <a:srgbClr val="000000"/>
                </a:highlight>
                <a:latin typeface="Times New Roman" panose="02020603050405020304" pitchFamily="18" charset="0"/>
                <a:cs typeface="Times New Roman" panose="02020603050405020304" pitchFamily="18" charset="0"/>
              </a:rPr>
              <a:t>Marketing Mix (4Ps) Critical Elements</a:t>
            </a:r>
          </a:p>
          <a:p>
            <a:pPr algn="just"/>
            <a:endParaRPr lang="en-US" sz="1000" dirty="0">
              <a:latin typeface="Times New Roman" panose="02020603050405020304" pitchFamily="18" charset="0"/>
              <a:cs typeface="Times New Roman" panose="02020603050405020304" pitchFamily="18" charset="0"/>
            </a:endParaRPr>
          </a:p>
          <a:p>
            <a:pPr algn="just"/>
            <a:r>
              <a:rPr lang="en-US" sz="1000" b="1" dirty="0">
                <a:latin typeface="Times New Roman" panose="02020603050405020304" pitchFamily="18" charset="0"/>
                <a:cs typeface="Times New Roman" panose="02020603050405020304" pitchFamily="18" charset="0"/>
              </a:rPr>
              <a:t>PRODUCT</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Sustainable trench coats and outerwear.</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Burberry (Burberry,2024b) has recycled/organic materials.</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Minimalist aesthetic of the modern era.</a:t>
            </a:r>
          </a:p>
          <a:p>
            <a:pPr algn="just"/>
            <a:endParaRPr lang="en-US" sz="1000" dirty="0">
              <a:latin typeface="Times New Roman" panose="02020603050405020304" pitchFamily="18" charset="0"/>
              <a:cs typeface="Times New Roman" panose="02020603050405020304" pitchFamily="18" charset="0"/>
            </a:endParaRPr>
          </a:p>
          <a:p>
            <a:pPr algn="just"/>
            <a:r>
              <a:rPr lang="en-US" sz="1000" b="1" dirty="0">
                <a:latin typeface="Times New Roman" panose="02020603050405020304" pitchFamily="18" charset="0"/>
                <a:cs typeface="Times New Roman" panose="02020603050405020304" pitchFamily="18" charset="0"/>
              </a:rPr>
              <a:t>PRICE</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Accessible luxury tier</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Below core Burberry mainline pricing (Burberry, 2024a)</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Value that is justified by the use of sustainable materials.</a:t>
            </a:r>
          </a:p>
          <a:p>
            <a:pPr algn="just"/>
            <a:endParaRPr lang="en-US" sz="1000" dirty="0">
              <a:latin typeface="Times New Roman" panose="02020603050405020304" pitchFamily="18" charset="0"/>
              <a:cs typeface="Times New Roman" panose="02020603050405020304" pitchFamily="18" charset="0"/>
            </a:endParaRPr>
          </a:p>
          <a:p>
            <a:pPr algn="just"/>
            <a:r>
              <a:rPr lang="en-US" sz="1000" b="1" dirty="0">
                <a:latin typeface="Times New Roman" panose="02020603050405020304" pitchFamily="18" charset="0"/>
                <a:cs typeface="Times New Roman" panose="02020603050405020304" pitchFamily="18" charset="0"/>
              </a:rPr>
              <a:t>PROMOTION</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Tik Tok, Instagram and LinkedIn storytelling.</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The promotion of heritage + sustainability.</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Sustainable flagship store experiences.</a:t>
            </a:r>
          </a:p>
          <a:p>
            <a:pPr algn="just"/>
            <a:endParaRPr lang="en-US" sz="1000" dirty="0">
              <a:latin typeface="Times New Roman" panose="02020603050405020304" pitchFamily="18" charset="0"/>
              <a:cs typeface="Times New Roman" panose="02020603050405020304" pitchFamily="18" charset="0"/>
            </a:endParaRPr>
          </a:p>
          <a:p>
            <a:pPr algn="just"/>
            <a:r>
              <a:rPr lang="en-US" sz="1000" b="1" dirty="0">
                <a:latin typeface="Times New Roman" panose="02020603050405020304" pitchFamily="18" charset="0"/>
                <a:cs typeface="Times New Roman" panose="02020603050405020304" pitchFamily="18" charset="0"/>
              </a:rPr>
              <a:t>PLACE</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Burberry flagship stores (UK, EU, US, China)</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global e-commerce burberry.com.</a:t>
            </a:r>
          </a:p>
          <a:p>
            <a:pPr marL="171450" indent="-171450" algn="just">
              <a:buFont typeface="Wingdings" panose="05000000000000000000" pitchFamily="2" charset="2"/>
              <a:buChar char="ü"/>
            </a:pPr>
            <a:r>
              <a:rPr lang="en-US" sz="1000" dirty="0">
                <a:latin typeface="Times New Roman" panose="02020603050405020304" pitchFamily="18" charset="0"/>
                <a:cs typeface="Times New Roman" panose="02020603050405020304" pitchFamily="18" charset="0"/>
              </a:rPr>
              <a:t>Choose luxury retail associates.</a:t>
            </a:r>
          </a:p>
          <a:p>
            <a:pPr algn="just">
              <a:lnSpc>
                <a:spcPct val="150000"/>
              </a:lnSpc>
            </a:pPr>
            <a:endParaRPr lang="en-US" sz="1000" dirty="0">
              <a:latin typeface="Times New Roman" panose="02020603050405020304" pitchFamily="18" charset="0"/>
              <a:cs typeface="Times New Roman" panose="02020603050405020304" pitchFamily="18" charset="0"/>
            </a:endParaRPr>
          </a:p>
          <a:p>
            <a:pPr algn="ctr"/>
            <a:endParaRPr lang="en-US" sz="1000" dirty="0">
              <a:latin typeface="Times New Roman" panose="02020603050405020304" pitchFamily="18" charset="0"/>
              <a:cs typeface="Times New Roman" panose="02020603050405020304" pitchFamily="18" charset="0"/>
            </a:endParaRPr>
          </a:p>
          <a:p>
            <a:pPr algn="ctr"/>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just"/>
            <a:endParaRPr lang="en-US" sz="1000" dirty="0">
              <a:latin typeface="Times New Roman" panose="02020603050405020304" pitchFamily="18" charset="0"/>
              <a:cs typeface="Times New Roman" panose="02020603050405020304" pitchFamily="18" charset="0"/>
            </a:endParaRPr>
          </a:p>
          <a:p>
            <a:pPr algn="ctr"/>
            <a:r>
              <a:rPr lang="en-US" sz="1000" i="1" dirty="0">
                <a:latin typeface="Times New Roman" panose="02020603050405020304" pitchFamily="18" charset="0"/>
                <a:cs typeface="Times New Roman" panose="02020603050405020304" pitchFamily="18" charset="0"/>
              </a:rPr>
              <a:t>Burberry Annual Report</a:t>
            </a:r>
          </a:p>
          <a:p>
            <a:pPr algn="just"/>
            <a:endParaRPr lang="en-US" sz="10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75679F4C-C934-EACF-864A-F4F68BEA6158}"/>
              </a:ext>
            </a:extLst>
          </p:cNvPr>
          <p:cNvSpPr txBox="1"/>
          <p:nvPr/>
        </p:nvSpPr>
        <p:spPr>
          <a:xfrm>
            <a:off x="2064677" y="6560442"/>
            <a:ext cx="1345563" cy="230832"/>
          </a:xfrm>
          <a:prstGeom prst="rect">
            <a:avLst/>
          </a:prstGeom>
          <a:noFill/>
        </p:spPr>
        <p:txBody>
          <a:bodyPr wrap="square" rtlCol="0">
            <a:spAutoFit/>
          </a:bodyPr>
          <a:lstStyle/>
          <a:p>
            <a:pPr algn="ctr"/>
            <a:r>
              <a:rPr lang="en-US" sz="900" dirty="0">
                <a:latin typeface="Times New Roman" panose="02020603050405020304" pitchFamily="18" charset="0"/>
                <a:cs typeface="Times New Roman" panose="02020603050405020304" pitchFamily="18" charset="0"/>
              </a:rPr>
              <a:t>(Burberry, 2025)</a:t>
            </a:r>
          </a:p>
        </p:txBody>
      </p:sp>
      <p:graphicFrame>
        <p:nvGraphicFramePr>
          <p:cNvPr id="28" name="Diagram 27">
            <a:extLst>
              <a:ext uri="{FF2B5EF4-FFF2-40B4-BE49-F238E27FC236}">
                <a16:creationId xmlns:a16="http://schemas.microsoft.com/office/drawing/2014/main" id="{66484F5D-F56F-4679-9385-077ECF2F79F7}"/>
              </a:ext>
            </a:extLst>
          </p:cNvPr>
          <p:cNvGraphicFramePr/>
          <p:nvPr>
            <p:extLst>
              <p:ext uri="{D42A27DB-BD31-4B8C-83A1-F6EECF244321}">
                <p14:modId xmlns:p14="http://schemas.microsoft.com/office/powerpoint/2010/main" val="702713679"/>
              </p:ext>
            </p:extLst>
          </p:nvPr>
        </p:nvGraphicFramePr>
        <p:xfrm>
          <a:off x="242643" y="2265944"/>
          <a:ext cx="3064293" cy="82292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33" name="Content Placeholder 23">
            <a:extLst>
              <a:ext uri="{FF2B5EF4-FFF2-40B4-BE49-F238E27FC236}">
                <a16:creationId xmlns:a16="http://schemas.microsoft.com/office/drawing/2014/main" id="{979F5F13-DC38-5B55-9857-B72889206DDF}"/>
              </a:ext>
            </a:extLst>
          </p:cNvPr>
          <p:cNvGraphicFramePr>
            <a:graphicFrameLocks/>
          </p:cNvGraphicFramePr>
          <p:nvPr>
            <p:extLst>
              <p:ext uri="{D42A27DB-BD31-4B8C-83A1-F6EECF244321}">
                <p14:modId xmlns:p14="http://schemas.microsoft.com/office/powerpoint/2010/main" val="3643608460"/>
              </p:ext>
            </p:extLst>
          </p:nvPr>
        </p:nvGraphicFramePr>
        <p:xfrm>
          <a:off x="6500021" y="1908649"/>
          <a:ext cx="2323663" cy="1657217"/>
        </p:xfrm>
        <a:graphic>
          <a:graphicData uri="http://schemas.openxmlformats.org/drawingml/2006/chart">
            <c:chart xmlns:c="http://schemas.openxmlformats.org/drawingml/2006/chart" xmlns:r="http://schemas.openxmlformats.org/officeDocument/2006/relationships" r:id="rId15"/>
          </a:graphicData>
        </a:graphic>
      </p:graphicFrame>
      <p:graphicFrame>
        <p:nvGraphicFramePr>
          <p:cNvPr id="34" name="Content Placeholder 5">
            <a:extLst>
              <a:ext uri="{FF2B5EF4-FFF2-40B4-BE49-F238E27FC236}">
                <a16:creationId xmlns:a16="http://schemas.microsoft.com/office/drawing/2014/main" id="{E537EAA8-75DB-67A9-CDCB-CEF9ADEC15F0}"/>
              </a:ext>
            </a:extLst>
          </p:cNvPr>
          <p:cNvGraphicFramePr>
            <a:graphicFrameLocks/>
          </p:cNvGraphicFramePr>
          <p:nvPr>
            <p:extLst>
              <p:ext uri="{D42A27DB-BD31-4B8C-83A1-F6EECF244321}">
                <p14:modId xmlns:p14="http://schemas.microsoft.com/office/powerpoint/2010/main" val="47957070"/>
              </p:ext>
            </p:extLst>
          </p:nvPr>
        </p:nvGraphicFramePr>
        <p:xfrm>
          <a:off x="6207332" y="155161"/>
          <a:ext cx="2950639" cy="1517199"/>
        </p:xfrm>
        <a:graphic>
          <a:graphicData uri="http://schemas.openxmlformats.org/drawingml/2006/chart">
            <c:chart xmlns:c="http://schemas.openxmlformats.org/drawingml/2006/chart" xmlns:r="http://schemas.openxmlformats.org/officeDocument/2006/relationships" r:id="rId16"/>
          </a:graphicData>
        </a:graphic>
      </p:graphicFrame>
      <p:graphicFrame>
        <p:nvGraphicFramePr>
          <p:cNvPr id="38" name="Content Placeholder 3">
            <a:extLst>
              <a:ext uri="{FF2B5EF4-FFF2-40B4-BE49-F238E27FC236}">
                <a16:creationId xmlns:a16="http://schemas.microsoft.com/office/drawing/2014/main" id="{A1FCCCAD-36EA-3B42-0D5F-AA982B8A0A0E}"/>
              </a:ext>
            </a:extLst>
          </p:cNvPr>
          <p:cNvGraphicFramePr>
            <a:graphicFrameLocks/>
          </p:cNvGraphicFramePr>
          <p:nvPr>
            <p:extLst>
              <p:ext uri="{D42A27DB-BD31-4B8C-83A1-F6EECF244321}">
                <p14:modId xmlns:p14="http://schemas.microsoft.com/office/powerpoint/2010/main" val="3957261342"/>
              </p:ext>
            </p:extLst>
          </p:nvPr>
        </p:nvGraphicFramePr>
        <p:xfrm>
          <a:off x="6365280" y="3924384"/>
          <a:ext cx="2636040" cy="2763396"/>
        </p:xfrm>
        <a:graphic>
          <a:graphicData uri="http://schemas.openxmlformats.org/drawingml/2006/table">
            <a:tbl>
              <a:tblPr firstRow="1" firstCol="1" bandRow="1">
                <a:tableStyleId>{5C22544A-7EE6-4342-B048-85BDC9FD1C3A}</a:tableStyleId>
              </a:tblPr>
              <a:tblGrid>
                <a:gridCol w="878680">
                  <a:extLst>
                    <a:ext uri="{9D8B030D-6E8A-4147-A177-3AD203B41FA5}">
                      <a16:colId xmlns:a16="http://schemas.microsoft.com/office/drawing/2014/main" val="3251687183"/>
                    </a:ext>
                  </a:extLst>
                </a:gridCol>
                <a:gridCol w="878680">
                  <a:extLst>
                    <a:ext uri="{9D8B030D-6E8A-4147-A177-3AD203B41FA5}">
                      <a16:colId xmlns:a16="http://schemas.microsoft.com/office/drawing/2014/main" val="4040357621"/>
                    </a:ext>
                  </a:extLst>
                </a:gridCol>
                <a:gridCol w="878680">
                  <a:extLst>
                    <a:ext uri="{9D8B030D-6E8A-4147-A177-3AD203B41FA5}">
                      <a16:colId xmlns:a16="http://schemas.microsoft.com/office/drawing/2014/main" val="1875309782"/>
                    </a:ext>
                  </a:extLst>
                </a:gridCol>
              </a:tblGrid>
              <a:tr h="384623">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Feature</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Burberry Heritage Reimagined</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Other Luxury Brands</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76693758"/>
                  </a:ext>
                </a:extLst>
              </a:tr>
              <a:tr h="516348">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Craftsmanship</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Strong British heritage (Burberry, 2024a)</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Moderate focus</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9239344"/>
                  </a:ext>
                </a:extLst>
              </a:tr>
              <a:tr h="648073">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Sustainability</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Certified, recycled materials (Burberry, 2024b)</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dirty="0">
                          <a:effectLst/>
                          <a:latin typeface="Times New Roman" panose="02020603050405020304" pitchFamily="18" charset="0"/>
                          <a:cs typeface="Times New Roman" panose="02020603050405020304" pitchFamily="18" charset="0"/>
                        </a:rPr>
                        <a:t>Limited reporting</a:t>
                      </a:r>
                      <a:endParaRPr lang="en-US" sz="9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38237510"/>
                  </a:ext>
                </a:extLst>
              </a:tr>
              <a:tr h="252898">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Accessibility</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Premium-entry pricing</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Ultra-premium</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3270925"/>
                  </a:ext>
                </a:extLst>
              </a:tr>
              <a:tr h="252898">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Design</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Minimalist, seasonless</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Trend-driven</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99073059"/>
                  </a:ext>
                </a:extLst>
              </a:tr>
              <a:tr h="264724">
                <a:tc>
                  <a:txBody>
                    <a:bodyPr/>
                    <a:lstStyle/>
                    <a:p>
                      <a:pPr marL="0" marR="0">
                        <a:lnSpc>
                          <a:spcPct val="115000"/>
                        </a:lnSpc>
                        <a:spcAft>
                          <a:spcPts val="800"/>
                        </a:spcAft>
                        <a:buNone/>
                      </a:pPr>
                      <a:r>
                        <a:rPr lang="en-US" sz="900" kern="100">
                          <a:effectLst/>
                          <a:latin typeface="Times New Roman" panose="02020603050405020304" pitchFamily="18" charset="0"/>
                          <a:cs typeface="Times New Roman" panose="02020603050405020304" pitchFamily="18" charset="0"/>
                        </a:rPr>
                        <a:t>Brand Story</a:t>
                      </a:r>
                      <a:endParaRPr lang="en-US" sz="9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dirty="0">
                          <a:effectLst/>
                          <a:latin typeface="Times New Roman" panose="02020603050405020304" pitchFamily="18" charset="0"/>
                          <a:cs typeface="Times New Roman" panose="02020603050405020304" pitchFamily="18" charset="0"/>
                        </a:rPr>
                        <a:t>Heritage + eco innovation</a:t>
                      </a:r>
                      <a:endParaRPr lang="en-US" sz="9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900" kern="100" dirty="0">
                          <a:effectLst/>
                          <a:latin typeface="Times New Roman" panose="02020603050405020304" pitchFamily="18" charset="0"/>
                          <a:cs typeface="Times New Roman" panose="02020603050405020304" pitchFamily="18" charset="0"/>
                        </a:rPr>
                        <a:t>Mostly heritage OR trend</a:t>
                      </a:r>
                      <a:endParaRPr lang="en-US" sz="9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07958877"/>
                  </a:ext>
                </a:extLst>
              </a:tr>
            </a:tbl>
          </a:graphicData>
        </a:graphic>
      </p:graphicFrame>
      <p:sp>
        <p:nvSpPr>
          <p:cNvPr id="40" name="Rectangle 6">
            <a:extLst>
              <a:ext uri="{FF2B5EF4-FFF2-40B4-BE49-F238E27FC236}">
                <a16:creationId xmlns:a16="http://schemas.microsoft.com/office/drawing/2014/main" id="{237EBA1C-FD0C-20BE-3250-E2AA04A81A57}"/>
              </a:ext>
            </a:extLst>
          </p:cNvPr>
          <p:cNvSpPr>
            <a:spLocks noChangeArrowheads="1"/>
          </p:cNvSpPr>
          <p:nvPr/>
        </p:nvSpPr>
        <p:spPr bwMode="auto">
          <a:xfrm>
            <a:off x="6859596" y="1624050"/>
            <a:ext cx="1760248"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(Bain &amp; Company 2024)</a:t>
            </a:r>
            <a:endParaRPr kumimoji="0" lang="en-US" altLang="en-US" sz="1100" b="0" i="1" u="none" strike="noStrike" cap="none" normalizeH="0" baseline="0" dirty="0">
              <a:ln>
                <a:noFill/>
              </a:ln>
              <a:solidFill>
                <a:schemeClr val="tx1"/>
              </a:solidFill>
              <a:effectLst/>
              <a:latin typeface="Arial" panose="020B0604020202020204" pitchFamily="34" charset="0"/>
            </a:endParaRPr>
          </a:p>
        </p:txBody>
      </p:sp>
      <p:sp>
        <p:nvSpPr>
          <p:cNvPr id="41" name="TextBox 40">
            <a:extLst>
              <a:ext uri="{FF2B5EF4-FFF2-40B4-BE49-F238E27FC236}">
                <a16:creationId xmlns:a16="http://schemas.microsoft.com/office/drawing/2014/main" id="{6000B0AA-FBB1-CBF3-BC10-29A1B90F9181}"/>
              </a:ext>
            </a:extLst>
          </p:cNvPr>
          <p:cNvSpPr txBox="1"/>
          <p:nvPr/>
        </p:nvSpPr>
        <p:spPr>
          <a:xfrm>
            <a:off x="6451895" y="3641217"/>
            <a:ext cx="2371278" cy="400110"/>
          </a:xfrm>
          <a:prstGeom prst="rect">
            <a:avLst/>
          </a:prstGeom>
          <a:noFill/>
        </p:spPr>
        <p:txBody>
          <a:bodyPr wrap="square" rtlCol="0">
            <a:spAutoFit/>
          </a:bodyPr>
          <a:lstStyle/>
          <a:p>
            <a:pPr algn="ctr"/>
            <a:r>
              <a:rPr lang="en-US" sz="1000" dirty="0">
                <a:solidFill>
                  <a:schemeClr val="bg1"/>
                </a:solidFill>
                <a:highlight>
                  <a:srgbClr val="000000"/>
                </a:highlight>
                <a:latin typeface="Times New Roman" panose="02020603050405020304" pitchFamily="18" charset="0"/>
                <a:cs typeface="Times New Roman" panose="02020603050405020304" pitchFamily="18" charset="0"/>
              </a:rPr>
              <a:t>Differentiation</a:t>
            </a:r>
          </a:p>
          <a:p>
            <a:pPr algn="ctr"/>
            <a:endParaRPr lang="en-US" sz="1000" dirty="0"/>
          </a:p>
        </p:txBody>
      </p:sp>
      <p:sp>
        <p:nvSpPr>
          <p:cNvPr id="42" name="TextBox 41">
            <a:extLst>
              <a:ext uri="{FF2B5EF4-FFF2-40B4-BE49-F238E27FC236}">
                <a16:creationId xmlns:a16="http://schemas.microsoft.com/office/drawing/2014/main" id="{D6E2AEB7-6158-C207-9E4E-CDC515FBA2AE}"/>
              </a:ext>
            </a:extLst>
          </p:cNvPr>
          <p:cNvSpPr txBox="1"/>
          <p:nvPr/>
        </p:nvSpPr>
        <p:spPr>
          <a:xfrm>
            <a:off x="6898105" y="3429625"/>
            <a:ext cx="1604211" cy="215444"/>
          </a:xfrm>
          <a:prstGeom prst="rect">
            <a:avLst/>
          </a:prstGeom>
          <a:noFill/>
        </p:spPr>
        <p:txBody>
          <a:bodyPr wrap="square" rtlCol="0">
            <a:spAutoFit/>
          </a:bodyPr>
          <a:lstStyle/>
          <a:p>
            <a:pPr algn="ctr"/>
            <a:r>
              <a:rPr lang="en-US" sz="800" b="1" i="1" dirty="0">
                <a:latin typeface="Times New Roman" panose="02020603050405020304" pitchFamily="18" charset="0"/>
                <a:cs typeface="Times New Roman" panose="02020603050405020304" pitchFamily="18" charset="0"/>
              </a:rPr>
              <a:t>(Bain &amp; Company, 2024)</a:t>
            </a:r>
          </a:p>
        </p:txBody>
      </p:sp>
      <p:graphicFrame>
        <p:nvGraphicFramePr>
          <p:cNvPr id="5" name="Content Placeholder 3">
            <a:extLst>
              <a:ext uri="{FF2B5EF4-FFF2-40B4-BE49-F238E27FC236}">
                <a16:creationId xmlns:a16="http://schemas.microsoft.com/office/drawing/2014/main" id="{CC2588EC-4095-4292-26C6-C3196A0071C1}"/>
              </a:ext>
            </a:extLst>
          </p:cNvPr>
          <p:cNvGraphicFramePr>
            <a:graphicFrameLocks/>
          </p:cNvGraphicFramePr>
          <p:nvPr>
            <p:extLst>
              <p:ext uri="{D42A27DB-BD31-4B8C-83A1-F6EECF244321}">
                <p14:modId xmlns:p14="http://schemas.microsoft.com/office/powerpoint/2010/main" val="2576402239"/>
              </p:ext>
            </p:extLst>
          </p:nvPr>
        </p:nvGraphicFramePr>
        <p:xfrm>
          <a:off x="9191368" y="3924384"/>
          <a:ext cx="2954148" cy="2860667"/>
        </p:xfrm>
        <a:graphic>
          <a:graphicData uri="http://schemas.openxmlformats.org/drawingml/2006/table">
            <a:tbl>
              <a:tblPr>
                <a:tableStyleId>{18603FDC-E32A-4AB5-989C-0864C3EAD2B8}</a:tableStyleId>
              </a:tblPr>
              <a:tblGrid>
                <a:gridCol w="769932">
                  <a:extLst>
                    <a:ext uri="{9D8B030D-6E8A-4147-A177-3AD203B41FA5}">
                      <a16:colId xmlns:a16="http://schemas.microsoft.com/office/drawing/2014/main" val="1279839142"/>
                    </a:ext>
                  </a:extLst>
                </a:gridCol>
                <a:gridCol w="2184216">
                  <a:extLst>
                    <a:ext uri="{9D8B030D-6E8A-4147-A177-3AD203B41FA5}">
                      <a16:colId xmlns:a16="http://schemas.microsoft.com/office/drawing/2014/main" val="488037414"/>
                    </a:ext>
                  </a:extLst>
                </a:gridCol>
              </a:tblGrid>
              <a:tr h="171080">
                <a:tc>
                  <a:txBody>
                    <a:bodyPr/>
                    <a:lstStyle/>
                    <a:p>
                      <a:pPr>
                        <a:buNone/>
                      </a:pPr>
                      <a:r>
                        <a:rPr lang="en-US" sz="800" b="1">
                          <a:latin typeface="Times New Roman" panose="02020603050405020304" pitchFamily="18" charset="0"/>
                          <a:cs typeface="Times New Roman" panose="02020603050405020304" pitchFamily="18" charset="0"/>
                        </a:rPr>
                        <a:t>Brand</a:t>
                      </a:r>
                      <a:endParaRPr lang="en-US" sz="800">
                        <a:latin typeface="Times New Roman" panose="02020603050405020304" pitchFamily="18" charset="0"/>
                        <a:cs typeface="Times New Roman" panose="02020603050405020304" pitchFamily="18" charset="0"/>
                      </a:endParaRPr>
                    </a:p>
                  </a:txBody>
                  <a:tcPr marL="57932" marR="57932" marT="28966" marB="28966" anchor="ctr"/>
                </a:tc>
                <a:tc>
                  <a:txBody>
                    <a:bodyPr/>
                    <a:lstStyle/>
                    <a:p>
                      <a:pPr>
                        <a:buNone/>
                      </a:pPr>
                      <a:r>
                        <a:rPr lang="en-US" sz="800" b="1" dirty="0">
                          <a:latin typeface="Times New Roman" panose="02020603050405020304" pitchFamily="18" charset="0"/>
                          <a:cs typeface="Times New Roman" panose="02020603050405020304" pitchFamily="18" charset="0"/>
                        </a:rPr>
                        <a:t>Product Mix</a:t>
                      </a:r>
                      <a:endParaRPr lang="en-US" sz="800" dirty="0">
                        <a:latin typeface="Times New Roman" panose="02020603050405020304" pitchFamily="18" charset="0"/>
                        <a:cs typeface="Times New Roman" panose="02020603050405020304" pitchFamily="18" charset="0"/>
                      </a:endParaRPr>
                    </a:p>
                  </a:txBody>
                  <a:tcPr marL="57932" marR="57932" marT="28966" marB="28966" anchor="ctr"/>
                </a:tc>
                <a:extLst>
                  <a:ext uri="{0D108BD9-81ED-4DB2-BD59-A6C34878D82A}">
                    <a16:rowId xmlns:a16="http://schemas.microsoft.com/office/drawing/2014/main" val="595424146"/>
                  </a:ext>
                </a:extLst>
              </a:tr>
              <a:tr h="1005366">
                <a:tc>
                  <a:txBody>
                    <a:bodyPr/>
                    <a:lstStyle/>
                    <a:p>
                      <a:pPr>
                        <a:buNone/>
                      </a:pPr>
                      <a:r>
                        <a:rPr lang="en-US" sz="800" b="1">
                          <a:latin typeface="Times New Roman" panose="02020603050405020304" pitchFamily="18" charset="0"/>
                          <a:cs typeface="Times New Roman" panose="02020603050405020304" pitchFamily="18" charset="0"/>
                        </a:rPr>
                        <a:t>Burberry</a:t>
                      </a:r>
                      <a:endParaRPr lang="en-US" sz="800">
                        <a:latin typeface="Times New Roman" panose="02020603050405020304" pitchFamily="18" charset="0"/>
                        <a:cs typeface="Times New Roman" panose="02020603050405020304" pitchFamily="18" charset="0"/>
                      </a:endParaRPr>
                    </a:p>
                  </a:txBody>
                  <a:tcPr marL="57932" marR="57932" marT="28966" marB="28966" anchor="ctr"/>
                </a:tc>
                <a:tc>
                  <a:txBody>
                    <a:bodyPr/>
                    <a:lstStyle/>
                    <a:p>
                      <a:pPr>
                        <a:buNone/>
                      </a:pPr>
                      <a:r>
                        <a:rPr lang="en-US" sz="800" dirty="0">
                          <a:latin typeface="Times New Roman" panose="02020603050405020304" pitchFamily="18" charset="0"/>
                          <a:cs typeface="Times New Roman" panose="02020603050405020304" pitchFamily="18" charset="0"/>
                        </a:rPr>
                        <a:t>• Iconic trench coats &amp; heritage outerwear (Burberry, 2024)</a:t>
                      </a:r>
                    </a:p>
                    <a:p>
                      <a:pPr>
                        <a:buNone/>
                      </a:pPr>
                      <a:r>
                        <a:rPr lang="en-US" sz="800" dirty="0">
                          <a:latin typeface="Times New Roman" panose="02020603050405020304" pitchFamily="18" charset="0"/>
                          <a:cs typeface="Times New Roman" panose="02020603050405020304" pitchFamily="18" charset="0"/>
                        </a:rPr>
                        <a:t>• Leather goods &amp; accessories (Burberry, 2024)</a:t>
                      </a:r>
                    </a:p>
                    <a:p>
                      <a:pPr>
                        <a:buNone/>
                      </a:pPr>
                      <a:r>
                        <a:rPr lang="en-US" sz="800" dirty="0">
                          <a:latin typeface="Times New Roman" panose="02020603050405020304" pitchFamily="18" charset="0"/>
                          <a:cs typeface="Times New Roman" panose="02020603050405020304" pitchFamily="18" charset="0"/>
                        </a:rPr>
                        <a:t>• Ready-to-wear for men &amp; women (Burberry, 2024)</a:t>
                      </a:r>
                    </a:p>
                    <a:p>
                      <a:pPr>
                        <a:buNone/>
                      </a:pPr>
                      <a:r>
                        <a:rPr lang="en-US" sz="800" dirty="0">
                          <a:latin typeface="Times New Roman" panose="02020603050405020304" pitchFamily="18" charset="0"/>
                          <a:cs typeface="Times New Roman" panose="02020603050405020304" pitchFamily="18" charset="0"/>
                        </a:rPr>
                        <a:t>• Emphasis on certified/responsibly sourced materials (Burberry, 2024)</a:t>
                      </a:r>
                    </a:p>
                  </a:txBody>
                  <a:tcPr marL="57932" marR="57932" marT="28966" marB="28966" anchor="ctr"/>
                </a:tc>
                <a:extLst>
                  <a:ext uri="{0D108BD9-81ED-4DB2-BD59-A6C34878D82A}">
                    <a16:rowId xmlns:a16="http://schemas.microsoft.com/office/drawing/2014/main" val="2075849949"/>
                  </a:ext>
                </a:extLst>
              </a:tr>
              <a:tr h="766629">
                <a:tc>
                  <a:txBody>
                    <a:bodyPr/>
                    <a:lstStyle/>
                    <a:p>
                      <a:pPr>
                        <a:buNone/>
                      </a:pPr>
                      <a:r>
                        <a:rPr lang="en-US" sz="800" b="1">
                          <a:latin typeface="Times New Roman" panose="02020603050405020304" pitchFamily="18" charset="0"/>
                          <a:cs typeface="Times New Roman" panose="02020603050405020304" pitchFamily="18" charset="0"/>
                        </a:rPr>
                        <a:t>Moncler</a:t>
                      </a:r>
                      <a:endParaRPr lang="en-US" sz="800">
                        <a:latin typeface="Times New Roman" panose="02020603050405020304" pitchFamily="18" charset="0"/>
                        <a:cs typeface="Times New Roman" panose="02020603050405020304" pitchFamily="18" charset="0"/>
                      </a:endParaRPr>
                    </a:p>
                  </a:txBody>
                  <a:tcPr marL="57932" marR="57932" marT="28966" marB="28966" anchor="ctr"/>
                </a:tc>
                <a:tc>
                  <a:txBody>
                    <a:bodyPr/>
                    <a:lstStyle/>
                    <a:p>
                      <a:pPr>
                        <a:buNone/>
                      </a:pPr>
                      <a:r>
                        <a:rPr lang="en-US" sz="800" dirty="0">
                          <a:latin typeface="Times New Roman" panose="02020603050405020304" pitchFamily="18" charset="0"/>
                          <a:cs typeface="Times New Roman" panose="02020603050405020304" pitchFamily="18" charset="0"/>
                        </a:rPr>
                        <a:t>• Luxury down jackets &amp; high-performance outerwear (Moncler, 2024)</a:t>
                      </a:r>
                    </a:p>
                    <a:p>
                      <a:pPr>
                        <a:buNone/>
                      </a:pPr>
                      <a:r>
                        <a:rPr lang="en-US" sz="800" dirty="0">
                          <a:latin typeface="Times New Roman" panose="02020603050405020304" pitchFamily="18" charset="0"/>
                          <a:cs typeface="Times New Roman" panose="02020603050405020304" pitchFamily="18" charset="0"/>
                        </a:rPr>
                        <a:t>• Narrow, outerwear-focused product mix (Moncler, 2024)</a:t>
                      </a:r>
                    </a:p>
                    <a:p>
                      <a:pPr>
                        <a:buNone/>
                      </a:pPr>
                      <a:r>
                        <a:rPr lang="en-US" sz="800" dirty="0">
                          <a:latin typeface="Times New Roman" panose="02020603050405020304" pitchFamily="18" charset="0"/>
                          <a:cs typeface="Times New Roman" panose="02020603050405020304" pitchFamily="18" charset="0"/>
                        </a:rPr>
                        <a:t>• Strong sustainability progress in materials &amp; supply chain (Moncler, 2024)</a:t>
                      </a:r>
                    </a:p>
                  </a:txBody>
                  <a:tcPr marL="57932" marR="57932" marT="28966" marB="28966" anchor="ctr"/>
                </a:tc>
                <a:extLst>
                  <a:ext uri="{0D108BD9-81ED-4DB2-BD59-A6C34878D82A}">
                    <a16:rowId xmlns:a16="http://schemas.microsoft.com/office/drawing/2014/main" val="3913030244"/>
                  </a:ext>
                </a:extLst>
              </a:tr>
              <a:tr h="885997">
                <a:tc>
                  <a:txBody>
                    <a:bodyPr/>
                    <a:lstStyle/>
                    <a:p>
                      <a:pPr>
                        <a:buNone/>
                      </a:pPr>
                      <a:r>
                        <a:rPr lang="en-US" sz="800" b="1">
                          <a:latin typeface="Times New Roman" panose="02020603050405020304" pitchFamily="18" charset="0"/>
                          <a:cs typeface="Times New Roman" panose="02020603050405020304" pitchFamily="18" charset="0"/>
                        </a:rPr>
                        <a:t>Prada</a:t>
                      </a:r>
                      <a:endParaRPr lang="en-US" sz="800">
                        <a:latin typeface="Times New Roman" panose="02020603050405020304" pitchFamily="18" charset="0"/>
                        <a:cs typeface="Times New Roman" panose="02020603050405020304" pitchFamily="18" charset="0"/>
                      </a:endParaRPr>
                    </a:p>
                  </a:txBody>
                  <a:tcPr marL="57932" marR="57932" marT="28966" marB="28966" anchor="ctr"/>
                </a:tc>
                <a:tc>
                  <a:txBody>
                    <a:bodyPr/>
                    <a:lstStyle/>
                    <a:p>
                      <a:pPr>
                        <a:buNone/>
                      </a:pPr>
                      <a:r>
                        <a:rPr lang="en-US" sz="800" dirty="0">
                          <a:latin typeface="Times New Roman" panose="02020603050405020304" pitchFamily="18" charset="0"/>
                          <a:cs typeface="Times New Roman" panose="02020603050405020304" pitchFamily="18" charset="0"/>
                        </a:rPr>
                        <a:t>• Broad luxury lifestyle range: RTW, leather goods, footwear, accessories (Prada Group, 2024)</a:t>
                      </a:r>
                    </a:p>
                    <a:p>
                      <a:pPr>
                        <a:buNone/>
                      </a:pPr>
                      <a:r>
                        <a:rPr lang="en-US" sz="800" dirty="0">
                          <a:latin typeface="Times New Roman" panose="02020603050405020304" pitchFamily="18" charset="0"/>
                          <a:cs typeface="Times New Roman" panose="02020603050405020304" pitchFamily="18" charset="0"/>
                        </a:rPr>
                        <a:t>• Not outerwear-centric compared to Burberry &amp; Moncler (Prada Group, 2024)</a:t>
                      </a:r>
                    </a:p>
                    <a:p>
                      <a:pPr>
                        <a:buNone/>
                      </a:pPr>
                      <a:r>
                        <a:rPr lang="en-US" sz="800" dirty="0">
                          <a:latin typeface="Times New Roman" panose="02020603050405020304" pitchFamily="18" charset="0"/>
                          <a:cs typeface="Times New Roman" panose="02020603050405020304" pitchFamily="18" charset="0"/>
                        </a:rPr>
                        <a:t>• Uses innovative sustainable materials like Re-Nylon (Prada Group, 2024)</a:t>
                      </a:r>
                    </a:p>
                  </a:txBody>
                  <a:tcPr marL="57932" marR="57932" marT="28966" marB="28966" anchor="ctr"/>
                </a:tc>
                <a:extLst>
                  <a:ext uri="{0D108BD9-81ED-4DB2-BD59-A6C34878D82A}">
                    <a16:rowId xmlns:a16="http://schemas.microsoft.com/office/drawing/2014/main" val="3989694231"/>
                  </a:ext>
                </a:extLst>
              </a:tr>
            </a:tbl>
          </a:graphicData>
        </a:graphic>
      </p:graphicFrame>
    </p:spTree>
    <p:extLst>
      <p:ext uri="{BB962C8B-B14F-4D97-AF65-F5344CB8AC3E}">
        <p14:creationId xmlns:p14="http://schemas.microsoft.com/office/powerpoint/2010/main" val="716775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ACE862B1-760E-48CE-50F9-C56D8C286507}"/>
              </a:ext>
            </a:extLst>
          </p:cNvPr>
          <p:cNvSpPr>
            <a:spLocks noGrp="1" noChangeArrowheads="1"/>
          </p:cNvSpPr>
          <p:nvPr>
            <p:ph type="title"/>
          </p:nvPr>
        </p:nvSpPr>
        <p:spPr bwMode="auto">
          <a:xfrm>
            <a:off x="854241" y="851772"/>
            <a:ext cx="9059779" cy="5479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000" b="1" dirty="0">
                <a:latin typeface="Times New Roman" panose="02020603050405020304" pitchFamily="18" charset="0"/>
                <a:cs typeface="Times New Roman" panose="02020603050405020304" pitchFamily="18" charset="0"/>
              </a:rPr>
              <a:t>References</a:t>
            </a:r>
            <a:br>
              <a:rPr lang="en-US" sz="1100"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Bain &amp; Company (2024)</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Luxury in Transition: Securing Future Growth.</a:t>
            </a:r>
            <a:r>
              <a:rPr lang="en-US" sz="1200" dirty="0">
                <a:latin typeface="Times New Roman" panose="02020603050405020304" pitchFamily="18" charset="0"/>
                <a:cs typeface="Times New Roman" panose="02020603050405020304" pitchFamily="18" charset="0"/>
              </a:rPr>
              <a:t> Available at:</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hlinkClick r:id="rId2"/>
              </a:rPr>
              <a:t>https://www.bain.com/insights/luxury-in-transition-securing-future-growth/</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(Accessed: 27 November 2025).</a:t>
            </a:r>
            <a:br>
              <a:rPr lang="en-US" sz="1200"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Burberry (2024a)</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Annual Report 2023/24.</a:t>
            </a:r>
            <a:r>
              <a:rPr lang="en-US" sz="1200" dirty="0">
                <a:latin typeface="Times New Roman" panose="02020603050405020304" pitchFamily="18" charset="0"/>
                <a:cs typeface="Times New Roman" panose="02020603050405020304" pitchFamily="18" charset="0"/>
              </a:rPr>
              <a:t> Available at:</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hlinkClick r:id="rId3"/>
              </a:rPr>
              <a:t>https://www.burberryplc.com/en/investors/annual-report-2023-24.html</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(Accessed: 27 November 2025).</a:t>
            </a:r>
            <a:br>
              <a:rPr lang="en-US" sz="1200"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Burberry (2024b)</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Responsibility Data Appendix 2023/24.</a:t>
            </a:r>
            <a:r>
              <a:rPr lang="en-US" sz="1200" dirty="0">
                <a:latin typeface="Times New Roman" panose="02020603050405020304" pitchFamily="18" charset="0"/>
                <a:cs typeface="Times New Roman" panose="02020603050405020304" pitchFamily="18" charset="0"/>
              </a:rPr>
              <a:t> Available at:</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hlinkClick r:id="rId4"/>
              </a:rPr>
              <a:t>https://www.burberryplc.com/content/dam/burberryplc/corporate/2024-updates/burberry-responsibility-data-appendix-2023-24.pdf</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(Accessed: 27 November 2025).</a:t>
            </a:r>
            <a:br>
              <a:rPr lang="en-US" sz="1200"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Burberry (2025)</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Long Castleford Trench Coat – product image.</a:t>
            </a:r>
            <a:r>
              <a:rPr lang="en-US" sz="1200" dirty="0">
                <a:latin typeface="Times New Roman" panose="02020603050405020304" pitchFamily="18" charset="0"/>
                <a:cs typeface="Times New Roman" panose="02020603050405020304" pitchFamily="18" charset="0"/>
              </a:rPr>
              <a:t> Available at:</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hlinkClick r:id="rId5"/>
              </a:rPr>
              <a:t>https://row.burberry.com/long-castleford-trench-coat-p81190661</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(Accessed: 26 November 2025).</a:t>
            </a:r>
            <a:br>
              <a:rPr lang="en-US" sz="1200"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Burberry (2025)</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Product image – Burberry trench coat (asset ID 997018D1).</a:t>
            </a:r>
            <a:r>
              <a:rPr lang="en-US" sz="1200" dirty="0">
                <a:latin typeface="Times New Roman" panose="02020603050405020304" pitchFamily="18" charset="0"/>
                <a:cs typeface="Times New Roman" panose="02020603050405020304" pitchFamily="18" charset="0"/>
              </a:rPr>
              <a:t> Available at:</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hlinkClick r:id="rId6"/>
              </a:rPr>
              <a:t>https://assets.burberry.com/is/image/Burberryltd/997018D1-8BCA-4270-9444-E9CF8242AC20?$BBY_V3_ML_1.4$&amp;wid=370&amp;hei=518</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(Accessed: 26 November 2025).</a:t>
            </a:r>
            <a:br>
              <a:rPr lang="en-US" sz="1200" dirty="0">
                <a:latin typeface="Times New Roman" panose="02020603050405020304" pitchFamily="18" charset="0"/>
                <a:cs typeface="Times New Roman" panose="02020603050405020304" pitchFamily="18" charset="0"/>
              </a:rPr>
            </a:br>
            <a:r>
              <a:rPr lang="en-US" sz="1200" b="1" dirty="0" err="1">
                <a:latin typeface="Times New Roman" panose="02020603050405020304" pitchFamily="18" charset="0"/>
                <a:cs typeface="Times New Roman" panose="02020603050405020304" pitchFamily="18" charset="0"/>
              </a:rPr>
              <a:t>Demangeot</a:t>
            </a:r>
            <a:r>
              <a:rPr lang="en-US" sz="1200" b="1" dirty="0">
                <a:latin typeface="Times New Roman" panose="02020603050405020304" pitchFamily="18" charset="0"/>
                <a:cs typeface="Times New Roman" panose="02020603050405020304" pitchFamily="18" charset="0"/>
              </a:rPr>
              <a:t>, M. (2021)</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How do heritage brands transfer their brand identity while transitioning from a complex to a simple visual identity? A Burberry case study.</a:t>
            </a:r>
            <a:r>
              <a:rPr lang="en-US" sz="1200" dirty="0">
                <a:latin typeface="Times New Roman" panose="02020603050405020304" pitchFamily="18" charset="0"/>
                <a:cs typeface="Times New Roman" panose="02020603050405020304" pitchFamily="18" charset="0"/>
              </a:rPr>
              <a:t> Lund University Publications. Available at:</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hlinkClick r:id="rId7"/>
              </a:rPr>
              <a:t>https://lup.lub.lu.se/student-papers/search/publication/9057156</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(Accessed: 26 November 2025).</a:t>
            </a:r>
            <a:br>
              <a:rPr lang="en-US" sz="1200"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Euromonitor International (2024)</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Voice of the Consumer: Sustainability 2024.</a:t>
            </a:r>
            <a:r>
              <a:rPr lang="en-US" sz="1200" dirty="0">
                <a:latin typeface="Times New Roman" panose="02020603050405020304" pitchFamily="18" charset="0"/>
                <a:cs typeface="Times New Roman" panose="02020603050405020304" pitchFamily="18" charset="0"/>
              </a:rPr>
              <a:t> Available at:</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hlinkClick r:id="rId8"/>
              </a:rPr>
              <a:t>https://www.euromonitor.com/article/voice-of-the-consumer-sustainability-2024-key-insights</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(Accessed: 27 November 2025).</a:t>
            </a:r>
            <a:br>
              <a:rPr lang="en-US" sz="1200"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Moncler Group (2024)</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Sustainability.</a:t>
            </a:r>
            <a:r>
              <a:rPr lang="en-US" sz="1200" dirty="0">
                <a:latin typeface="Times New Roman" panose="02020603050405020304" pitchFamily="18" charset="0"/>
                <a:cs typeface="Times New Roman" panose="02020603050405020304" pitchFamily="18" charset="0"/>
              </a:rPr>
              <a:t> Available at:</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hlinkClick r:id="rId9"/>
              </a:rPr>
              <a:t>https://www.monclergroup.com/en/sustainability</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(Accessed: 27 November 2025).</a:t>
            </a:r>
            <a:br>
              <a:rPr lang="en-US" sz="1200"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Prada Group (2024)</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Sustainability – Re-Nylon and Materials.</a:t>
            </a:r>
            <a:r>
              <a:rPr lang="en-US" sz="1200" dirty="0">
                <a:latin typeface="Times New Roman" panose="02020603050405020304" pitchFamily="18" charset="0"/>
                <a:cs typeface="Times New Roman" panose="02020603050405020304" pitchFamily="18" charset="0"/>
              </a:rPr>
              <a:t> Available at:</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hlinkClick r:id="rId10"/>
              </a:rPr>
              <a:t>https://www.pradagroup.com/en/sustainability</a:t>
            </a:r>
            <a:br>
              <a:rPr lang="en-US" sz="1200" dirty="0">
                <a:latin typeface="Times New Roman" panose="02020603050405020304" pitchFamily="18" charset="0"/>
                <a:cs typeface="Times New Roman" panose="02020603050405020304" pitchFamily="18" charset="0"/>
              </a:rPr>
            </a:br>
            <a:r>
              <a:rPr lang="en-US" sz="1200" dirty="0">
                <a:latin typeface="Times New Roman" panose="02020603050405020304" pitchFamily="18" charset="0"/>
                <a:cs typeface="Times New Roman" panose="02020603050405020304" pitchFamily="18" charset="0"/>
              </a:rPr>
              <a:t>(Accessed: 27 November 2025).</a:t>
            </a:r>
            <a:br>
              <a:rPr lang="en-US" sz="1200" dirty="0">
                <a:latin typeface="Times New Roman" panose="02020603050405020304" pitchFamily="18" charset="0"/>
                <a:cs typeface="Times New Roman" panose="02020603050405020304" pitchFamily="18" charset="0"/>
              </a:rPr>
            </a:br>
            <a:br>
              <a:rPr lang="en-US" sz="1100" dirty="0">
                <a:latin typeface="Times New Roman" panose="02020603050405020304" pitchFamily="18" charset="0"/>
                <a:cs typeface="Times New Roman" panose="02020603050405020304" pitchFamily="18" charset="0"/>
              </a:rPr>
            </a:br>
            <a:br>
              <a:rPr lang="en-US" sz="1100" dirty="0">
                <a:latin typeface="Times New Roman" panose="02020603050405020304" pitchFamily="18" charset="0"/>
                <a:cs typeface="Times New Roman" panose="02020603050405020304" pitchFamily="18" charset="0"/>
              </a:rPr>
            </a:b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45014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602</TotalTime>
  <Words>1195</Words>
  <Application>Microsoft Office PowerPoint</Application>
  <PresentationFormat>Widescreen</PresentationFormat>
  <Paragraphs>181</Paragraphs>
  <Slides>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vt:lpstr>
      <vt:lpstr>Aptos Display</vt:lpstr>
      <vt:lpstr>Arial</vt:lpstr>
      <vt:lpstr>Times New Roman</vt:lpstr>
      <vt:lpstr>Wingdings</vt:lpstr>
      <vt:lpstr>Office Theme</vt:lpstr>
      <vt:lpstr>Assessment component 2: Marketing Portfolio Poster Burberry Heritage Reimagined: Timeless Luxury Meets Sustainability Programme Name: Master of Business Administration Student Name: Delwar Hussen Raju Student ID: 2506700 Lecturer’s Name: Dr. Jaya Gopalkrishnan Module Name: Marketing Management Code: LCMB7024 </vt:lpstr>
      <vt:lpstr>PowerPoint Presentation</vt:lpstr>
      <vt:lpstr>References Bain &amp; Company (2024) Luxury in Transition: Securing Future Growth. Available at: https://www.bain.com/insights/luxury-in-transition-securing-future-growth/ (Accessed: 27 November 2025). Burberry (2024a) Annual Report 2023/24. Available at: https://www.burberryplc.com/en/investors/annual-report-2023-24.html (Accessed: 27 November 2025). Burberry (2024b) Responsibility Data Appendix 2023/24. Available at: https://www.burberryplc.com/content/dam/burberryplc/corporate/2024-updates/burberry-responsibility-data-appendix-2023-24.pdf (Accessed: 27 November 2025). Burberry (2025) Long Castleford Trench Coat – product image. Available at: https://row.burberry.com/long-castleford-trench-coat-p81190661 (Accessed: 26 November 2025). Burberry (2025) Product image – Burberry trench coat (asset ID 997018D1). Available at: https://assets.burberry.com/is/image/Burberryltd/997018D1-8BCA-4270-9444-E9CF8242AC20?$BBY_V3_ML_1.4$&amp;wid=370&amp;hei=518 (Accessed: 26 November 2025). Demangeot, M. (2021) How do heritage brands transfer their brand identity while transitioning from a complex to a simple visual identity? A Burberry case study. Lund University Publications. Available at: https://lup.lub.lu.se/student-papers/search/publication/9057156 (Accessed: 26 November 2025). Euromonitor International (2024) Voice of the Consumer: Sustainability 2024. Available at: https://www.euromonitor.com/article/voice-of-the-consumer-sustainability-2024-key-insights (Accessed: 27 November 2025). Moncler Group (2024) Sustainability. Available at: https://www.monclergroup.com/en/sustainability (Accessed: 27 November 2025). Prada Group (2024) Sustainability – Re-Nylon and Materials. Available at: https://www.pradagroup.com/en/sustainability (Accessed: 27 November 2025).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11</cp:revision>
  <dcterms:created xsi:type="dcterms:W3CDTF">2025-11-26T15:57:00Z</dcterms:created>
  <dcterms:modified xsi:type="dcterms:W3CDTF">2025-11-30T04:48:46Z</dcterms:modified>
</cp:coreProperties>
</file>