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handoutMasterIdLst>
    <p:handoutMasterId r:id="rId20"/>
  </p:handoutMasterIdLst>
  <p:sldIdLst>
    <p:sldId id="256" r:id="rId5"/>
    <p:sldId id="266" r:id="rId6"/>
    <p:sldId id="267" r:id="rId7"/>
    <p:sldId id="268" r:id="rId8"/>
    <p:sldId id="269" r:id="rId9"/>
    <p:sldId id="353" r:id="rId10"/>
    <p:sldId id="273" r:id="rId11"/>
    <p:sldId id="271" r:id="rId12"/>
    <p:sldId id="272" r:id="rId13"/>
    <p:sldId id="274" r:id="rId14"/>
    <p:sldId id="350" r:id="rId15"/>
    <p:sldId id="351" r:id="rId16"/>
    <p:sldId id="352" r:id="rId17"/>
    <p:sldId id="28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0F7277-660F-4DF5-AF51-E79606F34DEA}" v="56" dt="2018-11-08T17:13:13.9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81454" autoAdjust="0"/>
  </p:normalViewPr>
  <p:slideViewPr>
    <p:cSldViewPr>
      <p:cViewPr varScale="1">
        <p:scale>
          <a:sx n="54" d="100"/>
          <a:sy n="54" d="100"/>
        </p:scale>
        <p:origin x="1640" y="5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18/06/2020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271C06-530D-469F-A1BA-41779AB85BD4}" type="datetimeFigureOut">
              <a:rPr lang="en-GB" smtClean="0"/>
              <a:pPr/>
              <a:t>18/06/2020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A431A8-FCA0-4CBE-ABAB-A78DBAEF8320}" type="slidenum">
              <a:rPr lang="en-GB" smtClean="0"/>
              <a:pPr/>
              <a:t>‹#›</a:t>
            </a:fld>
            <a:endParaRPr lang="en-GB"/>
          </a:p>
        </p:txBody>
      </p:sp>
    </p:spTree>
    <p:extLst>
      <p:ext uri="{BB962C8B-B14F-4D97-AF65-F5344CB8AC3E}">
        <p14:creationId xmlns:p14="http://schemas.microsoft.com/office/powerpoint/2010/main" val="255964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hatis.techtarget.com/definition/non-profit-organization-NPO" TargetMode="External"/><Relationship Id="rId2" Type="http://schemas.openxmlformats.org/officeDocument/2006/relationships/slide" Target="../slides/slide3.xml"/><Relationship Id="rId1" Type="http://schemas.openxmlformats.org/officeDocument/2006/relationships/notesMaster" Target="../notesMasters/notesMaster1.xml"/><Relationship Id="rId6" Type="http://schemas.openxmlformats.org/officeDocument/2006/relationships/hyperlink" Target="https://whatis.techtarget.com/definition/matrix" TargetMode="External"/><Relationship Id="rId5" Type="http://schemas.openxmlformats.org/officeDocument/2006/relationships/hyperlink" Target="https://searchcio.techtarget.com/definition/competitive-advantage" TargetMode="External"/><Relationship Id="rId4" Type="http://schemas.openxmlformats.org/officeDocument/2006/relationships/hyperlink" Target="https://whatis.techtarget.com/definition/framework"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en.wikipedia.org/wiki/Albert_S._Humphrey"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business.qld.gov.au/starting-business/planning/advisers"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s://www.business.qld.gov.au/running-business/protecting-business/risk-management/identifying-risk"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SWOT analysis (strengths, weaknesses, opportunities and threats analysis)</a:t>
            </a:r>
          </a:p>
          <a:p>
            <a:r>
              <a:rPr lang="en-GB" sz="1200" b="0" i="0" kern="1200" dirty="0">
                <a:solidFill>
                  <a:schemeClr val="tx1"/>
                </a:solidFill>
                <a:effectLst/>
                <a:latin typeface="+mn-lt"/>
                <a:ea typeface="+mn-ea"/>
                <a:cs typeface="+mn-cs"/>
              </a:rPr>
              <a:t>SWOT analysis (strengths, weaknesses, opportunities and threats analysis) is a framework for identifying and </a:t>
            </a:r>
            <a:r>
              <a:rPr lang="en-GB" sz="1200" b="0" i="0" kern="1200" dirty="0" err="1">
                <a:solidFill>
                  <a:schemeClr val="tx1"/>
                </a:solidFill>
                <a:effectLst/>
                <a:latin typeface="+mn-lt"/>
                <a:ea typeface="+mn-ea"/>
                <a:cs typeface="+mn-cs"/>
              </a:rPr>
              <a:t>analyzing</a:t>
            </a:r>
            <a:r>
              <a:rPr lang="en-GB" sz="1200" b="0" i="0" kern="1200" dirty="0">
                <a:solidFill>
                  <a:schemeClr val="tx1"/>
                </a:solidFill>
                <a:effectLst/>
                <a:latin typeface="+mn-lt"/>
                <a:ea typeface="+mn-ea"/>
                <a:cs typeface="+mn-cs"/>
              </a:rPr>
              <a:t> the internal and external factors that can have an impact on the viability of a project, product, place or person.</a:t>
            </a:r>
          </a:p>
          <a:p>
            <a:r>
              <a:rPr lang="en-GB" sz="1200" b="0" i="0" kern="1200" dirty="0">
                <a:solidFill>
                  <a:schemeClr val="tx1"/>
                </a:solidFill>
                <a:effectLst/>
                <a:latin typeface="+mn-lt"/>
                <a:ea typeface="+mn-ea"/>
                <a:cs typeface="+mn-cs"/>
              </a:rPr>
              <a:t>SWOT analysis is most commonly used by business entities, but it is also used by </a:t>
            </a:r>
            <a:r>
              <a:rPr lang="en-GB" sz="1200" b="0" i="0" u="sng" kern="1200" dirty="0" err="1">
                <a:solidFill>
                  <a:schemeClr val="tx1"/>
                </a:solidFill>
                <a:effectLst/>
                <a:latin typeface="+mn-lt"/>
                <a:ea typeface="+mn-ea"/>
                <a:cs typeface="+mn-cs"/>
                <a:hlinkClick r:id="rId3"/>
              </a:rPr>
              <a:t>nonprofit</a:t>
            </a:r>
            <a:r>
              <a:rPr lang="en-GB" sz="1200" b="0" i="0" u="sng" kern="1200" dirty="0">
                <a:solidFill>
                  <a:schemeClr val="tx1"/>
                </a:solidFill>
                <a:effectLst/>
                <a:latin typeface="+mn-lt"/>
                <a:ea typeface="+mn-ea"/>
                <a:cs typeface="+mn-cs"/>
                <a:hlinkClick r:id="rId3"/>
              </a:rPr>
              <a:t> organizations</a:t>
            </a:r>
            <a:r>
              <a:rPr lang="en-GB" sz="1200" b="0" i="0" kern="1200" dirty="0">
                <a:solidFill>
                  <a:schemeClr val="tx1"/>
                </a:solidFill>
                <a:effectLst/>
                <a:latin typeface="+mn-lt"/>
                <a:ea typeface="+mn-ea"/>
                <a:cs typeface="+mn-cs"/>
              </a:rPr>
              <a:t> and, to a lesser degree, individuals for personal assessment. Additionally, it can be used to assess initiatives, products or projects.</a:t>
            </a:r>
          </a:p>
          <a:p>
            <a:r>
              <a:rPr lang="en-GB" sz="1200" b="0" i="0" kern="1200" dirty="0">
                <a:solidFill>
                  <a:schemeClr val="tx1"/>
                </a:solidFill>
                <a:effectLst/>
                <a:latin typeface="+mn-lt"/>
                <a:ea typeface="+mn-ea"/>
                <a:cs typeface="+mn-cs"/>
              </a:rPr>
              <a:t>The </a:t>
            </a:r>
            <a:r>
              <a:rPr lang="en-GB" sz="1200" b="0" i="0" u="sng" kern="1200" dirty="0">
                <a:solidFill>
                  <a:schemeClr val="tx1"/>
                </a:solidFill>
                <a:effectLst/>
                <a:latin typeface="+mn-lt"/>
                <a:ea typeface="+mn-ea"/>
                <a:cs typeface="+mn-cs"/>
                <a:hlinkClick r:id="rId4"/>
              </a:rPr>
              <a:t>framework</a:t>
            </a:r>
            <a:r>
              <a:rPr lang="en-GB" sz="1200" b="0" i="0" kern="1200" dirty="0">
                <a:solidFill>
                  <a:schemeClr val="tx1"/>
                </a:solidFill>
                <a:effectLst/>
                <a:latin typeface="+mn-lt"/>
                <a:ea typeface="+mn-ea"/>
                <a:cs typeface="+mn-cs"/>
              </a:rPr>
              <a:t> is credited to Albert Humphrey, who tested the approach in the 1960s and 1970s at the Stanford Research Institute. Developed for business and based on data from Fortune 500 companies, the SWOT analysis has been adopted by organizations of all types as an aid to making decisions.</a:t>
            </a:r>
          </a:p>
          <a:p>
            <a:r>
              <a:rPr lang="en-GB" sz="1200" b="1" i="0" kern="1200" dirty="0">
                <a:solidFill>
                  <a:schemeClr val="tx1"/>
                </a:solidFill>
                <a:effectLst/>
                <a:latin typeface="+mn-lt"/>
                <a:ea typeface="+mn-ea"/>
                <a:cs typeface="+mn-cs"/>
              </a:rPr>
              <a:t>When and why you should do a SWOT analysis</a:t>
            </a:r>
          </a:p>
          <a:p>
            <a:r>
              <a:rPr lang="en-GB" sz="1200" b="0" i="0" kern="1200" dirty="0">
                <a:solidFill>
                  <a:schemeClr val="tx1"/>
                </a:solidFill>
                <a:effectLst/>
                <a:latin typeface="+mn-lt"/>
                <a:ea typeface="+mn-ea"/>
                <a:cs typeface="+mn-cs"/>
              </a:rPr>
              <a:t>A SWOT analysis is often used at the start of or as part of a strategic planning exercise. The framework is considered a powerful support for decision-making because it enables an entity to uncover opportunities for success that were previously unarticulated or to highlight threats before they become overly burdensome. For example, this exercise can identify a market niche in which a business has a </a:t>
            </a:r>
            <a:r>
              <a:rPr lang="en-GB" sz="1200" b="0" i="0" u="sng" kern="1200" dirty="0">
                <a:solidFill>
                  <a:schemeClr val="tx1"/>
                </a:solidFill>
                <a:effectLst/>
                <a:latin typeface="+mn-lt"/>
                <a:ea typeface="+mn-ea"/>
                <a:cs typeface="+mn-cs"/>
                <a:hlinkClick r:id="rId5"/>
              </a:rPr>
              <a:t>competitive advantage</a:t>
            </a:r>
            <a:r>
              <a:rPr lang="en-GB" sz="1200" b="0" i="0" kern="1200" dirty="0">
                <a:solidFill>
                  <a:schemeClr val="tx1"/>
                </a:solidFill>
                <a:effectLst/>
                <a:latin typeface="+mn-lt"/>
                <a:ea typeface="+mn-ea"/>
                <a:cs typeface="+mn-cs"/>
              </a:rPr>
              <a:t> or help individuals plot career success by pinpointing a path that maximizes their strengths while alerting them to threats that can thwart achievement.</a:t>
            </a:r>
          </a:p>
          <a:p>
            <a:r>
              <a:rPr lang="en-GB" sz="1200" b="1" i="0" kern="1200" dirty="0">
                <a:solidFill>
                  <a:schemeClr val="tx1"/>
                </a:solidFill>
                <a:effectLst/>
                <a:latin typeface="+mn-lt"/>
                <a:ea typeface="+mn-ea"/>
                <a:cs typeface="+mn-cs"/>
              </a:rPr>
              <a:t>Elements of a SWOT analysis</a:t>
            </a:r>
          </a:p>
          <a:p>
            <a:r>
              <a:rPr lang="en-GB" sz="1200" b="0" i="0" kern="1200" dirty="0">
                <a:solidFill>
                  <a:schemeClr val="tx1"/>
                </a:solidFill>
                <a:effectLst/>
                <a:latin typeface="+mn-lt"/>
                <a:ea typeface="+mn-ea"/>
                <a:cs typeface="+mn-cs"/>
              </a:rPr>
              <a:t>As its name states, a SWOT analysis examines four elements:</a:t>
            </a:r>
          </a:p>
          <a:p>
            <a:r>
              <a:rPr lang="en-GB" sz="1200" b="1" i="0" kern="1200" dirty="0">
                <a:solidFill>
                  <a:schemeClr val="tx1"/>
                </a:solidFill>
                <a:effectLst/>
                <a:latin typeface="+mn-lt"/>
                <a:ea typeface="+mn-ea"/>
                <a:cs typeface="+mn-cs"/>
              </a:rPr>
              <a:t>Strengths</a:t>
            </a:r>
            <a:r>
              <a:rPr lang="en-GB" sz="1200" b="0" i="0" kern="1200" dirty="0">
                <a:solidFill>
                  <a:schemeClr val="tx1"/>
                </a:solidFill>
                <a:effectLst/>
                <a:latin typeface="+mn-lt"/>
                <a:ea typeface="+mn-ea"/>
                <a:cs typeface="+mn-cs"/>
              </a:rPr>
              <a:t>: Internal attributes and resources that support a successful outcome.</a:t>
            </a:r>
          </a:p>
          <a:p>
            <a:r>
              <a:rPr lang="en-GB" sz="1200" b="1" i="0" kern="1200" dirty="0">
                <a:solidFill>
                  <a:schemeClr val="tx1"/>
                </a:solidFill>
                <a:effectLst/>
                <a:latin typeface="+mn-lt"/>
                <a:ea typeface="+mn-ea"/>
                <a:cs typeface="+mn-cs"/>
              </a:rPr>
              <a:t>Weaknesses</a:t>
            </a:r>
            <a:r>
              <a:rPr lang="en-GB" sz="1200" b="0" i="0" kern="1200" dirty="0">
                <a:solidFill>
                  <a:schemeClr val="tx1"/>
                </a:solidFill>
                <a:effectLst/>
                <a:latin typeface="+mn-lt"/>
                <a:ea typeface="+mn-ea"/>
                <a:cs typeface="+mn-cs"/>
              </a:rPr>
              <a:t>: Internal attributes and resources that work against a successful outcome.</a:t>
            </a:r>
          </a:p>
          <a:p>
            <a:r>
              <a:rPr lang="en-GB" sz="1200" b="1" i="0" kern="1200" dirty="0">
                <a:solidFill>
                  <a:schemeClr val="tx1"/>
                </a:solidFill>
                <a:effectLst/>
                <a:latin typeface="+mn-lt"/>
                <a:ea typeface="+mn-ea"/>
                <a:cs typeface="+mn-cs"/>
              </a:rPr>
              <a:t>Opportunities</a:t>
            </a:r>
            <a:r>
              <a:rPr lang="en-GB" sz="1200" b="0" i="0" kern="1200" dirty="0">
                <a:solidFill>
                  <a:schemeClr val="tx1"/>
                </a:solidFill>
                <a:effectLst/>
                <a:latin typeface="+mn-lt"/>
                <a:ea typeface="+mn-ea"/>
                <a:cs typeface="+mn-cs"/>
              </a:rPr>
              <a:t>: External factors that the entity can capitalize on or use to its advantage.</a:t>
            </a:r>
          </a:p>
          <a:p>
            <a:r>
              <a:rPr lang="en-GB" sz="1200" b="1" i="0" kern="1200" dirty="0">
                <a:solidFill>
                  <a:schemeClr val="tx1"/>
                </a:solidFill>
                <a:effectLst/>
                <a:latin typeface="+mn-lt"/>
                <a:ea typeface="+mn-ea"/>
                <a:cs typeface="+mn-cs"/>
              </a:rPr>
              <a:t>Threats</a:t>
            </a:r>
            <a:r>
              <a:rPr lang="en-GB" sz="1200" b="0" i="0" kern="1200" dirty="0">
                <a:solidFill>
                  <a:schemeClr val="tx1"/>
                </a:solidFill>
                <a:effectLst/>
                <a:latin typeface="+mn-lt"/>
                <a:ea typeface="+mn-ea"/>
                <a:cs typeface="+mn-cs"/>
              </a:rPr>
              <a:t>: External factors that could jeopardize the entity's success.</a:t>
            </a:r>
          </a:p>
          <a:p>
            <a:r>
              <a:rPr lang="en-GB" sz="1200" b="0" i="0" kern="1200" dirty="0">
                <a:solidFill>
                  <a:schemeClr val="tx1"/>
                </a:solidFill>
                <a:effectLst/>
                <a:latin typeface="+mn-lt"/>
                <a:ea typeface="+mn-ea"/>
                <a:cs typeface="+mn-cs"/>
              </a:rPr>
              <a:t>A SWOT </a:t>
            </a:r>
            <a:r>
              <a:rPr lang="en-GB" sz="1200" b="0" i="0" u="sng" kern="1200" dirty="0">
                <a:solidFill>
                  <a:schemeClr val="tx1"/>
                </a:solidFill>
                <a:effectLst/>
                <a:latin typeface="+mn-lt"/>
                <a:ea typeface="+mn-ea"/>
                <a:cs typeface="+mn-cs"/>
                <a:hlinkClick r:id="rId6"/>
              </a:rPr>
              <a:t>matrix</a:t>
            </a:r>
            <a:r>
              <a:rPr lang="en-GB" sz="1200" b="0" i="0" kern="1200" dirty="0">
                <a:solidFill>
                  <a:schemeClr val="tx1"/>
                </a:solidFill>
                <a:effectLst/>
                <a:latin typeface="+mn-lt"/>
                <a:ea typeface="+mn-ea"/>
                <a:cs typeface="+mn-cs"/>
              </a:rPr>
              <a:t> is often used to organize items identified under each of these four elements. A SWOT matrix is usually a square divided into four quadrants, with each quadrant representing one of the specific elements. Decision-makers identify and list specific strengths in the first quadrant, weaknesses in the next, then opportunities and, lastly, threats.</a:t>
            </a:r>
          </a:p>
          <a:p>
            <a:r>
              <a:rPr lang="en-GB" sz="1200" b="0" i="0" kern="1200" dirty="0">
                <a:solidFill>
                  <a:schemeClr val="tx1"/>
                </a:solidFill>
                <a:effectLst/>
                <a:latin typeface="+mn-lt"/>
                <a:ea typeface="+mn-ea"/>
                <a:cs typeface="+mn-cs"/>
              </a:rPr>
              <a:t>Entities undertaking a SWOT analysis can opt to use any one of the various SWOT analysis templates in existence; these templates are generally variations of the standard four-quadrant SWOT matrix.</a:t>
            </a:r>
          </a:p>
          <a:p>
            <a:r>
              <a:rPr lang="en-GB" sz="1200" b="1" i="0" kern="1200" dirty="0">
                <a:solidFill>
                  <a:schemeClr val="tx1"/>
                </a:solidFill>
                <a:effectLst/>
                <a:latin typeface="+mn-lt"/>
                <a:ea typeface="+mn-ea"/>
                <a:cs typeface="+mn-cs"/>
              </a:rPr>
              <a:t>How to do a SWOT analysis</a:t>
            </a:r>
          </a:p>
          <a:p>
            <a:r>
              <a:rPr lang="en-GB" sz="1200" b="0" i="0" kern="1200" dirty="0">
                <a:solidFill>
                  <a:schemeClr val="tx1"/>
                </a:solidFill>
                <a:effectLst/>
                <a:latin typeface="+mn-lt"/>
                <a:ea typeface="+mn-ea"/>
                <a:cs typeface="+mn-cs"/>
              </a:rPr>
              <a:t>A SWOT analysis generally requires decision-makers to first specify the objective they hope to achieve for the business, organization, initiative or individual.</a:t>
            </a:r>
          </a:p>
          <a:p>
            <a:r>
              <a:rPr lang="en-GB" sz="1200" b="0" i="0" kern="1200" dirty="0">
                <a:solidFill>
                  <a:schemeClr val="tx1"/>
                </a:solidFill>
                <a:effectLst/>
                <a:latin typeface="+mn-lt"/>
                <a:ea typeface="+mn-ea"/>
                <a:cs typeface="+mn-cs"/>
              </a:rPr>
              <a:t>From there, the decision-makers list the strengths and weaknesses as well as opportunities and threats.</a:t>
            </a:r>
          </a:p>
          <a:p>
            <a:r>
              <a:rPr lang="en-GB" sz="1200" b="0" i="0" kern="1200" dirty="0">
                <a:solidFill>
                  <a:schemeClr val="tx1"/>
                </a:solidFill>
                <a:effectLst/>
                <a:latin typeface="+mn-lt"/>
                <a:ea typeface="+mn-ea"/>
                <a:cs typeface="+mn-cs"/>
              </a:rPr>
              <a:t> </a:t>
            </a:r>
            <a:br>
              <a:rPr lang="en-GB" sz="1200" b="0" i="0" kern="1200" dirty="0">
                <a:solidFill>
                  <a:schemeClr val="tx1"/>
                </a:solidFill>
                <a:effectLst/>
                <a:latin typeface="+mn-lt"/>
                <a:ea typeface="+mn-ea"/>
                <a:cs typeface="+mn-cs"/>
              </a:rPr>
            </a:br>
            <a:r>
              <a:rPr lang="en-GB" sz="1200" b="0" i="1" kern="1200" dirty="0">
                <a:solidFill>
                  <a:schemeClr val="tx1"/>
                </a:solidFill>
                <a:effectLst/>
                <a:latin typeface="+mn-lt"/>
                <a:ea typeface="+mn-ea"/>
                <a:cs typeface="+mn-cs"/>
              </a:rPr>
              <a:t>Cate Costa provides an example</a:t>
            </a:r>
            <a:br>
              <a:rPr lang="en-GB" sz="1200" b="0" i="1" kern="1200" dirty="0">
                <a:solidFill>
                  <a:schemeClr val="tx1"/>
                </a:solidFill>
                <a:effectLst/>
                <a:latin typeface="+mn-lt"/>
                <a:ea typeface="+mn-ea"/>
                <a:cs typeface="+mn-cs"/>
              </a:rPr>
            </a:br>
            <a:r>
              <a:rPr lang="en-GB" sz="1200" b="0" i="1" kern="1200" dirty="0">
                <a:solidFill>
                  <a:schemeClr val="tx1"/>
                </a:solidFill>
                <a:effectLst/>
                <a:latin typeface="+mn-lt"/>
                <a:ea typeface="+mn-ea"/>
                <a:cs typeface="+mn-cs"/>
              </a:rPr>
              <a:t>of a simple SWOT analysis.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Various tools exist to guide decision-makers through the process, often using a series of questions under each of the four elements. For example, decision-makers may be guided through questions such as "What do you do better than anyone else?" and "What advantages do you have?" to identify strengths; they may be asked "Where do you need improvement?” to identify weaknesses. Similarly, they'd run through questions such as "What market trends could increase sales?" and "Where do your competitors have market advantages?" to identify opportunities and threats.</a:t>
            </a:r>
          </a:p>
          <a:p>
            <a:r>
              <a:rPr lang="en-GB" sz="1200" b="1" i="0" kern="1200" dirty="0">
                <a:solidFill>
                  <a:schemeClr val="tx1"/>
                </a:solidFill>
                <a:effectLst/>
                <a:latin typeface="+mn-lt"/>
                <a:ea typeface="+mn-ea"/>
                <a:cs typeface="+mn-cs"/>
              </a:rPr>
              <a:t>Using a SWOT analysis</a:t>
            </a:r>
          </a:p>
          <a:p>
            <a:r>
              <a:rPr lang="en-GB" sz="1200" b="0" i="0" kern="1200" dirty="0">
                <a:solidFill>
                  <a:schemeClr val="tx1"/>
                </a:solidFill>
                <a:effectLst/>
                <a:latin typeface="+mn-lt"/>
                <a:ea typeface="+mn-ea"/>
                <a:cs typeface="+mn-cs"/>
              </a:rPr>
              <a:t>A SWOT analysis should be used to help an entity -- whether it is an organization or an individual -- to gain insight into its current and future position in the marketplace or against a stated goal.</a:t>
            </a:r>
          </a:p>
          <a:p>
            <a:r>
              <a:rPr lang="en-GB" sz="1200" b="0" i="0" kern="1200" dirty="0">
                <a:solidFill>
                  <a:schemeClr val="tx1"/>
                </a:solidFill>
                <a:effectLst/>
                <a:latin typeface="+mn-lt"/>
                <a:ea typeface="+mn-ea"/>
                <a:cs typeface="+mn-cs"/>
              </a:rPr>
              <a:t>The idea is that because entities can see competitive advantages and positive prospects, as well as existing and potential problems, they can develop plans to capitalize on positives, address deficits or do both.</a:t>
            </a:r>
          </a:p>
          <a:p>
            <a:r>
              <a:rPr lang="en-GB" sz="1200" b="0" i="0" kern="1200" dirty="0">
                <a:solidFill>
                  <a:schemeClr val="tx1"/>
                </a:solidFill>
                <a:effectLst/>
                <a:latin typeface="+mn-lt"/>
                <a:ea typeface="+mn-ea"/>
                <a:cs typeface="+mn-cs"/>
              </a:rPr>
              <a:t>In other words, once the SWOT factors are identified, decision-makers should be better able to ascertain if an initiative, project or product is worth pursuing and what is required to make it successful. As such, the analysis aims to help an organization match its resources to the competitive environment in which it operates.</a:t>
            </a:r>
          </a:p>
          <a:p>
            <a:r>
              <a:rPr lang="en-GB" sz="1200" b="1" i="0" kern="1200" dirty="0">
                <a:solidFill>
                  <a:schemeClr val="tx1"/>
                </a:solidFill>
                <a:effectLst/>
                <a:latin typeface="+mn-lt"/>
                <a:ea typeface="+mn-ea"/>
                <a:cs typeface="+mn-cs"/>
              </a:rPr>
              <a:t>SWOT analysis pros and cons</a:t>
            </a:r>
          </a:p>
          <a:p>
            <a:r>
              <a:rPr lang="en-GB" sz="1200" b="0" i="0" kern="1200" dirty="0">
                <a:solidFill>
                  <a:schemeClr val="tx1"/>
                </a:solidFill>
                <a:effectLst/>
                <a:latin typeface="+mn-lt"/>
                <a:ea typeface="+mn-ea"/>
                <a:cs typeface="+mn-cs"/>
              </a:rPr>
              <a:t>SWOT analysis can help the decision-making process by creating a visual representation of the various factors that are most likely to impact whether the business, project, initiative or individual can successfully achieve an objective.</a:t>
            </a:r>
          </a:p>
          <a:p>
            <a:r>
              <a:rPr lang="en-GB" sz="1200" b="0" i="0" kern="1200" dirty="0">
                <a:solidFill>
                  <a:schemeClr val="tx1"/>
                </a:solidFill>
                <a:effectLst/>
                <a:latin typeface="+mn-lt"/>
                <a:ea typeface="+mn-ea"/>
                <a:cs typeface="+mn-cs"/>
              </a:rPr>
              <a:t>Although that snapshot is important for understanding the multiple dynamics that impact success, a SWOT analysis does have its limits. The analysis may not include all relevant factors for all four elements, thereby giving a skewed perspective. Moreover, because it only captures factors at a particular point in time and doesn't allow for how those factors could change over time, the insight it offers could have a limited shelf life.</a:t>
            </a:r>
          </a:p>
          <a:p>
            <a:endParaRPr lang="en-GB" dirty="0"/>
          </a:p>
        </p:txBody>
      </p:sp>
      <p:sp>
        <p:nvSpPr>
          <p:cNvPr id="4" name="Slide Number Placeholder 3"/>
          <p:cNvSpPr>
            <a:spLocks noGrp="1"/>
          </p:cNvSpPr>
          <p:nvPr>
            <p:ph type="sldNum" sz="quarter" idx="10"/>
          </p:nvPr>
        </p:nvSpPr>
        <p:spPr/>
        <p:txBody>
          <a:bodyPr/>
          <a:lstStyle/>
          <a:p>
            <a:fld id="{83A431A8-FCA0-4CBE-ABAB-A78DBAEF8320}" type="slidenum">
              <a:rPr lang="en-GB" smtClean="0"/>
              <a:pPr/>
              <a:t>3</a:t>
            </a:fld>
            <a:endParaRPr lang="en-GB"/>
          </a:p>
        </p:txBody>
      </p:sp>
    </p:spTree>
    <p:extLst>
      <p:ext uri="{BB962C8B-B14F-4D97-AF65-F5344CB8AC3E}">
        <p14:creationId xmlns:p14="http://schemas.microsoft.com/office/powerpoint/2010/main" val="20347504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After this slide do activity one of “SWOT class activities”</a:t>
            </a:r>
          </a:p>
        </p:txBody>
      </p:sp>
      <p:sp>
        <p:nvSpPr>
          <p:cNvPr id="4" name="Slide Number Placeholder 3"/>
          <p:cNvSpPr>
            <a:spLocks noGrp="1"/>
          </p:cNvSpPr>
          <p:nvPr>
            <p:ph type="sldNum" sz="quarter" idx="10"/>
          </p:nvPr>
        </p:nvSpPr>
        <p:spPr/>
        <p:txBody>
          <a:bodyPr/>
          <a:lstStyle/>
          <a:p>
            <a:fld id="{83A431A8-FCA0-4CBE-ABAB-A78DBAEF8320}" type="slidenum">
              <a:rPr lang="en-GB" smtClean="0"/>
              <a:pPr/>
              <a:t>4</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fontAlgn="base"/>
            <a:r>
              <a:rPr lang="en-GB" sz="1200" kern="1200" dirty="0">
                <a:solidFill>
                  <a:schemeClr val="tx1"/>
                </a:solidFill>
                <a:latin typeface="+mn-lt"/>
                <a:ea typeface="+mn-ea"/>
                <a:cs typeface="+mn-cs"/>
              </a:rPr>
              <a:t>To evaluate a public relations project or campaign, you can use the SWOT analysis, a strategic planning method that allows you to get a better understanding of the situation so you can make justified and positive adjustments.</a:t>
            </a:r>
          </a:p>
          <a:p>
            <a:pPr fontAlgn="base"/>
            <a:r>
              <a:rPr lang="en-GB" sz="1200" kern="1200" dirty="0">
                <a:solidFill>
                  <a:schemeClr val="tx1"/>
                </a:solidFill>
                <a:latin typeface="+mn-lt"/>
                <a:ea typeface="+mn-ea"/>
                <a:cs typeface="+mn-cs"/>
              </a:rPr>
              <a:t>This tool, credited to </a:t>
            </a:r>
            <a:r>
              <a:rPr lang="en-GB" sz="1200" u="none" strike="noStrike" kern="1200" dirty="0">
                <a:solidFill>
                  <a:schemeClr val="tx1"/>
                </a:solidFill>
                <a:latin typeface="+mn-lt"/>
                <a:ea typeface="+mn-ea"/>
                <a:cs typeface="+mn-cs"/>
                <a:hlinkClick r:id="rId3"/>
              </a:rPr>
              <a:t>Albert Humphrey</a:t>
            </a:r>
            <a:r>
              <a:rPr lang="en-GB" sz="1200" kern="1200" dirty="0">
                <a:solidFill>
                  <a:schemeClr val="tx1"/>
                </a:solidFill>
                <a:latin typeface="+mn-lt"/>
                <a:ea typeface="+mn-ea"/>
                <a:cs typeface="+mn-cs"/>
              </a:rPr>
              <a:t>, is one that, if done at the beginning of a project or start of a decision-making process, can certainly be returned to at any point of the projects implementation. This SWOT analysis is the core of your project, its foundation, that if you are ever lost while on the path to making a decision, you can simply refer back to your SWOT analysis to redirect yourself on a profitable course.</a:t>
            </a:r>
          </a:p>
          <a:p>
            <a:pPr fontAlgn="base">
              <a:buFont typeface="Arial" pitchFamily="34" charset="0"/>
              <a:buNone/>
            </a:pPr>
            <a:r>
              <a:rPr lang="en-GB" sz="1200" b="1" kern="1200" dirty="0">
                <a:solidFill>
                  <a:schemeClr val="tx1"/>
                </a:solidFill>
                <a:latin typeface="+mn-lt"/>
                <a:ea typeface="+mn-ea"/>
                <a:cs typeface="+mn-cs"/>
              </a:rPr>
              <a:t>Strengths:</a:t>
            </a:r>
            <a:r>
              <a:rPr lang="en-GB" sz="1200" kern="1200" dirty="0">
                <a:solidFill>
                  <a:schemeClr val="tx1"/>
                </a:solidFill>
                <a:latin typeface="+mn-lt"/>
                <a:ea typeface="+mn-ea"/>
                <a:cs typeface="+mn-cs"/>
              </a:rPr>
              <a:t> Attributes of the organization that are helpful to achieving the objective.</a:t>
            </a:r>
            <a:br>
              <a:rPr lang="en-GB" sz="1200" kern="1200" dirty="0">
                <a:solidFill>
                  <a:schemeClr val="tx1"/>
                </a:solidFill>
                <a:latin typeface="+mn-lt"/>
                <a:ea typeface="+mn-ea"/>
                <a:cs typeface="+mn-cs"/>
              </a:rPr>
            </a:br>
            <a:r>
              <a:rPr lang="en-GB" sz="1200" b="1" kern="1200" dirty="0">
                <a:solidFill>
                  <a:schemeClr val="tx1"/>
                </a:solidFill>
                <a:latin typeface="+mn-lt"/>
                <a:ea typeface="+mn-ea"/>
                <a:cs typeface="+mn-cs"/>
              </a:rPr>
              <a:t>Weaknesses:</a:t>
            </a:r>
            <a:r>
              <a:rPr lang="en-GB" sz="1200" kern="1200" dirty="0">
                <a:solidFill>
                  <a:schemeClr val="tx1"/>
                </a:solidFill>
                <a:latin typeface="+mn-lt"/>
                <a:ea typeface="+mn-ea"/>
                <a:cs typeface="+mn-cs"/>
              </a:rPr>
              <a:t> Attributes of the organization that are harmful to achieving the objective.</a:t>
            </a:r>
            <a:br>
              <a:rPr lang="en-GB" sz="1200" kern="1200" dirty="0">
                <a:solidFill>
                  <a:schemeClr val="tx1"/>
                </a:solidFill>
                <a:latin typeface="+mn-lt"/>
                <a:ea typeface="+mn-ea"/>
                <a:cs typeface="+mn-cs"/>
              </a:rPr>
            </a:br>
            <a:r>
              <a:rPr lang="en-GB" sz="1200" b="1" kern="1200" dirty="0">
                <a:solidFill>
                  <a:schemeClr val="tx1"/>
                </a:solidFill>
                <a:latin typeface="+mn-lt"/>
                <a:ea typeface="+mn-ea"/>
                <a:cs typeface="+mn-cs"/>
              </a:rPr>
              <a:t>Opportunities:</a:t>
            </a:r>
            <a:r>
              <a:rPr lang="en-GB" sz="1200" kern="1200" dirty="0">
                <a:solidFill>
                  <a:schemeClr val="tx1"/>
                </a:solidFill>
                <a:latin typeface="+mn-lt"/>
                <a:ea typeface="+mn-ea"/>
                <a:cs typeface="+mn-cs"/>
              </a:rPr>
              <a:t> External conditions that are helpful to achieving the objective.</a:t>
            </a:r>
            <a:br>
              <a:rPr lang="en-GB" sz="1200" kern="1200" dirty="0">
                <a:solidFill>
                  <a:schemeClr val="tx1"/>
                </a:solidFill>
                <a:latin typeface="+mn-lt"/>
                <a:ea typeface="+mn-ea"/>
                <a:cs typeface="+mn-cs"/>
              </a:rPr>
            </a:br>
            <a:r>
              <a:rPr lang="en-GB" sz="1200" b="1" kern="1200" dirty="0">
                <a:solidFill>
                  <a:schemeClr val="tx1"/>
                </a:solidFill>
                <a:latin typeface="+mn-lt"/>
                <a:ea typeface="+mn-ea"/>
                <a:cs typeface="+mn-cs"/>
              </a:rPr>
              <a:t>Threats:</a:t>
            </a:r>
            <a:r>
              <a:rPr lang="en-GB" sz="1200" kern="1200" dirty="0">
                <a:solidFill>
                  <a:schemeClr val="tx1"/>
                </a:solidFill>
                <a:latin typeface="+mn-lt"/>
                <a:ea typeface="+mn-ea"/>
                <a:cs typeface="+mn-cs"/>
              </a:rPr>
              <a:t> External conditions that are harmful to achieving the objective.</a:t>
            </a:r>
          </a:p>
          <a:p>
            <a:pPr fontAlgn="base"/>
            <a:r>
              <a:rPr lang="en-GB" sz="1200" kern="1200" dirty="0">
                <a:solidFill>
                  <a:schemeClr val="tx1"/>
                </a:solidFill>
                <a:latin typeface="+mn-lt"/>
                <a:ea typeface="+mn-ea"/>
                <a:cs typeface="+mn-cs"/>
              </a:rPr>
              <a:t>What you may have noticed is that this analysis focuses both on internal affairs as well as external. Strengths and Weaknesses are regarded distinctly as </a:t>
            </a:r>
            <a:r>
              <a:rPr lang="en-GB" sz="1200" b="1" kern="1200" dirty="0">
                <a:solidFill>
                  <a:schemeClr val="tx1"/>
                </a:solidFill>
                <a:latin typeface="+mn-lt"/>
                <a:ea typeface="+mn-ea"/>
                <a:cs typeface="+mn-cs"/>
              </a:rPr>
              <a:t>internal factors</a:t>
            </a:r>
            <a:r>
              <a:rPr lang="en-GB" sz="1200" kern="1200" dirty="0">
                <a:solidFill>
                  <a:schemeClr val="tx1"/>
                </a:solidFill>
                <a:latin typeface="+mn-lt"/>
                <a:ea typeface="+mn-ea"/>
                <a:cs typeface="+mn-cs"/>
              </a:rPr>
              <a:t>, whereas Opportunities and Threats are regarded distinctly as </a:t>
            </a:r>
            <a:r>
              <a:rPr lang="en-GB" sz="1200" b="1" kern="1200" dirty="0">
                <a:solidFill>
                  <a:schemeClr val="tx1"/>
                </a:solidFill>
                <a:latin typeface="+mn-lt"/>
                <a:ea typeface="+mn-ea"/>
                <a:cs typeface="+mn-cs"/>
              </a:rPr>
              <a:t>external factors</a:t>
            </a:r>
            <a:r>
              <a:rPr lang="en-GB" sz="1200" kern="1200" dirty="0">
                <a:solidFill>
                  <a:schemeClr val="tx1"/>
                </a:solidFill>
                <a:latin typeface="+mn-lt"/>
                <a:ea typeface="+mn-ea"/>
                <a:cs typeface="+mn-cs"/>
              </a:rPr>
              <a:t>.</a:t>
            </a:r>
          </a:p>
          <a:p>
            <a:pPr fontAlgn="base"/>
            <a:endParaRPr lang="en-GB" sz="1200" kern="1200" dirty="0">
              <a:solidFill>
                <a:schemeClr val="tx1"/>
              </a:solidFill>
              <a:latin typeface="+mn-lt"/>
              <a:ea typeface="+mn-ea"/>
              <a:cs typeface="+mn-cs"/>
            </a:endParaRPr>
          </a:p>
          <a:p>
            <a:pPr fontAlgn="base"/>
            <a:r>
              <a:rPr lang="en-GB" sz="1200" kern="1200" dirty="0">
                <a:solidFill>
                  <a:schemeClr val="tx1"/>
                </a:solidFill>
                <a:latin typeface="+mn-lt"/>
                <a:ea typeface="+mn-ea"/>
                <a:cs typeface="+mn-cs"/>
              </a:rPr>
              <a:t>It is extremely important to label the conditions and attributes correctly in relation to whether they are internal or eternal as it is this sort of </a:t>
            </a:r>
            <a:r>
              <a:rPr lang="en-GB" sz="1200" kern="1200" dirty="0" err="1">
                <a:solidFill>
                  <a:schemeClr val="tx1"/>
                </a:solidFill>
                <a:latin typeface="+mn-lt"/>
                <a:ea typeface="+mn-ea"/>
                <a:cs typeface="+mn-cs"/>
              </a:rPr>
              <a:t>labeling</a:t>
            </a:r>
            <a:r>
              <a:rPr lang="en-GB" sz="1200" kern="1200" dirty="0">
                <a:solidFill>
                  <a:schemeClr val="tx1"/>
                </a:solidFill>
                <a:latin typeface="+mn-lt"/>
                <a:ea typeface="+mn-ea"/>
                <a:cs typeface="+mn-cs"/>
              </a:rPr>
              <a:t> that assists you in prioritizing, classifying your actions in order of importance.</a:t>
            </a:r>
          </a:p>
          <a:p>
            <a:endParaRPr lang="en-GB" dirty="0"/>
          </a:p>
        </p:txBody>
      </p:sp>
      <p:sp>
        <p:nvSpPr>
          <p:cNvPr id="4" name="Slide Number Placeholder 3"/>
          <p:cNvSpPr>
            <a:spLocks noGrp="1"/>
          </p:cNvSpPr>
          <p:nvPr>
            <p:ph type="sldNum" sz="quarter" idx="10"/>
          </p:nvPr>
        </p:nvSpPr>
        <p:spPr/>
        <p:txBody>
          <a:bodyPr/>
          <a:lstStyle/>
          <a:p>
            <a:fld id="{83A431A8-FCA0-4CBE-ABAB-A78DBAEF8320}" type="slidenum">
              <a:rPr lang="en-GB" smtClean="0"/>
              <a:pPr/>
              <a:t>6</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Benefits and limitations of SWOT analysis</a:t>
            </a:r>
          </a:p>
          <a:p>
            <a:r>
              <a:rPr lang="en-GB" sz="1200" b="0" i="0" kern="1200" dirty="0">
                <a:solidFill>
                  <a:schemeClr val="tx1"/>
                </a:solidFill>
                <a:effectLst/>
                <a:latin typeface="+mn-lt"/>
                <a:ea typeface="+mn-ea"/>
                <a:cs typeface="+mn-cs"/>
              </a:rPr>
              <a:t>A SWOT (strengths, weaknesses, opportunities and threats) analysis can help you identify and understand key issues affecting your business, but it does not necessarily offer solutions. You should be aware of the limitations as well as the benefits of a SWOT analysis before you decide to conduct one. Knowing what you can reasonably expect to achieve will make the SWOT analysis more useful for your business, and will save you time. Ultimately, you must be prepared to spend the time to review your SWOT analysis and use it to determine the best way forward in your business.</a:t>
            </a:r>
          </a:p>
          <a:p>
            <a:r>
              <a:rPr lang="en-GB" sz="1200" b="1" i="0" kern="1200" dirty="0">
                <a:solidFill>
                  <a:schemeClr val="tx1"/>
                </a:solidFill>
                <a:effectLst/>
                <a:latin typeface="+mn-lt"/>
                <a:ea typeface="+mn-ea"/>
                <a:cs typeface="+mn-cs"/>
              </a:rPr>
              <a:t>Benefits of SWOT analysis</a:t>
            </a:r>
          </a:p>
          <a:p>
            <a:r>
              <a:rPr lang="en-GB" sz="1200" b="0" i="0" kern="1200" dirty="0">
                <a:solidFill>
                  <a:schemeClr val="tx1"/>
                </a:solidFill>
                <a:effectLst/>
                <a:latin typeface="+mn-lt"/>
                <a:ea typeface="+mn-ea"/>
                <a:cs typeface="+mn-cs"/>
              </a:rPr>
              <a:t>The main advantages of conducting a SWOT analysis is that it has little or no cost - anyone who understands your business can perform a SWOT analysis. You can also use a SWOT analysis when you don't have much time to address a complex situation. This means that you can take steps towards improving your business without the expense of an external consultant or </a:t>
            </a:r>
            <a:r>
              <a:rPr lang="en-GB" sz="1200" b="0" i="0" u="none" strike="noStrike" kern="1200" dirty="0">
                <a:solidFill>
                  <a:schemeClr val="tx1"/>
                </a:solidFill>
                <a:effectLst/>
                <a:latin typeface="+mn-lt"/>
                <a:ea typeface="+mn-ea"/>
                <a:cs typeface="+mn-cs"/>
                <a:hlinkClick r:id="rId3"/>
              </a:rPr>
              <a:t>business adviser</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Another advantage of a SWOT analysis is that it concentrates on the most important factors affecting your business. Using a SWOT, you can:</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understand your business better</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address weaknesses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deter </a:t>
            </a:r>
            <a:r>
              <a:rPr lang="en-GB" sz="1200" b="0" i="0" u="none" strike="noStrike" kern="1200" dirty="0">
                <a:solidFill>
                  <a:schemeClr val="tx1"/>
                </a:solidFill>
                <a:effectLst/>
                <a:latin typeface="+mn-lt"/>
                <a:ea typeface="+mn-ea"/>
                <a:cs typeface="+mn-cs"/>
                <a:hlinkClick r:id="rId4"/>
              </a:rPr>
              <a:t>threats</a:t>
            </a:r>
            <a:endParaRPr lang="en-GB" sz="1200" b="0" i="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capitalise on opportunities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take advantage of your strengths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develop business goals and strategies for achieving them.</a:t>
            </a:r>
          </a:p>
          <a:p>
            <a:r>
              <a:rPr lang="en-GB" sz="1200" b="1" i="0" kern="1200" dirty="0">
                <a:solidFill>
                  <a:schemeClr val="tx1"/>
                </a:solidFill>
                <a:effectLst/>
                <a:latin typeface="+mn-lt"/>
                <a:ea typeface="+mn-ea"/>
                <a:cs typeface="+mn-cs"/>
              </a:rPr>
              <a:t>Limitations of SWOT analysis</a:t>
            </a:r>
          </a:p>
          <a:p>
            <a:r>
              <a:rPr lang="en-GB" sz="1200" b="0" i="0" kern="1200" dirty="0">
                <a:solidFill>
                  <a:schemeClr val="tx1"/>
                </a:solidFill>
                <a:effectLst/>
                <a:latin typeface="+mn-lt"/>
                <a:ea typeface="+mn-ea"/>
                <a:cs typeface="+mn-cs"/>
              </a:rPr>
              <a:t>When you are conducting a SWOT analysis, you should keep in mind that it is only one stage of the business planning process. For complex issues, you will usually need to conduct more in-depth research and analysis to make decisions.</a:t>
            </a:r>
          </a:p>
          <a:p>
            <a:r>
              <a:rPr lang="en-GB" sz="1200" b="0" i="0" kern="1200" dirty="0">
                <a:solidFill>
                  <a:schemeClr val="tx1"/>
                </a:solidFill>
                <a:effectLst/>
                <a:latin typeface="+mn-lt"/>
                <a:ea typeface="+mn-ea"/>
                <a:cs typeface="+mn-cs"/>
              </a:rPr>
              <a:t>Keep in mind that a SWOT analysis only covers issues that can definitely be considered a strength, weakness, opportunity or threat. Because of this, it's difficult to address uncertain or two-sided factors, such as factors that could either be a strength or a weakness or both, with a SWOT analysis (e.g. you might have a prominent location, but the lease may be expensive).</a:t>
            </a:r>
          </a:p>
          <a:p>
            <a:pPr marL="0" indent="0">
              <a:buFont typeface="Arial" panose="020B0604020202020204" pitchFamily="34" charset="0"/>
              <a:buNone/>
            </a:pPr>
            <a:r>
              <a:rPr lang="en-GB" sz="1200" b="0" i="0" kern="1200" dirty="0">
                <a:solidFill>
                  <a:schemeClr val="tx1"/>
                </a:solidFill>
                <a:effectLst/>
                <a:latin typeface="+mn-lt"/>
                <a:ea typeface="+mn-ea"/>
                <a:cs typeface="+mn-cs"/>
              </a:rPr>
              <a:t>A SWOT analysis may be limited because it:</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doesn't prioritise issues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doesn't provide solutions or offer alternative decisions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can generate too many ideas but not help you choose which one is best</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can produce a lot of information, but not all of it is useful.</a:t>
            </a:r>
          </a:p>
          <a:p>
            <a:endParaRPr lang="en-GB" dirty="0"/>
          </a:p>
        </p:txBody>
      </p:sp>
      <p:sp>
        <p:nvSpPr>
          <p:cNvPr id="4" name="Slide Number Placeholder 3"/>
          <p:cNvSpPr>
            <a:spLocks noGrp="1"/>
          </p:cNvSpPr>
          <p:nvPr>
            <p:ph type="sldNum" sz="quarter" idx="10"/>
          </p:nvPr>
        </p:nvSpPr>
        <p:spPr/>
        <p:txBody>
          <a:bodyPr/>
          <a:lstStyle/>
          <a:p>
            <a:fld id="{83A431A8-FCA0-4CBE-ABAB-A78DBAEF8320}" type="slidenum">
              <a:rPr lang="en-GB" smtClean="0"/>
              <a:pPr/>
              <a:t>9</a:t>
            </a:fld>
            <a:endParaRPr lang="en-GB"/>
          </a:p>
        </p:txBody>
      </p:sp>
    </p:spTree>
    <p:extLst>
      <p:ext uri="{BB962C8B-B14F-4D97-AF65-F5344CB8AC3E}">
        <p14:creationId xmlns:p14="http://schemas.microsoft.com/office/powerpoint/2010/main" val="25960102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context</a:t>
            </a:r>
          </a:p>
          <a:p>
            <a:r>
              <a:rPr lang="en-GB" dirty="0"/>
              <a:t>ˈthe circumstances that form the setting for an event, statement, or idea, and in terms of which it can be fully understood.</a:t>
            </a:r>
          </a:p>
          <a:p>
            <a:endParaRPr lang="en-GB" dirty="0"/>
          </a:p>
          <a:p>
            <a:r>
              <a:rPr lang="en-GB" b="1" dirty="0"/>
              <a:t>Context definition</a:t>
            </a:r>
          </a:p>
          <a:p>
            <a:r>
              <a:rPr lang="en-GB" dirty="0"/>
              <a:t>noun. the parts of a written or spoken statement that precede or follow a specific word or passage, usually influencing its meaning or effect: You have misinterpreted my remark because you took it out of context. the set of circumstances or facts that surround a particular event, situation, etc.</a:t>
            </a:r>
          </a:p>
          <a:p>
            <a:endParaRPr lang="en-GB" dirty="0"/>
          </a:p>
          <a:p>
            <a:r>
              <a:rPr lang="en-GB" sz="1200" b="0" i="0" kern="1200" dirty="0">
                <a:solidFill>
                  <a:schemeClr val="tx1"/>
                </a:solidFill>
                <a:effectLst/>
                <a:latin typeface="+mn-lt"/>
                <a:ea typeface="+mn-ea"/>
                <a:cs typeface="+mn-cs"/>
              </a:rPr>
              <a:t>What is Problem Context</a:t>
            </a:r>
          </a:p>
          <a:p>
            <a:r>
              <a:rPr lang="en-GB" sz="1200" b="0" i="0" kern="1200" dirty="0">
                <a:solidFill>
                  <a:schemeClr val="tx1"/>
                </a:solidFill>
                <a:effectLst/>
                <a:latin typeface="+mn-lt"/>
                <a:ea typeface="+mn-ea"/>
                <a:cs typeface="+mn-cs"/>
              </a:rPr>
              <a:t>1. A set of considerations constituting a </a:t>
            </a:r>
            <a:r>
              <a:rPr lang="en-GB" sz="1200" b="1" i="0" kern="1200" dirty="0">
                <a:solidFill>
                  <a:schemeClr val="tx1"/>
                </a:solidFill>
                <a:effectLst/>
                <a:latin typeface="+mn-lt"/>
                <a:ea typeface="+mn-ea"/>
                <a:cs typeface="+mn-cs"/>
              </a:rPr>
              <a:t>problem</a:t>
            </a:r>
            <a:r>
              <a:rPr lang="en-GB" sz="1200" b="0" i="0" kern="1200" dirty="0">
                <a:solidFill>
                  <a:schemeClr val="tx1"/>
                </a:solidFill>
                <a:effectLst/>
                <a:latin typeface="+mn-lt"/>
                <a:ea typeface="+mn-ea"/>
                <a:cs typeface="+mn-cs"/>
              </a:rPr>
              <a:t> situation including goal, constraints, as well as environmental conditions</a:t>
            </a:r>
          </a:p>
          <a:p>
            <a:endParaRPr lang="en-GB" dirty="0"/>
          </a:p>
        </p:txBody>
      </p:sp>
      <p:sp>
        <p:nvSpPr>
          <p:cNvPr id="4" name="Slide Number Placeholder 3"/>
          <p:cNvSpPr>
            <a:spLocks noGrp="1"/>
          </p:cNvSpPr>
          <p:nvPr>
            <p:ph type="sldNum" sz="quarter" idx="10"/>
          </p:nvPr>
        </p:nvSpPr>
        <p:spPr/>
        <p:txBody>
          <a:bodyPr/>
          <a:lstStyle/>
          <a:p>
            <a:fld id="{83A431A8-FCA0-4CBE-ABAB-A78DBAEF8320}" type="slidenum">
              <a:rPr lang="en-GB" smtClean="0"/>
              <a:pPr/>
              <a:t>10</a:t>
            </a:fld>
            <a:endParaRPr lang="en-GB"/>
          </a:p>
        </p:txBody>
      </p:sp>
    </p:spTree>
    <p:extLst>
      <p:ext uri="{BB962C8B-B14F-4D97-AF65-F5344CB8AC3E}">
        <p14:creationId xmlns:p14="http://schemas.microsoft.com/office/powerpoint/2010/main" val="1022066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0" kern="1200" dirty="0">
                <a:solidFill>
                  <a:schemeClr val="tx1"/>
                </a:solidFill>
                <a:latin typeface="+mn-lt"/>
                <a:ea typeface="+mn-ea"/>
                <a:cs typeface="+mn-cs"/>
              </a:rPr>
              <a:t>So far, we’ve established that SWOT stands for:</a:t>
            </a:r>
          </a:p>
          <a:p>
            <a:r>
              <a:rPr lang="en-GB" sz="1200" b="1" i="0" kern="1200" dirty="0">
                <a:solidFill>
                  <a:schemeClr val="tx1"/>
                </a:solidFill>
                <a:latin typeface="+mn-lt"/>
                <a:ea typeface="+mn-ea"/>
                <a:cs typeface="+mn-cs"/>
              </a:rPr>
              <a:t>S</a:t>
            </a:r>
            <a:r>
              <a:rPr lang="en-GB" sz="1200" b="0" i="0" kern="1200" dirty="0">
                <a:solidFill>
                  <a:schemeClr val="tx1"/>
                </a:solidFill>
                <a:latin typeface="+mn-lt"/>
                <a:ea typeface="+mn-ea"/>
                <a:cs typeface="+mn-cs"/>
              </a:rPr>
              <a:t>trengths</a:t>
            </a:r>
          </a:p>
          <a:p>
            <a:r>
              <a:rPr lang="en-GB" sz="1200" b="1" i="0" kern="1200" dirty="0">
                <a:solidFill>
                  <a:schemeClr val="tx1"/>
                </a:solidFill>
                <a:latin typeface="+mn-lt"/>
                <a:ea typeface="+mn-ea"/>
                <a:cs typeface="+mn-cs"/>
              </a:rPr>
              <a:t>W</a:t>
            </a:r>
            <a:r>
              <a:rPr lang="en-GB" sz="1200" b="0" i="0" kern="1200" dirty="0">
                <a:solidFill>
                  <a:schemeClr val="tx1"/>
                </a:solidFill>
                <a:latin typeface="+mn-lt"/>
                <a:ea typeface="+mn-ea"/>
                <a:cs typeface="+mn-cs"/>
              </a:rPr>
              <a:t>eaknesses</a:t>
            </a:r>
          </a:p>
          <a:p>
            <a:r>
              <a:rPr lang="en-GB" sz="1200" b="1" i="0" kern="1200" dirty="0">
                <a:solidFill>
                  <a:schemeClr val="tx1"/>
                </a:solidFill>
                <a:latin typeface="+mn-lt"/>
                <a:ea typeface="+mn-ea"/>
                <a:cs typeface="+mn-cs"/>
              </a:rPr>
              <a:t>O</a:t>
            </a:r>
            <a:r>
              <a:rPr lang="en-GB" sz="1200" b="0" i="0" kern="1200" dirty="0">
                <a:solidFill>
                  <a:schemeClr val="tx1"/>
                </a:solidFill>
                <a:latin typeface="+mn-lt"/>
                <a:ea typeface="+mn-ea"/>
                <a:cs typeface="+mn-cs"/>
              </a:rPr>
              <a:t>pportunities</a:t>
            </a:r>
          </a:p>
          <a:p>
            <a:r>
              <a:rPr lang="en-GB" sz="1200" b="1" i="0" kern="1200" dirty="0">
                <a:solidFill>
                  <a:schemeClr val="tx1"/>
                </a:solidFill>
                <a:latin typeface="+mn-lt"/>
                <a:ea typeface="+mn-ea"/>
                <a:cs typeface="+mn-cs"/>
              </a:rPr>
              <a:t>T</a:t>
            </a:r>
            <a:r>
              <a:rPr lang="en-GB" sz="1200" b="0" i="0" kern="1200" dirty="0">
                <a:solidFill>
                  <a:schemeClr val="tx1"/>
                </a:solidFill>
                <a:latin typeface="+mn-lt"/>
                <a:ea typeface="+mn-ea"/>
                <a:cs typeface="+mn-cs"/>
              </a:rPr>
              <a:t>hreats</a:t>
            </a:r>
          </a:p>
          <a:p>
            <a:r>
              <a:rPr lang="en-GB" sz="1200" b="0" i="0" kern="1200" dirty="0">
                <a:solidFill>
                  <a:schemeClr val="tx1"/>
                </a:solidFill>
                <a:latin typeface="+mn-lt"/>
                <a:ea typeface="+mn-ea"/>
                <a:cs typeface="+mn-cs"/>
              </a:rPr>
              <a:t>These components could be described as providing different perspectives through which to explore an issue. We’ll now look at each of these in more detail.</a:t>
            </a:r>
          </a:p>
          <a:p>
            <a:r>
              <a:rPr lang="en-GB" sz="1200" b="1" i="0" kern="1200" dirty="0">
                <a:solidFill>
                  <a:schemeClr val="tx1"/>
                </a:solidFill>
                <a:latin typeface="+mn-lt"/>
                <a:ea typeface="+mn-ea"/>
                <a:cs typeface="+mn-cs"/>
              </a:rPr>
              <a:t>3.1 Strengths and weaknesses</a:t>
            </a:r>
          </a:p>
          <a:p>
            <a:r>
              <a:rPr lang="en-GB" sz="1200" b="1" i="0" kern="1200" dirty="0">
                <a:solidFill>
                  <a:schemeClr val="tx1"/>
                </a:solidFill>
                <a:latin typeface="+mn-lt"/>
                <a:ea typeface="+mn-ea"/>
                <a:cs typeface="+mn-cs"/>
              </a:rPr>
              <a:t>Strengths</a:t>
            </a:r>
            <a:r>
              <a:rPr lang="en-GB" sz="1200" b="0" i="0" kern="1200" dirty="0">
                <a:solidFill>
                  <a:schemeClr val="tx1"/>
                </a:solidFill>
                <a:latin typeface="+mn-lt"/>
                <a:ea typeface="+mn-ea"/>
                <a:cs typeface="+mn-cs"/>
              </a:rPr>
              <a:t> and </a:t>
            </a:r>
            <a:r>
              <a:rPr lang="en-GB" sz="1200" b="1" i="0" kern="1200" dirty="0">
                <a:solidFill>
                  <a:schemeClr val="tx1"/>
                </a:solidFill>
                <a:latin typeface="+mn-lt"/>
                <a:ea typeface="+mn-ea"/>
                <a:cs typeface="+mn-cs"/>
              </a:rPr>
              <a:t>weaknesses</a:t>
            </a:r>
            <a:r>
              <a:rPr lang="en-GB" sz="1200" b="0" i="0" kern="1200" dirty="0">
                <a:solidFill>
                  <a:schemeClr val="tx1"/>
                </a:solidFill>
                <a:latin typeface="+mn-lt"/>
                <a:ea typeface="+mn-ea"/>
                <a:cs typeface="+mn-cs"/>
              </a:rPr>
              <a:t> refer to factors in the </a:t>
            </a:r>
            <a:r>
              <a:rPr lang="en-GB" sz="1200" b="1" i="0" kern="1200" dirty="0">
                <a:solidFill>
                  <a:schemeClr val="tx1"/>
                </a:solidFill>
                <a:latin typeface="+mn-lt"/>
                <a:ea typeface="+mn-ea"/>
                <a:cs typeface="+mn-cs"/>
              </a:rPr>
              <a:t>internal</a:t>
            </a:r>
            <a:r>
              <a:rPr lang="en-GB" sz="1200" b="0" i="0" kern="1200" dirty="0">
                <a:solidFill>
                  <a:schemeClr val="tx1"/>
                </a:solidFill>
                <a:latin typeface="+mn-lt"/>
                <a:ea typeface="+mn-ea"/>
                <a:cs typeface="+mn-cs"/>
              </a:rPr>
              <a:t> environment of the project.</a:t>
            </a:r>
          </a:p>
          <a:p>
            <a:endParaRPr lang="en-GB" dirty="0"/>
          </a:p>
        </p:txBody>
      </p:sp>
      <p:sp>
        <p:nvSpPr>
          <p:cNvPr id="4" name="Slide Number Placeholder 3"/>
          <p:cNvSpPr>
            <a:spLocks noGrp="1"/>
          </p:cNvSpPr>
          <p:nvPr>
            <p:ph type="sldNum" sz="quarter" idx="10"/>
          </p:nvPr>
        </p:nvSpPr>
        <p:spPr/>
        <p:txBody>
          <a:bodyPr/>
          <a:lstStyle/>
          <a:p>
            <a:fld id="{83A431A8-FCA0-4CBE-ABAB-A78DBAEF8320}" type="slidenum">
              <a:rPr lang="en-GB" smtClean="0"/>
              <a:pPr/>
              <a:t>11</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i="0" kern="1200" dirty="0">
                <a:solidFill>
                  <a:schemeClr val="tx1"/>
                </a:solidFill>
                <a:latin typeface="+mn-lt"/>
                <a:ea typeface="+mn-ea"/>
                <a:cs typeface="+mn-cs"/>
              </a:rPr>
              <a:t>Opportunities and threats</a:t>
            </a:r>
          </a:p>
          <a:p>
            <a:r>
              <a:rPr lang="en-GB" sz="1200" b="1" i="0" kern="1200" dirty="0">
                <a:solidFill>
                  <a:schemeClr val="tx1"/>
                </a:solidFill>
                <a:latin typeface="+mn-lt"/>
                <a:ea typeface="+mn-ea"/>
                <a:cs typeface="+mn-cs"/>
              </a:rPr>
              <a:t>Opportunities</a:t>
            </a:r>
            <a:r>
              <a:rPr lang="en-GB" sz="1200" b="0" i="0" kern="1200" dirty="0">
                <a:solidFill>
                  <a:schemeClr val="tx1"/>
                </a:solidFill>
                <a:latin typeface="+mn-lt"/>
                <a:ea typeface="+mn-ea"/>
                <a:cs typeface="+mn-cs"/>
              </a:rPr>
              <a:t> and </a:t>
            </a:r>
            <a:r>
              <a:rPr lang="en-GB" sz="1200" b="1" i="0" kern="1200" dirty="0">
                <a:solidFill>
                  <a:schemeClr val="tx1"/>
                </a:solidFill>
                <a:latin typeface="+mn-lt"/>
                <a:ea typeface="+mn-ea"/>
                <a:cs typeface="+mn-cs"/>
              </a:rPr>
              <a:t>threats</a:t>
            </a:r>
            <a:r>
              <a:rPr lang="en-GB" sz="1200" b="0" i="0" kern="1200" dirty="0">
                <a:solidFill>
                  <a:schemeClr val="tx1"/>
                </a:solidFill>
                <a:latin typeface="+mn-lt"/>
                <a:ea typeface="+mn-ea"/>
                <a:cs typeface="+mn-cs"/>
              </a:rPr>
              <a:t> refer to factors in the </a:t>
            </a:r>
            <a:r>
              <a:rPr lang="en-GB" sz="1200" b="1" i="0" kern="1200" dirty="0">
                <a:solidFill>
                  <a:schemeClr val="tx1"/>
                </a:solidFill>
                <a:latin typeface="+mn-lt"/>
                <a:ea typeface="+mn-ea"/>
                <a:cs typeface="+mn-cs"/>
              </a:rPr>
              <a:t>external</a:t>
            </a:r>
            <a:r>
              <a:rPr lang="en-GB" sz="1200" b="0" i="0" kern="1200" dirty="0">
                <a:solidFill>
                  <a:schemeClr val="tx1"/>
                </a:solidFill>
                <a:latin typeface="+mn-lt"/>
                <a:ea typeface="+mn-ea"/>
                <a:cs typeface="+mn-cs"/>
              </a:rPr>
              <a:t> environment around the project.</a:t>
            </a:r>
          </a:p>
          <a:p>
            <a:endParaRPr lang="en-GB" dirty="0"/>
          </a:p>
        </p:txBody>
      </p:sp>
      <p:sp>
        <p:nvSpPr>
          <p:cNvPr id="4" name="Slide Number Placeholder 3"/>
          <p:cNvSpPr>
            <a:spLocks noGrp="1"/>
          </p:cNvSpPr>
          <p:nvPr>
            <p:ph type="sldNum" sz="quarter" idx="10"/>
          </p:nvPr>
        </p:nvSpPr>
        <p:spPr/>
        <p:txBody>
          <a:bodyPr/>
          <a:lstStyle/>
          <a:p>
            <a:fld id="{83A431A8-FCA0-4CBE-ABAB-A78DBAEF8320}" type="slidenum">
              <a:rPr lang="en-GB" smtClean="0"/>
              <a:pPr/>
              <a:t>12</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i="0" kern="1200" dirty="0">
                <a:solidFill>
                  <a:schemeClr val="tx1"/>
                </a:solidFill>
                <a:latin typeface="+mn-lt"/>
                <a:ea typeface="+mn-ea"/>
                <a:cs typeface="+mn-cs"/>
              </a:rPr>
              <a:t>Key point</a:t>
            </a:r>
          </a:p>
          <a:p>
            <a:r>
              <a:rPr lang="en-GB" sz="1200" b="0" i="0" kern="1200" dirty="0">
                <a:solidFill>
                  <a:schemeClr val="tx1"/>
                </a:solidFill>
                <a:latin typeface="+mn-lt"/>
                <a:ea typeface="+mn-ea"/>
                <a:cs typeface="+mn-cs"/>
              </a:rPr>
              <a:t>It is important that the four components of the SWOT analysis are considered together and not in isolation. This is because a factor can be both a threat </a:t>
            </a:r>
            <a:r>
              <a:rPr lang="en-GB" sz="1200" b="1" i="0" kern="1200" dirty="0" err="1">
                <a:solidFill>
                  <a:schemeClr val="tx1"/>
                </a:solidFill>
                <a:latin typeface="+mn-lt"/>
                <a:ea typeface="+mn-ea"/>
                <a:cs typeface="+mn-cs"/>
              </a:rPr>
              <a:t>or</a:t>
            </a:r>
            <a:r>
              <a:rPr lang="en-GB" sz="1200" b="0" i="0" kern="1200" dirty="0" err="1">
                <a:solidFill>
                  <a:schemeClr val="tx1"/>
                </a:solidFill>
                <a:latin typeface="+mn-lt"/>
                <a:ea typeface="+mn-ea"/>
                <a:cs typeface="+mn-cs"/>
              </a:rPr>
              <a:t>an</a:t>
            </a:r>
            <a:r>
              <a:rPr lang="en-GB" sz="1200" b="0" i="0" kern="1200" dirty="0">
                <a:solidFill>
                  <a:schemeClr val="tx1"/>
                </a:solidFill>
                <a:latin typeface="+mn-lt"/>
                <a:ea typeface="+mn-ea"/>
                <a:cs typeface="+mn-cs"/>
              </a:rPr>
              <a:t> opportunity, depending on the context and how you are able to respond to it</a:t>
            </a:r>
          </a:p>
          <a:p>
            <a:endParaRPr lang="en-GB" dirty="0"/>
          </a:p>
        </p:txBody>
      </p:sp>
      <p:sp>
        <p:nvSpPr>
          <p:cNvPr id="4" name="Slide Number Placeholder 3"/>
          <p:cNvSpPr>
            <a:spLocks noGrp="1"/>
          </p:cNvSpPr>
          <p:nvPr>
            <p:ph type="sldNum" sz="quarter" idx="10"/>
          </p:nvPr>
        </p:nvSpPr>
        <p:spPr/>
        <p:txBody>
          <a:bodyPr/>
          <a:lstStyle/>
          <a:p>
            <a:fld id="{83A431A8-FCA0-4CBE-ABAB-A78DBAEF8320}" type="slidenum">
              <a:rPr lang="en-GB" smtClean="0"/>
              <a:pPr/>
              <a:t>13</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After this slide do activities</a:t>
            </a:r>
            <a:r>
              <a:rPr lang="en-GB" baseline="0" dirty="0"/>
              <a:t> in</a:t>
            </a:r>
            <a:r>
              <a:rPr lang="en-GB" dirty="0"/>
              <a:t> “SWOT class activities” and maybe </a:t>
            </a:r>
            <a:r>
              <a:rPr lang="en-GB" dirty="0" err="1"/>
              <a:t>Philtest</a:t>
            </a:r>
            <a:r>
              <a:rPr lang="en-GB" dirty="0"/>
              <a:t> file if you can find the case.</a:t>
            </a:r>
          </a:p>
          <a:p>
            <a:endParaRPr lang="en-GB" dirty="0"/>
          </a:p>
        </p:txBody>
      </p:sp>
      <p:sp>
        <p:nvSpPr>
          <p:cNvPr id="4" name="Slide Number Placeholder 3"/>
          <p:cNvSpPr>
            <a:spLocks noGrp="1"/>
          </p:cNvSpPr>
          <p:nvPr>
            <p:ph type="sldNum" sz="quarter" idx="10"/>
          </p:nvPr>
        </p:nvSpPr>
        <p:spPr/>
        <p:txBody>
          <a:bodyPr/>
          <a:lstStyle/>
          <a:p>
            <a:fld id="{83A431A8-FCA0-4CBE-ABAB-A78DBAEF8320}" type="slidenum">
              <a:rPr lang="en-GB" smtClean="0"/>
              <a:pPr/>
              <a:t>14</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18/06/2020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18/06/2020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18/06/2020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18/06/2020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18/06/2020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18/06/2020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18/06/2020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18/06/2020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18/06/2020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18/06/2020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18/06/2020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18/06/2020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91580" y="1396999"/>
            <a:ext cx="7560840" cy="2032001"/>
          </a:xfrm>
        </p:spPr>
        <p:txBody>
          <a:bodyPr>
            <a:normAutofit fontScale="90000"/>
          </a:bodyPr>
          <a:lstStyle/>
          <a:p>
            <a:r>
              <a:rPr lang="en-US" altLang="en-US" sz="4000" b="1" dirty="0">
                <a:ea typeface="ＭＳ Ｐゴシック" panose="020B0600070205080204" pitchFamily="34" charset="-128"/>
              </a:rPr>
              <a:t>BMSW 4004 </a:t>
            </a:r>
            <a:br>
              <a:rPr lang="en-US" altLang="en-US" sz="4000" b="1" dirty="0">
                <a:ea typeface="ＭＳ Ｐゴシック" panose="020B0600070205080204" pitchFamily="34" charset="-128"/>
              </a:rPr>
            </a:br>
            <a:r>
              <a:rPr lang="en-US" altLang="en-US" sz="4000" b="1" dirty="0">
                <a:ea typeface="ＭＳ Ｐゴシック" panose="020B0600070205080204" pitchFamily="34" charset="-128"/>
              </a:rPr>
              <a:t>Problem Solving Techniques: </a:t>
            </a:r>
            <a:br>
              <a:rPr lang="en-US" altLang="en-US" sz="4000" b="1" dirty="0">
                <a:ea typeface="ＭＳ Ｐゴシック" panose="020B0600070205080204" pitchFamily="34" charset="-128"/>
              </a:rPr>
            </a:br>
            <a:r>
              <a:rPr lang="en-US" altLang="en-US" sz="4000" b="1" dirty="0">
                <a:ea typeface="ＭＳ Ｐゴシック" panose="020B0600070205080204" pitchFamily="34" charset="-128"/>
              </a:rPr>
              <a:t>Using situational assessment tools to identify and understand problems</a:t>
            </a:r>
            <a:endParaRPr lang="en-GB" sz="4000" b="1" dirty="0"/>
          </a:p>
        </p:txBody>
      </p:sp>
      <p:sp>
        <p:nvSpPr>
          <p:cNvPr id="3" name="Subtitle 2"/>
          <p:cNvSpPr>
            <a:spLocks noGrp="1"/>
          </p:cNvSpPr>
          <p:nvPr>
            <p:ph type="subTitle" idx="1"/>
          </p:nvPr>
        </p:nvSpPr>
        <p:spPr>
          <a:xfrm>
            <a:off x="1371600" y="4361449"/>
            <a:ext cx="6400800" cy="1008112"/>
          </a:xfrm>
        </p:spPr>
        <p:txBody>
          <a:bodyPr>
            <a:normAutofit/>
          </a:bodyPr>
          <a:lstStyle/>
          <a:p>
            <a:r>
              <a:rPr lang="en-GB" sz="4000" b="1" dirty="0">
                <a:solidFill>
                  <a:schemeClr val="tx1"/>
                </a:solidFill>
                <a:highlight>
                  <a:srgbClr val="FFFF00"/>
                </a:highlight>
              </a:rPr>
              <a:t>SWOT Analysis</a:t>
            </a:r>
          </a:p>
        </p:txBody>
      </p:sp>
      <p:sp>
        <p:nvSpPr>
          <p:cNvPr id="4" name="TextBox 3">
            <a:extLst>
              <a:ext uri="{FF2B5EF4-FFF2-40B4-BE49-F238E27FC236}">
                <a16:creationId xmlns:a16="http://schemas.microsoft.com/office/drawing/2014/main" id="{772B7A5E-C7C0-724C-A0F4-41CE91133E61}"/>
              </a:ext>
            </a:extLst>
          </p:cNvPr>
          <p:cNvSpPr txBox="1"/>
          <p:nvPr/>
        </p:nvSpPr>
        <p:spPr>
          <a:xfrm>
            <a:off x="2843808" y="3691222"/>
            <a:ext cx="3024336" cy="461665"/>
          </a:xfrm>
          <a:prstGeom prst="rect">
            <a:avLst/>
          </a:prstGeom>
          <a:noFill/>
        </p:spPr>
        <p:txBody>
          <a:bodyPr wrap="square" rtlCol="0">
            <a:spAutoFit/>
          </a:bodyPr>
          <a:lstStyle/>
          <a:p>
            <a:pPr algn="ctr"/>
            <a:r>
              <a:rPr lang="en-US" sz="2400" dirty="0">
                <a:highlight>
                  <a:srgbClr val="FFFF00"/>
                </a:highlight>
                <a:latin typeface="Arial" panose="020B0604020202020204" pitchFamily="34" charset="0"/>
                <a:cs typeface="Arial" panose="020B0604020202020204" pitchFamily="34" charset="0"/>
              </a:rPr>
              <a:t>Week 4: Session 1:</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06E47-C89B-4B00-8F8D-1941609820B8}"/>
              </a:ext>
            </a:extLst>
          </p:cNvPr>
          <p:cNvSpPr>
            <a:spLocks noGrp="1"/>
          </p:cNvSpPr>
          <p:nvPr>
            <p:ph type="title"/>
          </p:nvPr>
        </p:nvSpPr>
        <p:spPr/>
        <p:txBody>
          <a:bodyPr/>
          <a:lstStyle/>
          <a:p>
            <a:r>
              <a:rPr lang="en-GB" b="1" dirty="0">
                <a:solidFill>
                  <a:srgbClr val="C00000"/>
                </a:solidFill>
              </a:rPr>
              <a:t>Pick a Situation!</a:t>
            </a:r>
          </a:p>
        </p:txBody>
      </p:sp>
      <p:sp>
        <p:nvSpPr>
          <p:cNvPr id="3" name="Content Placeholder 2">
            <a:extLst>
              <a:ext uri="{FF2B5EF4-FFF2-40B4-BE49-F238E27FC236}">
                <a16:creationId xmlns:a16="http://schemas.microsoft.com/office/drawing/2014/main" id="{FC4C0D2C-4D62-467A-B74B-FF72BE1166A4}"/>
              </a:ext>
            </a:extLst>
          </p:cNvPr>
          <p:cNvSpPr>
            <a:spLocks noGrp="1"/>
          </p:cNvSpPr>
          <p:nvPr>
            <p:ph idx="1"/>
          </p:nvPr>
        </p:nvSpPr>
        <p:spPr/>
        <p:txBody>
          <a:bodyPr>
            <a:normAutofit fontScale="92500" lnSpcReduction="20000"/>
          </a:bodyPr>
          <a:lstStyle/>
          <a:p>
            <a:r>
              <a:rPr lang="en-GB" dirty="0"/>
              <a:t>Think of a situation your organisation is  facing or has experienced (e.g. loss of customers to competitors, untrained staff, poor ‘brand’ image etc.)</a:t>
            </a:r>
          </a:p>
          <a:p>
            <a:endParaRPr lang="en-GB" dirty="0"/>
          </a:p>
          <a:p>
            <a:pPr marL="0" indent="0" algn="ctr">
              <a:buNone/>
            </a:pPr>
            <a:r>
              <a:rPr lang="en-GB" dirty="0"/>
              <a:t>5 minute exercise!</a:t>
            </a:r>
          </a:p>
          <a:p>
            <a:endParaRPr lang="en-GB" dirty="0"/>
          </a:p>
          <a:p>
            <a:r>
              <a:rPr lang="en-GB" dirty="0"/>
              <a:t>Explain the impact this situation might have on your daily work. </a:t>
            </a:r>
          </a:p>
          <a:p>
            <a:pPr marL="514350" indent="-514350">
              <a:buFont typeface="+mj-lt"/>
              <a:buAutoNum type="arabicPeriod"/>
            </a:pPr>
            <a:endParaRPr lang="en-GB" dirty="0"/>
          </a:p>
        </p:txBody>
      </p:sp>
    </p:spTree>
    <p:extLst>
      <p:ext uri="{BB962C8B-B14F-4D97-AF65-F5344CB8AC3E}">
        <p14:creationId xmlns:p14="http://schemas.microsoft.com/office/powerpoint/2010/main" val="982040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754BD-5F0C-4BA0-A0A8-E11369AD8AD7}"/>
              </a:ext>
            </a:extLst>
          </p:cNvPr>
          <p:cNvSpPr>
            <a:spLocks noGrp="1"/>
          </p:cNvSpPr>
          <p:nvPr>
            <p:ph type="title"/>
          </p:nvPr>
        </p:nvSpPr>
        <p:spPr>
          <a:xfrm>
            <a:off x="457200" y="116632"/>
            <a:ext cx="8229600" cy="850106"/>
          </a:xfrm>
        </p:spPr>
        <p:txBody>
          <a:bodyPr>
            <a:normAutofit/>
          </a:bodyPr>
          <a:lstStyle/>
          <a:p>
            <a:r>
              <a:rPr lang="en-GB" sz="3600" b="1" dirty="0">
                <a:solidFill>
                  <a:srgbClr val="002060"/>
                </a:solidFill>
              </a:rPr>
              <a:t>What is SWOT Analysis?</a:t>
            </a:r>
          </a:p>
        </p:txBody>
      </p:sp>
      <p:sp>
        <p:nvSpPr>
          <p:cNvPr id="3" name="Content Placeholder 2">
            <a:extLst>
              <a:ext uri="{FF2B5EF4-FFF2-40B4-BE49-F238E27FC236}">
                <a16:creationId xmlns:a16="http://schemas.microsoft.com/office/drawing/2014/main" id="{C4BA5BEC-E5CD-47B9-AD06-3A39799BC4E7}"/>
              </a:ext>
            </a:extLst>
          </p:cNvPr>
          <p:cNvSpPr>
            <a:spLocks noGrp="1"/>
          </p:cNvSpPr>
          <p:nvPr>
            <p:ph idx="1"/>
          </p:nvPr>
        </p:nvSpPr>
        <p:spPr>
          <a:xfrm>
            <a:off x="2591780" y="1266294"/>
            <a:ext cx="3960440" cy="2162706"/>
          </a:xfrm>
        </p:spPr>
        <p:txBody>
          <a:bodyPr>
            <a:normAutofit/>
          </a:bodyPr>
          <a:lstStyle/>
          <a:p>
            <a:r>
              <a:rPr lang="en-GB" sz="2800" dirty="0"/>
              <a:t>Strengths</a:t>
            </a:r>
          </a:p>
          <a:p>
            <a:r>
              <a:rPr lang="en-GB" sz="2800" dirty="0"/>
              <a:t>Weaknesses</a:t>
            </a:r>
          </a:p>
          <a:p>
            <a:r>
              <a:rPr lang="en-GB" sz="2800" dirty="0"/>
              <a:t>Opportunities </a:t>
            </a:r>
          </a:p>
          <a:p>
            <a:r>
              <a:rPr lang="en-GB" sz="2800" dirty="0"/>
              <a:t>Threats</a:t>
            </a:r>
          </a:p>
        </p:txBody>
      </p:sp>
      <p:sp>
        <p:nvSpPr>
          <p:cNvPr id="4" name="Rectangle 3">
            <a:extLst>
              <a:ext uri="{FF2B5EF4-FFF2-40B4-BE49-F238E27FC236}">
                <a16:creationId xmlns:a16="http://schemas.microsoft.com/office/drawing/2014/main" id="{6B370281-E635-4698-A20A-79F55342803F}"/>
              </a:ext>
            </a:extLst>
          </p:cNvPr>
          <p:cNvSpPr/>
          <p:nvPr/>
        </p:nvSpPr>
        <p:spPr>
          <a:xfrm>
            <a:off x="611560" y="3861048"/>
            <a:ext cx="8075240" cy="1323439"/>
          </a:xfrm>
          <a:prstGeom prst="rect">
            <a:avLst/>
          </a:prstGeom>
        </p:spPr>
        <p:txBody>
          <a:bodyPr wrap="square">
            <a:spAutoFit/>
          </a:bodyPr>
          <a:lstStyle/>
          <a:p>
            <a:r>
              <a:rPr lang="en-GB" sz="2000" dirty="0"/>
              <a:t>SWOT analysis (strengths, weaknesses, opportunities and threats analysis) is a framework for identifying and </a:t>
            </a:r>
            <a:r>
              <a:rPr lang="en-GB" sz="2000" dirty="0" err="1"/>
              <a:t>analyzing</a:t>
            </a:r>
            <a:r>
              <a:rPr lang="en-GB" sz="2000" dirty="0"/>
              <a:t> the internal and external factors that can have an impact on the viability of a project, product, place or person.</a:t>
            </a:r>
          </a:p>
        </p:txBody>
      </p:sp>
    </p:spTree>
    <p:extLst>
      <p:ext uri="{BB962C8B-B14F-4D97-AF65-F5344CB8AC3E}">
        <p14:creationId xmlns:p14="http://schemas.microsoft.com/office/powerpoint/2010/main" val="1488787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324B3-D060-4697-BB4B-F86F0A6F565D}"/>
              </a:ext>
            </a:extLst>
          </p:cNvPr>
          <p:cNvSpPr>
            <a:spLocks noGrp="1"/>
          </p:cNvSpPr>
          <p:nvPr>
            <p:ph type="title"/>
          </p:nvPr>
        </p:nvSpPr>
        <p:spPr>
          <a:xfrm>
            <a:off x="457200" y="174810"/>
            <a:ext cx="8229600" cy="1143000"/>
          </a:xfrm>
        </p:spPr>
        <p:txBody>
          <a:bodyPr/>
          <a:lstStyle/>
          <a:p>
            <a:r>
              <a:rPr lang="en-GB" b="1" dirty="0">
                <a:solidFill>
                  <a:srgbClr val="C00000"/>
                </a:solidFill>
              </a:rPr>
              <a:t>SWOT Analysis</a:t>
            </a:r>
          </a:p>
        </p:txBody>
      </p:sp>
      <p:cxnSp>
        <p:nvCxnSpPr>
          <p:cNvPr id="7" name="Straight Arrow Connector 6">
            <a:extLst>
              <a:ext uri="{FF2B5EF4-FFF2-40B4-BE49-F238E27FC236}">
                <a16:creationId xmlns:a16="http://schemas.microsoft.com/office/drawing/2014/main" id="{499AD04D-1BC4-4535-8750-7E16A28CF0BD}"/>
              </a:ext>
            </a:extLst>
          </p:cNvPr>
          <p:cNvCxnSpPr/>
          <p:nvPr/>
        </p:nvCxnSpPr>
        <p:spPr>
          <a:xfrm>
            <a:off x="4572000" y="1772816"/>
            <a:ext cx="0" cy="3672408"/>
          </a:xfrm>
          <a:prstGeom prst="straightConnector1">
            <a:avLst/>
          </a:prstGeom>
          <a:ln w="76200">
            <a:solidFill>
              <a:srgbClr val="7030A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87B731FB-91E1-4B7C-A523-6D69C35AB761}"/>
              </a:ext>
            </a:extLst>
          </p:cNvPr>
          <p:cNvCxnSpPr/>
          <p:nvPr/>
        </p:nvCxnSpPr>
        <p:spPr>
          <a:xfrm>
            <a:off x="1655676" y="3439551"/>
            <a:ext cx="5832648" cy="0"/>
          </a:xfrm>
          <a:prstGeom prst="straightConnector1">
            <a:avLst/>
          </a:prstGeom>
          <a:ln w="76200">
            <a:headEnd type="triangle"/>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043C3CE-E6E6-4BE1-8A34-56AA04AF0F75}"/>
              </a:ext>
            </a:extLst>
          </p:cNvPr>
          <p:cNvSpPr txBox="1"/>
          <p:nvPr/>
        </p:nvSpPr>
        <p:spPr>
          <a:xfrm>
            <a:off x="2577002" y="2343766"/>
            <a:ext cx="1512167" cy="369332"/>
          </a:xfrm>
          <a:prstGeom prst="rect">
            <a:avLst/>
          </a:prstGeom>
          <a:noFill/>
        </p:spPr>
        <p:txBody>
          <a:bodyPr wrap="square" rtlCol="0">
            <a:spAutoFit/>
          </a:bodyPr>
          <a:lstStyle/>
          <a:p>
            <a:pPr algn="ctr"/>
            <a:r>
              <a:rPr lang="en-GB" dirty="0"/>
              <a:t>Strengths</a:t>
            </a:r>
          </a:p>
        </p:txBody>
      </p:sp>
      <p:sp>
        <p:nvSpPr>
          <p:cNvPr id="11" name="TextBox 10">
            <a:extLst>
              <a:ext uri="{FF2B5EF4-FFF2-40B4-BE49-F238E27FC236}">
                <a16:creationId xmlns:a16="http://schemas.microsoft.com/office/drawing/2014/main" id="{C3E6CE14-014E-40AA-8218-12875ECAEB46}"/>
              </a:ext>
            </a:extLst>
          </p:cNvPr>
          <p:cNvSpPr txBox="1"/>
          <p:nvPr/>
        </p:nvSpPr>
        <p:spPr>
          <a:xfrm>
            <a:off x="5148064" y="4257722"/>
            <a:ext cx="1512167" cy="369332"/>
          </a:xfrm>
          <a:prstGeom prst="rect">
            <a:avLst/>
          </a:prstGeom>
          <a:noFill/>
        </p:spPr>
        <p:txBody>
          <a:bodyPr wrap="square" rtlCol="0">
            <a:spAutoFit/>
          </a:bodyPr>
          <a:lstStyle/>
          <a:p>
            <a:pPr algn="ctr"/>
            <a:r>
              <a:rPr lang="en-GB" dirty="0"/>
              <a:t>Threats</a:t>
            </a:r>
          </a:p>
        </p:txBody>
      </p:sp>
      <p:sp>
        <p:nvSpPr>
          <p:cNvPr id="12" name="TextBox 11">
            <a:extLst>
              <a:ext uri="{FF2B5EF4-FFF2-40B4-BE49-F238E27FC236}">
                <a16:creationId xmlns:a16="http://schemas.microsoft.com/office/drawing/2014/main" id="{455737B8-3E4E-4F8C-8048-27BF48F771B0}"/>
              </a:ext>
            </a:extLst>
          </p:cNvPr>
          <p:cNvSpPr txBox="1"/>
          <p:nvPr/>
        </p:nvSpPr>
        <p:spPr>
          <a:xfrm>
            <a:off x="5148064" y="2343766"/>
            <a:ext cx="1512167" cy="369332"/>
          </a:xfrm>
          <a:prstGeom prst="rect">
            <a:avLst/>
          </a:prstGeom>
          <a:noFill/>
        </p:spPr>
        <p:txBody>
          <a:bodyPr wrap="square" rtlCol="0">
            <a:spAutoFit/>
          </a:bodyPr>
          <a:lstStyle/>
          <a:p>
            <a:pPr algn="ctr"/>
            <a:r>
              <a:rPr lang="en-GB" dirty="0"/>
              <a:t>Weaknesses</a:t>
            </a:r>
          </a:p>
        </p:txBody>
      </p:sp>
      <p:sp>
        <p:nvSpPr>
          <p:cNvPr id="13" name="TextBox 12">
            <a:extLst>
              <a:ext uri="{FF2B5EF4-FFF2-40B4-BE49-F238E27FC236}">
                <a16:creationId xmlns:a16="http://schemas.microsoft.com/office/drawing/2014/main" id="{E3ECCDEC-1B2F-4353-87E4-51348FD7E466}"/>
              </a:ext>
            </a:extLst>
          </p:cNvPr>
          <p:cNvSpPr txBox="1"/>
          <p:nvPr/>
        </p:nvSpPr>
        <p:spPr>
          <a:xfrm>
            <a:off x="2532187" y="4257722"/>
            <a:ext cx="1601798" cy="369332"/>
          </a:xfrm>
          <a:prstGeom prst="rect">
            <a:avLst/>
          </a:prstGeom>
          <a:noFill/>
        </p:spPr>
        <p:txBody>
          <a:bodyPr wrap="square" rtlCol="0">
            <a:spAutoFit/>
          </a:bodyPr>
          <a:lstStyle/>
          <a:p>
            <a:pPr algn="ctr"/>
            <a:r>
              <a:rPr lang="en-GB" dirty="0"/>
              <a:t>Opportunities</a:t>
            </a:r>
          </a:p>
        </p:txBody>
      </p:sp>
      <p:sp>
        <p:nvSpPr>
          <p:cNvPr id="15" name="Speech Bubble: Oval 14">
            <a:extLst>
              <a:ext uri="{FF2B5EF4-FFF2-40B4-BE49-F238E27FC236}">
                <a16:creationId xmlns:a16="http://schemas.microsoft.com/office/drawing/2014/main" id="{56DF5BFB-B5F2-4B4F-BF5F-F396BEB1DF1F}"/>
              </a:ext>
            </a:extLst>
          </p:cNvPr>
          <p:cNvSpPr/>
          <p:nvPr/>
        </p:nvSpPr>
        <p:spPr>
          <a:xfrm>
            <a:off x="611560" y="1417638"/>
            <a:ext cx="1728186" cy="1003247"/>
          </a:xfrm>
          <a:prstGeom prst="wedgeEllipseCallout">
            <a:avLst>
              <a:gd name="adj1" fmla="val 39637"/>
              <a:gd name="adj2" fmla="val 5548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These are internal</a:t>
            </a:r>
          </a:p>
        </p:txBody>
      </p:sp>
      <p:sp>
        <p:nvSpPr>
          <p:cNvPr id="16" name="Speech Bubble: Oval 15">
            <a:extLst>
              <a:ext uri="{FF2B5EF4-FFF2-40B4-BE49-F238E27FC236}">
                <a16:creationId xmlns:a16="http://schemas.microsoft.com/office/drawing/2014/main" id="{59E541AC-8AAC-424B-81A5-C1EB49C97EE6}"/>
              </a:ext>
            </a:extLst>
          </p:cNvPr>
          <p:cNvSpPr/>
          <p:nvPr/>
        </p:nvSpPr>
        <p:spPr>
          <a:xfrm>
            <a:off x="6805711" y="3935492"/>
            <a:ext cx="1728186" cy="1003247"/>
          </a:xfrm>
          <a:prstGeom prst="wedgeEllipseCallout">
            <a:avLst>
              <a:gd name="adj1" fmla="val -51533"/>
              <a:gd name="adj2" fmla="val 4988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These are external</a:t>
            </a:r>
          </a:p>
        </p:txBody>
      </p:sp>
      <p:sp>
        <p:nvSpPr>
          <p:cNvPr id="17" name="Speech Bubble: Oval 16">
            <a:extLst>
              <a:ext uri="{FF2B5EF4-FFF2-40B4-BE49-F238E27FC236}">
                <a16:creationId xmlns:a16="http://schemas.microsoft.com/office/drawing/2014/main" id="{3CDA326D-71D4-462B-A957-D434A6827B9E}"/>
              </a:ext>
            </a:extLst>
          </p:cNvPr>
          <p:cNvSpPr/>
          <p:nvPr/>
        </p:nvSpPr>
        <p:spPr>
          <a:xfrm>
            <a:off x="6804255" y="1411954"/>
            <a:ext cx="1728186" cy="1003247"/>
          </a:xfrm>
          <a:prstGeom prst="wedgeEllipseCallout">
            <a:avLst>
              <a:gd name="adj1" fmla="val -38508"/>
              <a:gd name="adj2" fmla="val 61098"/>
            </a:avLst>
          </a:prstGeom>
          <a:solidFill>
            <a:schemeClr val="accent4"/>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These are negative</a:t>
            </a:r>
          </a:p>
        </p:txBody>
      </p:sp>
      <p:sp>
        <p:nvSpPr>
          <p:cNvPr id="18" name="Speech Bubble: Oval 17">
            <a:extLst>
              <a:ext uri="{FF2B5EF4-FFF2-40B4-BE49-F238E27FC236}">
                <a16:creationId xmlns:a16="http://schemas.microsoft.com/office/drawing/2014/main" id="{4722CF6E-9B79-4951-B825-D95CFD6D4128}"/>
              </a:ext>
            </a:extLst>
          </p:cNvPr>
          <p:cNvSpPr/>
          <p:nvPr/>
        </p:nvSpPr>
        <p:spPr>
          <a:xfrm>
            <a:off x="611560" y="3935492"/>
            <a:ext cx="1728186" cy="1003247"/>
          </a:xfrm>
          <a:prstGeom prst="wedgeEllipseCallout">
            <a:avLst>
              <a:gd name="adj1" fmla="val 39637"/>
              <a:gd name="adj2" fmla="val 55489"/>
            </a:avLst>
          </a:prstGeom>
          <a:solidFill>
            <a:schemeClr val="accent4"/>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These are positive</a:t>
            </a:r>
          </a:p>
        </p:txBody>
      </p:sp>
    </p:spTree>
    <p:extLst>
      <p:ext uri="{BB962C8B-B14F-4D97-AF65-F5344CB8AC3E}">
        <p14:creationId xmlns:p14="http://schemas.microsoft.com/office/powerpoint/2010/main" val="378375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5" grpId="0" animBg="1"/>
      <p:bldP spid="16" grpId="0" animBg="1"/>
      <p:bldP spid="17" grpId="0" animBg="1"/>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19A4C-29B3-440C-93FB-667C3D696EDD}"/>
              </a:ext>
            </a:extLst>
          </p:cNvPr>
          <p:cNvSpPr>
            <a:spLocks noGrp="1"/>
          </p:cNvSpPr>
          <p:nvPr>
            <p:ph type="title"/>
          </p:nvPr>
        </p:nvSpPr>
        <p:spPr>
          <a:xfrm>
            <a:off x="459482" y="260648"/>
            <a:ext cx="8229600" cy="576064"/>
          </a:xfrm>
        </p:spPr>
        <p:txBody>
          <a:bodyPr>
            <a:noAutofit/>
          </a:bodyPr>
          <a:lstStyle/>
          <a:p>
            <a:r>
              <a:rPr lang="en-GB" sz="3200" b="1" dirty="0">
                <a:solidFill>
                  <a:srgbClr val="0070C0"/>
                </a:solidFill>
              </a:rPr>
              <a:t>Why do we want to use SWOT Analysis?</a:t>
            </a:r>
          </a:p>
        </p:txBody>
      </p:sp>
      <p:sp>
        <p:nvSpPr>
          <p:cNvPr id="3" name="Content Placeholder 2">
            <a:extLst>
              <a:ext uri="{FF2B5EF4-FFF2-40B4-BE49-F238E27FC236}">
                <a16:creationId xmlns:a16="http://schemas.microsoft.com/office/drawing/2014/main" id="{A4D4D4AA-7860-4901-BC55-358E25BD4A88}"/>
              </a:ext>
            </a:extLst>
          </p:cNvPr>
          <p:cNvSpPr>
            <a:spLocks noGrp="1"/>
          </p:cNvSpPr>
          <p:nvPr>
            <p:ph idx="1"/>
          </p:nvPr>
        </p:nvSpPr>
        <p:spPr>
          <a:xfrm>
            <a:off x="457200" y="1196752"/>
            <a:ext cx="8229600" cy="4320480"/>
          </a:xfrm>
        </p:spPr>
        <p:txBody>
          <a:bodyPr>
            <a:noAutofit/>
          </a:bodyPr>
          <a:lstStyle/>
          <a:p>
            <a:r>
              <a:rPr lang="en-GB" sz="2000" dirty="0"/>
              <a:t>Identify and categorise</a:t>
            </a:r>
          </a:p>
          <a:p>
            <a:r>
              <a:rPr lang="en-GB" sz="2000" dirty="0"/>
              <a:t>Build a comprehensive picture of a situation</a:t>
            </a:r>
          </a:p>
          <a:p>
            <a:r>
              <a:rPr lang="en-GB" sz="2000" b="1" dirty="0"/>
              <a:t>Create links between positive and negative sides of a situation</a:t>
            </a:r>
          </a:p>
          <a:p>
            <a:pPr lvl="1"/>
            <a:r>
              <a:rPr lang="en-GB" sz="2000" dirty="0"/>
              <a:t>Can the organisation  use one of it’s strengths to reverse/limit one of it’s weaknesses?</a:t>
            </a:r>
          </a:p>
          <a:p>
            <a:pPr lvl="1"/>
            <a:r>
              <a:rPr lang="en-GB" sz="2000" dirty="0"/>
              <a:t>Can the organisation avoid a threat through taking advantage of an opportunity?</a:t>
            </a:r>
          </a:p>
          <a:p>
            <a:r>
              <a:rPr lang="en-GB" sz="2000" b="1" dirty="0"/>
              <a:t>Create links between internal and external sides of a situation</a:t>
            </a:r>
          </a:p>
          <a:p>
            <a:pPr lvl="1"/>
            <a:r>
              <a:rPr lang="en-GB" sz="2000" dirty="0"/>
              <a:t>Can the organisation use a strength to take advantage of one of the market opportunities?</a:t>
            </a:r>
          </a:p>
          <a:p>
            <a:pPr lvl="1"/>
            <a:r>
              <a:rPr lang="en-GB" sz="2000" dirty="0"/>
              <a:t>Might one of the organisations weaknesses hold it back from opportunities?</a:t>
            </a:r>
          </a:p>
        </p:txBody>
      </p:sp>
    </p:spTree>
    <p:extLst>
      <p:ext uri="{BB962C8B-B14F-4D97-AF65-F5344CB8AC3E}">
        <p14:creationId xmlns:p14="http://schemas.microsoft.com/office/powerpoint/2010/main" val="1967953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648072"/>
          </a:xfrm>
        </p:spPr>
        <p:txBody>
          <a:bodyPr>
            <a:normAutofit/>
          </a:bodyPr>
          <a:lstStyle/>
          <a:p>
            <a:r>
              <a:rPr lang="en-GB" sz="3600" b="1" dirty="0">
                <a:solidFill>
                  <a:srgbClr val="0070C0"/>
                </a:solidFill>
              </a:rPr>
              <a:t>SWOT - Problem Solving Tool</a:t>
            </a:r>
          </a:p>
        </p:txBody>
      </p:sp>
      <p:pic>
        <p:nvPicPr>
          <p:cNvPr id="4" name="Content Placeholder 3" descr="C:\Users\se046\AppData\Local\Microsoft\Windows\Temporary Internet Files\Content.Word\New Picture.bmp"/>
          <p:cNvPicPr>
            <a:picLocks noGrp="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980728"/>
            <a:ext cx="7931224" cy="468052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25FB8-39C9-409D-93E7-E9C54D1BB7B8}"/>
              </a:ext>
            </a:extLst>
          </p:cNvPr>
          <p:cNvSpPr>
            <a:spLocks noGrp="1"/>
          </p:cNvSpPr>
          <p:nvPr>
            <p:ph type="title"/>
          </p:nvPr>
        </p:nvSpPr>
        <p:spPr>
          <a:xfrm>
            <a:off x="457200" y="143030"/>
            <a:ext cx="8229600" cy="621672"/>
          </a:xfrm>
        </p:spPr>
        <p:txBody>
          <a:bodyPr>
            <a:normAutofit fontScale="90000"/>
          </a:bodyPr>
          <a:lstStyle/>
          <a:p>
            <a:r>
              <a:rPr lang="en-GB" sz="3600" b="1" dirty="0"/>
              <a:t>An example of SWOT Analysis in action</a:t>
            </a:r>
          </a:p>
        </p:txBody>
      </p:sp>
      <p:cxnSp>
        <p:nvCxnSpPr>
          <p:cNvPr id="4" name="Straight Arrow Connector 3">
            <a:extLst>
              <a:ext uri="{FF2B5EF4-FFF2-40B4-BE49-F238E27FC236}">
                <a16:creationId xmlns:a16="http://schemas.microsoft.com/office/drawing/2014/main" id="{980F23B6-4113-4BBB-9534-E06A1999E532}"/>
              </a:ext>
            </a:extLst>
          </p:cNvPr>
          <p:cNvCxnSpPr/>
          <p:nvPr/>
        </p:nvCxnSpPr>
        <p:spPr>
          <a:xfrm>
            <a:off x="4572000" y="1772816"/>
            <a:ext cx="0" cy="3672408"/>
          </a:xfrm>
          <a:prstGeom prst="straightConnector1">
            <a:avLst/>
          </a:prstGeom>
          <a:ln w="76200">
            <a:solidFill>
              <a:srgbClr val="7030A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F21B464E-6A4B-4D03-BCB1-963DAF9A8F8F}"/>
              </a:ext>
            </a:extLst>
          </p:cNvPr>
          <p:cNvCxnSpPr/>
          <p:nvPr/>
        </p:nvCxnSpPr>
        <p:spPr>
          <a:xfrm>
            <a:off x="1655676" y="3439551"/>
            <a:ext cx="5832648" cy="0"/>
          </a:xfrm>
          <a:prstGeom prst="straightConnector1">
            <a:avLst/>
          </a:prstGeom>
          <a:ln w="76200">
            <a:headEnd type="triangle"/>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8640A9EE-0AD5-4EA5-9006-A56CC65F5206}"/>
              </a:ext>
            </a:extLst>
          </p:cNvPr>
          <p:cNvSpPr txBox="1"/>
          <p:nvPr/>
        </p:nvSpPr>
        <p:spPr>
          <a:xfrm>
            <a:off x="2577002" y="2343766"/>
            <a:ext cx="1512167" cy="369332"/>
          </a:xfrm>
          <a:prstGeom prst="rect">
            <a:avLst/>
          </a:prstGeom>
          <a:noFill/>
        </p:spPr>
        <p:txBody>
          <a:bodyPr wrap="square" rtlCol="0">
            <a:spAutoFit/>
          </a:bodyPr>
          <a:lstStyle/>
          <a:p>
            <a:pPr algn="ctr"/>
            <a:r>
              <a:rPr lang="en-GB" dirty="0"/>
              <a:t>Strengths</a:t>
            </a:r>
          </a:p>
        </p:txBody>
      </p:sp>
      <p:sp>
        <p:nvSpPr>
          <p:cNvPr id="7" name="TextBox 6">
            <a:extLst>
              <a:ext uri="{FF2B5EF4-FFF2-40B4-BE49-F238E27FC236}">
                <a16:creationId xmlns:a16="http://schemas.microsoft.com/office/drawing/2014/main" id="{A45EB44F-78BA-4AF3-B528-16071713A5C9}"/>
              </a:ext>
            </a:extLst>
          </p:cNvPr>
          <p:cNvSpPr txBox="1"/>
          <p:nvPr/>
        </p:nvSpPr>
        <p:spPr>
          <a:xfrm>
            <a:off x="5148064" y="4257722"/>
            <a:ext cx="1512167" cy="369332"/>
          </a:xfrm>
          <a:prstGeom prst="rect">
            <a:avLst/>
          </a:prstGeom>
          <a:noFill/>
        </p:spPr>
        <p:txBody>
          <a:bodyPr wrap="square" rtlCol="0">
            <a:spAutoFit/>
          </a:bodyPr>
          <a:lstStyle/>
          <a:p>
            <a:pPr algn="ctr"/>
            <a:r>
              <a:rPr lang="en-GB" dirty="0"/>
              <a:t>Threats</a:t>
            </a:r>
          </a:p>
        </p:txBody>
      </p:sp>
      <p:sp>
        <p:nvSpPr>
          <p:cNvPr id="8" name="TextBox 7">
            <a:extLst>
              <a:ext uri="{FF2B5EF4-FFF2-40B4-BE49-F238E27FC236}">
                <a16:creationId xmlns:a16="http://schemas.microsoft.com/office/drawing/2014/main" id="{9742B82F-3B91-4D22-BF49-18DBF5A4AF45}"/>
              </a:ext>
            </a:extLst>
          </p:cNvPr>
          <p:cNvSpPr txBox="1"/>
          <p:nvPr/>
        </p:nvSpPr>
        <p:spPr>
          <a:xfrm>
            <a:off x="5148064" y="2343766"/>
            <a:ext cx="1512167" cy="369332"/>
          </a:xfrm>
          <a:prstGeom prst="rect">
            <a:avLst/>
          </a:prstGeom>
          <a:noFill/>
        </p:spPr>
        <p:txBody>
          <a:bodyPr wrap="square" rtlCol="0">
            <a:spAutoFit/>
          </a:bodyPr>
          <a:lstStyle/>
          <a:p>
            <a:pPr algn="ctr"/>
            <a:r>
              <a:rPr lang="en-GB" dirty="0"/>
              <a:t>Weaknesses</a:t>
            </a:r>
          </a:p>
        </p:txBody>
      </p:sp>
      <p:sp>
        <p:nvSpPr>
          <p:cNvPr id="9" name="TextBox 8">
            <a:extLst>
              <a:ext uri="{FF2B5EF4-FFF2-40B4-BE49-F238E27FC236}">
                <a16:creationId xmlns:a16="http://schemas.microsoft.com/office/drawing/2014/main" id="{A6AAE842-9910-4B1F-8627-0A14ED68F9CF}"/>
              </a:ext>
            </a:extLst>
          </p:cNvPr>
          <p:cNvSpPr txBox="1"/>
          <p:nvPr/>
        </p:nvSpPr>
        <p:spPr>
          <a:xfrm>
            <a:off x="2532187" y="4257722"/>
            <a:ext cx="1601798" cy="369332"/>
          </a:xfrm>
          <a:prstGeom prst="rect">
            <a:avLst/>
          </a:prstGeom>
          <a:noFill/>
        </p:spPr>
        <p:txBody>
          <a:bodyPr wrap="square" rtlCol="0">
            <a:spAutoFit/>
          </a:bodyPr>
          <a:lstStyle/>
          <a:p>
            <a:pPr algn="ctr"/>
            <a:r>
              <a:rPr lang="en-GB" dirty="0"/>
              <a:t>Opportunities</a:t>
            </a:r>
          </a:p>
        </p:txBody>
      </p:sp>
      <p:sp>
        <p:nvSpPr>
          <p:cNvPr id="10" name="Speech Bubble: Oval 9">
            <a:extLst>
              <a:ext uri="{FF2B5EF4-FFF2-40B4-BE49-F238E27FC236}">
                <a16:creationId xmlns:a16="http://schemas.microsoft.com/office/drawing/2014/main" id="{93DCF79D-9CDB-43BC-A09A-C341FDB89CE4}"/>
              </a:ext>
            </a:extLst>
          </p:cNvPr>
          <p:cNvSpPr/>
          <p:nvPr/>
        </p:nvSpPr>
        <p:spPr>
          <a:xfrm>
            <a:off x="161765" y="1052736"/>
            <a:ext cx="2826042" cy="1760606"/>
          </a:xfrm>
          <a:prstGeom prst="wedgeEllipseCallout">
            <a:avLst>
              <a:gd name="adj1" fmla="val 39637"/>
              <a:gd name="adj2" fmla="val 55489"/>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The organisation ‘training audit’ has identified an increase  in customer care qualifications amongst staff</a:t>
            </a:r>
          </a:p>
        </p:txBody>
      </p:sp>
    </p:spTree>
    <p:extLst>
      <p:ext uri="{BB962C8B-B14F-4D97-AF65-F5344CB8AC3E}">
        <p14:creationId xmlns:p14="http://schemas.microsoft.com/office/powerpoint/2010/main" val="1120151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06E47-C89B-4B00-8F8D-1941609820B8}"/>
              </a:ext>
            </a:extLst>
          </p:cNvPr>
          <p:cNvSpPr>
            <a:spLocks noGrp="1"/>
          </p:cNvSpPr>
          <p:nvPr>
            <p:ph type="title"/>
          </p:nvPr>
        </p:nvSpPr>
        <p:spPr>
          <a:xfrm>
            <a:off x="457200" y="188640"/>
            <a:ext cx="8229600" cy="706090"/>
          </a:xfrm>
        </p:spPr>
        <p:txBody>
          <a:bodyPr>
            <a:normAutofit/>
          </a:bodyPr>
          <a:lstStyle/>
          <a:p>
            <a:r>
              <a:rPr lang="en-GB" sz="3600" b="1" dirty="0">
                <a:solidFill>
                  <a:srgbClr val="0070C0"/>
                </a:solidFill>
              </a:rPr>
              <a:t>Revisit your Situation!</a:t>
            </a:r>
          </a:p>
        </p:txBody>
      </p:sp>
      <p:sp>
        <p:nvSpPr>
          <p:cNvPr id="3" name="Content Placeholder 2">
            <a:extLst>
              <a:ext uri="{FF2B5EF4-FFF2-40B4-BE49-F238E27FC236}">
                <a16:creationId xmlns:a16="http://schemas.microsoft.com/office/drawing/2014/main" id="{FC4C0D2C-4D62-467A-B74B-FF72BE1166A4}"/>
              </a:ext>
            </a:extLst>
          </p:cNvPr>
          <p:cNvSpPr>
            <a:spLocks noGrp="1"/>
          </p:cNvSpPr>
          <p:nvPr>
            <p:ph idx="1"/>
          </p:nvPr>
        </p:nvSpPr>
        <p:spPr>
          <a:xfrm>
            <a:off x="457200" y="1470484"/>
            <a:ext cx="8229600" cy="3917032"/>
          </a:xfrm>
        </p:spPr>
        <p:txBody>
          <a:bodyPr>
            <a:normAutofit fontScale="92500" lnSpcReduction="10000"/>
          </a:bodyPr>
          <a:lstStyle/>
          <a:p>
            <a:r>
              <a:rPr lang="en-GB" dirty="0"/>
              <a:t>Return to the situation you identified earlier….</a:t>
            </a:r>
          </a:p>
          <a:p>
            <a:endParaRPr lang="en-GB" dirty="0"/>
          </a:p>
          <a:p>
            <a:pPr marL="0" indent="0" algn="ctr">
              <a:buNone/>
            </a:pPr>
            <a:r>
              <a:rPr lang="en-GB" b="1" dirty="0">
                <a:solidFill>
                  <a:srgbClr val="C00000"/>
                </a:solidFill>
              </a:rPr>
              <a:t>15 minute exercise!</a:t>
            </a:r>
          </a:p>
          <a:p>
            <a:endParaRPr lang="en-GB" dirty="0"/>
          </a:p>
          <a:p>
            <a:r>
              <a:rPr lang="en-GB" dirty="0"/>
              <a:t>Create a SWOT Analysis of the situation, identifying strengths, weaknesses, opportunities, and threats. As before, explain the potential impact of the situation.</a:t>
            </a:r>
          </a:p>
        </p:txBody>
      </p:sp>
    </p:spTree>
    <p:extLst>
      <p:ext uri="{BB962C8B-B14F-4D97-AF65-F5344CB8AC3E}">
        <p14:creationId xmlns:p14="http://schemas.microsoft.com/office/powerpoint/2010/main" val="2677603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39DEE-B520-4EC8-A86E-CD70E8CDA653}"/>
              </a:ext>
            </a:extLst>
          </p:cNvPr>
          <p:cNvSpPr>
            <a:spLocks noGrp="1"/>
          </p:cNvSpPr>
          <p:nvPr>
            <p:ph type="title"/>
          </p:nvPr>
        </p:nvSpPr>
        <p:spPr>
          <a:xfrm>
            <a:off x="457200" y="188640"/>
            <a:ext cx="8229600" cy="1143000"/>
          </a:xfrm>
        </p:spPr>
        <p:txBody>
          <a:bodyPr>
            <a:noAutofit/>
          </a:bodyPr>
          <a:lstStyle/>
          <a:p>
            <a:r>
              <a:rPr lang="en-GB" sz="3600" b="1" dirty="0">
                <a:solidFill>
                  <a:srgbClr val="0070C0"/>
                </a:solidFill>
              </a:rPr>
              <a:t>Understanding situations to understand problems!</a:t>
            </a:r>
          </a:p>
        </p:txBody>
      </p:sp>
      <p:sp>
        <p:nvSpPr>
          <p:cNvPr id="3" name="Content Placeholder 2">
            <a:extLst>
              <a:ext uri="{FF2B5EF4-FFF2-40B4-BE49-F238E27FC236}">
                <a16:creationId xmlns:a16="http://schemas.microsoft.com/office/drawing/2014/main" id="{83C1E4ED-291D-423C-9D6E-DC2AE864559A}"/>
              </a:ext>
            </a:extLst>
          </p:cNvPr>
          <p:cNvSpPr>
            <a:spLocks noGrp="1"/>
          </p:cNvSpPr>
          <p:nvPr>
            <p:ph idx="1"/>
          </p:nvPr>
        </p:nvSpPr>
        <p:spPr>
          <a:xfrm>
            <a:off x="457200" y="1664804"/>
            <a:ext cx="8229600" cy="3528392"/>
          </a:xfrm>
        </p:spPr>
        <p:txBody>
          <a:bodyPr>
            <a:normAutofit/>
          </a:bodyPr>
          <a:lstStyle/>
          <a:p>
            <a:r>
              <a:rPr lang="en-GB" sz="2800" dirty="0"/>
              <a:t>How might SWOT Analysis help you to identify and understand problems in your workplace?</a:t>
            </a:r>
          </a:p>
          <a:p>
            <a:endParaRPr lang="en-GB" sz="2800" dirty="0"/>
          </a:p>
          <a:p>
            <a:r>
              <a:rPr lang="en-GB" sz="2800" dirty="0"/>
              <a:t>How might SWOT Analysis help you to solve problems in your workplace?</a:t>
            </a:r>
          </a:p>
          <a:p>
            <a:endParaRPr lang="en-GB" sz="2800" dirty="0"/>
          </a:p>
          <a:p>
            <a:r>
              <a:rPr lang="en-GB" sz="2800" dirty="0"/>
              <a:t>What are the limitations of using SWOT</a:t>
            </a:r>
          </a:p>
        </p:txBody>
      </p:sp>
    </p:spTree>
    <p:extLst>
      <p:ext uri="{BB962C8B-B14F-4D97-AF65-F5344CB8AC3E}">
        <p14:creationId xmlns:p14="http://schemas.microsoft.com/office/powerpoint/2010/main" val="300844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B6BFF-6D9D-4B39-AC47-213D04C63046}"/>
              </a:ext>
            </a:extLst>
          </p:cNvPr>
          <p:cNvSpPr>
            <a:spLocks noGrp="1"/>
          </p:cNvSpPr>
          <p:nvPr>
            <p:ph type="title"/>
          </p:nvPr>
        </p:nvSpPr>
        <p:spPr>
          <a:xfrm>
            <a:off x="473933" y="260648"/>
            <a:ext cx="8196131" cy="1143000"/>
          </a:xfrm>
        </p:spPr>
        <p:txBody>
          <a:bodyPr>
            <a:noAutofit/>
          </a:bodyPr>
          <a:lstStyle/>
          <a:p>
            <a:r>
              <a:rPr lang="en-GB" sz="3600" b="1" dirty="0">
                <a:solidFill>
                  <a:srgbClr val="0070C0"/>
                </a:solidFill>
              </a:rPr>
              <a:t>Understanding context to understand problems?</a:t>
            </a:r>
          </a:p>
        </p:txBody>
      </p:sp>
      <p:sp>
        <p:nvSpPr>
          <p:cNvPr id="3" name="Content Placeholder 2">
            <a:extLst>
              <a:ext uri="{FF2B5EF4-FFF2-40B4-BE49-F238E27FC236}">
                <a16:creationId xmlns:a16="http://schemas.microsoft.com/office/drawing/2014/main" id="{601B0D00-7987-4D1A-B35A-AA32C2343D5B}"/>
              </a:ext>
            </a:extLst>
          </p:cNvPr>
          <p:cNvSpPr>
            <a:spLocks noGrp="1"/>
          </p:cNvSpPr>
          <p:nvPr>
            <p:ph idx="1"/>
          </p:nvPr>
        </p:nvSpPr>
        <p:spPr>
          <a:xfrm>
            <a:off x="473934" y="2132856"/>
            <a:ext cx="8196131" cy="2836911"/>
          </a:xfrm>
        </p:spPr>
        <p:txBody>
          <a:bodyPr/>
          <a:lstStyle/>
          <a:p>
            <a:r>
              <a:rPr lang="en-GB" dirty="0"/>
              <a:t>Why is it so important to understand context?</a:t>
            </a:r>
          </a:p>
          <a:p>
            <a:pPr marL="0" indent="0">
              <a:buNone/>
            </a:pPr>
            <a:endParaRPr lang="en-GB" dirty="0"/>
          </a:p>
          <a:p>
            <a:r>
              <a:rPr lang="en-GB" dirty="0"/>
              <a:t>Why do we have to think about problems within context in order to solve them?</a:t>
            </a:r>
          </a:p>
        </p:txBody>
      </p:sp>
    </p:spTree>
    <p:extLst>
      <p:ext uri="{BB962C8B-B14F-4D97-AF65-F5344CB8AC3E}">
        <p14:creationId xmlns:p14="http://schemas.microsoft.com/office/powerpoint/2010/main" val="2977106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648072"/>
          </a:xfrm>
        </p:spPr>
        <p:txBody>
          <a:bodyPr>
            <a:noAutofit/>
          </a:bodyPr>
          <a:lstStyle/>
          <a:p>
            <a:r>
              <a:rPr lang="en-GB" sz="3200" b="1" dirty="0">
                <a:solidFill>
                  <a:srgbClr val="0070C0"/>
                </a:solidFill>
              </a:rPr>
              <a:t>The four components of SWOT analysis</a:t>
            </a:r>
            <a:endParaRPr lang="en-GB" sz="3200" dirty="0">
              <a:solidFill>
                <a:srgbClr val="0070C0"/>
              </a:solidFill>
            </a:endParaRPr>
          </a:p>
        </p:txBody>
      </p:sp>
      <p:pic>
        <p:nvPicPr>
          <p:cNvPr id="1026" name="Picture 2"/>
          <p:cNvPicPr>
            <a:picLocks noGrp="1" noChangeAspect="1" noChangeArrowheads="1"/>
          </p:cNvPicPr>
          <p:nvPr>
            <p:ph idx="1"/>
          </p:nvPr>
        </p:nvPicPr>
        <p:blipFill>
          <a:blip r:embed="rId3" cstate="print"/>
          <a:srcRect/>
          <a:stretch>
            <a:fillRect/>
          </a:stretch>
        </p:blipFill>
        <p:spPr bwMode="auto">
          <a:xfrm>
            <a:off x="457200" y="980728"/>
            <a:ext cx="8229600" cy="4608512"/>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76622" y="260648"/>
            <a:ext cx="8229600" cy="576064"/>
          </a:xfrm>
        </p:spPr>
        <p:txBody>
          <a:bodyPr>
            <a:noAutofit/>
          </a:bodyPr>
          <a:lstStyle/>
          <a:p>
            <a:r>
              <a:rPr lang="en-GB" sz="3200" b="1" dirty="0">
                <a:solidFill>
                  <a:srgbClr val="0070C0"/>
                </a:solidFill>
              </a:rPr>
              <a:t>The four components of SWOT analysis</a:t>
            </a:r>
            <a:endParaRPr lang="en-GB" sz="3200" dirty="0">
              <a:solidFill>
                <a:srgbClr val="0070C0"/>
              </a:solidFill>
            </a:endParaRPr>
          </a:p>
        </p:txBody>
      </p:sp>
      <p:pic>
        <p:nvPicPr>
          <p:cNvPr id="2050" name="Picture 2"/>
          <p:cNvPicPr>
            <a:picLocks noGrp="1" noChangeAspect="1" noChangeArrowheads="1"/>
          </p:cNvPicPr>
          <p:nvPr>
            <p:ph idx="1"/>
          </p:nvPr>
        </p:nvPicPr>
        <p:blipFill>
          <a:blip r:embed="rId3" cstate="print"/>
          <a:srcRect/>
          <a:stretch>
            <a:fillRect/>
          </a:stretch>
        </p:blipFill>
        <p:spPr bwMode="auto">
          <a:xfrm>
            <a:off x="452040" y="1304764"/>
            <a:ext cx="8229600" cy="4248472"/>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Autofit/>
          </a:bodyPr>
          <a:lstStyle/>
          <a:p>
            <a:r>
              <a:rPr lang="en-GB" sz="3200" b="1" dirty="0">
                <a:solidFill>
                  <a:srgbClr val="0070C0"/>
                </a:solidFill>
              </a:rPr>
              <a:t>The four components of SWOT analysis</a:t>
            </a:r>
            <a:endParaRPr lang="en-GB" sz="3200" dirty="0">
              <a:solidFill>
                <a:srgbClr val="0070C0"/>
              </a:solidFill>
            </a:endParaRPr>
          </a:p>
        </p:txBody>
      </p:sp>
      <p:pic>
        <p:nvPicPr>
          <p:cNvPr id="3076" name="Picture 4"/>
          <p:cNvPicPr>
            <a:picLocks noGrp="1" noChangeAspect="1" noChangeArrowheads="1"/>
          </p:cNvPicPr>
          <p:nvPr>
            <p:ph idx="1"/>
          </p:nvPr>
        </p:nvPicPr>
        <p:blipFill>
          <a:blip r:embed="rId3" cstate="print"/>
          <a:srcRect/>
          <a:stretch>
            <a:fillRect/>
          </a:stretch>
        </p:blipFill>
        <p:spPr bwMode="auto">
          <a:xfrm>
            <a:off x="457200" y="1588826"/>
            <a:ext cx="8229600" cy="3680347"/>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99B94-09A7-4029-82AC-F47523AE842E}"/>
              </a:ext>
            </a:extLst>
          </p:cNvPr>
          <p:cNvSpPr>
            <a:spLocks noGrp="1"/>
          </p:cNvSpPr>
          <p:nvPr>
            <p:ph type="title"/>
          </p:nvPr>
        </p:nvSpPr>
        <p:spPr>
          <a:xfrm>
            <a:off x="457200" y="188640"/>
            <a:ext cx="8229600" cy="706090"/>
          </a:xfrm>
        </p:spPr>
        <p:txBody>
          <a:bodyPr>
            <a:normAutofit/>
          </a:bodyPr>
          <a:lstStyle/>
          <a:p>
            <a:r>
              <a:rPr lang="en-GB" sz="3600" b="1" dirty="0">
                <a:solidFill>
                  <a:srgbClr val="0070C0"/>
                </a:solidFill>
              </a:rPr>
              <a:t>Closing thoughts</a:t>
            </a:r>
          </a:p>
        </p:txBody>
      </p:sp>
      <p:sp>
        <p:nvSpPr>
          <p:cNvPr id="3" name="Content Placeholder 2">
            <a:extLst>
              <a:ext uri="{FF2B5EF4-FFF2-40B4-BE49-F238E27FC236}">
                <a16:creationId xmlns:a16="http://schemas.microsoft.com/office/drawing/2014/main" id="{CB03A5DC-3C4A-4F43-A437-D3FA8C620006}"/>
              </a:ext>
            </a:extLst>
          </p:cNvPr>
          <p:cNvSpPr>
            <a:spLocks noGrp="1"/>
          </p:cNvSpPr>
          <p:nvPr>
            <p:ph idx="1"/>
          </p:nvPr>
        </p:nvSpPr>
        <p:spPr>
          <a:xfrm>
            <a:off x="457200" y="1160748"/>
            <a:ext cx="8229600" cy="4536504"/>
          </a:xfrm>
        </p:spPr>
        <p:txBody>
          <a:bodyPr>
            <a:noAutofit/>
          </a:bodyPr>
          <a:lstStyle/>
          <a:p>
            <a:r>
              <a:rPr lang="en-GB" sz="2400" dirty="0"/>
              <a:t>Your module objectives:</a:t>
            </a:r>
          </a:p>
          <a:p>
            <a:pPr lvl="1"/>
            <a:r>
              <a:rPr lang="en-GB" sz="2400" dirty="0"/>
              <a:t>Identify work based problems through the application of problem solving tools; </a:t>
            </a:r>
          </a:p>
          <a:p>
            <a:pPr lvl="1"/>
            <a:r>
              <a:rPr lang="en-GB" sz="2400" dirty="0"/>
              <a:t>Apply problem solving tools to identify obstacles and resolutions; </a:t>
            </a:r>
          </a:p>
          <a:p>
            <a:pPr lvl="1"/>
            <a:r>
              <a:rPr lang="en-GB" sz="2400" dirty="0"/>
              <a:t>Organise knowledge and learning through use of a range of information resources, and present work at the appropriate level.</a:t>
            </a:r>
          </a:p>
          <a:p>
            <a:pPr marL="457200" lvl="1" indent="0">
              <a:buNone/>
            </a:pPr>
            <a:endParaRPr lang="en-GB" sz="2400" dirty="0"/>
          </a:p>
          <a:p>
            <a:r>
              <a:rPr lang="en-GB" sz="2400" dirty="0"/>
              <a:t>How can you use tools like SWOT Analysis and PESTLE Analysis to achieve these…?</a:t>
            </a:r>
          </a:p>
        </p:txBody>
      </p:sp>
    </p:spTree>
    <p:extLst>
      <p:ext uri="{BB962C8B-B14F-4D97-AF65-F5344CB8AC3E}">
        <p14:creationId xmlns:p14="http://schemas.microsoft.com/office/powerpoint/2010/main" val="3419146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303dbf9b-b85b-46a0-94f1-894078c07ec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662</TotalTime>
  <Words>2260</Words>
  <Application>Microsoft Office PowerPoint</Application>
  <PresentationFormat>On-screen Show (4:3)</PresentationFormat>
  <Paragraphs>148</Paragraphs>
  <Slides>14</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Myriad Pro</vt:lpstr>
      <vt:lpstr>20140311PresentationUWTSDTemplate</vt:lpstr>
      <vt:lpstr>BMSW 4004  Problem Solving Techniques:  Using situational assessment tools to identify and understand problems</vt:lpstr>
      <vt:lpstr>Pick a Situation!</vt:lpstr>
      <vt:lpstr>What is SWOT Analysis?</vt:lpstr>
      <vt:lpstr>SWOT Analysis</vt:lpstr>
      <vt:lpstr>Why do we want to use SWOT Analysis?</vt:lpstr>
      <vt:lpstr>SWOT - Problem Solving Tool</vt:lpstr>
      <vt:lpstr>An example of SWOT Analysis in action</vt:lpstr>
      <vt:lpstr>Revisit your Situation!</vt:lpstr>
      <vt:lpstr>Understanding situations to understand problems!</vt:lpstr>
      <vt:lpstr>Understanding context to understand problems?</vt:lpstr>
      <vt:lpstr>The four components of SWOT analysis</vt:lpstr>
      <vt:lpstr>The four components of SWOT analysis</vt:lpstr>
      <vt:lpstr>The four components of SWOT analysis</vt:lpstr>
      <vt:lpstr>Closing thoughts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Yajesh Kumar</cp:lastModifiedBy>
  <cp:revision>66</cp:revision>
  <dcterms:created xsi:type="dcterms:W3CDTF">2015-04-14T15:21:28Z</dcterms:created>
  <dcterms:modified xsi:type="dcterms:W3CDTF">2020-06-18T22:24:50Z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