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62" r:id="rId4"/>
    <p:sldId id="258" r:id="rId5"/>
    <p:sldId id="263" r:id="rId6"/>
    <p:sldId id="260" r:id="rId7"/>
    <p:sldId id="264" r:id="rId8"/>
    <p:sldId id="265"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6758D4-FAB8-2847-CDC2-995907FFBD27}" v="131" dt="2026-03-13T14:37:04.3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reza Cvorenova (2422918)" userId="S::2422918@student.uwtsd.ac.uk::bc9adf63-19c4-4ae7-a638-bff379b4ad20" providerId="AD" clId="Web-{5C6758D4-FAB8-2847-CDC2-995907FFBD27}"/>
    <pc:docChg chg="modSld">
      <pc:chgData name="Tereza Cvorenova (2422918)" userId="S::2422918@student.uwtsd.ac.uk::bc9adf63-19c4-4ae7-a638-bff379b4ad20" providerId="AD" clId="Web-{5C6758D4-FAB8-2847-CDC2-995907FFBD27}" dt="2026-03-13T14:37:04.333" v="99" actId="20577"/>
      <pc:docMkLst>
        <pc:docMk/>
      </pc:docMkLst>
      <pc:sldChg chg="modSp">
        <pc:chgData name="Tereza Cvorenova (2422918)" userId="S::2422918@student.uwtsd.ac.uk::bc9adf63-19c4-4ae7-a638-bff379b4ad20" providerId="AD" clId="Web-{5C6758D4-FAB8-2847-CDC2-995907FFBD27}" dt="2026-03-13T13:08:38.345" v="45" actId="20577"/>
        <pc:sldMkLst>
          <pc:docMk/>
          <pc:sldMk cId="3011254992" sldId="256"/>
        </pc:sldMkLst>
        <pc:spChg chg="mod">
          <ac:chgData name="Tereza Cvorenova (2422918)" userId="S::2422918@student.uwtsd.ac.uk::bc9adf63-19c4-4ae7-a638-bff379b4ad20" providerId="AD" clId="Web-{5C6758D4-FAB8-2847-CDC2-995907FFBD27}" dt="2026-03-13T13:07:39.188" v="37" actId="20577"/>
          <ac:spMkLst>
            <pc:docMk/>
            <pc:sldMk cId="3011254992" sldId="256"/>
            <ac:spMk id="2" creationId="{F2A32558-D596-441D-A1C2-8C3A46835E86}"/>
          </ac:spMkLst>
        </pc:spChg>
        <pc:spChg chg="mod">
          <ac:chgData name="Tereza Cvorenova (2422918)" userId="S::2422918@student.uwtsd.ac.uk::bc9adf63-19c4-4ae7-a638-bff379b4ad20" providerId="AD" clId="Web-{5C6758D4-FAB8-2847-CDC2-995907FFBD27}" dt="2026-03-13T13:08:38.345" v="45" actId="20577"/>
          <ac:spMkLst>
            <pc:docMk/>
            <pc:sldMk cId="3011254992" sldId="256"/>
            <ac:spMk id="5" creationId="{FAF3EC26-72AC-78F7-93F1-AB498C9DF919}"/>
          </ac:spMkLst>
        </pc:spChg>
      </pc:sldChg>
      <pc:sldChg chg="modSp">
        <pc:chgData name="Tereza Cvorenova (2422918)" userId="S::2422918@student.uwtsd.ac.uk::bc9adf63-19c4-4ae7-a638-bff379b4ad20" providerId="AD" clId="Web-{5C6758D4-FAB8-2847-CDC2-995907FFBD27}" dt="2026-03-13T14:24:52.692" v="47" actId="1076"/>
        <pc:sldMkLst>
          <pc:docMk/>
          <pc:sldMk cId="2145350044" sldId="257"/>
        </pc:sldMkLst>
        <pc:picChg chg="mod">
          <ac:chgData name="Tereza Cvorenova (2422918)" userId="S::2422918@student.uwtsd.ac.uk::bc9adf63-19c4-4ae7-a638-bff379b4ad20" providerId="AD" clId="Web-{5C6758D4-FAB8-2847-CDC2-995907FFBD27}" dt="2026-03-13T14:24:52.692" v="47" actId="1076"/>
          <ac:picMkLst>
            <pc:docMk/>
            <pc:sldMk cId="2145350044" sldId="257"/>
            <ac:picMk id="2" creationId="{EF6B9ED1-F0A0-2775-9A08-6A665B848725}"/>
          </ac:picMkLst>
        </pc:picChg>
        <pc:picChg chg="mod">
          <ac:chgData name="Tereza Cvorenova (2422918)" userId="S::2422918@student.uwtsd.ac.uk::bc9adf63-19c4-4ae7-a638-bff379b4ad20" providerId="AD" clId="Web-{5C6758D4-FAB8-2847-CDC2-995907FFBD27}" dt="2026-03-13T14:24:50.302" v="46" actId="1076"/>
          <ac:picMkLst>
            <pc:docMk/>
            <pc:sldMk cId="2145350044" sldId="257"/>
            <ac:picMk id="13" creationId="{D5724283-4301-869F-C681-1655938D340E}"/>
          </ac:picMkLst>
        </pc:picChg>
      </pc:sldChg>
      <pc:sldChg chg="addSp delSp modSp">
        <pc:chgData name="Tereza Cvorenova (2422918)" userId="S::2422918@student.uwtsd.ac.uk::bc9adf63-19c4-4ae7-a638-bff379b4ad20" providerId="AD" clId="Web-{5C6758D4-FAB8-2847-CDC2-995907FFBD27}" dt="2026-03-13T14:31:29.715" v="91" actId="20577"/>
        <pc:sldMkLst>
          <pc:docMk/>
          <pc:sldMk cId="470641739" sldId="258"/>
        </pc:sldMkLst>
        <pc:spChg chg="add mod">
          <ac:chgData name="Tereza Cvorenova (2422918)" userId="S::2422918@student.uwtsd.ac.uk::bc9adf63-19c4-4ae7-a638-bff379b4ad20" providerId="AD" clId="Web-{5C6758D4-FAB8-2847-CDC2-995907FFBD27}" dt="2026-03-13T14:31:29.715" v="91" actId="20577"/>
          <ac:spMkLst>
            <pc:docMk/>
            <pc:sldMk cId="470641739" sldId="258"/>
            <ac:spMk id="3" creationId="{86BA5546-C97C-7CA3-E972-2C7B4DCC735C}"/>
          </ac:spMkLst>
        </pc:spChg>
        <pc:spChg chg="del">
          <ac:chgData name="Tereza Cvorenova (2422918)" userId="S::2422918@student.uwtsd.ac.uk::bc9adf63-19c4-4ae7-a638-bff379b4ad20" providerId="AD" clId="Web-{5C6758D4-FAB8-2847-CDC2-995907FFBD27}" dt="2026-03-13T13:06:47" v="29"/>
          <ac:spMkLst>
            <pc:docMk/>
            <pc:sldMk cId="470641739" sldId="258"/>
            <ac:spMk id="3" creationId="{D47C392B-637D-CE6C-E49C-6C0F980AC236}"/>
          </ac:spMkLst>
        </pc:spChg>
        <pc:spChg chg="mod">
          <ac:chgData name="Tereza Cvorenova (2422918)" userId="S::2422918@student.uwtsd.ac.uk::bc9adf63-19c4-4ae7-a638-bff379b4ad20" providerId="AD" clId="Web-{5C6758D4-FAB8-2847-CDC2-995907FFBD27}" dt="2026-03-13T14:27:09.615" v="54" actId="1076"/>
          <ac:spMkLst>
            <pc:docMk/>
            <pc:sldMk cId="470641739" sldId="258"/>
            <ac:spMk id="5" creationId="{ED318391-F9EF-CB7D-24A1-28F2CA8F4411}"/>
          </ac:spMkLst>
        </pc:spChg>
        <pc:picChg chg="mod">
          <ac:chgData name="Tereza Cvorenova (2422918)" userId="S::2422918@student.uwtsd.ac.uk::bc9adf63-19c4-4ae7-a638-bff379b4ad20" providerId="AD" clId="Web-{5C6758D4-FAB8-2847-CDC2-995907FFBD27}" dt="2026-03-13T13:06:54.500" v="31" actId="1076"/>
          <ac:picMkLst>
            <pc:docMk/>
            <pc:sldMk cId="470641739" sldId="258"/>
            <ac:picMk id="4" creationId="{EEE63898-5E1B-8220-AF4E-36AEF0CCC03C}"/>
          </ac:picMkLst>
        </pc:picChg>
        <pc:picChg chg="mod">
          <ac:chgData name="Tereza Cvorenova (2422918)" userId="S::2422918@student.uwtsd.ac.uk::bc9adf63-19c4-4ae7-a638-bff379b4ad20" providerId="AD" clId="Web-{5C6758D4-FAB8-2847-CDC2-995907FFBD27}" dt="2026-03-13T13:06:50.094" v="30" actId="1076"/>
          <ac:picMkLst>
            <pc:docMk/>
            <pc:sldMk cId="470641739" sldId="258"/>
            <ac:picMk id="6" creationId="{4442AACC-C97A-AEF7-996D-ABA6D43B6FE0}"/>
          </ac:picMkLst>
        </pc:picChg>
        <pc:picChg chg="del">
          <ac:chgData name="Tereza Cvorenova (2422918)" userId="S::2422918@student.uwtsd.ac.uk::bc9adf63-19c4-4ae7-a638-bff379b4ad20" providerId="AD" clId="Web-{5C6758D4-FAB8-2847-CDC2-995907FFBD27}" dt="2026-03-13T14:26:20.615" v="50"/>
          <ac:picMkLst>
            <pc:docMk/>
            <pc:sldMk cId="470641739" sldId="258"/>
            <ac:picMk id="8" creationId="{095A0BC9-967F-6599-DEF4-60A1760AE70D}"/>
          </ac:picMkLst>
        </pc:picChg>
      </pc:sldChg>
      <pc:sldChg chg="delSp modSp">
        <pc:chgData name="Tereza Cvorenova (2422918)" userId="S::2422918@student.uwtsd.ac.uk::bc9adf63-19c4-4ae7-a638-bff379b4ad20" providerId="AD" clId="Web-{5C6758D4-FAB8-2847-CDC2-995907FFBD27}" dt="2026-03-13T13:06:05.109" v="20" actId="1076"/>
        <pc:sldMkLst>
          <pc:docMk/>
          <pc:sldMk cId="4071167921" sldId="260"/>
        </pc:sldMkLst>
        <pc:spChg chg="del mod">
          <ac:chgData name="Tereza Cvorenova (2422918)" userId="S::2422918@student.uwtsd.ac.uk::bc9adf63-19c4-4ae7-a638-bff379b4ad20" providerId="AD" clId="Web-{5C6758D4-FAB8-2847-CDC2-995907FFBD27}" dt="2026-03-13T13:05:59.016" v="19"/>
          <ac:spMkLst>
            <pc:docMk/>
            <pc:sldMk cId="4071167921" sldId="260"/>
            <ac:spMk id="2" creationId="{1A7E91CC-D730-9045-4D66-F8963A3381B5}"/>
          </ac:spMkLst>
        </pc:spChg>
        <pc:spChg chg="del mod">
          <ac:chgData name="Tereza Cvorenova (2422918)" userId="S::2422918@student.uwtsd.ac.uk::bc9adf63-19c4-4ae7-a638-bff379b4ad20" providerId="AD" clId="Web-{5C6758D4-FAB8-2847-CDC2-995907FFBD27}" dt="2026-03-13T13:05:46.390" v="16"/>
          <ac:spMkLst>
            <pc:docMk/>
            <pc:sldMk cId="4071167921" sldId="260"/>
            <ac:spMk id="3" creationId="{10329EAA-A03A-AABA-14EE-5DB5858E07F7}"/>
          </ac:spMkLst>
        </pc:spChg>
        <pc:picChg chg="mod">
          <ac:chgData name="Tereza Cvorenova (2422918)" userId="S::2422918@student.uwtsd.ac.uk::bc9adf63-19c4-4ae7-a638-bff379b4ad20" providerId="AD" clId="Web-{5C6758D4-FAB8-2847-CDC2-995907FFBD27}" dt="2026-03-13T13:06:05.109" v="20" actId="1076"/>
          <ac:picMkLst>
            <pc:docMk/>
            <pc:sldMk cId="4071167921" sldId="260"/>
            <ac:picMk id="4" creationId="{FEA27ADB-BE55-2EA9-8D18-9054073F151F}"/>
          </ac:picMkLst>
        </pc:picChg>
      </pc:sldChg>
      <pc:sldChg chg="delSp modSp">
        <pc:chgData name="Tereza Cvorenova (2422918)" userId="S::2422918@student.uwtsd.ac.uk::bc9adf63-19c4-4ae7-a638-bff379b4ad20" providerId="AD" clId="Web-{5C6758D4-FAB8-2847-CDC2-995907FFBD27}" dt="2026-03-13T14:25:36.568" v="49" actId="14100"/>
        <pc:sldMkLst>
          <pc:docMk/>
          <pc:sldMk cId="2234725795" sldId="262"/>
        </pc:sldMkLst>
        <pc:spChg chg="del">
          <ac:chgData name="Tereza Cvorenova (2422918)" userId="S::2422918@student.uwtsd.ac.uk::bc9adf63-19c4-4ae7-a638-bff379b4ad20" providerId="AD" clId="Web-{5C6758D4-FAB8-2847-CDC2-995907FFBD27}" dt="2026-03-13T13:06:33.578" v="25"/>
          <ac:spMkLst>
            <pc:docMk/>
            <pc:sldMk cId="2234725795" sldId="262"/>
            <ac:spMk id="3" creationId="{406865E5-F594-699D-E39A-6DB45365BEB8}"/>
          </ac:spMkLst>
        </pc:spChg>
        <pc:picChg chg="mod">
          <ac:chgData name="Tereza Cvorenova (2422918)" userId="S::2422918@student.uwtsd.ac.uk::bc9adf63-19c4-4ae7-a638-bff379b4ad20" providerId="AD" clId="Web-{5C6758D4-FAB8-2847-CDC2-995907FFBD27}" dt="2026-03-13T13:06:36.953" v="26" actId="1076"/>
          <ac:picMkLst>
            <pc:docMk/>
            <pc:sldMk cId="2234725795" sldId="262"/>
            <ac:picMk id="4" creationId="{AB56BC89-0CC0-0725-FAFF-61961B41FD56}"/>
          </ac:picMkLst>
        </pc:picChg>
        <pc:picChg chg="mod">
          <ac:chgData name="Tereza Cvorenova (2422918)" userId="S::2422918@student.uwtsd.ac.uk::bc9adf63-19c4-4ae7-a638-bff379b4ad20" providerId="AD" clId="Web-{5C6758D4-FAB8-2847-CDC2-995907FFBD27}" dt="2026-03-13T14:25:36.568" v="49" actId="14100"/>
          <ac:picMkLst>
            <pc:docMk/>
            <pc:sldMk cId="2234725795" sldId="262"/>
            <ac:picMk id="6" creationId="{7CD89194-2531-8413-06B5-F9197EAA04D8}"/>
          </ac:picMkLst>
        </pc:picChg>
      </pc:sldChg>
      <pc:sldChg chg="delSp modSp">
        <pc:chgData name="Tereza Cvorenova (2422918)" userId="S::2422918@student.uwtsd.ac.uk::bc9adf63-19c4-4ae7-a638-bff379b4ad20" providerId="AD" clId="Web-{5C6758D4-FAB8-2847-CDC2-995907FFBD27}" dt="2026-03-13T13:05:31.875" v="13" actId="1076"/>
        <pc:sldMkLst>
          <pc:docMk/>
          <pc:sldMk cId="928335474" sldId="263"/>
        </pc:sldMkLst>
        <pc:spChg chg="del">
          <ac:chgData name="Tereza Cvorenova (2422918)" userId="S::2422918@student.uwtsd.ac.uk::bc9adf63-19c4-4ae7-a638-bff379b4ad20" providerId="AD" clId="Web-{5C6758D4-FAB8-2847-CDC2-995907FFBD27}" dt="2026-03-13T13:05:06.796" v="7"/>
          <ac:spMkLst>
            <pc:docMk/>
            <pc:sldMk cId="928335474" sldId="263"/>
            <ac:spMk id="2" creationId="{B183837D-5800-56C2-8A53-F16D8FCE6B7F}"/>
          </ac:spMkLst>
        </pc:spChg>
        <pc:spChg chg="del mod">
          <ac:chgData name="Tereza Cvorenova (2422918)" userId="S::2422918@student.uwtsd.ac.uk::bc9adf63-19c4-4ae7-a638-bff379b4ad20" providerId="AD" clId="Web-{5C6758D4-FAB8-2847-CDC2-995907FFBD27}" dt="2026-03-13T13:05:21.187" v="10"/>
          <ac:spMkLst>
            <pc:docMk/>
            <pc:sldMk cId="928335474" sldId="263"/>
            <ac:spMk id="3" creationId="{0D03DAF3-C176-75EE-07C6-E5F4D7193585}"/>
          </ac:spMkLst>
        </pc:spChg>
        <pc:picChg chg="mod">
          <ac:chgData name="Tereza Cvorenova (2422918)" userId="S::2422918@student.uwtsd.ac.uk::bc9adf63-19c4-4ae7-a638-bff379b4ad20" providerId="AD" clId="Web-{5C6758D4-FAB8-2847-CDC2-995907FFBD27}" dt="2026-03-13T13:05:26.250" v="11" actId="1076"/>
          <ac:picMkLst>
            <pc:docMk/>
            <pc:sldMk cId="928335474" sldId="263"/>
            <ac:picMk id="4" creationId="{06C465EF-105F-9C17-EAA3-075D48455747}"/>
          </ac:picMkLst>
        </pc:picChg>
        <pc:picChg chg="mod">
          <ac:chgData name="Tereza Cvorenova (2422918)" userId="S::2422918@student.uwtsd.ac.uk::bc9adf63-19c4-4ae7-a638-bff379b4ad20" providerId="AD" clId="Web-{5C6758D4-FAB8-2847-CDC2-995907FFBD27}" dt="2026-03-13T13:05:29.234" v="12" actId="1076"/>
          <ac:picMkLst>
            <pc:docMk/>
            <pc:sldMk cId="928335474" sldId="263"/>
            <ac:picMk id="7" creationId="{FCD2DBB9-24A9-833F-A52B-9B86319C87E2}"/>
          </ac:picMkLst>
        </pc:picChg>
        <pc:cxnChg chg="mod">
          <ac:chgData name="Tereza Cvorenova (2422918)" userId="S::2422918@student.uwtsd.ac.uk::bc9adf63-19c4-4ae7-a638-bff379b4ad20" providerId="AD" clId="Web-{5C6758D4-FAB8-2847-CDC2-995907FFBD27}" dt="2026-03-13T13:05:31.875" v="13" actId="1076"/>
          <ac:cxnSpMkLst>
            <pc:docMk/>
            <pc:sldMk cId="928335474" sldId="263"/>
            <ac:cxnSpMk id="8" creationId="{C5B93CC1-F112-7F0E-A077-FBD395DC1C64}"/>
          </ac:cxnSpMkLst>
        </pc:cxnChg>
      </pc:sldChg>
      <pc:sldChg chg="delSp modSp">
        <pc:chgData name="Tereza Cvorenova (2422918)" userId="S::2422918@student.uwtsd.ac.uk::bc9adf63-19c4-4ae7-a638-bff379b4ad20" providerId="AD" clId="Web-{5C6758D4-FAB8-2847-CDC2-995907FFBD27}" dt="2026-03-13T14:37:04.333" v="99" actId="20577"/>
        <pc:sldMkLst>
          <pc:docMk/>
          <pc:sldMk cId="2507408889" sldId="264"/>
        </pc:sldMkLst>
        <pc:spChg chg="del">
          <ac:chgData name="Tereza Cvorenova (2422918)" userId="S::2422918@student.uwtsd.ac.uk::bc9adf63-19c4-4ae7-a638-bff379b4ad20" providerId="AD" clId="Web-{5C6758D4-FAB8-2847-CDC2-995907FFBD27}" dt="2026-03-13T13:06:16.406" v="22"/>
          <ac:spMkLst>
            <pc:docMk/>
            <pc:sldMk cId="2507408889" sldId="264"/>
            <ac:spMk id="3" creationId="{F6E6BDC0-4F00-9020-C622-5627B5270E11}"/>
          </ac:spMkLst>
        </pc:spChg>
        <pc:spChg chg="mod">
          <ac:chgData name="Tereza Cvorenova (2422918)" userId="S::2422918@student.uwtsd.ac.uk::bc9adf63-19c4-4ae7-a638-bff379b4ad20" providerId="AD" clId="Web-{5C6758D4-FAB8-2847-CDC2-995907FFBD27}" dt="2026-03-13T14:37:04.333" v="99" actId="20577"/>
          <ac:spMkLst>
            <pc:docMk/>
            <pc:sldMk cId="2507408889" sldId="264"/>
            <ac:spMk id="12" creationId="{6DAE30A7-BD64-1275-C68A-E4C668EBD1AF}"/>
          </ac:spMkLst>
        </pc:spChg>
        <pc:picChg chg="mod">
          <ac:chgData name="Tereza Cvorenova (2422918)" userId="S::2422918@student.uwtsd.ac.uk::bc9adf63-19c4-4ae7-a638-bff379b4ad20" providerId="AD" clId="Web-{5C6758D4-FAB8-2847-CDC2-995907FFBD27}" dt="2026-03-13T13:06:19.688" v="23" actId="1076"/>
          <ac:picMkLst>
            <pc:docMk/>
            <pc:sldMk cId="2507408889" sldId="264"/>
            <ac:picMk id="4" creationId="{F598139D-B016-214D-998C-DE97D18C1F37}"/>
          </ac:picMkLst>
        </pc:picChg>
      </pc:sldChg>
      <pc:sldChg chg="delSp">
        <pc:chgData name="Tereza Cvorenova (2422918)" userId="S::2422918@student.uwtsd.ac.uk::bc9adf63-19c4-4ae7-a638-bff379b4ad20" providerId="AD" clId="Web-{5C6758D4-FAB8-2847-CDC2-995907FFBD27}" dt="2026-03-12T22:57:10.245" v="1"/>
        <pc:sldMkLst>
          <pc:docMk/>
          <pc:sldMk cId="43528537" sldId="265"/>
        </pc:sldMkLst>
        <pc:spChg chg="del">
          <ac:chgData name="Tereza Cvorenova (2422918)" userId="S::2422918@student.uwtsd.ac.uk::bc9adf63-19c4-4ae7-a638-bff379b4ad20" providerId="AD" clId="Web-{5C6758D4-FAB8-2847-CDC2-995907FFBD27}" dt="2026-03-12T22:57:10.245" v="1"/>
          <ac:spMkLst>
            <pc:docMk/>
            <pc:sldMk cId="43528537" sldId="265"/>
            <ac:spMk id="3" creationId="{67C217DC-8442-E404-6ED8-34C9170034D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3/13/2026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11891036"/>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3/13/2026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632434539"/>
      </p:ext>
    </p:extLst>
  </p:cSld>
  <p:clrMap bg1="lt1" tx1="dk1" bg2="lt2" tx2="dk2" accent1="accent1" accent2="accent2" accent3="accent3" accent4="accent4" accent5="accent5" accent6="accent6" hlink="hlink" folHlink="folHlink"/>
  <p:sldLayoutIdLst>
    <p:sldLayoutId id="2147483662" r:id="rId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1.xml"/><Relationship Id="rId4" Type="http://schemas.openxmlformats.org/officeDocument/2006/relationships/image" Target="../media/image13.jpeg"/></Relationships>
</file>

<file path=ppt/slides/_rels/slide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1.xml"/><Relationship Id="rId4" Type="http://schemas.openxmlformats.org/officeDocument/2006/relationships/image" Target="../media/image16.jpeg"/></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5473D2-DD46-DFAF-84EC-264D6CE58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A32558-D596-441D-A1C2-8C3A46835E86}"/>
              </a:ext>
            </a:extLst>
          </p:cNvPr>
          <p:cNvSpPr>
            <a:spLocks noGrp="1"/>
          </p:cNvSpPr>
          <p:nvPr>
            <p:ph type="ctrTitle"/>
          </p:nvPr>
        </p:nvSpPr>
        <p:spPr>
          <a:xfrm>
            <a:off x="7885493" y="895863"/>
            <a:ext cx="3788767" cy="2811737"/>
          </a:xfrm>
        </p:spPr>
        <p:txBody>
          <a:bodyPr>
            <a:normAutofit fontScale="90000"/>
          </a:bodyPr>
          <a:lstStyle/>
          <a:p>
            <a:br>
              <a:rPr lang="en-GB" sz="2000" b="1" dirty="0"/>
            </a:br>
            <a:br>
              <a:rPr lang="en-GB" sz="2000" dirty="0"/>
            </a:br>
            <a:br>
              <a:rPr lang="en-GB" sz="2000" dirty="0"/>
            </a:br>
            <a:r>
              <a:rPr lang="en-GB" sz="2000" dirty="0"/>
              <a:t>Reflective Presentation  Digital Skills for Personal Development and Business Growth</a:t>
            </a:r>
            <a:br>
              <a:rPr lang="en-GB" sz="2000" dirty="0"/>
            </a:br>
            <a:br>
              <a:rPr lang="en-GB" sz="2000" dirty="0"/>
            </a:br>
            <a:r>
              <a:rPr lang="en-GB" sz="2000" dirty="0"/>
              <a:t>name:  Tereza </a:t>
            </a:r>
            <a:r>
              <a:rPr lang="en-GB" sz="2000" dirty="0" err="1"/>
              <a:t>Cvorenova</a:t>
            </a:r>
            <a:br>
              <a:rPr lang="en-GB" sz="2000" dirty="0"/>
            </a:br>
            <a:r>
              <a:rPr lang="en-GB" sz="2000" dirty="0"/>
              <a:t>Student number: 2422918 </a:t>
            </a:r>
            <a:br>
              <a:rPr lang="en-GB" sz="2000" dirty="0"/>
            </a:br>
            <a:br>
              <a:rPr lang="en-GB" sz="2000" dirty="0"/>
            </a:br>
            <a:r>
              <a:rPr lang="en-GB" sz="2000" dirty="0"/>
              <a:t> BMSW4008 </a:t>
            </a:r>
            <a:endParaRPr lang="en-US" sz="4400" dirty="0"/>
          </a:p>
        </p:txBody>
      </p:sp>
      <p:pic>
        <p:nvPicPr>
          <p:cNvPr id="4" name="Picture 3">
            <a:extLst>
              <a:ext uri="{FF2B5EF4-FFF2-40B4-BE49-F238E27FC236}">
                <a16:creationId xmlns:a16="http://schemas.microsoft.com/office/drawing/2014/main" id="{E58CD286-8081-6A6C-5EE8-029C94D71ECC}"/>
              </a:ext>
            </a:extLst>
          </p:cNvPr>
          <p:cNvPicPr>
            <a:picLocks noChangeAspect="1"/>
          </p:cNvPicPr>
          <p:nvPr/>
        </p:nvPicPr>
        <p:blipFill>
          <a:blip r:embed="rId2"/>
          <a:srcRect l="17815" r="28469"/>
          <a:stretch>
            <a:fillRect/>
          </a:stretch>
        </p:blipFill>
        <p:spPr>
          <a:xfrm>
            <a:off x="2" y="10"/>
            <a:ext cx="7367752" cy="6857990"/>
          </a:xfrm>
          <a:prstGeom prst="rect">
            <a:avLst/>
          </a:prstGeom>
        </p:spPr>
      </p:pic>
      <p:sp>
        <p:nvSpPr>
          <p:cNvPr id="5" name="TextBox 4">
            <a:extLst>
              <a:ext uri="{FF2B5EF4-FFF2-40B4-BE49-F238E27FC236}">
                <a16:creationId xmlns:a16="http://schemas.microsoft.com/office/drawing/2014/main" id="{FAF3EC26-72AC-78F7-93F1-AB498C9DF919}"/>
              </a:ext>
            </a:extLst>
          </p:cNvPr>
          <p:cNvSpPr txBox="1"/>
          <p:nvPr/>
        </p:nvSpPr>
        <p:spPr>
          <a:xfrm>
            <a:off x="7762947" y="4128638"/>
            <a:ext cx="4429051" cy="2308324"/>
          </a:xfrm>
          <a:prstGeom prst="rect">
            <a:avLst/>
          </a:prstGeom>
          <a:noFill/>
        </p:spPr>
        <p:txBody>
          <a:bodyPr wrap="square" lIns="91440" tIns="45720" rIns="91440" bIns="45720" rtlCol="0" anchor="t">
            <a:spAutoFit/>
          </a:bodyPr>
          <a:lstStyle/>
          <a:p>
            <a:r>
              <a:rPr lang="en-GB" dirty="0"/>
              <a:t>Hello, my name is Tereza. Today, I will reflect on my digital skills development during the BMSW4008 module. I will show how my skills have grown, how I </a:t>
            </a:r>
            <a:r>
              <a:rPr lang="en-GB"/>
              <a:t>have</a:t>
            </a:r>
            <a:r>
              <a:rPr lang="en-GB" dirty="0"/>
              <a:t> applied them, and how I plan to use them in my studies and future career.</a:t>
            </a:r>
          </a:p>
          <a:p>
            <a:pPr algn="l"/>
            <a:endParaRPr lang="en-US"/>
          </a:p>
        </p:txBody>
      </p:sp>
      <p:pic>
        <p:nvPicPr>
          <p:cNvPr id="6" name="Picture 5" descr="Tegneserie Velkommen Hej · Gratis billeder på Pixabay">
            <a:extLst>
              <a:ext uri="{FF2B5EF4-FFF2-40B4-BE49-F238E27FC236}">
                <a16:creationId xmlns:a16="http://schemas.microsoft.com/office/drawing/2014/main" id="{8250338E-4074-DCAF-D62F-794EA7D4B32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35636" y="3429000"/>
            <a:ext cx="4248398" cy="3843538"/>
          </a:xfrm>
          <a:prstGeom prst="rect">
            <a:avLst/>
          </a:prstGeom>
        </p:spPr>
      </p:pic>
    </p:spTree>
    <p:extLst>
      <p:ext uri="{BB962C8B-B14F-4D97-AF65-F5344CB8AC3E}">
        <p14:creationId xmlns:p14="http://schemas.microsoft.com/office/powerpoint/2010/main" val="30112549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lue Polka Dot Background Free Stock Photo - Public Domain Pictures">
            <a:extLst>
              <a:ext uri="{FF2B5EF4-FFF2-40B4-BE49-F238E27FC236}">
                <a16:creationId xmlns:a16="http://schemas.microsoft.com/office/drawing/2014/main" id="{F2ADC23A-C16D-1D39-C52F-572DA873C3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9682"/>
            <a:ext cx="12900841" cy="6927682"/>
          </a:xfrm>
          <a:prstGeom prst="rect">
            <a:avLst/>
          </a:prstGeom>
        </p:spPr>
      </p:pic>
      <p:sp>
        <p:nvSpPr>
          <p:cNvPr id="6" name="TextBox 5">
            <a:extLst>
              <a:ext uri="{FF2B5EF4-FFF2-40B4-BE49-F238E27FC236}">
                <a16:creationId xmlns:a16="http://schemas.microsoft.com/office/drawing/2014/main" id="{CD7FDAC7-7FDD-E959-01AD-C7E566665456}"/>
              </a:ext>
            </a:extLst>
          </p:cNvPr>
          <p:cNvSpPr txBox="1"/>
          <p:nvPr/>
        </p:nvSpPr>
        <p:spPr>
          <a:xfrm>
            <a:off x="4236079" y="1526264"/>
            <a:ext cx="6986673" cy="4279633"/>
          </a:xfrm>
          <a:prstGeom prst="rect">
            <a:avLst/>
          </a:prstGeom>
          <a:noFill/>
        </p:spPr>
        <p:txBody>
          <a:bodyPr wrap="square" rtlCol="0">
            <a:spAutoFit/>
          </a:bodyPr>
          <a:lstStyle/>
          <a:p>
            <a:pPr indent="-228600" algn="l">
              <a:lnSpc>
                <a:spcPct val="110000"/>
              </a:lnSpc>
              <a:buFont typeface="Arial" panose="020B0604020202020204" pitchFamily="34" charset="0"/>
              <a:buChar char="•"/>
            </a:pPr>
            <a:r>
              <a:rPr lang="en-US" sz="2100" b="1" i="0">
                <a:effectLst/>
              </a:rPr>
              <a:t>Content:</a:t>
            </a:r>
            <a:endParaRPr lang="en-US" sz="2100">
              <a:effectLst/>
            </a:endParaRPr>
          </a:p>
          <a:p>
            <a:pPr indent="-228600" algn="l">
              <a:lnSpc>
                <a:spcPct val="110000"/>
              </a:lnSpc>
              <a:buFont typeface="Arial" panose="020B0604020202020204" pitchFamily="34" charset="0"/>
              <a:buChar char="•"/>
            </a:pPr>
            <a:r>
              <a:rPr lang="en-US" sz="2100" b="0" i="0">
                <a:effectLst/>
              </a:rPr>
              <a:t>• Importance of digital skills in education and work</a:t>
            </a:r>
            <a:endParaRPr lang="en-US" sz="2100">
              <a:effectLst/>
            </a:endParaRPr>
          </a:p>
          <a:p>
            <a:pPr indent="-228600" algn="l">
              <a:lnSpc>
                <a:spcPct val="110000"/>
              </a:lnSpc>
              <a:buFont typeface="Arial" panose="020B0604020202020204" pitchFamily="34" charset="0"/>
              <a:buChar char="•"/>
            </a:pPr>
            <a:r>
              <a:rPr lang="en-US" sz="2100" b="0" i="0">
                <a:effectLst/>
              </a:rPr>
              <a:t>• Focus on developing practical and technical skills</a:t>
            </a:r>
            <a:endParaRPr lang="en-US" sz="2100">
              <a:effectLst/>
            </a:endParaRPr>
          </a:p>
          <a:p>
            <a:pPr indent="-228600" algn="l">
              <a:lnSpc>
                <a:spcPct val="110000"/>
              </a:lnSpc>
              <a:buFont typeface="Arial" panose="020B0604020202020204" pitchFamily="34" charset="0"/>
              <a:buChar char="•"/>
            </a:pPr>
            <a:r>
              <a:rPr lang="en-US" sz="2100" b="0" i="0">
                <a:effectLst/>
              </a:rPr>
              <a:t>• Continuous learning is essential in today’s world</a:t>
            </a:r>
            <a:endParaRPr lang="en-GB" sz="2100" b="0" i="0"/>
          </a:p>
          <a:p>
            <a:pPr indent="-228600" algn="l">
              <a:lnSpc>
                <a:spcPct val="110000"/>
              </a:lnSpc>
              <a:buFont typeface="Arial" panose="020B0604020202020204" pitchFamily="34" charset="0"/>
              <a:buChar char="•"/>
            </a:pPr>
            <a:endParaRPr lang="en-US" sz="2100">
              <a:effectLst/>
            </a:endParaRPr>
          </a:p>
          <a:p>
            <a:pPr indent="-228600" algn="l">
              <a:lnSpc>
                <a:spcPct val="110000"/>
              </a:lnSpc>
              <a:buFont typeface="Arial" panose="020B0604020202020204" pitchFamily="34" charset="0"/>
              <a:buChar char="•"/>
            </a:pPr>
            <a:r>
              <a:rPr lang="en-US" sz="2100" b="0" i="0">
                <a:effectLst/>
              </a:rPr>
              <a:t>Digital skills are essential for both academic and professional success. They include the ability to find, create, and share information effectively. In this module, I focused on improving both my practical and technical skills, which will help me adapt to future learning and workplace challenges.</a:t>
            </a:r>
            <a:endParaRPr lang="en-US" sz="2100">
              <a:effectLst/>
            </a:endParaRPr>
          </a:p>
          <a:p>
            <a:pPr algn="l"/>
            <a:endParaRPr lang="en-US"/>
          </a:p>
        </p:txBody>
      </p:sp>
      <p:sp>
        <p:nvSpPr>
          <p:cNvPr id="7" name="TextBox 6">
            <a:extLst>
              <a:ext uri="{FF2B5EF4-FFF2-40B4-BE49-F238E27FC236}">
                <a16:creationId xmlns:a16="http://schemas.microsoft.com/office/drawing/2014/main" id="{93790D25-A6B3-7700-4391-EBCB26827B21}"/>
              </a:ext>
            </a:extLst>
          </p:cNvPr>
          <p:cNvSpPr txBox="1"/>
          <p:nvPr/>
        </p:nvSpPr>
        <p:spPr>
          <a:xfrm>
            <a:off x="4621619" y="523405"/>
            <a:ext cx="3441403" cy="661720"/>
          </a:xfrm>
          <a:prstGeom prst="rect">
            <a:avLst/>
          </a:prstGeom>
          <a:noFill/>
        </p:spPr>
        <p:txBody>
          <a:bodyPr wrap="square" rtlCol="0">
            <a:spAutoFit/>
          </a:bodyPr>
          <a:lstStyle/>
          <a:p>
            <a:pPr algn="l"/>
            <a:r>
              <a:rPr lang="en-GB" sz="3700" u="sng"/>
              <a:t>Introduction</a:t>
            </a:r>
            <a:endParaRPr lang="en-US" sz="3700" u="sng"/>
          </a:p>
        </p:txBody>
      </p:sp>
      <p:pic>
        <p:nvPicPr>
          <p:cNvPr id="13" name="Picture 12" descr="En Línea La Educación Internet - Imagen gratis en Pixabay">
            <a:extLst>
              <a:ext uri="{FF2B5EF4-FFF2-40B4-BE49-F238E27FC236}">
                <a16:creationId xmlns:a16="http://schemas.microsoft.com/office/drawing/2014/main" id="{D5724283-4301-869F-C681-1655938D34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86" y="-69682"/>
            <a:ext cx="3699342" cy="2458795"/>
          </a:xfrm>
          <a:prstGeom prst="rect">
            <a:avLst/>
          </a:prstGeom>
        </p:spPr>
      </p:pic>
      <p:pic>
        <p:nvPicPr>
          <p:cNvPr id="2" name="Picture 1" descr="Chapter 6: Building an effective learning environment – Teaching in a ...">
            <a:extLst>
              <a:ext uri="{FF2B5EF4-FFF2-40B4-BE49-F238E27FC236}">
                <a16:creationId xmlns:a16="http://schemas.microsoft.com/office/drawing/2014/main" id="{EF6B9ED1-F0A0-2775-9A08-6A665B84872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906" y="3793707"/>
            <a:ext cx="3699342" cy="3064862"/>
          </a:xfrm>
          <a:prstGeom prst="rect">
            <a:avLst/>
          </a:prstGeom>
        </p:spPr>
      </p:pic>
    </p:spTree>
    <p:extLst>
      <p:ext uri="{BB962C8B-B14F-4D97-AF65-F5344CB8AC3E}">
        <p14:creationId xmlns:p14="http://schemas.microsoft.com/office/powerpoint/2010/main" val="21453500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21E0DC6F-DB0E-DBE1-8178-AE81BC6B96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reen Background Images | Free Vectors and PSDs - rawpixel">
            <a:extLst>
              <a:ext uri="{FF2B5EF4-FFF2-40B4-BE49-F238E27FC236}">
                <a16:creationId xmlns:a16="http://schemas.microsoft.com/office/drawing/2014/main" id="{AB56BC89-0CC0-0725-FAFF-61961B41FD56}"/>
              </a:ext>
            </a:extLst>
          </p:cNvPr>
          <p:cNvPicPr>
            <a:picLocks noChangeAspect="1"/>
          </p:cNvPicPr>
          <p:nvPr/>
        </p:nvPicPr>
        <p:blipFill>
          <a:blip r:embed="rId2">
            <a:extLst>
              <a:ext uri="{28A0092B-C50C-407E-A947-70E740481C1C}">
                <a14:useLocalDpi xmlns:a14="http://schemas.microsoft.com/office/drawing/2010/main" val="0"/>
              </a:ext>
            </a:extLst>
          </a:blip>
          <a:srcRect t="23391" r="9091"/>
          <a:stretch>
            <a:fillRect/>
          </a:stretch>
        </p:blipFill>
        <p:spPr>
          <a:xfrm>
            <a:off x="-5211" y="10"/>
            <a:ext cx="12191980" cy="6857990"/>
          </a:xfrm>
          <a:prstGeom prst="rect">
            <a:avLst/>
          </a:prstGeom>
        </p:spPr>
      </p:pic>
      <p:sp>
        <p:nvSpPr>
          <p:cNvPr id="11" name="Rectangle 10">
            <a:extLst>
              <a:ext uri="{FF2B5EF4-FFF2-40B4-BE49-F238E27FC236}">
                <a16:creationId xmlns:a16="http://schemas.microsoft.com/office/drawing/2014/main" id="{84D07BF5-D29E-918E-55FE-747AF2A0E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66726" cy="6858001"/>
          </a:xfrm>
          <a:prstGeom prst="rect">
            <a:avLst/>
          </a:pr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074569-9247-CB2E-E91C-5C235EA35F91}"/>
              </a:ext>
            </a:extLst>
          </p:cNvPr>
          <p:cNvSpPr>
            <a:spLocks noGrp="1"/>
          </p:cNvSpPr>
          <p:nvPr>
            <p:ph type="ctrTitle"/>
          </p:nvPr>
        </p:nvSpPr>
        <p:spPr>
          <a:xfrm>
            <a:off x="441035" y="1424475"/>
            <a:ext cx="3424383" cy="2543448"/>
          </a:xfrm>
        </p:spPr>
        <p:txBody>
          <a:bodyPr anchor="t">
            <a:noAutofit/>
          </a:bodyPr>
          <a:lstStyle/>
          <a:p>
            <a:r>
              <a:rPr lang="en-GB" sz="2200" b="1" i="0">
                <a:effectLst/>
                <a:latin typeface="UICTFontTextStyleEmphasizedBody"/>
              </a:rPr>
              <a:t>Task 1 – JISC Digital Capability Assessment</a:t>
            </a:r>
            <a:br>
              <a:rPr lang="en-GB" sz="2200">
                <a:effectLst/>
                <a:latin typeface=".AppleSystemUIFont"/>
              </a:rPr>
            </a:br>
            <a:br>
              <a:rPr lang="en-GB" sz="2200">
                <a:effectLst/>
                <a:latin typeface=".AppleSystemUIFont"/>
              </a:rPr>
            </a:br>
            <a:br>
              <a:rPr lang="en-GB" sz="2200">
                <a:effectLst/>
                <a:latin typeface=".AppleSystemUIFont"/>
              </a:rPr>
            </a:br>
            <a:r>
              <a:rPr lang="en-GB" sz="2200" b="1" i="0">
                <a:effectLst/>
                <a:latin typeface="UICTFontTextStyleEmphasizedBody"/>
              </a:rPr>
              <a:t>Content:</a:t>
            </a:r>
            <a:br>
              <a:rPr lang="en-GB" sz="2200">
                <a:effectLst/>
                <a:latin typeface=".AppleSystemUIFont"/>
              </a:rPr>
            </a:br>
            <a:r>
              <a:rPr lang="en-GB" sz="2200" b="0" i="0">
                <a:effectLst/>
                <a:latin typeface="UICTFontTextStyleBody"/>
              </a:rPr>
              <a:t>• </a:t>
            </a:r>
            <a:r>
              <a:rPr lang="en-GB" sz="2200" b="1" i="0">
                <a:effectLst/>
                <a:latin typeface="UICTFontTextStyleEmphasizedBody"/>
              </a:rPr>
              <a:t>High:</a:t>
            </a:r>
            <a:r>
              <a:rPr lang="en-GB" sz="2200" b="0" i="0">
                <a:effectLst/>
                <a:latin typeface="UICTFontTextStyleBody"/>
              </a:rPr>
              <a:t> Digital Identity &amp; Digital Wellbeing</a:t>
            </a:r>
            <a:br>
              <a:rPr lang="en-GB" sz="2200">
                <a:effectLst/>
                <a:latin typeface=".AppleSystemUIFont"/>
              </a:rPr>
            </a:br>
            <a:r>
              <a:rPr lang="en-GB" sz="2200" b="0" i="0">
                <a:effectLst/>
                <a:latin typeface="UICTFontTextStyleBody"/>
              </a:rPr>
              <a:t>• </a:t>
            </a:r>
            <a:r>
              <a:rPr lang="en-GB" sz="2200" b="1" i="0">
                <a:effectLst/>
                <a:latin typeface="UICTFontTextStyleEmphasizedBody"/>
              </a:rPr>
              <a:t>Medium:</a:t>
            </a:r>
            <a:r>
              <a:rPr lang="en-GB" sz="2200" b="0" i="0">
                <a:effectLst/>
                <a:latin typeface="UICTFontTextStyleBody"/>
              </a:rPr>
              <a:t> Digital Learning &amp; Communication</a:t>
            </a:r>
            <a:br>
              <a:rPr lang="en-GB" sz="2200">
                <a:effectLst/>
                <a:latin typeface=".AppleSystemUIFont"/>
              </a:rPr>
            </a:br>
            <a:r>
              <a:rPr lang="en-GB" sz="2200" b="0" i="0">
                <a:effectLst/>
                <a:latin typeface="UICTFontTextStyleBody"/>
              </a:rPr>
              <a:t>• </a:t>
            </a:r>
            <a:r>
              <a:rPr lang="en-GB" sz="2200" b="1" i="0">
                <a:effectLst/>
                <a:latin typeface="UICTFontTextStyleEmphasizedBody"/>
              </a:rPr>
              <a:t>Low:</a:t>
            </a:r>
            <a:r>
              <a:rPr lang="en-GB" sz="2200" b="0" i="0">
                <a:effectLst/>
                <a:latin typeface="UICTFontTextStyleBody"/>
              </a:rPr>
              <a:t> Data Literacy, Digital Creation, Problem Solving</a:t>
            </a:r>
            <a:br>
              <a:rPr lang="en-GB" sz="2200">
                <a:effectLst/>
                <a:latin typeface=".AppleSystemUIFont"/>
              </a:rPr>
            </a:br>
            <a:endParaRPr lang="en-US" sz="2200"/>
          </a:p>
        </p:txBody>
      </p:sp>
      <p:sp>
        <p:nvSpPr>
          <p:cNvPr id="5" name="TextBox 4">
            <a:extLst>
              <a:ext uri="{FF2B5EF4-FFF2-40B4-BE49-F238E27FC236}">
                <a16:creationId xmlns:a16="http://schemas.microsoft.com/office/drawing/2014/main" id="{7CE0EC99-707B-3474-04B1-8CC38908F7C1}"/>
              </a:ext>
            </a:extLst>
          </p:cNvPr>
          <p:cNvSpPr txBox="1"/>
          <p:nvPr/>
        </p:nvSpPr>
        <p:spPr>
          <a:xfrm>
            <a:off x="4807741" y="724787"/>
            <a:ext cx="4768703" cy="2308324"/>
          </a:xfrm>
          <a:prstGeom prst="rect">
            <a:avLst/>
          </a:prstGeom>
          <a:noFill/>
        </p:spPr>
        <p:txBody>
          <a:bodyPr wrap="square" rtlCol="0">
            <a:spAutoFit/>
          </a:bodyPr>
          <a:lstStyle/>
          <a:p>
            <a:r>
              <a:rPr lang="en-GB" b="0" i="0">
                <a:effectLst/>
                <a:latin typeface="UICTFontTextStyleBody"/>
              </a:rPr>
              <a:t>My JISC assessment showed I am strong in managing my digital identity and wellbeing. I have moderate skills in learning and communicating digitally. However, I need to improve data literacy, digital creation, and problem-solving. Recognising these areas helps me plan targeted improvements.”</a:t>
            </a:r>
            <a:endParaRPr lang="en-GB">
              <a:effectLst/>
              <a:latin typeface=".AppleSystemUIFont"/>
            </a:endParaRPr>
          </a:p>
          <a:p>
            <a:pPr algn="l"/>
            <a:endParaRPr lang="en-US"/>
          </a:p>
        </p:txBody>
      </p:sp>
      <p:pic>
        <p:nvPicPr>
          <p:cNvPr id="6" name="Picture 5">
            <a:extLst>
              <a:ext uri="{FF2B5EF4-FFF2-40B4-BE49-F238E27FC236}">
                <a16:creationId xmlns:a16="http://schemas.microsoft.com/office/drawing/2014/main" id="{7CD89194-2531-8413-06B5-F9197EAA04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71937" y="3034978"/>
            <a:ext cx="7807034" cy="3292091"/>
          </a:xfrm>
          <a:prstGeom prst="rect">
            <a:avLst/>
          </a:prstGeom>
        </p:spPr>
      </p:pic>
    </p:spTree>
    <p:extLst>
      <p:ext uri="{BB962C8B-B14F-4D97-AF65-F5344CB8AC3E}">
        <p14:creationId xmlns:p14="http://schemas.microsoft.com/office/powerpoint/2010/main" val="22347257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1E0DC6F-DB0E-DBE1-8178-AE81BC6B96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Full Screen BG's | Free Website Backgrounds">
            <a:extLst>
              <a:ext uri="{FF2B5EF4-FFF2-40B4-BE49-F238E27FC236}">
                <a16:creationId xmlns:a16="http://schemas.microsoft.com/office/drawing/2014/main" id="{EEE63898-5E1B-8220-AF4E-36AEF0CCC03C}"/>
              </a:ext>
            </a:extLst>
          </p:cNvPr>
          <p:cNvPicPr>
            <a:picLocks noChangeAspect="1"/>
          </p:cNvPicPr>
          <p:nvPr/>
        </p:nvPicPr>
        <p:blipFill>
          <a:blip r:embed="rId2">
            <a:extLst>
              <a:ext uri="{28A0092B-C50C-407E-A947-70E740481C1C}">
                <a14:useLocalDpi xmlns:a14="http://schemas.microsoft.com/office/drawing/2010/main" val="0"/>
              </a:ext>
            </a:extLst>
          </a:blip>
          <a:srcRect r="9091" b="18182"/>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84D07BF5-D29E-918E-55FE-747AF2A0E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66726" cy="6858001"/>
          </a:xfrm>
          <a:prstGeom prst="rect">
            <a:avLst/>
          </a:pr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1782A1-D435-DA11-0D2F-B3420B8D55E3}"/>
              </a:ext>
            </a:extLst>
          </p:cNvPr>
          <p:cNvSpPr>
            <a:spLocks noGrp="1"/>
          </p:cNvSpPr>
          <p:nvPr>
            <p:ph type="ctrTitle"/>
          </p:nvPr>
        </p:nvSpPr>
        <p:spPr>
          <a:xfrm>
            <a:off x="80343" y="528326"/>
            <a:ext cx="3424383" cy="2543448"/>
          </a:xfrm>
        </p:spPr>
        <p:txBody>
          <a:bodyPr anchor="t">
            <a:normAutofit/>
          </a:bodyPr>
          <a:lstStyle/>
          <a:p>
            <a:r>
              <a:rPr lang="en-GB" sz="1400" b="1" i="0">
                <a:effectLst/>
                <a:latin typeface="UICTFontTextStyleEmphasizedBody"/>
              </a:rPr>
              <a:t>Slide 4: Strengths &amp; Areas for Improvement</a:t>
            </a:r>
            <a:br>
              <a:rPr lang="en-GB" sz="1400">
                <a:effectLst/>
                <a:latin typeface=".AppleSystemUIFont"/>
              </a:rPr>
            </a:br>
            <a:br>
              <a:rPr lang="en-GB" sz="1400">
                <a:effectLst/>
                <a:latin typeface=".AppleSystemUIFont"/>
              </a:rPr>
            </a:br>
            <a:br>
              <a:rPr lang="en-GB" sz="1400">
                <a:effectLst/>
                <a:latin typeface=".AppleSystemUIFont"/>
              </a:rPr>
            </a:br>
            <a:r>
              <a:rPr lang="en-GB" sz="1400" b="1" i="0">
                <a:effectLst/>
                <a:latin typeface="UICTFontTextStyleEmphasizedBody"/>
              </a:rPr>
              <a:t>Content:</a:t>
            </a:r>
            <a:br>
              <a:rPr lang="en-GB" sz="1400">
                <a:effectLst/>
                <a:latin typeface=".AppleSystemUIFont"/>
              </a:rPr>
            </a:br>
            <a:r>
              <a:rPr lang="en-GB" sz="1400" b="0" i="0">
                <a:effectLst/>
                <a:latin typeface="UICTFontTextStyleBody"/>
              </a:rPr>
              <a:t>• </a:t>
            </a:r>
            <a:r>
              <a:rPr lang="en-GB" sz="1400" b="1" i="0">
                <a:effectLst/>
                <a:latin typeface="UICTFontTextStyleEmphasizedBody"/>
              </a:rPr>
              <a:t>Strengths:</a:t>
            </a:r>
            <a:r>
              <a:rPr lang="en-GB" sz="1400" b="0" i="0">
                <a:effectLst/>
                <a:latin typeface="UICTFontTextStyleBody"/>
              </a:rPr>
              <a:t> Professional online presence, digital wellbeing</a:t>
            </a:r>
            <a:br>
              <a:rPr lang="en-GB" sz="1400">
                <a:effectLst/>
                <a:latin typeface=".AppleSystemUIFont"/>
              </a:rPr>
            </a:br>
            <a:r>
              <a:rPr lang="en-GB" sz="1400" b="0" i="0">
                <a:effectLst/>
                <a:latin typeface="UICTFontTextStyleBody"/>
              </a:rPr>
              <a:t>• </a:t>
            </a:r>
            <a:r>
              <a:rPr lang="en-GB" sz="1400" b="1" i="0">
                <a:effectLst/>
                <a:latin typeface="UICTFontTextStyleEmphasizedBody"/>
              </a:rPr>
              <a:t>Improvements:</a:t>
            </a:r>
            <a:r>
              <a:rPr lang="en-GB" sz="1400" b="0" i="0">
                <a:effectLst/>
                <a:latin typeface="UICTFontTextStyleBody"/>
              </a:rPr>
              <a:t> Data analysis, digital creation, problem-solving</a:t>
            </a:r>
            <a:br>
              <a:rPr lang="en-GB" sz="1400">
                <a:effectLst/>
                <a:latin typeface=".AppleSystemUIFont"/>
              </a:rPr>
            </a:br>
            <a:r>
              <a:rPr lang="en-GB" sz="1400" b="0" i="0">
                <a:effectLst/>
                <a:latin typeface="UICTFontTextStyleBody"/>
              </a:rPr>
              <a:t>• </a:t>
            </a:r>
            <a:r>
              <a:rPr lang="en-GB" sz="1400" b="1" i="0">
                <a:effectLst/>
                <a:latin typeface="UICTFontTextStyleEmphasizedBody"/>
              </a:rPr>
              <a:t>Action Plan:</a:t>
            </a:r>
            <a:r>
              <a:rPr lang="en-GB" sz="1400" b="0" i="0">
                <a:effectLst/>
                <a:latin typeface="UICTFontTextStyleBody"/>
              </a:rPr>
              <a:t> SMART goals for Excel, </a:t>
            </a:r>
            <a:r>
              <a:rPr lang="en-GB" sz="1400" b="0" i="0" err="1">
                <a:effectLst/>
                <a:latin typeface="UICTFontTextStyleBody"/>
              </a:rPr>
              <a:t>Canva</a:t>
            </a:r>
            <a:r>
              <a:rPr lang="en-GB" sz="1400" b="0" i="0">
                <a:effectLst/>
                <a:latin typeface="UICTFontTextStyleBody"/>
              </a:rPr>
              <a:t>, PowerBI</a:t>
            </a:r>
            <a:br>
              <a:rPr lang="en-GB" sz="1400">
                <a:effectLst/>
                <a:latin typeface=".AppleSystemUIFont"/>
              </a:rPr>
            </a:br>
            <a:endParaRPr lang="en-US" sz="3200"/>
          </a:p>
        </p:txBody>
      </p:sp>
      <p:sp>
        <p:nvSpPr>
          <p:cNvPr id="5" name="TextBox 4">
            <a:extLst>
              <a:ext uri="{FF2B5EF4-FFF2-40B4-BE49-F238E27FC236}">
                <a16:creationId xmlns:a16="http://schemas.microsoft.com/office/drawing/2014/main" id="{ED318391-F9EF-CB7D-24A1-28F2CA8F4411}"/>
              </a:ext>
            </a:extLst>
          </p:cNvPr>
          <p:cNvSpPr txBox="1"/>
          <p:nvPr/>
        </p:nvSpPr>
        <p:spPr>
          <a:xfrm>
            <a:off x="5839397" y="135473"/>
            <a:ext cx="5595680" cy="2031325"/>
          </a:xfrm>
          <a:prstGeom prst="rect">
            <a:avLst/>
          </a:prstGeom>
          <a:noFill/>
        </p:spPr>
        <p:txBody>
          <a:bodyPr wrap="square" rtlCol="0">
            <a:spAutoFit/>
          </a:bodyPr>
          <a:lstStyle/>
          <a:p>
            <a:r>
              <a:rPr lang="en-GB" b="0" i="0">
                <a:effectLst/>
                <a:latin typeface="UICTFontTextStyleBody"/>
              </a:rPr>
              <a:t>My strengths include managing professional profiles online and maintaining digital wellbeing. To improve, I will focus on analysing data, creating digital content, and solving technical problems. I have set SMART goals to complete Excel and PowerBI training and create professional infographics using </a:t>
            </a:r>
            <a:r>
              <a:rPr lang="en-GB" b="0" i="0" err="1">
                <a:effectLst/>
                <a:latin typeface="UICTFontTextStyleBody"/>
              </a:rPr>
              <a:t>Canva</a:t>
            </a:r>
            <a:r>
              <a:rPr lang="en-GB" b="0" i="0">
                <a:effectLst/>
                <a:latin typeface="UICTFontTextStyleBody"/>
              </a:rPr>
              <a:t> .</a:t>
            </a:r>
            <a:endParaRPr lang="en-GB">
              <a:effectLst/>
              <a:latin typeface=".AppleSystemUIFont"/>
            </a:endParaRPr>
          </a:p>
          <a:p>
            <a:pPr algn="l"/>
            <a:endParaRPr lang="en-US"/>
          </a:p>
        </p:txBody>
      </p:sp>
      <p:pic>
        <p:nvPicPr>
          <p:cNvPr id="6" name="Picture 5" descr="Group Coaching: Ins and Outs: What are your strengths as a coach?">
            <a:extLst>
              <a:ext uri="{FF2B5EF4-FFF2-40B4-BE49-F238E27FC236}">
                <a16:creationId xmlns:a16="http://schemas.microsoft.com/office/drawing/2014/main" id="{4442AACC-C97A-AEF7-996D-ABA6D43B6FE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406" y="3635818"/>
            <a:ext cx="4709775" cy="2982551"/>
          </a:xfrm>
          <a:prstGeom prst="rect">
            <a:avLst/>
          </a:prstGeom>
        </p:spPr>
      </p:pic>
      <p:pic>
        <p:nvPicPr>
          <p:cNvPr id="7" name="Picture 6" descr="SVG &gt; bodybuilder person bodybuilding power - Free SVG Image &amp; Icon ...">
            <a:extLst>
              <a:ext uri="{FF2B5EF4-FFF2-40B4-BE49-F238E27FC236}">
                <a16:creationId xmlns:a16="http://schemas.microsoft.com/office/drawing/2014/main" id="{04BCDFD0-5568-CCA3-73CC-3154501455D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59674" y="133984"/>
            <a:ext cx="1893517" cy="2031325"/>
          </a:xfrm>
          <a:prstGeom prst="rect">
            <a:avLst/>
          </a:prstGeom>
        </p:spPr>
      </p:pic>
      <p:sp>
        <p:nvSpPr>
          <p:cNvPr id="3" name="TextBox 2">
            <a:extLst>
              <a:ext uri="{FF2B5EF4-FFF2-40B4-BE49-F238E27FC236}">
                <a16:creationId xmlns:a16="http://schemas.microsoft.com/office/drawing/2014/main" id="{86BA5546-C97C-7CA3-E972-2C7B4DCC735C}"/>
              </a:ext>
            </a:extLst>
          </p:cNvPr>
          <p:cNvSpPr txBox="1"/>
          <p:nvPr/>
        </p:nvSpPr>
        <p:spPr>
          <a:xfrm>
            <a:off x="5837138" y="1803494"/>
            <a:ext cx="6315033"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Arial"/>
                <a:cs typeface="Arial"/>
              </a:rPr>
              <a:t>Action Plan Using SMART Goals</a:t>
            </a:r>
          </a:p>
          <a:p>
            <a:r>
              <a:rPr lang="en-US" dirty="0">
                <a:latin typeface="Arial"/>
                <a:cs typeface="Arial"/>
              </a:rPr>
              <a:t> </a:t>
            </a:r>
            <a:endParaRPr lang="en-US" dirty="0"/>
          </a:p>
          <a:p>
            <a:r>
              <a:rPr lang="en-US">
                <a:latin typeface="Arial"/>
                <a:cs typeface="Arial"/>
              </a:rPr>
              <a:t>Specific- Complete a "Data Analysis with Excel/Power, certification and learn to create Canva.</a:t>
            </a:r>
            <a:endParaRPr lang="en-US"/>
          </a:p>
          <a:p>
            <a:endParaRPr lang="en-US" dirty="0">
              <a:latin typeface="Arial"/>
              <a:cs typeface="Arial"/>
            </a:endParaRPr>
          </a:p>
          <a:p>
            <a:r>
              <a:rPr lang="en-US">
                <a:latin typeface="Arial"/>
                <a:cs typeface="Arial"/>
              </a:rPr>
              <a:t>Measurable- Completion of 5 modules and a final project.  Produce 3 high-quality reports for my current projects.</a:t>
            </a:r>
            <a:endParaRPr lang="en-US">
              <a:latin typeface="Neue Haas Grotesk Text Pro"/>
              <a:cs typeface="Arial"/>
            </a:endParaRPr>
          </a:p>
          <a:p>
            <a:endParaRPr lang="en-US" dirty="0">
              <a:latin typeface="Arial"/>
              <a:cs typeface="Arial"/>
            </a:endParaRPr>
          </a:p>
          <a:p>
            <a:r>
              <a:rPr lang="en-US" dirty="0">
                <a:latin typeface="Arial"/>
                <a:cs typeface="Arial"/>
              </a:rPr>
              <a:t>Achievable- Using University LinkedIn Learning, access  to </a:t>
            </a:r>
            <a:r>
              <a:rPr lang="en-US">
                <a:latin typeface="Arial"/>
                <a:cs typeface="Arial"/>
              </a:rPr>
              <a:t>free online </a:t>
            </a:r>
            <a:r>
              <a:rPr lang="en-US" dirty="0">
                <a:latin typeface="Arial"/>
                <a:cs typeface="Arial"/>
              </a:rPr>
              <a:t>tutorials and templates.</a:t>
            </a:r>
            <a:endParaRPr lang="en-US" dirty="0"/>
          </a:p>
          <a:p>
            <a:endParaRPr lang="en-US" dirty="0">
              <a:latin typeface="Arial"/>
              <a:cs typeface="Arial"/>
            </a:endParaRPr>
          </a:p>
          <a:p>
            <a:r>
              <a:rPr lang="en-US">
                <a:latin typeface="Arial"/>
                <a:cs typeface="Arial"/>
              </a:rPr>
              <a:t> Relevant- this will improve by focusing on managing and researching reports.</a:t>
            </a:r>
            <a:endParaRPr lang="en-US"/>
          </a:p>
          <a:p>
            <a:endParaRPr lang="en-US" dirty="0">
              <a:latin typeface="Arial"/>
              <a:cs typeface="Arial"/>
            </a:endParaRPr>
          </a:p>
          <a:p>
            <a:r>
              <a:rPr lang="en-US">
                <a:latin typeface="Arial"/>
                <a:cs typeface="Arial"/>
              </a:rPr>
              <a:t>Time-bound -improve this Within the next 8 weeks.</a:t>
            </a:r>
            <a:endParaRPr lang="en-US"/>
          </a:p>
          <a:p>
            <a:pPr algn="l"/>
            <a:endParaRPr lang="en-US" dirty="0"/>
          </a:p>
        </p:txBody>
      </p:sp>
    </p:spTree>
    <p:extLst>
      <p:ext uri="{BB962C8B-B14F-4D97-AF65-F5344CB8AC3E}">
        <p14:creationId xmlns:p14="http://schemas.microsoft.com/office/powerpoint/2010/main" val="4706417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Pink Background Free Stock Photo - Public Domain Pictures">
            <a:extLst>
              <a:ext uri="{FF2B5EF4-FFF2-40B4-BE49-F238E27FC236}">
                <a16:creationId xmlns:a16="http://schemas.microsoft.com/office/drawing/2014/main" id="{06C465EF-105F-9C17-EAA3-075D484557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38" y="-265071"/>
            <a:ext cx="12398744" cy="7037171"/>
          </a:xfrm>
          <a:prstGeom prst="rect">
            <a:avLst/>
          </a:prstGeom>
        </p:spPr>
      </p:pic>
      <p:sp>
        <p:nvSpPr>
          <p:cNvPr id="5" name="TextBox 4">
            <a:extLst>
              <a:ext uri="{FF2B5EF4-FFF2-40B4-BE49-F238E27FC236}">
                <a16:creationId xmlns:a16="http://schemas.microsoft.com/office/drawing/2014/main" id="{FE700AFC-1AF8-3BEF-A0B7-F54216ED3538}"/>
              </a:ext>
            </a:extLst>
          </p:cNvPr>
          <p:cNvSpPr txBox="1"/>
          <p:nvPr/>
        </p:nvSpPr>
        <p:spPr>
          <a:xfrm>
            <a:off x="3290776" y="266729"/>
            <a:ext cx="4890386" cy="1711268"/>
          </a:xfrm>
          <a:prstGeom prst="rect">
            <a:avLst/>
          </a:prstGeom>
          <a:noFill/>
        </p:spPr>
        <p:txBody>
          <a:bodyPr wrap="square" rtlCol="0">
            <a:spAutoFit/>
          </a:bodyPr>
          <a:lstStyle/>
          <a:p>
            <a:r>
              <a:rPr lang="en-GB" sz="3500" b="1" i="0">
                <a:effectLst/>
                <a:latin typeface="UICTFontTextStyleEmphasizedBody"/>
              </a:rPr>
              <a:t>LinkedIn Learning (Office 365)</a:t>
            </a:r>
            <a:endParaRPr lang="en-GB" sz="3500">
              <a:effectLst/>
              <a:latin typeface=".AppleSystemUIFont"/>
            </a:endParaRPr>
          </a:p>
          <a:p>
            <a:pPr algn="l"/>
            <a:endParaRPr lang="en-US" sz="3500"/>
          </a:p>
        </p:txBody>
      </p:sp>
      <p:sp>
        <p:nvSpPr>
          <p:cNvPr id="6" name="TextBox 5">
            <a:extLst>
              <a:ext uri="{FF2B5EF4-FFF2-40B4-BE49-F238E27FC236}">
                <a16:creationId xmlns:a16="http://schemas.microsoft.com/office/drawing/2014/main" id="{0E66A53F-DB04-25A8-71B9-2FBEE264E10B}"/>
              </a:ext>
            </a:extLst>
          </p:cNvPr>
          <p:cNvSpPr txBox="1"/>
          <p:nvPr/>
        </p:nvSpPr>
        <p:spPr>
          <a:xfrm>
            <a:off x="101855" y="3531044"/>
            <a:ext cx="4608059" cy="2585323"/>
          </a:xfrm>
          <a:prstGeom prst="rect">
            <a:avLst/>
          </a:prstGeom>
          <a:noFill/>
        </p:spPr>
        <p:txBody>
          <a:bodyPr wrap="square" rtlCol="0">
            <a:spAutoFit/>
          </a:bodyPr>
          <a:lstStyle/>
          <a:p>
            <a:r>
              <a:rPr lang="en-GB" b="0" i="0">
                <a:effectLst/>
                <a:latin typeface="UICTFontTextStyleBody"/>
              </a:rPr>
              <a:t>Through LinkedIn Learning, I improved my technical skills in Office 365. Outlook helped me organise emails and schedules efficiently. Word enabled me to create professionally formatted documents, and PowerPoint enhanced my presentation design skills. These tools are essential for academic and professional success.</a:t>
            </a:r>
            <a:endParaRPr lang="en-GB">
              <a:effectLst/>
              <a:latin typeface=".AppleSystemUIFont"/>
            </a:endParaRPr>
          </a:p>
          <a:p>
            <a:pPr algn="l"/>
            <a:endParaRPr lang="en-US"/>
          </a:p>
        </p:txBody>
      </p:sp>
      <p:pic>
        <p:nvPicPr>
          <p:cNvPr id="7" name="Picture 6">
            <a:extLst>
              <a:ext uri="{FF2B5EF4-FFF2-40B4-BE49-F238E27FC236}">
                <a16:creationId xmlns:a16="http://schemas.microsoft.com/office/drawing/2014/main" id="{FCD2DBB9-24A9-833F-A52B-9B86319C87E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03927" y="-270129"/>
            <a:ext cx="3786736" cy="6692966"/>
          </a:xfrm>
          <a:prstGeom prst="rect">
            <a:avLst/>
          </a:prstGeom>
        </p:spPr>
      </p:pic>
      <p:cxnSp>
        <p:nvCxnSpPr>
          <p:cNvPr id="8" name="Connector: Curved 7">
            <a:extLst>
              <a:ext uri="{FF2B5EF4-FFF2-40B4-BE49-F238E27FC236}">
                <a16:creationId xmlns:a16="http://schemas.microsoft.com/office/drawing/2014/main" id="{C5B93CC1-F112-7F0E-A077-FBD395DC1C64}"/>
              </a:ext>
            </a:extLst>
          </p:cNvPr>
          <p:cNvCxnSpPr>
            <a:cxnSpLocks/>
          </p:cNvCxnSpPr>
          <p:nvPr/>
        </p:nvCxnSpPr>
        <p:spPr>
          <a:xfrm>
            <a:off x="4876777" y="4272333"/>
            <a:ext cx="3175721" cy="807236"/>
          </a:xfrm>
          <a:prstGeom prst="curvedConnector3">
            <a:avLst/>
          </a:prstGeom>
          <a:ln>
            <a:headEnd type="triangle"/>
            <a:tailEnd type="triangle"/>
          </a:ln>
        </p:spPr>
        <p:style>
          <a:lnRef idx="1">
            <a:schemeClr val="accent1"/>
          </a:lnRef>
          <a:fillRef idx="0">
            <a:schemeClr val="accent1"/>
          </a:fillRef>
          <a:effectRef idx="0">
            <a:schemeClr val="accent1"/>
          </a:effectRef>
          <a:fontRef idx="minor">
            <a:schemeClr val="tx1"/>
          </a:fontRef>
        </p:style>
      </p:cxnSp>
      <p:pic>
        <p:nvPicPr>
          <p:cNvPr id="12" name="Picture 11" descr="Team Work Free Stock Photo - Public Domain Pictures">
            <a:extLst>
              <a:ext uri="{FF2B5EF4-FFF2-40B4-BE49-F238E27FC236}">
                <a16:creationId xmlns:a16="http://schemas.microsoft.com/office/drawing/2014/main" id="{46F9EF99-7E4C-AC16-C9BE-1C50A584702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0800000" flipH="1" flipV="1">
            <a:off x="0" y="103282"/>
            <a:ext cx="3312505" cy="2663501"/>
          </a:xfrm>
          <a:prstGeom prst="rect">
            <a:avLst/>
          </a:prstGeom>
        </p:spPr>
      </p:pic>
    </p:spTree>
    <p:extLst>
      <p:ext uri="{BB962C8B-B14F-4D97-AF65-F5344CB8AC3E}">
        <p14:creationId xmlns:p14="http://schemas.microsoft.com/office/powerpoint/2010/main" val="9283354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olid Orange Background Free Stock Photo - Public Domain Pictures">
            <a:extLst>
              <a:ext uri="{FF2B5EF4-FFF2-40B4-BE49-F238E27FC236}">
                <a16:creationId xmlns:a16="http://schemas.microsoft.com/office/drawing/2014/main" id="{FEA27ADB-BE55-2EA9-8D18-9054073F151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V="1">
            <a:off x="1" y="-261937"/>
            <a:ext cx="12829391" cy="7154852"/>
          </a:xfrm>
          <a:prstGeom prst="rect">
            <a:avLst/>
          </a:prstGeom>
        </p:spPr>
      </p:pic>
      <p:sp>
        <p:nvSpPr>
          <p:cNvPr id="5" name="TextBox 4">
            <a:extLst>
              <a:ext uri="{FF2B5EF4-FFF2-40B4-BE49-F238E27FC236}">
                <a16:creationId xmlns:a16="http://schemas.microsoft.com/office/drawing/2014/main" id="{822E0C10-5F8E-8D7C-9459-029F1F872D75}"/>
              </a:ext>
            </a:extLst>
          </p:cNvPr>
          <p:cNvSpPr txBox="1"/>
          <p:nvPr/>
        </p:nvSpPr>
        <p:spPr>
          <a:xfrm>
            <a:off x="1120137" y="289679"/>
            <a:ext cx="4078001" cy="3139321"/>
          </a:xfrm>
          <a:prstGeom prst="rect">
            <a:avLst/>
          </a:prstGeom>
          <a:noFill/>
        </p:spPr>
        <p:txBody>
          <a:bodyPr wrap="square" rtlCol="0">
            <a:spAutoFit/>
          </a:bodyPr>
          <a:lstStyle/>
          <a:p>
            <a:r>
              <a:rPr lang="en-GB" b="1" i="0" u="sng">
                <a:effectLst/>
                <a:latin typeface="UICTFontTextStyleEmphasizedBody"/>
              </a:rPr>
              <a:t>Excel &amp; Data Analysis</a:t>
            </a:r>
            <a:endParaRPr lang="en-GB" u="sng">
              <a:effectLst/>
              <a:latin typeface=".AppleSystemUIFont"/>
            </a:endParaRPr>
          </a:p>
          <a:p>
            <a:br>
              <a:rPr lang="en-GB">
                <a:effectLst/>
                <a:latin typeface=".AppleSystemUIFont"/>
              </a:rPr>
            </a:br>
            <a:endParaRPr lang="en-GB">
              <a:effectLst/>
              <a:latin typeface=".AppleSystemUIFont"/>
            </a:endParaRPr>
          </a:p>
          <a:p>
            <a:r>
              <a:rPr lang="en-GB" b="1" i="0">
                <a:effectLst/>
                <a:latin typeface="UICTFontTextStyleEmphasizedBody"/>
              </a:rPr>
              <a:t>Content:</a:t>
            </a:r>
            <a:endParaRPr lang="en-GB">
              <a:effectLst/>
              <a:latin typeface=".AppleSystemUIFont"/>
            </a:endParaRPr>
          </a:p>
          <a:p>
            <a:r>
              <a:rPr lang="en-GB" b="0" i="0">
                <a:effectLst/>
                <a:latin typeface="UICTFontTextStyleBody"/>
              </a:rPr>
              <a:t>• Household income spreadsheet project: income, expenses, disposable income</a:t>
            </a:r>
            <a:endParaRPr lang="en-GB">
              <a:effectLst/>
              <a:latin typeface=".AppleSystemUIFont"/>
            </a:endParaRPr>
          </a:p>
          <a:p>
            <a:r>
              <a:rPr lang="en-GB" b="0" i="0">
                <a:effectLst/>
                <a:latin typeface="UICTFontTextStyleBody"/>
              </a:rPr>
              <a:t>• Key functions: SUM, IF, Pivot Tables, Charts</a:t>
            </a:r>
            <a:endParaRPr lang="en-GB">
              <a:effectLst/>
              <a:latin typeface=".AppleSystemUIFont"/>
            </a:endParaRPr>
          </a:p>
          <a:p>
            <a:r>
              <a:rPr lang="en-GB" b="0" i="0">
                <a:effectLst/>
                <a:latin typeface="UICTFontTextStyleBody"/>
              </a:rPr>
              <a:t>• Insights: 47.5% savings rate, rent = 60% of expenditure</a:t>
            </a:r>
            <a:endParaRPr lang="en-GB">
              <a:effectLst/>
              <a:latin typeface=".AppleSystemUIFont"/>
            </a:endParaRPr>
          </a:p>
          <a:p>
            <a:pPr algn="l"/>
            <a:endParaRPr lang="en-US"/>
          </a:p>
        </p:txBody>
      </p:sp>
      <p:sp>
        <p:nvSpPr>
          <p:cNvPr id="6" name="TextBox 5">
            <a:extLst>
              <a:ext uri="{FF2B5EF4-FFF2-40B4-BE49-F238E27FC236}">
                <a16:creationId xmlns:a16="http://schemas.microsoft.com/office/drawing/2014/main" id="{8974048F-52BE-EE94-A876-F3364E2DF680}"/>
              </a:ext>
            </a:extLst>
          </p:cNvPr>
          <p:cNvSpPr txBox="1"/>
          <p:nvPr/>
        </p:nvSpPr>
        <p:spPr>
          <a:xfrm>
            <a:off x="852269" y="3850217"/>
            <a:ext cx="5562426" cy="2031325"/>
          </a:xfrm>
          <a:prstGeom prst="rect">
            <a:avLst/>
          </a:prstGeom>
          <a:noFill/>
        </p:spPr>
        <p:txBody>
          <a:bodyPr wrap="square" rtlCol="0">
            <a:spAutoFit/>
          </a:bodyPr>
          <a:lstStyle/>
          <a:p>
            <a:r>
              <a:rPr lang="en-GB" b="0" i="0">
                <a:effectLst/>
                <a:latin typeface="UICTFontTextStyleBody"/>
              </a:rPr>
              <a:t>Excel was the most challenging but rewarding task. I created a spreadsheet tracking income and expenses, calculating disposable income. Using functions like SUM, IF, and Pivot Tables, I produced charts to analyse financial data. This showed me the importance of data analysis in making evidence-based decisions.</a:t>
            </a:r>
            <a:endParaRPr lang="en-GB">
              <a:effectLst/>
              <a:latin typeface=".AppleSystemUIFont"/>
            </a:endParaRPr>
          </a:p>
          <a:p>
            <a:pPr algn="l"/>
            <a:endParaRPr lang="en-US"/>
          </a:p>
        </p:txBody>
      </p:sp>
      <p:pic>
        <p:nvPicPr>
          <p:cNvPr id="7" name="Picture 6" descr="Silhuette Images | Free Photos, PNG Stickers, Wallpapers &amp; Backgrounds ...">
            <a:extLst>
              <a:ext uri="{FF2B5EF4-FFF2-40B4-BE49-F238E27FC236}">
                <a16:creationId xmlns:a16="http://schemas.microsoft.com/office/drawing/2014/main" id="{3DE12D8C-26A9-461C-272A-ABF50CC9987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53530" y="30540"/>
            <a:ext cx="5438470" cy="3953633"/>
          </a:xfrm>
          <a:prstGeom prst="rect">
            <a:avLst/>
          </a:prstGeom>
        </p:spPr>
      </p:pic>
      <p:pic>
        <p:nvPicPr>
          <p:cNvPr id="8" name="Picture 7" descr="Challenge - Free of Charge Creative Commons Handwriting image">
            <a:extLst>
              <a:ext uri="{FF2B5EF4-FFF2-40B4-BE49-F238E27FC236}">
                <a16:creationId xmlns:a16="http://schemas.microsoft.com/office/drawing/2014/main" id="{84790517-3BD9-82BE-DFB3-895BF4A78EC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379956" y="3984173"/>
            <a:ext cx="4368800" cy="2908300"/>
          </a:xfrm>
          <a:prstGeom prst="rect">
            <a:avLst/>
          </a:prstGeom>
        </p:spPr>
      </p:pic>
    </p:spTree>
    <p:extLst>
      <p:ext uri="{BB962C8B-B14F-4D97-AF65-F5344CB8AC3E}">
        <p14:creationId xmlns:p14="http://schemas.microsoft.com/office/powerpoint/2010/main" val="40711679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5E5473D2-DD46-DFAF-84EC-264D6CE58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reen Background Images | Free Vectors and PSDs - rawpixel">
            <a:extLst>
              <a:ext uri="{FF2B5EF4-FFF2-40B4-BE49-F238E27FC236}">
                <a16:creationId xmlns:a16="http://schemas.microsoft.com/office/drawing/2014/main" id="{F598139D-B016-214D-998C-DE97D18C1F37}"/>
              </a:ext>
            </a:extLst>
          </p:cNvPr>
          <p:cNvPicPr>
            <a:picLocks noChangeAspect="1"/>
          </p:cNvPicPr>
          <p:nvPr/>
        </p:nvPicPr>
        <p:blipFill>
          <a:blip r:embed="rId2">
            <a:extLst>
              <a:ext uri="{28A0092B-C50C-407E-A947-70E740481C1C}">
                <a14:useLocalDpi xmlns:a14="http://schemas.microsoft.com/office/drawing/2010/main" val="0"/>
              </a:ext>
            </a:extLst>
          </a:blip>
          <a:srcRect l="1078" r="27210" b="-1"/>
          <a:stretch>
            <a:fillRect/>
          </a:stretch>
        </p:blipFill>
        <p:spPr>
          <a:xfrm>
            <a:off x="1" y="10"/>
            <a:ext cx="12404649" cy="6857990"/>
          </a:xfrm>
          <a:prstGeom prst="rect">
            <a:avLst/>
          </a:prstGeom>
        </p:spPr>
      </p:pic>
      <p:sp>
        <p:nvSpPr>
          <p:cNvPr id="7" name="Title 6">
            <a:extLst>
              <a:ext uri="{FF2B5EF4-FFF2-40B4-BE49-F238E27FC236}">
                <a16:creationId xmlns:a16="http://schemas.microsoft.com/office/drawing/2014/main" id="{47ECE79C-E965-F64C-FC2B-6837CFEC8068}"/>
              </a:ext>
            </a:extLst>
          </p:cNvPr>
          <p:cNvSpPr>
            <a:spLocks noGrp="1"/>
          </p:cNvSpPr>
          <p:nvPr>
            <p:ph type="ctrTitle"/>
          </p:nvPr>
        </p:nvSpPr>
        <p:spPr>
          <a:xfrm>
            <a:off x="2408247" y="-552941"/>
            <a:ext cx="7588155" cy="2621154"/>
          </a:xfrm>
        </p:spPr>
        <p:txBody>
          <a:bodyPr/>
          <a:lstStyle/>
          <a:p>
            <a:r>
              <a:rPr lang="en-GB" b="1" i="0">
                <a:effectLst/>
                <a:latin typeface="UICTFontTextStyleEmphasizedBody"/>
              </a:rPr>
              <a:t>Reflection &amp; Application and conclusion </a:t>
            </a:r>
            <a:br>
              <a:rPr lang="en-GB">
                <a:effectLst/>
                <a:latin typeface=".AppleSystemUIFont"/>
              </a:rPr>
            </a:br>
            <a:endParaRPr lang="en-US"/>
          </a:p>
        </p:txBody>
      </p:sp>
      <p:sp>
        <p:nvSpPr>
          <p:cNvPr id="10" name="TextBox 9">
            <a:extLst>
              <a:ext uri="{FF2B5EF4-FFF2-40B4-BE49-F238E27FC236}">
                <a16:creationId xmlns:a16="http://schemas.microsoft.com/office/drawing/2014/main" id="{D90CE04C-970A-6B50-A4AD-C2FB77EA9C39}"/>
              </a:ext>
            </a:extLst>
          </p:cNvPr>
          <p:cNvSpPr txBox="1"/>
          <p:nvPr/>
        </p:nvSpPr>
        <p:spPr>
          <a:xfrm>
            <a:off x="212649" y="1596245"/>
            <a:ext cx="3816300" cy="943935"/>
          </a:xfrm>
          <a:prstGeom prst="rect">
            <a:avLst/>
          </a:prstGeom>
          <a:noFill/>
        </p:spPr>
        <p:txBody>
          <a:bodyPr wrap="square" rtlCol="0">
            <a:spAutoFit/>
          </a:bodyPr>
          <a:lstStyle/>
          <a:p>
            <a:r>
              <a:rPr lang="en-GB"/>
              <a:t>Learning → Applying Skills → Career Growth 📈</a:t>
            </a:r>
          </a:p>
          <a:p>
            <a:pPr algn="l"/>
            <a:endParaRPr lang="en-US"/>
          </a:p>
        </p:txBody>
      </p:sp>
      <p:sp>
        <p:nvSpPr>
          <p:cNvPr id="12" name="TextBox 11">
            <a:extLst>
              <a:ext uri="{FF2B5EF4-FFF2-40B4-BE49-F238E27FC236}">
                <a16:creationId xmlns:a16="http://schemas.microsoft.com/office/drawing/2014/main" id="{6DAE30A7-BD64-1275-C68A-E4C668EBD1AF}"/>
              </a:ext>
            </a:extLst>
          </p:cNvPr>
          <p:cNvSpPr txBox="1"/>
          <p:nvPr/>
        </p:nvSpPr>
        <p:spPr>
          <a:xfrm>
            <a:off x="4013197" y="1574793"/>
            <a:ext cx="7081004" cy="4801314"/>
          </a:xfrm>
          <a:prstGeom prst="rect">
            <a:avLst/>
          </a:prstGeom>
          <a:noFill/>
        </p:spPr>
        <p:txBody>
          <a:bodyPr wrap="square" lIns="91440" tIns="45720" rIns="91440" bIns="45720" rtlCol="0" anchor="t">
            <a:spAutoFit/>
          </a:bodyPr>
          <a:lstStyle/>
          <a:p>
            <a:r>
              <a:rPr lang="en-GB" b="1" i="0">
                <a:effectLst/>
                <a:latin typeface="UICTFontTextStyleEmphasizedBody"/>
              </a:rPr>
              <a:t>Reflection, Application &amp; Conclusion</a:t>
            </a:r>
            <a:endParaRPr lang="en-GB">
              <a:effectLst/>
              <a:latin typeface=".AppleSystemUIFont"/>
            </a:endParaRPr>
          </a:p>
          <a:p>
            <a:br>
              <a:rPr lang="en-GB" dirty="0">
                <a:effectLst/>
                <a:latin typeface=".AppleSystemUIFont"/>
              </a:rPr>
            </a:br>
            <a:endParaRPr lang="en-GB">
              <a:effectLst/>
              <a:latin typeface=".AppleSystemUIFont"/>
            </a:endParaRPr>
          </a:p>
          <a:p>
            <a:r>
              <a:rPr lang="en-GB" b="0" i="0">
                <a:effectLst/>
                <a:latin typeface="UICTFontTextStyleBody"/>
              </a:rPr>
              <a:t>• I have developed from a basic user of digital tools to a more advanced practitioner through learning and practice during my studies.</a:t>
            </a:r>
            <a:br>
              <a:rPr lang="en-GB" dirty="0">
                <a:effectLst/>
                <a:latin typeface=".AppleSystemUIFont"/>
              </a:rPr>
            </a:br>
            <a:endParaRPr lang="en-GB">
              <a:effectLst/>
              <a:latin typeface=".AppleSystemUIFont"/>
            </a:endParaRPr>
          </a:p>
          <a:p>
            <a:r>
              <a:rPr lang="en-GB" b="0" i="0">
                <a:effectLst/>
                <a:latin typeface="UICTFontTextStyleBody"/>
              </a:rPr>
              <a:t>• These digital skills help me organise academic research more effectively and present information and results in a clear and professional way.</a:t>
            </a:r>
            <a:endParaRPr lang="en-GB">
              <a:effectLst/>
              <a:latin typeface=".AppleSystemUIFont"/>
            </a:endParaRPr>
          </a:p>
          <a:p>
            <a:endParaRPr lang="en-GB" dirty="0">
              <a:effectLst/>
              <a:latin typeface=".AppleSystemUIFont"/>
            </a:endParaRPr>
          </a:p>
          <a:p>
            <a:r>
              <a:rPr lang="en-GB" b="0" i="0">
                <a:effectLst/>
                <a:latin typeface="UICTFontTextStyleBody"/>
              </a:rPr>
              <a:t>• In my future career, these skills will support data analysis, improve decision-making, and help me explore business and entrepreneurial opportunities.</a:t>
            </a:r>
            <a:endParaRPr lang="en-GB">
              <a:effectLst/>
              <a:latin typeface=".AppleSystemUIFont"/>
            </a:endParaRPr>
          </a:p>
          <a:p>
            <a:endParaRPr lang="en-GB" dirty="0">
              <a:effectLst/>
              <a:latin typeface=".AppleSystemUIFont"/>
            </a:endParaRPr>
          </a:p>
          <a:p>
            <a:r>
              <a:rPr lang="en-GB" b="0" i="0" dirty="0">
                <a:effectLst/>
                <a:latin typeface="UICTFontTextStyleBody"/>
              </a:rPr>
              <a:t>• Digital skills are constantly changing, so it is important to continue learning and improving in order to stay adaptable and employable in a competitive job market.</a:t>
            </a:r>
            <a:endParaRPr lang="en-GB">
              <a:effectLst/>
              <a:latin typeface=".AppleSystemUIFont"/>
            </a:endParaRPr>
          </a:p>
          <a:p>
            <a:pPr algn="l"/>
            <a:endParaRPr lang="en-US"/>
          </a:p>
        </p:txBody>
      </p:sp>
    </p:spTree>
    <p:extLst>
      <p:ext uri="{BB962C8B-B14F-4D97-AF65-F5344CB8AC3E}">
        <p14:creationId xmlns:p14="http://schemas.microsoft.com/office/powerpoint/2010/main" val="25074088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DD584CE2-C024-979C-9641-3EF3B96FA86A}"/>
              </a:ext>
            </a:extLst>
          </p:cNvPr>
          <p:cNvSpPr>
            <a:spLocks noGrp="1"/>
          </p:cNvSpPr>
          <p:nvPr>
            <p:ph type="ctrTitle"/>
          </p:nvPr>
        </p:nvSpPr>
        <p:spPr>
          <a:xfrm>
            <a:off x="8270420" y="1387927"/>
            <a:ext cx="3212502" cy="1942773"/>
          </a:xfrm>
        </p:spPr>
        <p:txBody>
          <a:bodyPr vert="horz" lIns="91440" tIns="45720" rIns="91440" bIns="45720" rtlCol="0" anchor="b">
            <a:normAutofit/>
          </a:bodyPr>
          <a:lstStyle/>
          <a:p>
            <a:pPr algn="l"/>
            <a:r>
              <a:rPr lang="en-GB" sz="3600" b="1" kern="1200">
                <a:solidFill>
                  <a:schemeClr val="tx1"/>
                </a:solidFill>
                <a:latin typeface="+mj-lt"/>
                <a:ea typeface="+mj-ea"/>
                <a:cs typeface="+mj-cs"/>
              </a:rPr>
              <a:t>Reference list </a:t>
            </a:r>
            <a:endParaRPr lang="en-US" sz="3600" b="1" kern="1200">
              <a:solidFill>
                <a:schemeClr val="tx1"/>
              </a:solidFill>
              <a:latin typeface="+mj-lt"/>
              <a:ea typeface="+mj-ea"/>
              <a:cs typeface="+mj-cs"/>
            </a:endParaRPr>
          </a:p>
        </p:txBody>
      </p:sp>
      <p:pic>
        <p:nvPicPr>
          <p:cNvPr id="5" name="Picture 4" descr="Purple Background Images | Free iPhone &amp; Zoom HD Wallpapers &amp; Vectors ...">
            <a:extLst>
              <a:ext uri="{FF2B5EF4-FFF2-40B4-BE49-F238E27FC236}">
                <a16:creationId xmlns:a16="http://schemas.microsoft.com/office/drawing/2014/main" id="{3F69E245-3B29-11D0-FC2E-0FB4D941FBE4}"/>
              </a:ext>
            </a:extLst>
          </p:cNvPr>
          <p:cNvPicPr>
            <a:picLocks noChangeAspect="1"/>
          </p:cNvPicPr>
          <p:nvPr/>
        </p:nvPicPr>
        <p:blipFill>
          <a:blip r:embed="rId2">
            <a:extLst>
              <a:ext uri="{28A0092B-C50C-407E-A947-70E740481C1C}">
                <a14:useLocalDpi xmlns:a14="http://schemas.microsoft.com/office/drawing/2010/main" val="0"/>
              </a:ext>
            </a:extLst>
          </a:blip>
          <a:srcRect l="24827" r="-1" b="-1"/>
          <a:stretch>
            <a:fillRect/>
          </a:stretch>
        </p:blipFill>
        <p:spPr>
          <a:xfrm>
            <a:off x="20" y="10"/>
            <a:ext cx="7723393" cy="6857990"/>
          </a:xfrm>
          <a:prstGeom prst="rect">
            <a:avLst/>
          </a:prstGeom>
        </p:spPr>
      </p:pic>
      <p:sp>
        <p:nvSpPr>
          <p:cNvPr id="6" name="TextBox 5">
            <a:extLst>
              <a:ext uri="{FF2B5EF4-FFF2-40B4-BE49-F238E27FC236}">
                <a16:creationId xmlns:a16="http://schemas.microsoft.com/office/drawing/2014/main" id="{22629DDC-150E-0D80-65FD-96E6F174F73A}"/>
              </a:ext>
            </a:extLst>
          </p:cNvPr>
          <p:cNvSpPr txBox="1"/>
          <p:nvPr/>
        </p:nvSpPr>
        <p:spPr>
          <a:xfrm>
            <a:off x="709078" y="1207041"/>
            <a:ext cx="5594706" cy="6001643"/>
          </a:xfrm>
          <a:prstGeom prst="rect">
            <a:avLst/>
          </a:prstGeom>
          <a:noFill/>
        </p:spPr>
        <p:txBody>
          <a:bodyPr wrap="square" rtlCol="0">
            <a:spAutoFit/>
          </a:bodyPr>
          <a:lstStyle/>
          <a:p>
            <a:r>
              <a:rPr lang="en-GB" sz="1200" b="0" i="0" err="1">
                <a:solidFill>
                  <a:srgbClr val="000000"/>
                </a:solidFill>
                <a:effectLst/>
                <a:latin typeface="Arial" panose="020B0604020202020204" pitchFamily="34" charset="0"/>
              </a:rPr>
              <a:t>Beetham</a:t>
            </a:r>
            <a:r>
              <a:rPr lang="en-GB" sz="1200" b="0" i="0">
                <a:solidFill>
                  <a:srgbClr val="000000"/>
                </a:solidFill>
                <a:effectLst/>
                <a:latin typeface="Arial" panose="020B0604020202020204" pitchFamily="34" charset="0"/>
              </a:rPr>
              <a:t>, H. and Sharpe, R. (2013). </a:t>
            </a:r>
            <a:r>
              <a:rPr lang="en-GB" sz="1200" b="0" i="1">
                <a:solidFill>
                  <a:srgbClr val="000000"/>
                </a:solidFill>
                <a:effectLst/>
                <a:latin typeface="Arial" panose="020B0604020202020204" pitchFamily="34" charset="0"/>
              </a:rPr>
              <a:t>Rethinking pedagogy for a digital age : designing and delivering e-learning</a:t>
            </a:r>
            <a:r>
              <a:rPr lang="en-GB" sz="1200" b="0" i="0">
                <a:solidFill>
                  <a:srgbClr val="000000"/>
                </a:solidFill>
                <a:effectLst/>
                <a:latin typeface="Arial" panose="020B0604020202020204" pitchFamily="34" charset="0"/>
              </a:rPr>
              <a:t>. London: </a:t>
            </a:r>
            <a:r>
              <a:rPr lang="en-GB" sz="1200" b="0" i="0" err="1">
                <a:solidFill>
                  <a:srgbClr val="000000"/>
                </a:solidFill>
                <a:effectLst/>
                <a:latin typeface="Arial" panose="020B0604020202020204" pitchFamily="34" charset="0"/>
              </a:rPr>
              <a:t>Routledge</a:t>
            </a:r>
            <a:r>
              <a:rPr lang="en-GB" sz="1200" b="0" i="0">
                <a:solidFill>
                  <a:srgbClr val="000000"/>
                </a:solidFill>
                <a:effectLst/>
                <a:latin typeface="Arial" panose="020B0604020202020204" pitchFamily="34" charset="0"/>
              </a:rPr>
              <a:t>.</a:t>
            </a:r>
          </a:p>
          <a:p>
            <a:r>
              <a:rPr lang="en-GB" sz="1200" b="0" i="0">
                <a:solidFill>
                  <a:srgbClr val="000000"/>
                </a:solidFill>
                <a:effectLst/>
                <a:latin typeface="Arial" panose="020B0604020202020204" pitchFamily="34" charset="0"/>
              </a:rPr>
              <a:t>JISC (2024). </a:t>
            </a:r>
            <a:r>
              <a:rPr lang="en-GB" sz="1200" b="0" i="1">
                <a:solidFill>
                  <a:srgbClr val="000000"/>
                </a:solidFill>
                <a:effectLst/>
                <a:latin typeface="Arial" panose="020B0604020202020204" pitchFamily="34" charset="0"/>
              </a:rPr>
              <a:t>Building digital capability</a:t>
            </a:r>
            <a:r>
              <a:rPr lang="en-GB" sz="1200" b="0" i="0">
                <a:solidFill>
                  <a:srgbClr val="000000"/>
                </a:solidFill>
                <a:effectLst/>
                <a:latin typeface="Arial" panose="020B0604020202020204" pitchFamily="34" charset="0"/>
              </a:rPr>
              <a:t>. [online] </a:t>
            </a:r>
            <a:r>
              <a:rPr lang="en-GB" sz="1200" b="0" i="0" err="1">
                <a:solidFill>
                  <a:srgbClr val="000000"/>
                </a:solidFill>
                <a:effectLst/>
                <a:latin typeface="Arial" panose="020B0604020202020204" pitchFamily="34" charset="0"/>
              </a:rPr>
              <a:t>Jisc.Available</a:t>
            </a:r>
            <a:r>
              <a:rPr lang="en-GB" sz="1200" b="0" i="0">
                <a:solidFill>
                  <a:srgbClr val="000000"/>
                </a:solidFill>
                <a:effectLst/>
                <a:latin typeface="Arial" panose="020B0604020202020204" pitchFamily="34" charset="0"/>
              </a:rPr>
              <a:t> at: https://</a:t>
            </a:r>
            <a:r>
              <a:rPr lang="en-GB" sz="1200" b="0" i="0" err="1">
                <a:solidFill>
                  <a:srgbClr val="000000"/>
                </a:solidFill>
                <a:effectLst/>
                <a:latin typeface="Arial" panose="020B0604020202020204" pitchFamily="34" charset="0"/>
              </a:rPr>
              <a:t>www.jisc.ac.uk</a:t>
            </a:r>
            <a:r>
              <a:rPr lang="en-GB" sz="1200" b="0" i="0">
                <a:solidFill>
                  <a:srgbClr val="000000"/>
                </a:solidFill>
                <a:effectLst/>
                <a:latin typeface="Arial" panose="020B0604020202020204" pitchFamily="34" charset="0"/>
              </a:rPr>
              <a:t>/building-digital-capability [Accessed 10 Mar. 2026].</a:t>
            </a:r>
          </a:p>
          <a:p>
            <a:r>
              <a:rPr lang="en-GB" sz="1200" b="0" i="0">
                <a:solidFill>
                  <a:srgbClr val="000000"/>
                </a:solidFill>
                <a:effectLst/>
                <a:latin typeface="Arial" panose="020B0604020202020204" pitchFamily="34" charset="0"/>
              </a:rPr>
              <a:t>Ng, W. (2016). </a:t>
            </a:r>
            <a:r>
              <a:rPr lang="en-GB" sz="1200" b="0" i="1">
                <a:solidFill>
                  <a:srgbClr val="000000"/>
                </a:solidFill>
                <a:effectLst/>
                <a:latin typeface="Arial" panose="020B0604020202020204" pitchFamily="34" charset="0"/>
              </a:rPr>
              <a:t>New digital technology in education :</a:t>
            </a:r>
            <a:r>
              <a:rPr lang="en-GB" sz="1200" b="0" i="1" err="1">
                <a:solidFill>
                  <a:srgbClr val="000000"/>
                </a:solidFill>
                <a:effectLst/>
                <a:latin typeface="Arial" panose="020B0604020202020204" pitchFamily="34" charset="0"/>
              </a:rPr>
              <a:t>conceptualizing</a:t>
            </a:r>
            <a:r>
              <a:rPr lang="en-GB" sz="1200" b="0" i="1">
                <a:solidFill>
                  <a:srgbClr val="000000"/>
                </a:solidFill>
                <a:effectLst/>
                <a:latin typeface="Arial" panose="020B0604020202020204" pitchFamily="34" charset="0"/>
              </a:rPr>
              <a:t> professional learning for educators</a:t>
            </a:r>
            <a:r>
              <a:rPr lang="en-GB" sz="1200" b="0" i="0">
                <a:solidFill>
                  <a:srgbClr val="000000"/>
                </a:solidFill>
                <a:effectLst/>
                <a:latin typeface="Arial" panose="020B0604020202020204" pitchFamily="34" charset="0"/>
              </a:rPr>
              <a:t>. Cham: Springer.</a:t>
            </a:r>
          </a:p>
          <a:p>
            <a:r>
              <a:rPr lang="en-GB" sz="1200" b="0" i="0">
                <a:solidFill>
                  <a:srgbClr val="000000"/>
                </a:solidFill>
                <a:effectLst/>
                <a:latin typeface="Arial" panose="020B0604020202020204" pitchFamily="34" charset="0"/>
              </a:rPr>
              <a:t>Wall, T., </a:t>
            </a:r>
            <a:r>
              <a:rPr lang="en-GB" sz="1200" b="0" i="0" err="1">
                <a:solidFill>
                  <a:srgbClr val="000000"/>
                </a:solidFill>
                <a:effectLst/>
                <a:latin typeface="Arial" panose="020B0604020202020204" pitchFamily="34" charset="0"/>
              </a:rPr>
              <a:t>Ngo</a:t>
            </a:r>
            <a:r>
              <a:rPr lang="en-GB" sz="1200" b="0" i="0">
                <a:solidFill>
                  <a:srgbClr val="000000"/>
                </a:solidFill>
                <a:effectLst/>
                <a:latin typeface="Arial" panose="020B0604020202020204" pitchFamily="34" charset="0"/>
              </a:rPr>
              <a:t>, N., Hữu, C.N., Lan, P.N. and Knight, S. (2023). Organisational digital capability: a cross-country review of guidance. </a:t>
            </a:r>
            <a:r>
              <a:rPr lang="en-GB" sz="1200" b="0" i="1">
                <a:solidFill>
                  <a:srgbClr val="000000"/>
                </a:solidFill>
                <a:effectLst/>
                <a:latin typeface="Arial" panose="020B0604020202020204" pitchFamily="34" charset="0"/>
              </a:rPr>
              <a:t>Higher education, skills and work-based learning</a:t>
            </a:r>
            <a:r>
              <a:rPr lang="en-GB" sz="1200" b="0" i="0">
                <a:solidFill>
                  <a:srgbClr val="000000"/>
                </a:solidFill>
                <a:effectLst/>
                <a:latin typeface="Arial" panose="020B0604020202020204" pitchFamily="34" charset="0"/>
              </a:rPr>
              <a:t>. </a:t>
            </a:r>
            <a:r>
              <a:rPr lang="en-GB" sz="1200" b="0" i="0" err="1">
                <a:solidFill>
                  <a:srgbClr val="000000"/>
                </a:solidFill>
                <a:effectLst/>
                <a:latin typeface="Arial" panose="020B0604020202020204" pitchFamily="34" charset="0"/>
              </a:rPr>
              <a:t>doi:https</a:t>
            </a:r>
            <a:r>
              <a:rPr lang="en-GB" sz="1200" b="0" i="0">
                <a:solidFill>
                  <a:srgbClr val="000000"/>
                </a:solidFill>
                <a:effectLst/>
                <a:latin typeface="Arial" panose="020B0604020202020204" pitchFamily="34" charset="0"/>
              </a:rPr>
              <a:t>://</a:t>
            </a:r>
            <a:r>
              <a:rPr lang="en-GB" sz="1200" b="0" i="0" err="1">
                <a:solidFill>
                  <a:srgbClr val="000000"/>
                </a:solidFill>
                <a:effectLst/>
                <a:latin typeface="Arial" panose="020B0604020202020204" pitchFamily="34" charset="0"/>
              </a:rPr>
              <a:t>doi.org</a:t>
            </a:r>
            <a:r>
              <a:rPr lang="en-GB" sz="1200" b="0" i="0">
                <a:solidFill>
                  <a:srgbClr val="000000"/>
                </a:solidFill>
                <a:effectLst/>
                <a:latin typeface="Arial" panose="020B0604020202020204" pitchFamily="34" charset="0"/>
              </a:rPr>
              <a:t>/10.1108/</a:t>
            </a:r>
            <a:r>
              <a:rPr lang="en-GB" sz="1200" b="0" i="0" err="1">
                <a:solidFill>
                  <a:srgbClr val="000000"/>
                </a:solidFill>
                <a:effectLst/>
                <a:latin typeface="Arial" panose="020B0604020202020204" pitchFamily="34" charset="0"/>
              </a:rPr>
              <a:t>heswbl-06-2023-0157</a:t>
            </a:r>
            <a:r>
              <a:rPr lang="en-GB" sz="1200" b="0" i="0">
                <a:solidFill>
                  <a:srgbClr val="000000"/>
                </a:solidFill>
                <a:effectLst/>
                <a:latin typeface="Arial" panose="020B0604020202020204" pitchFamily="34" charset="0"/>
              </a:rPr>
              <a:t>.</a:t>
            </a:r>
          </a:p>
          <a:p>
            <a:r>
              <a:rPr lang="en-GB" sz="1200" b="0" i="0">
                <a:solidFill>
                  <a:srgbClr val="000000"/>
                </a:solidFill>
                <a:effectLst/>
                <a:latin typeface="Arial" panose="020B0604020202020204" pitchFamily="34" charset="0"/>
              </a:rPr>
              <a:t>Few, S. (2012). </a:t>
            </a:r>
            <a:r>
              <a:rPr lang="en-GB" sz="1200" b="0" i="1">
                <a:solidFill>
                  <a:srgbClr val="000000"/>
                </a:solidFill>
                <a:effectLst/>
                <a:latin typeface="Arial" panose="020B0604020202020204" pitchFamily="34" charset="0"/>
              </a:rPr>
              <a:t>Show me the numbers : designing tables and graphs to enlighten</a:t>
            </a:r>
            <a:r>
              <a:rPr lang="en-GB" sz="1200" b="0" i="0">
                <a:solidFill>
                  <a:srgbClr val="000000"/>
                </a:solidFill>
                <a:effectLst/>
                <a:latin typeface="Arial" panose="020B0604020202020204" pitchFamily="34" charset="0"/>
              </a:rPr>
              <a:t>. Burlingame: Analytic Press.</a:t>
            </a:r>
          </a:p>
          <a:p>
            <a:r>
              <a:rPr lang="en-GB" sz="1200" b="0" i="0" err="1">
                <a:solidFill>
                  <a:srgbClr val="000000"/>
                </a:solidFill>
                <a:effectLst/>
                <a:latin typeface="Arial" panose="020B0604020202020204" pitchFamily="34" charset="0"/>
              </a:rPr>
              <a:t>Jelen</a:t>
            </a:r>
            <a:r>
              <a:rPr lang="en-GB" sz="1200" b="0" i="0">
                <a:solidFill>
                  <a:srgbClr val="000000"/>
                </a:solidFill>
                <a:effectLst/>
                <a:latin typeface="Arial" panose="020B0604020202020204" pitchFamily="34" charset="0"/>
              </a:rPr>
              <a:t>, B. (2022). </a:t>
            </a:r>
            <a:r>
              <a:rPr lang="en-GB" sz="1200" b="0" i="1">
                <a:solidFill>
                  <a:srgbClr val="000000"/>
                </a:solidFill>
                <a:effectLst/>
                <a:latin typeface="Arial" panose="020B0604020202020204" pitchFamily="34" charset="0"/>
              </a:rPr>
              <a:t>MrExcel 2022</a:t>
            </a:r>
            <a:r>
              <a:rPr lang="en-GB" sz="1200" b="0" i="0">
                <a:solidFill>
                  <a:srgbClr val="000000"/>
                </a:solidFill>
                <a:effectLst/>
                <a:latin typeface="Arial" panose="020B0604020202020204" pitchFamily="34" charset="0"/>
              </a:rPr>
              <a:t>. Tickling Keys, Inc.</a:t>
            </a:r>
          </a:p>
          <a:p>
            <a:r>
              <a:rPr lang="en-GB" sz="1200" b="0" i="0" err="1">
                <a:solidFill>
                  <a:srgbClr val="000000"/>
                </a:solidFill>
                <a:effectLst/>
                <a:latin typeface="Arial" panose="020B0604020202020204" pitchFamily="34" charset="0"/>
              </a:rPr>
              <a:t>Kaushik</a:t>
            </a:r>
            <a:r>
              <a:rPr lang="en-GB" sz="1200" b="0" i="0">
                <a:solidFill>
                  <a:srgbClr val="000000"/>
                </a:solidFill>
                <a:effectLst/>
                <a:latin typeface="Arial" panose="020B0604020202020204" pitchFamily="34" charset="0"/>
              </a:rPr>
              <a:t>, A. (2022). </a:t>
            </a:r>
            <a:r>
              <a:rPr lang="en-GB" sz="1200" b="0" i="1">
                <a:solidFill>
                  <a:srgbClr val="000000"/>
                </a:solidFill>
                <a:effectLst/>
                <a:latin typeface="Arial" panose="020B0604020202020204" pitchFamily="34" charset="0"/>
              </a:rPr>
              <a:t>Importance and Uses of Excel in Business</a:t>
            </a:r>
            <a:r>
              <a:rPr lang="en-GB" sz="1200" b="0" i="0">
                <a:solidFill>
                  <a:srgbClr val="000000"/>
                </a:solidFill>
                <a:effectLst/>
                <a:latin typeface="Arial" panose="020B0604020202020204" pitchFamily="34" charset="0"/>
              </a:rPr>
              <a:t>. [online] </a:t>
            </a:r>
            <a:r>
              <a:rPr lang="en-GB" sz="1200" b="0" i="0" err="1">
                <a:solidFill>
                  <a:srgbClr val="000000"/>
                </a:solidFill>
                <a:effectLst/>
                <a:latin typeface="Arial" panose="020B0604020202020204" pitchFamily="34" charset="0"/>
              </a:rPr>
              <a:t>Wecreateproblems.com</a:t>
            </a:r>
            <a:r>
              <a:rPr lang="en-GB" sz="1200" b="0" i="0">
                <a:solidFill>
                  <a:srgbClr val="000000"/>
                </a:solidFill>
                <a:effectLst/>
                <a:latin typeface="Arial" panose="020B0604020202020204" pitchFamily="34" charset="0"/>
              </a:rPr>
              <a:t>. Available at: https://</a:t>
            </a:r>
            <a:r>
              <a:rPr lang="en-GB" sz="1200" b="0" i="0" err="1">
                <a:solidFill>
                  <a:srgbClr val="000000"/>
                </a:solidFill>
                <a:effectLst/>
                <a:latin typeface="Arial" panose="020B0604020202020204" pitchFamily="34" charset="0"/>
              </a:rPr>
              <a:t>www.wecreateproblems.com</a:t>
            </a:r>
            <a:r>
              <a:rPr lang="en-GB" sz="1200" b="0" i="0">
                <a:solidFill>
                  <a:srgbClr val="000000"/>
                </a:solidFill>
                <a:effectLst/>
                <a:latin typeface="Arial" panose="020B0604020202020204" pitchFamily="34" charset="0"/>
              </a:rPr>
              <a:t>/blog/importance-and-uses-of-excel-in-business [Accessed 10 Mar. 2026].</a:t>
            </a:r>
          </a:p>
          <a:p>
            <a:r>
              <a:rPr lang="en-GB" sz="1200" b="0" i="0">
                <a:solidFill>
                  <a:srgbClr val="000000"/>
                </a:solidFill>
                <a:effectLst/>
                <a:latin typeface="Arial" panose="020B0604020202020204" pitchFamily="34" charset="0"/>
              </a:rPr>
              <a:t>Sharma, H. (2026). </a:t>
            </a:r>
            <a:r>
              <a:rPr lang="en-GB" sz="1200" b="0" i="1">
                <a:solidFill>
                  <a:srgbClr val="000000"/>
                </a:solidFill>
                <a:effectLst/>
                <a:latin typeface="Arial" panose="020B0604020202020204" pitchFamily="34" charset="0"/>
              </a:rPr>
              <a:t>Best Types of Charts in Excel for Data Analysis, Presentation and Reporting</a:t>
            </a:r>
            <a:r>
              <a:rPr lang="en-GB" sz="1200" b="0" i="0">
                <a:solidFill>
                  <a:srgbClr val="000000"/>
                </a:solidFill>
                <a:effectLst/>
                <a:latin typeface="Arial" panose="020B0604020202020204" pitchFamily="34" charset="0"/>
              </a:rPr>
              <a:t>. [online] </a:t>
            </a:r>
            <a:r>
              <a:rPr lang="en-GB" sz="1200" b="0" i="0" err="1">
                <a:solidFill>
                  <a:srgbClr val="000000"/>
                </a:solidFill>
                <a:effectLst/>
                <a:latin typeface="Arial" panose="020B0604020202020204" pitchFamily="34" charset="0"/>
              </a:rPr>
              <a:t>Optimize</a:t>
            </a:r>
            <a:r>
              <a:rPr lang="en-GB" sz="1200" b="0" i="0">
                <a:solidFill>
                  <a:srgbClr val="000000"/>
                </a:solidFill>
                <a:effectLst/>
                <a:latin typeface="Arial" panose="020B0604020202020204" pitchFamily="34" charset="0"/>
              </a:rPr>
              <a:t> Smart. Available at: https://</a:t>
            </a:r>
            <a:r>
              <a:rPr lang="en-GB" sz="1200" b="0" i="0" err="1">
                <a:solidFill>
                  <a:srgbClr val="000000"/>
                </a:solidFill>
                <a:effectLst/>
                <a:latin typeface="Arial" panose="020B0604020202020204" pitchFamily="34" charset="0"/>
              </a:rPr>
              <a:t>optimizesmart.com</a:t>
            </a:r>
            <a:r>
              <a:rPr lang="en-GB" sz="1200" b="0" i="0">
                <a:solidFill>
                  <a:srgbClr val="000000"/>
                </a:solidFill>
                <a:effectLst/>
                <a:latin typeface="Arial" panose="020B0604020202020204" pitchFamily="34" charset="0"/>
              </a:rPr>
              <a:t>/blog/best-types-of-charts-in-excel-for-data-analysis-presentation-and-reporting/ [Accessed 10 Mar. 2026].</a:t>
            </a:r>
          </a:p>
          <a:p>
            <a:r>
              <a:rPr lang="en-GB" sz="1200" b="0" i="0">
                <a:solidFill>
                  <a:srgbClr val="000000"/>
                </a:solidFill>
                <a:effectLst/>
                <a:latin typeface="Arial" panose="020B0604020202020204" pitchFamily="34" charset="0"/>
              </a:rPr>
              <a:t>World Economic Forum (2023). </a:t>
            </a:r>
            <a:r>
              <a:rPr lang="en-GB" sz="1200" b="0" i="1">
                <a:solidFill>
                  <a:srgbClr val="000000"/>
                </a:solidFill>
                <a:effectLst/>
                <a:latin typeface="Arial" panose="020B0604020202020204" pitchFamily="34" charset="0"/>
              </a:rPr>
              <a:t>The Future of Jobs Report 2023</a:t>
            </a:r>
            <a:r>
              <a:rPr lang="en-GB" sz="1200" b="0" i="0">
                <a:solidFill>
                  <a:srgbClr val="000000"/>
                </a:solidFill>
                <a:effectLst/>
                <a:latin typeface="Arial" panose="020B0604020202020204" pitchFamily="34" charset="0"/>
              </a:rPr>
              <a:t>. [online] World Economic Forum. Available at: https://</a:t>
            </a:r>
            <a:r>
              <a:rPr lang="en-GB" sz="1200" b="0" i="0" err="1">
                <a:solidFill>
                  <a:srgbClr val="000000"/>
                </a:solidFill>
                <a:effectLst/>
                <a:latin typeface="Arial" panose="020B0604020202020204" pitchFamily="34" charset="0"/>
              </a:rPr>
              <a:t>www.weforum.org</a:t>
            </a:r>
            <a:r>
              <a:rPr lang="en-GB" sz="1200" b="0" i="0">
                <a:solidFill>
                  <a:srgbClr val="000000"/>
                </a:solidFill>
                <a:effectLst/>
                <a:latin typeface="Arial" panose="020B0604020202020204" pitchFamily="34" charset="0"/>
              </a:rPr>
              <a:t>/publications/the-future-of-jobs-report-2023/infographics-2128e451e0/?gad_source=1&amp;</a:t>
            </a:r>
            <a:r>
              <a:rPr lang="en-GB" sz="1200" b="0" i="0" err="1">
                <a:solidFill>
                  <a:srgbClr val="000000"/>
                </a:solidFill>
                <a:effectLst/>
                <a:latin typeface="Arial" panose="020B0604020202020204" pitchFamily="34" charset="0"/>
              </a:rPr>
              <a:t>gad_campaignid</a:t>
            </a:r>
            <a:r>
              <a:rPr lang="en-GB" sz="1200" b="0" i="0">
                <a:solidFill>
                  <a:srgbClr val="000000"/>
                </a:solidFill>
                <a:effectLst/>
                <a:latin typeface="Arial" panose="020B0604020202020204" pitchFamily="34" charset="0"/>
              </a:rPr>
              <a:t>=22228224717&amp;</a:t>
            </a:r>
            <a:r>
              <a:rPr lang="en-GB" sz="1200" b="0" i="0" err="1">
                <a:solidFill>
                  <a:srgbClr val="000000"/>
                </a:solidFill>
                <a:effectLst/>
                <a:latin typeface="Arial" panose="020B0604020202020204" pitchFamily="34" charset="0"/>
              </a:rPr>
              <a:t>gbraid</a:t>
            </a:r>
            <a:r>
              <a:rPr lang="en-GB" sz="1200" b="0" i="0">
                <a:solidFill>
                  <a:srgbClr val="000000"/>
                </a:solidFill>
                <a:effectLst/>
                <a:latin typeface="Arial" panose="020B0604020202020204" pitchFamily="34" charset="0"/>
              </a:rPr>
              <a:t>=0AAAAAoVy5F5tfA</a:t>
            </a:r>
            <a:r>
              <a:rPr lang="en-GB" sz="1200" b="0" i="0" err="1">
                <a:solidFill>
                  <a:srgbClr val="000000"/>
                </a:solidFill>
                <a:effectLst/>
                <a:latin typeface="Arial" panose="020B0604020202020204" pitchFamily="34" charset="0"/>
              </a:rPr>
              <a:t>_XAvpxx3_25_N5a_Pwk</a:t>
            </a:r>
            <a:r>
              <a:rPr lang="en-GB" sz="1200" b="0" i="0">
                <a:solidFill>
                  <a:srgbClr val="000000"/>
                </a:solidFill>
                <a:effectLst/>
                <a:latin typeface="Arial" panose="020B0604020202020204" pitchFamily="34" charset="0"/>
              </a:rPr>
              <a:t>&amp;</a:t>
            </a:r>
            <a:r>
              <a:rPr lang="en-GB" sz="1200" b="0" i="0" err="1">
                <a:solidFill>
                  <a:srgbClr val="000000"/>
                </a:solidFill>
                <a:effectLst/>
                <a:latin typeface="Arial" panose="020B0604020202020204" pitchFamily="34" charset="0"/>
              </a:rPr>
              <a:t>gclid</a:t>
            </a:r>
            <a:r>
              <a:rPr lang="en-GB" sz="1200" b="0" i="0">
                <a:solidFill>
                  <a:srgbClr val="000000"/>
                </a:solidFill>
                <a:effectLst/>
                <a:latin typeface="Arial" panose="020B0604020202020204" pitchFamily="34" charset="0"/>
              </a:rPr>
              <a:t>=Cj0KCQjwgr_NBhDFARIsAHiUWr6-</a:t>
            </a:r>
            <a:r>
              <a:rPr lang="en-GB" sz="1200" b="0" i="0" err="1">
                <a:solidFill>
                  <a:srgbClr val="000000"/>
                </a:solidFill>
                <a:effectLst/>
                <a:latin typeface="Arial" panose="020B0604020202020204" pitchFamily="34" charset="0"/>
              </a:rPr>
              <a:t>ukHX1tLjvuPM8SBx</a:t>
            </a:r>
            <a:r>
              <a:rPr lang="en-GB" sz="1200" b="0" i="0">
                <a:solidFill>
                  <a:srgbClr val="000000"/>
                </a:solidFill>
                <a:effectLst/>
                <a:latin typeface="Arial" panose="020B0604020202020204" pitchFamily="34" charset="0"/>
              </a:rPr>
              <a:t>-g8lEykXYolyy3AXmp_pJDeODwfjCGarOaAaAl4rEALw_wcB [Accessed 10 Mar. 2026].</a:t>
            </a:r>
          </a:p>
          <a:p>
            <a:r>
              <a:rPr lang="en-GB" sz="1200" b="0" i="0">
                <a:solidFill>
                  <a:srgbClr val="000000"/>
                </a:solidFill>
                <a:effectLst/>
                <a:latin typeface="Arial" panose="020B0604020202020204" pitchFamily="34" charset="0"/>
              </a:rPr>
              <a:t> </a:t>
            </a:r>
          </a:p>
          <a:p>
            <a:r>
              <a:rPr lang="en-GB" sz="1200" b="0" i="0">
                <a:solidFill>
                  <a:srgbClr val="000000"/>
                </a:solidFill>
                <a:effectLst/>
                <a:latin typeface="Arial" panose="020B0604020202020204" pitchFamily="34" charset="0"/>
              </a:rPr>
              <a:t> </a:t>
            </a:r>
          </a:p>
          <a:p>
            <a:pPr algn="l"/>
            <a:endParaRPr lang="en-US" sz="1200"/>
          </a:p>
        </p:txBody>
      </p:sp>
    </p:spTree>
    <p:extLst>
      <p:ext uri="{BB962C8B-B14F-4D97-AF65-F5344CB8AC3E}">
        <p14:creationId xmlns:p14="http://schemas.microsoft.com/office/powerpoint/2010/main" val="43528537"/>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VanillaVTI</vt:lpstr>
      <vt:lpstr>   Reflective Presentation  Digital Skills for Personal Development and Business Growth  name:  Tereza Cvorenova Student number: 2422918    BMSW4008 </vt:lpstr>
      <vt:lpstr>PowerPoint Presentation</vt:lpstr>
      <vt:lpstr>Task 1 – JISC Digital Capability Assessment   Content: • High: Digital Identity &amp; Digital Wellbeing • Medium: Digital Learning &amp; Communication • Low: Data Literacy, Digital Creation, Problem Solving </vt:lpstr>
      <vt:lpstr>Slide 4: Strengths &amp; Areas for Improvement   Content: • Strengths: Professional online presence, digital wellbeing • Improvements: Data analysis, digital creation, problem-solving • Action Plan: SMART goals for Excel, Canva, PowerBI </vt:lpstr>
      <vt:lpstr>PowerPoint Presentation</vt:lpstr>
      <vt:lpstr>PowerPoint Presentation</vt:lpstr>
      <vt:lpstr>Reflection &amp; Application and conclusion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Reflective Presentation  Digital Skills for Personal Development and Business Growth  name : tereza  Student number : 2422918    BMSW4008 </dc:title>
  <dc:creator>Tereza Cvorenova (2422918)</dc:creator>
  <cp:revision>59</cp:revision>
  <dcterms:created xsi:type="dcterms:W3CDTF">2026-03-12T13:10:20Z</dcterms:created>
  <dcterms:modified xsi:type="dcterms:W3CDTF">2026-03-13T14:37:08Z</dcterms:modified>
</cp:coreProperties>
</file>