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75" r:id="rId4"/>
    <p:sldId id="262" r:id="rId5"/>
    <p:sldId id="263" r:id="rId6"/>
    <p:sldId id="276" r:id="rId7"/>
    <p:sldId id="264" r:id="rId8"/>
    <p:sldId id="260" r:id="rId9"/>
    <p:sldId id="265" r:id="rId10"/>
    <p:sldId id="266" r:id="rId11"/>
    <p:sldId id="267" r:id="rId12"/>
    <p:sldId id="268" r:id="rId13"/>
    <p:sldId id="269" r:id="rId14"/>
    <p:sldId id="259" r:id="rId15"/>
    <p:sldId id="272" r:id="rId16"/>
    <p:sldId id="273" r:id="rId17"/>
    <p:sldId id="274" r:id="rId18"/>
    <p:sldId id="277" r:id="rId19"/>
    <p:sldId id="278" r:id="rId20"/>
    <p:sldId id="279" r:id="rId21"/>
    <p:sldId id="28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90" d="100"/>
          <a:sy n="90" d="100"/>
        </p:scale>
        <p:origin x="84" y="2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3317-236E-4FF3-9254-B14EBE76C24F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AE364-8BE2-4744-B435-423420577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95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3317-236E-4FF3-9254-B14EBE76C24F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AE364-8BE2-4744-B435-423420577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806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3317-236E-4FF3-9254-B14EBE76C24F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AE364-8BE2-4744-B435-423420577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322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3317-236E-4FF3-9254-B14EBE76C24F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AE364-8BE2-4744-B435-423420577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3016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3317-236E-4FF3-9254-B14EBE76C24F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AE364-8BE2-4744-B435-423420577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1969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3317-236E-4FF3-9254-B14EBE76C24F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AE364-8BE2-4744-B435-423420577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0976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3317-236E-4FF3-9254-B14EBE76C24F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AE364-8BE2-4744-B435-423420577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3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3317-236E-4FF3-9254-B14EBE76C24F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AE364-8BE2-4744-B435-423420577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98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3317-236E-4FF3-9254-B14EBE76C24F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AE364-8BE2-4744-B435-423420577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947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3317-236E-4FF3-9254-B14EBE76C24F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AE364-8BE2-4744-B435-423420577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33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3317-236E-4FF3-9254-B14EBE76C24F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AE364-8BE2-4744-B435-423420577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26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953317-236E-4FF3-9254-B14EBE76C24F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9AE364-8BE2-4744-B435-423420577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824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Supply Chain Vulnerability &amp; Resilience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By</a:t>
            </a:r>
          </a:p>
          <a:p>
            <a:r>
              <a:rPr lang="en-GB" sz="3600" dirty="0"/>
              <a:t>Andrew Thorn</a:t>
            </a:r>
          </a:p>
        </p:txBody>
      </p:sp>
    </p:spTree>
    <p:extLst>
      <p:ext uri="{BB962C8B-B14F-4D97-AF65-F5344CB8AC3E}">
        <p14:creationId xmlns:p14="http://schemas.microsoft.com/office/powerpoint/2010/main" val="5834029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Supply Chain Vulnerability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35726" y="1825625"/>
            <a:ext cx="8472055" cy="4351338"/>
          </a:xfrm>
        </p:spPr>
        <p:txBody>
          <a:bodyPr>
            <a:normAutofit/>
          </a:bodyPr>
          <a:lstStyle/>
          <a:p>
            <a:r>
              <a:rPr lang="en-GB" sz="3200" dirty="0"/>
              <a:t>Disruptions happen for a variety of reasons and the nature of their impact also varies</a:t>
            </a:r>
          </a:p>
          <a:p>
            <a:r>
              <a:rPr lang="en-GB" sz="3200" dirty="0"/>
              <a:t>For example, labour problems can be anticipated whereas a terrorist attack is unforeseen</a:t>
            </a:r>
          </a:p>
          <a:p>
            <a:r>
              <a:rPr lang="en-GB" sz="3200" dirty="0"/>
              <a:t>Also, the time taken for impact to be felt differs and is unique to each disruption and company</a:t>
            </a:r>
          </a:p>
        </p:txBody>
      </p:sp>
    </p:spTree>
    <p:extLst>
      <p:ext uri="{BB962C8B-B14F-4D97-AF65-F5344CB8AC3E}">
        <p14:creationId xmlns:p14="http://schemas.microsoft.com/office/powerpoint/2010/main" val="4169685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https://www.wipro.com/content/dam/nexus/en/service-lines/consulting/infographics/3354-categorizing-supply-chain-disruption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38" y="519544"/>
            <a:ext cx="11702617" cy="5832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96615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Supply Chain Vulnerability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For instance, a fire in a factory can potentially halt operations immediately, whereas the outbreak of an epidemic in supply zone could have a more subtle impact</a:t>
            </a:r>
          </a:p>
          <a:p>
            <a:r>
              <a:rPr lang="en-GB" sz="3200" dirty="0"/>
              <a:t>Why do some companies do better than others in times of disruption?</a:t>
            </a:r>
          </a:p>
          <a:p>
            <a:r>
              <a:rPr lang="en-GB" sz="3200" dirty="0"/>
              <a:t>The answer lies in their ability to detect the disruption and swiftly action it</a:t>
            </a:r>
          </a:p>
        </p:txBody>
      </p:sp>
    </p:spTree>
    <p:extLst>
      <p:ext uri="{BB962C8B-B14F-4D97-AF65-F5344CB8AC3E}">
        <p14:creationId xmlns:p14="http://schemas.microsoft.com/office/powerpoint/2010/main" val="132616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Supply Chain Vulnerability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While these events cannot be predicted with precise accuracy, their major impacts can be narrowed down to one of five areas</a:t>
            </a:r>
          </a:p>
          <a:p>
            <a:pPr marL="514350" indent="-514350">
              <a:buAutoNum type="arabicPeriod"/>
            </a:pPr>
            <a:r>
              <a:rPr lang="en-GB" sz="3200" dirty="0"/>
              <a:t>Supply failure</a:t>
            </a:r>
          </a:p>
          <a:p>
            <a:pPr marL="514350" indent="-514350">
              <a:buAutoNum type="arabicPeriod"/>
            </a:pPr>
            <a:r>
              <a:rPr lang="en-GB" sz="3200" dirty="0"/>
              <a:t>Manufacturing operations failure</a:t>
            </a:r>
          </a:p>
          <a:p>
            <a:pPr marL="514350" indent="-514350">
              <a:buAutoNum type="arabicPeriod"/>
            </a:pPr>
            <a:r>
              <a:rPr lang="en-GB" sz="3200" dirty="0"/>
              <a:t>Logistics failure</a:t>
            </a:r>
          </a:p>
          <a:p>
            <a:pPr marL="514350" indent="-514350">
              <a:buAutoNum type="arabicPeriod"/>
            </a:pPr>
            <a:r>
              <a:rPr lang="en-GB" sz="3200" dirty="0"/>
              <a:t>Information and technology failure</a:t>
            </a:r>
          </a:p>
          <a:p>
            <a:pPr marL="514350" indent="-514350">
              <a:buAutoNum type="arabicPeriod"/>
            </a:pPr>
            <a:r>
              <a:rPr lang="en-GB" sz="3200" dirty="0"/>
              <a:t>Workforce unavailability</a:t>
            </a:r>
          </a:p>
        </p:txBody>
      </p:sp>
    </p:spTree>
    <p:extLst>
      <p:ext uri="{BB962C8B-B14F-4D97-AF65-F5344CB8AC3E}">
        <p14:creationId xmlns:p14="http://schemas.microsoft.com/office/powerpoint/2010/main" val="68683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https://www.wipro.com/content/dam/nexus/en/service-lines/consulting/infographics/3354-supply-chain-risk-mitigation-framewor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827" y="602673"/>
            <a:ext cx="10020591" cy="5569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72710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Supply Chain Vulnerability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9308" y="1825625"/>
            <a:ext cx="9386455" cy="4351338"/>
          </a:xfrm>
        </p:spPr>
        <p:txBody>
          <a:bodyPr>
            <a:normAutofit/>
          </a:bodyPr>
          <a:lstStyle/>
          <a:p>
            <a:r>
              <a:rPr lang="en-GB" sz="3200" dirty="0"/>
              <a:t>While companies focus on efficiency and responsiveness in traditional “business-as-usual” environments</a:t>
            </a:r>
          </a:p>
          <a:p>
            <a:r>
              <a:rPr lang="en-GB" sz="3200" dirty="0"/>
              <a:t>They should be flexible enough to quickly switch their operational scenarios to adjust for disruptions</a:t>
            </a:r>
          </a:p>
          <a:p>
            <a:r>
              <a:rPr lang="en-GB" sz="3200" dirty="0"/>
              <a:t>A scenario-based strategy for disaster proofing with the focus on impacts of disruptions will not only minimise damage to the bottom line, but can help outscore competitors</a:t>
            </a:r>
          </a:p>
        </p:txBody>
      </p:sp>
    </p:spTree>
    <p:extLst>
      <p:ext uri="{BB962C8B-B14F-4D97-AF65-F5344CB8AC3E}">
        <p14:creationId xmlns:p14="http://schemas.microsoft.com/office/powerpoint/2010/main" val="28428035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Preparing for Supply Chain Disruptions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3327" y="1825625"/>
            <a:ext cx="872836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Risk mitigation efforts can be classified in three phases</a:t>
            </a:r>
          </a:p>
          <a:p>
            <a:pPr marL="514350" indent="-514350">
              <a:buAutoNum type="arabicPeriod"/>
            </a:pPr>
            <a:r>
              <a:rPr lang="en-GB" sz="3200" dirty="0"/>
              <a:t>Proactive steps taken before the disruption occurred</a:t>
            </a:r>
          </a:p>
          <a:p>
            <a:pPr marL="514350" indent="-514350">
              <a:buAutoNum type="arabicPeriod"/>
            </a:pPr>
            <a:r>
              <a:rPr lang="en-GB" sz="3200" dirty="0"/>
              <a:t>Reactive steps taken when the disruption has occurred and been detected</a:t>
            </a:r>
          </a:p>
          <a:p>
            <a:pPr marL="514350" indent="-514350">
              <a:buAutoNum type="arabicPeriod"/>
            </a:pPr>
            <a:r>
              <a:rPr lang="en-GB" sz="3200" dirty="0"/>
              <a:t>Post-recovery steps</a:t>
            </a:r>
          </a:p>
        </p:txBody>
      </p:sp>
    </p:spTree>
    <p:extLst>
      <p:ext uri="{BB962C8B-B14F-4D97-AF65-F5344CB8AC3E}">
        <p14:creationId xmlns:p14="http://schemas.microsoft.com/office/powerpoint/2010/main" val="30319262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Proactive Steps: Plan for Disruption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59527" y="1825625"/>
            <a:ext cx="861752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/>
              <a:t>Strategic Actions</a:t>
            </a:r>
            <a:endParaRPr lang="en-GB" sz="3200" dirty="0"/>
          </a:p>
          <a:p>
            <a:pPr marL="514350" indent="-514350">
              <a:buAutoNum type="arabicPeriod"/>
            </a:pPr>
            <a:r>
              <a:rPr lang="en-GB" sz="3200" dirty="0"/>
              <a:t>Anticipate disruption with a business continuity plan</a:t>
            </a:r>
          </a:p>
          <a:p>
            <a:pPr marL="514350" indent="-514350">
              <a:buAutoNum type="arabicPeriod"/>
            </a:pPr>
            <a:r>
              <a:rPr lang="en-GB" sz="3200" dirty="0"/>
              <a:t>Invest in required technology</a:t>
            </a:r>
          </a:p>
          <a:p>
            <a:pPr marL="514350" indent="-514350">
              <a:buAutoNum type="arabicPeriod"/>
            </a:pPr>
            <a:r>
              <a:rPr lang="en-GB" sz="3200" dirty="0"/>
              <a:t>Build resilience through flexibility</a:t>
            </a:r>
          </a:p>
          <a:p>
            <a:pPr marL="514350" indent="-514350">
              <a:buAutoNum type="arabicPeriod"/>
            </a:pPr>
            <a:r>
              <a:rPr lang="en-GB" sz="3200" dirty="0"/>
              <a:t>Sourcing decisions</a:t>
            </a:r>
          </a:p>
        </p:txBody>
      </p:sp>
    </p:spTree>
    <p:extLst>
      <p:ext uri="{BB962C8B-B14F-4D97-AF65-F5344CB8AC3E}">
        <p14:creationId xmlns:p14="http://schemas.microsoft.com/office/powerpoint/2010/main" val="34100239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Anticipate Disruption with a Business Continuity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Assess vulnerability in terms of supplier and operational failures, logistics failures, workforce unavailability, and IT disruptions</a:t>
            </a:r>
          </a:p>
          <a:p>
            <a:r>
              <a:rPr lang="en-GB" sz="3200" dirty="0"/>
              <a:t>Build “what if” scenarios for situations and assess your ability to respond</a:t>
            </a:r>
          </a:p>
          <a:p>
            <a:r>
              <a:rPr lang="en-GB" sz="3200" dirty="0"/>
              <a:t>Develop an actionable contingency plan with key thresholds identified for executing risk-mitigating decisions, e.g. sourcing from alternative suppliers</a:t>
            </a:r>
          </a:p>
        </p:txBody>
      </p:sp>
    </p:spTree>
    <p:extLst>
      <p:ext uri="{BB962C8B-B14F-4D97-AF65-F5344CB8AC3E}">
        <p14:creationId xmlns:p14="http://schemas.microsoft.com/office/powerpoint/2010/main" val="32967683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Invest in Technology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90255" y="1825625"/>
            <a:ext cx="8873836" cy="4351338"/>
          </a:xfrm>
        </p:spPr>
        <p:txBody>
          <a:bodyPr>
            <a:normAutofit/>
          </a:bodyPr>
          <a:lstStyle/>
          <a:p>
            <a:r>
              <a:rPr lang="en-GB" sz="3200" dirty="0"/>
              <a:t>Use IT systems that improve real-time visibility of used and spare capacities and inventory in the entire system</a:t>
            </a:r>
          </a:p>
          <a:p>
            <a:r>
              <a:rPr lang="en-GB" sz="3200" dirty="0"/>
              <a:t>Employ the power of social media for early detection of disruptions, e.g. Dell uses social media to interact with customers, improve reaction time, and be more responsive to market needs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937628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Build Resilience through Flexibility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48691" y="1825625"/>
            <a:ext cx="8956964" cy="4351338"/>
          </a:xfrm>
        </p:spPr>
        <p:txBody>
          <a:bodyPr>
            <a:normAutofit/>
          </a:bodyPr>
          <a:lstStyle/>
          <a:p>
            <a:r>
              <a:rPr lang="en-GB" sz="3200" dirty="0"/>
              <a:t>Standardise components as much as possible and reduce overall inventory and engineering costs</a:t>
            </a:r>
          </a:p>
          <a:p>
            <a:r>
              <a:rPr lang="en-GB" sz="3200" dirty="0"/>
              <a:t>Attempt to postpone the customisation of products until after customer order is received</a:t>
            </a:r>
          </a:p>
          <a:p>
            <a:r>
              <a:rPr lang="en-GB" sz="3200" dirty="0"/>
              <a:t>Identify next best alternative as back-ups for the most vulnerable supply chain nodes</a:t>
            </a:r>
          </a:p>
        </p:txBody>
      </p:sp>
    </p:spTree>
    <p:extLst>
      <p:ext uri="{BB962C8B-B14F-4D97-AF65-F5344CB8AC3E}">
        <p14:creationId xmlns:p14="http://schemas.microsoft.com/office/powerpoint/2010/main" val="3326450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Operational 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52600" y="1825625"/>
            <a:ext cx="8756073" cy="4351338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/>
              <a:t>Test your business continuity plan</a:t>
            </a:r>
          </a:p>
          <a:p>
            <a:pPr marL="514350" indent="-514350">
              <a:buAutoNum type="arabicPeriod"/>
            </a:pPr>
            <a:r>
              <a:rPr lang="en-GB" sz="3200" dirty="0"/>
              <a:t>Prioritise critical components and supply chain nodes</a:t>
            </a:r>
          </a:p>
          <a:p>
            <a:pPr marL="514350" indent="-514350">
              <a:buAutoNum type="arabicPeriod"/>
            </a:pPr>
            <a:r>
              <a:rPr lang="en-GB" sz="3200" dirty="0"/>
              <a:t>Assess and monitor supplier risk profile</a:t>
            </a:r>
          </a:p>
          <a:p>
            <a:pPr marL="514350" indent="-514350">
              <a:buAutoNum type="arabicPeriod"/>
            </a:pPr>
            <a:r>
              <a:rPr lang="en-GB" sz="3200" dirty="0"/>
              <a:t>Monitor your supply chain intelligence</a:t>
            </a:r>
          </a:p>
        </p:txBody>
      </p:sp>
    </p:spTree>
    <p:extLst>
      <p:ext uri="{BB962C8B-B14F-4D97-AF65-F5344CB8AC3E}">
        <p14:creationId xmlns:p14="http://schemas.microsoft.com/office/powerpoint/2010/main" val="38147287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www.wipro.com/content/dam/nexus/en/service-lines/consulting/infographics/3354-framework-for-building-a-resilient-supply-chai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817" y="187036"/>
            <a:ext cx="10674927" cy="6373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2953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Supply Chain Intelligence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734502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Monitor each country/region for threats and trends.  Include: -</a:t>
            </a:r>
          </a:p>
          <a:p>
            <a:pPr marL="0" indent="0">
              <a:buNone/>
            </a:pPr>
            <a:r>
              <a:rPr lang="en-GB" sz="3200" dirty="0"/>
              <a:t>  - Weather</a:t>
            </a:r>
          </a:p>
          <a:p>
            <a:pPr marL="0" indent="0">
              <a:buNone/>
            </a:pPr>
            <a:r>
              <a:rPr lang="en-GB" sz="3200" dirty="0"/>
              <a:t>  - Port and transportation strikes</a:t>
            </a:r>
          </a:p>
          <a:p>
            <a:pPr marL="0" indent="0">
              <a:buNone/>
            </a:pPr>
            <a:r>
              <a:rPr lang="en-GB" sz="3200" dirty="0"/>
              <a:t>  - Fuel prices</a:t>
            </a:r>
          </a:p>
          <a:p>
            <a:pPr marL="0" indent="0">
              <a:buNone/>
            </a:pPr>
            <a:r>
              <a:rPr lang="en-GB" sz="3200" dirty="0"/>
              <a:t>  - Inflation</a:t>
            </a:r>
          </a:p>
          <a:p>
            <a:pPr marL="0" indent="0">
              <a:buNone/>
            </a:pPr>
            <a:r>
              <a:rPr lang="en-GB" sz="3200" dirty="0"/>
              <a:t>  - Trade sanctions, quotas, anti-dumping</a:t>
            </a:r>
          </a:p>
          <a:p>
            <a:pPr marL="0" indent="0">
              <a:buNone/>
            </a:pPr>
            <a:r>
              <a:rPr lang="en-GB" sz="3200" dirty="0"/>
              <a:t>  - Political elections that may affect trade</a:t>
            </a:r>
          </a:p>
          <a:p>
            <a:pPr marL="0" indent="0">
              <a:buNone/>
            </a:pPr>
            <a:r>
              <a:rPr lang="en-GB" sz="3200" dirty="0"/>
              <a:t>  - Natural Disasters</a:t>
            </a:r>
          </a:p>
        </p:txBody>
      </p:sp>
    </p:spTree>
    <p:extLst>
      <p:ext uri="{BB962C8B-B14F-4D97-AF65-F5344CB8AC3E}">
        <p14:creationId xmlns:p14="http://schemas.microsoft.com/office/powerpoint/2010/main" val="28808457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Supply Chain Intelligence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20982" y="1825625"/>
            <a:ext cx="8693727" cy="4351338"/>
          </a:xfrm>
        </p:spPr>
        <p:txBody>
          <a:bodyPr>
            <a:normAutofit/>
          </a:bodyPr>
          <a:lstStyle/>
          <a:p>
            <a:r>
              <a:rPr lang="en-GB" sz="3200" dirty="0"/>
              <a:t>Constantly monitor the supply chain for ‘exception’ events and assess their potential impact</a:t>
            </a:r>
          </a:p>
          <a:p>
            <a:r>
              <a:rPr lang="en-GB" sz="3200" dirty="0"/>
              <a:t>Monitor supplier quality (defect rates, order fulfilment, etc.) raw material price variations</a:t>
            </a:r>
          </a:p>
        </p:txBody>
      </p:sp>
    </p:spTree>
    <p:extLst>
      <p:ext uri="{BB962C8B-B14F-4D97-AF65-F5344CB8AC3E}">
        <p14:creationId xmlns:p14="http://schemas.microsoft.com/office/powerpoint/2010/main" val="5084996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Reactive Steps-Minimising the Damage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When disruption has been detected the shift needs to be from efficiency maximisations to maintaining business continuity</a:t>
            </a:r>
          </a:p>
          <a:p>
            <a:r>
              <a:rPr lang="en-GB" sz="3200" dirty="0"/>
              <a:t>The BCP needs to be put into practice and risk mitigation strategies made operational</a:t>
            </a:r>
          </a:p>
          <a:p>
            <a:r>
              <a:rPr lang="en-GB" sz="3200" dirty="0"/>
              <a:t>Once the impacts of the disruption have been assessed, customer commitments must be re-evaluated in the new demand-supply scenario.</a:t>
            </a:r>
          </a:p>
        </p:txBody>
      </p:sp>
    </p:spTree>
    <p:extLst>
      <p:ext uri="{BB962C8B-B14F-4D97-AF65-F5344CB8AC3E}">
        <p14:creationId xmlns:p14="http://schemas.microsoft.com/office/powerpoint/2010/main" val="8917060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Reactive Steps- Minimising the Damage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/>
              <a:t>Operational Analysis</a:t>
            </a:r>
          </a:p>
          <a:p>
            <a:r>
              <a:rPr lang="en-GB" sz="3200" dirty="0"/>
              <a:t>Take actions to ensure safety of employees and continuity of operations</a:t>
            </a:r>
          </a:p>
          <a:p>
            <a:r>
              <a:rPr lang="en-GB" sz="3200" dirty="0"/>
              <a:t>Assess the potential impact of the identified disruption on the company’s supply chain</a:t>
            </a:r>
          </a:p>
          <a:p>
            <a:r>
              <a:rPr lang="en-GB" sz="3200" dirty="0"/>
              <a:t>In the case of a critical supplier failure, evaluate the affected components and the current available capacity</a:t>
            </a:r>
          </a:p>
        </p:txBody>
      </p:sp>
    </p:spTree>
    <p:extLst>
      <p:ext uri="{BB962C8B-B14F-4D97-AF65-F5344CB8AC3E}">
        <p14:creationId xmlns:p14="http://schemas.microsoft.com/office/powerpoint/2010/main" val="31411980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Post-Recovery: Controlling the Damage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4672" y="1825625"/>
            <a:ext cx="9455727" cy="46583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/>
              <a:t>Strategic Actions</a:t>
            </a:r>
          </a:p>
          <a:p>
            <a:r>
              <a:rPr lang="en-GB" sz="3200" dirty="0"/>
              <a:t>Supply chain disruptions will expose any company’s weaknesses and are a test-bed for the organisation’s resilience</a:t>
            </a:r>
          </a:p>
          <a:p>
            <a:r>
              <a:rPr lang="en-GB" sz="3200" dirty="0"/>
              <a:t>While such disruptions may cause extreme financial damage, companies must conduct a post-mortem exercise to draw learnings from the experience</a:t>
            </a:r>
          </a:p>
          <a:p>
            <a:r>
              <a:rPr lang="en-GB" sz="3200" dirty="0"/>
              <a:t>They must reassess the BCP, the disruption detection systems, and their supply chain risks</a:t>
            </a:r>
          </a:p>
        </p:txBody>
      </p:sp>
    </p:spTree>
    <p:extLst>
      <p:ext uri="{BB962C8B-B14F-4D97-AF65-F5344CB8AC3E}">
        <p14:creationId xmlns:p14="http://schemas.microsoft.com/office/powerpoint/2010/main" val="725049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Post-Recovery: Controlling the Damage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/>
              <a:t>Operational Actions</a:t>
            </a:r>
          </a:p>
          <a:p>
            <a:r>
              <a:rPr lang="en-GB" sz="3200" dirty="0"/>
              <a:t>Prepare a report that captures failure points as a result of disruption, </a:t>
            </a:r>
            <a:r>
              <a:rPr lang="en-GB" sz="3200"/>
              <a:t>a cause-and-effect </a:t>
            </a:r>
            <a:r>
              <a:rPr lang="en-GB" sz="3200" dirty="0"/>
              <a:t>analysis, and a comparative analysis of disruption</a:t>
            </a:r>
          </a:p>
          <a:p>
            <a:r>
              <a:rPr lang="en-GB" sz="3200" dirty="0"/>
              <a:t>Collect feedback on the disruption mitigation actions for future improvement</a:t>
            </a:r>
          </a:p>
          <a:p>
            <a:r>
              <a:rPr lang="en-GB" sz="3200" dirty="0"/>
              <a:t>Coordinate with the insurance provider to recover the covered losses directly attributable to the disaster</a:t>
            </a:r>
          </a:p>
        </p:txBody>
      </p:sp>
    </p:spTree>
    <p:extLst>
      <p:ext uri="{BB962C8B-B14F-4D97-AF65-F5344CB8AC3E}">
        <p14:creationId xmlns:p14="http://schemas.microsoft.com/office/powerpoint/2010/main" val="23186187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Post-Recovery: Controlling the Damage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u="sng" dirty="0"/>
              <a:t>The Business Imperative</a:t>
            </a:r>
            <a:endParaRPr lang="en-GB" sz="3200" dirty="0"/>
          </a:p>
          <a:p>
            <a:r>
              <a:rPr lang="en-GB" sz="3200" dirty="0"/>
              <a:t>The frequency and severity of supply chain disruptions has increased tremendously in the past 20 years</a:t>
            </a:r>
          </a:p>
          <a:p>
            <a:r>
              <a:rPr lang="en-GB" sz="3200" dirty="0"/>
              <a:t>Investing in supply chain risk management is costly, but can be offset by reduced insurance premiums</a:t>
            </a:r>
          </a:p>
          <a:p>
            <a:r>
              <a:rPr lang="en-GB" sz="3200" dirty="0"/>
              <a:t>Steps to mitigate the adverse impacts of a disruption have contained the damage</a:t>
            </a:r>
          </a:p>
          <a:p>
            <a:r>
              <a:rPr lang="en-GB" sz="3200" dirty="0"/>
              <a:t>A resilient, flexible, scenario-based supply chain provides a competitive-edge and it is a </a:t>
            </a:r>
            <a:r>
              <a:rPr lang="en-GB" sz="3200"/>
              <a:t>business imperative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1113117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27002</TotalTime>
  <Words>838</Words>
  <Application>Microsoft Office PowerPoint</Application>
  <PresentationFormat>Widescreen</PresentationFormat>
  <Paragraphs>86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Supply Chain Vulnerability &amp; Resilience</vt:lpstr>
      <vt:lpstr>Supply Chain Vulnerability</vt:lpstr>
      <vt:lpstr>PowerPoint Presentation</vt:lpstr>
      <vt:lpstr>Supply Chain Vulnerability</vt:lpstr>
      <vt:lpstr>Supply Chain Vulnerability</vt:lpstr>
      <vt:lpstr>PowerPoint Presentation</vt:lpstr>
      <vt:lpstr>Supply Chain Vulnerability</vt:lpstr>
      <vt:lpstr>Preparing for Supply Chain Disruptions</vt:lpstr>
      <vt:lpstr>Proactive Steps: Plan for Disruption</vt:lpstr>
      <vt:lpstr>Anticipate Disruption with a Business Continuity Plan</vt:lpstr>
      <vt:lpstr>Invest in Technology</vt:lpstr>
      <vt:lpstr>Build Resilience through Flexibility</vt:lpstr>
      <vt:lpstr>Operational Actions</vt:lpstr>
      <vt:lpstr>PowerPoint Presentation</vt:lpstr>
      <vt:lpstr>Supply Chain Intelligence</vt:lpstr>
      <vt:lpstr>Supply Chain Intelligence</vt:lpstr>
      <vt:lpstr>Reactive Steps-Minimising the Damage</vt:lpstr>
      <vt:lpstr>Reactive Steps- Minimising the Damage</vt:lpstr>
      <vt:lpstr>Post-Recovery: Controlling the Damage</vt:lpstr>
      <vt:lpstr>Post-Recovery: Controlling the Damage</vt:lpstr>
      <vt:lpstr>Post-Recovery: Controlling the Damage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Thorn</dc:creator>
  <cp:lastModifiedBy>Andrew Thorn</cp:lastModifiedBy>
  <cp:revision>22</cp:revision>
  <dcterms:created xsi:type="dcterms:W3CDTF">2019-08-23T10:59:13Z</dcterms:created>
  <dcterms:modified xsi:type="dcterms:W3CDTF">2025-05-13T10:31:02Z</dcterms:modified>
</cp:coreProperties>
</file>