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1" r:id="rId1"/>
  </p:sldMasterIdLst>
  <p:notesMasterIdLst>
    <p:notesMasterId r:id="rId3"/>
  </p:notesMasterIdLst>
  <p:sldIdLst>
    <p:sldId id="256" r:id="rId2"/>
  </p:sldIdLst>
  <p:sldSz cx="6858000" cy="9906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00"/>
    <a:srgbClr val="FF747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200" d="100"/>
          <a:sy n="200" d="100"/>
        </p:scale>
        <p:origin x="-1070" y="1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tal Patel" userId="2398bfff5d8d68ca" providerId="LiveId" clId="{76A21C82-4620-4E73-9FBF-3EBC22EFD6AE}"/>
    <pc:docChg chg="modSld">
      <pc:chgData name="Hetal Patel" userId="2398bfff5d8d68ca" providerId="LiveId" clId="{76A21C82-4620-4E73-9FBF-3EBC22EFD6AE}" dt="2026-07-27T07:58:10.594" v="33" actId="20577"/>
      <pc:docMkLst>
        <pc:docMk/>
      </pc:docMkLst>
      <pc:sldChg chg="modSp mod">
        <pc:chgData name="Hetal Patel" userId="2398bfff5d8d68ca" providerId="LiveId" clId="{76A21C82-4620-4E73-9FBF-3EBC22EFD6AE}" dt="2026-07-27T07:58:10.594" v="33" actId="20577"/>
        <pc:sldMkLst>
          <pc:docMk/>
          <pc:sldMk cId="382206264" sldId="256"/>
        </pc:sldMkLst>
        <pc:spChg chg="mod">
          <ac:chgData name="Hetal Patel" userId="2398bfff5d8d68ca" providerId="LiveId" clId="{76A21C82-4620-4E73-9FBF-3EBC22EFD6AE}" dt="2026-07-27T07:58:10.594" v="33" actId="20577"/>
          <ac:spMkLst>
            <pc:docMk/>
            <pc:sldMk cId="382206264" sldId="256"/>
            <ac:spMk id="4" creationId="{FF347F6B-8821-30D3-1459-F8B4988F7AB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gu-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17011B-DA26-4203-8A39-208F22D8CFE3}" type="datetimeFigureOut">
              <a:rPr lang="gu-IN" smtClean="0"/>
              <a:t>27-07-26</a:t>
            </a:fld>
            <a:endParaRPr lang="gu-IN"/>
          </a:p>
        </p:txBody>
      </p:sp>
      <p:sp>
        <p:nvSpPr>
          <p:cNvPr id="4" name="Slide Image Placeholder 3"/>
          <p:cNvSpPr>
            <a:spLocks noGrp="1" noRot="1" noChangeAspect="1"/>
          </p:cNvSpPr>
          <p:nvPr>
            <p:ph type="sldImg" idx="2"/>
          </p:nvPr>
        </p:nvSpPr>
        <p:spPr>
          <a:xfrm>
            <a:off x="2360613" y="1143000"/>
            <a:ext cx="2136775" cy="3086100"/>
          </a:xfrm>
          <a:prstGeom prst="rect">
            <a:avLst/>
          </a:prstGeom>
          <a:noFill/>
          <a:ln w="12700">
            <a:solidFill>
              <a:prstClr val="black"/>
            </a:solidFill>
          </a:ln>
        </p:spPr>
        <p:txBody>
          <a:bodyPr vert="horz" lIns="91440" tIns="45720" rIns="91440" bIns="45720" rtlCol="0" anchor="ctr"/>
          <a:lstStyle/>
          <a:p>
            <a:endParaRPr lang="gu-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gu-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gu-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5A9AE3-9A90-48AF-9126-738165DF2219}" type="slidenum">
              <a:rPr lang="gu-IN" smtClean="0"/>
              <a:t>‹#›</a:t>
            </a:fld>
            <a:endParaRPr lang="gu-IN"/>
          </a:p>
        </p:txBody>
      </p:sp>
    </p:spTree>
    <p:extLst>
      <p:ext uri="{BB962C8B-B14F-4D97-AF65-F5344CB8AC3E}">
        <p14:creationId xmlns:p14="http://schemas.microsoft.com/office/powerpoint/2010/main" val="937130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gu-IN" dirty="0"/>
          </a:p>
        </p:txBody>
      </p:sp>
      <p:sp>
        <p:nvSpPr>
          <p:cNvPr id="4" name="Slide Number Placeholder 3"/>
          <p:cNvSpPr>
            <a:spLocks noGrp="1"/>
          </p:cNvSpPr>
          <p:nvPr>
            <p:ph type="sldNum" sz="quarter" idx="5"/>
          </p:nvPr>
        </p:nvSpPr>
        <p:spPr/>
        <p:txBody>
          <a:bodyPr/>
          <a:lstStyle/>
          <a:p>
            <a:fld id="{075A9AE3-9A90-48AF-9126-738165DF2219}" type="slidenum">
              <a:rPr lang="gu-IN" smtClean="0"/>
              <a:t>1</a:t>
            </a:fld>
            <a:endParaRPr lang="gu-IN"/>
          </a:p>
        </p:txBody>
      </p:sp>
    </p:spTree>
    <p:extLst>
      <p:ext uri="{BB962C8B-B14F-4D97-AF65-F5344CB8AC3E}">
        <p14:creationId xmlns:p14="http://schemas.microsoft.com/office/powerpoint/2010/main" val="17831967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Droplets-S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ctrTitle"/>
          </p:nvPr>
        </p:nvSpPr>
        <p:spPr>
          <a:xfrm>
            <a:off x="984944" y="1878914"/>
            <a:ext cx="4888112" cy="3624419"/>
          </a:xfrm>
        </p:spPr>
        <p:txBody>
          <a:bodyPr anchor="b">
            <a:normAutofit/>
          </a:bodyPr>
          <a:lstStyle>
            <a:lvl1pPr algn="ctr">
              <a:defRPr sz="3600"/>
            </a:lvl1pPr>
          </a:lstStyle>
          <a:p>
            <a:r>
              <a:rPr lang="en-GB"/>
              <a:t>Click to edit Master title style</a:t>
            </a:r>
            <a:endParaRPr lang="en-US" dirty="0"/>
          </a:p>
        </p:txBody>
      </p:sp>
      <p:sp>
        <p:nvSpPr>
          <p:cNvPr id="3" name="Subtitle 2"/>
          <p:cNvSpPr>
            <a:spLocks noGrp="1"/>
          </p:cNvSpPr>
          <p:nvPr>
            <p:ph type="subTitle" idx="1"/>
          </p:nvPr>
        </p:nvSpPr>
        <p:spPr>
          <a:xfrm>
            <a:off x="984944" y="5613402"/>
            <a:ext cx="4888112" cy="1981199"/>
          </a:xfrm>
        </p:spPr>
        <p:txBody>
          <a:bodyPr>
            <a:normAutofit/>
          </a:bodyPr>
          <a:lstStyle>
            <a:lvl1pPr marL="0" indent="0" algn="ctr">
              <a:buNone/>
              <a:defRPr sz="1650">
                <a:solidFill>
                  <a:schemeClr val="bg1">
                    <a:lumMod val="50000"/>
                  </a:schemeClr>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F10AB23-CEA7-4714-8C2F-85A2B24381ED}"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31636844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513997" y="3419135"/>
            <a:ext cx="5829653" cy="49459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F10AB23-CEA7-4714-8C2F-85A2B24381ED}"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3833275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513998" y="1196815"/>
            <a:ext cx="5822861" cy="3953183"/>
          </a:xfrm>
        </p:spPr>
        <p:txBody>
          <a:bodyPr anchor="b">
            <a:normAutofit/>
          </a:bodyPr>
          <a:lstStyle>
            <a:lvl1pPr>
              <a:defRPr sz="3000"/>
            </a:lvl1pPr>
          </a:lstStyle>
          <a:p>
            <a:r>
              <a:rPr lang="en-GB"/>
              <a:t>Click to edit Master title style</a:t>
            </a:r>
            <a:endParaRPr lang="en-US" dirty="0"/>
          </a:p>
        </p:txBody>
      </p:sp>
      <p:sp>
        <p:nvSpPr>
          <p:cNvPr id="3" name="Text Placeholder 2"/>
          <p:cNvSpPr>
            <a:spLocks noGrp="1"/>
          </p:cNvSpPr>
          <p:nvPr>
            <p:ph type="body" idx="1"/>
          </p:nvPr>
        </p:nvSpPr>
        <p:spPr>
          <a:xfrm>
            <a:off x="513998" y="5282996"/>
            <a:ext cx="5822861" cy="1976264"/>
          </a:xfrm>
        </p:spPr>
        <p:txBody>
          <a:bodyPr>
            <a:normAutofit/>
          </a:bodyPr>
          <a:lstStyle>
            <a:lvl1pPr marL="0" indent="0" algn="ctr">
              <a:buNone/>
              <a:defRPr sz="1500">
                <a:solidFill>
                  <a:schemeClr val="bg1">
                    <a:lumMod val="50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F10AB23-CEA7-4714-8C2F-85A2B24381ED}"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1962270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14" name="Title 1"/>
          <p:cNvSpPr>
            <a:spLocks noGrp="1"/>
          </p:cNvSpPr>
          <p:nvPr>
            <p:ph type="title"/>
          </p:nvPr>
        </p:nvSpPr>
        <p:spPr>
          <a:xfrm>
            <a:off x="513999" y="893416"/>
            <a:ext cx="5830004" cy="2305589"/>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513997" y="3419135"/>
            <a:ext cx="2872140" cy="49459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3471862" y="3419135"/>
            <a:ext cx="2871788" cy="49459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F10AB23-CEA7-4714-8C2F-85A2B24381ED}" type="datetimeFigureOut">
              <a:rPr lang="en-GB" smtClean="0"/>
              <a:t>27/07/2026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29316074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Picture 10"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14" name="Title 1"/>
          <p:cNvSpPr>
            <a:spLocks noGrp="1"/>
          </p:cNvSpPr>
          <p:nvPr>
            <p:ph type="title"/>
          </p:nvPr>
        </p:nvSpPr>
        <p:spPr>
          <a:xfrm>
            <a:off x="513999" y="893416"/>
            <a:ext cx="5830004" cy="2305589"/>
          </a:xfrm>
        </p:spPr>
        <p:txBody>
          <a:bodyPr/>
          <a:lstStyle/>
          <a:p>
            <a:r>
              <a:rPr lang="en-GB"/>
              <a:t>Click to edit Master title style</a:t>
            </a:r>
            <a:endParaRPr lang="en-US" dirty="0"/>
          </a:p>
        </p:txBody>
      </p:sp>
      <p:sp>
        <p:nvSpPr>
          <p:cNvPr id="3" name="Text Placeholder 2"/>
          <p:cNvSpPr>
            <a:spLocks noGrp="1"/>
          </p:cNvSpPr>
          <p:nvPr>
            <p:ph type="body" idx="1"/>
          </p:nvPr>
        </p:nvSpPr>
        <p:spPr>
          <a:xfrm>
            <a:off x="644809" y="3424804"/>
            <a:ext cx="2741330" cy="982214"/>
          </a:xfrm>
        </p:spPr>
        <p:txBody>
          <a:bodyPr anchor="b">
            <a:noAutofit/>
          </a:bodyPr>
          <a:lstStyle>
            <a:lvl1pPr marL="0" indent="0">
              <a:lnSpc>
                <a:spcPct val="75000"/>
              </a:lnSpc>
              <a:buNone/>
              <a:defRPr sz="19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2" name="Content Placeholder 3"/>
          <p:cNvSpPr>
            <a:spLocks noGrp="1"/>
          </p:cNvSpPr>
          <p:nvPr>
            <p:ph sz="quarter" idx="13"/>
          </p:nvPr>
        </p:nvSpPr>
        <p:spPr>
          <a:xfrm>
            <a:off x="513998" y="4407019"/>
            <a:ext cx="2872140" cy="39580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597988" y="3424804"/>
            <a:ext cx="2746015" cy="982214"/>
          </a:xfrm>
        </p:spPr>
        <p:txBody>
          <a:bodyPr anchor="b">
            <a:noAutofit/>
          </a:bodyPr>
          <a:lstStyle>
            <a:lvl1pPr marL="0" indent="0">
              <a:lnSpc>
                <a:spcPct val="75000"/>
              </a:lnSpc>
              <a:buNone/>
              <a:defRPr sz="19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3" name="Content Placeholder 5"/>
          <p:cNvSpPr>
            <a:spLocks noGrp="1"/>
          </p:cNvSpPr>
          <p:nvPr>
            <p:ph sz="quarter" idx="14"/>
          </p:nvPr>
        </p:nvSpPr>
        <p:spPr>
          <a:xfrm>
            <a:off x="3471863" y="4407019"/>
            <a:ext cx="2871788" cy="39580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F10AB23-CEA7-4714-8C2F-85A2B24381ED}" type="datetimeFigureOut">
              <a:rPr lang="en-GB" smtClean="0"/>
              <a:t>27/07/2026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2629960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F10AB23-CEA7-4714-8C2F-85A2B24381ED}" type="datetimeFigureOut">
              <a:rPr lang="en-GB" smtClean="0"/>
              <a:t>27/07/2026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1333302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6" name="Picture 5"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Date Placeholder 1"/>
          <p:cNvSpPr>
            <a:spLocks noGrp="1"/>
          </p:cNvSpPr>
          <p:nvPr>
            <p:ph type="dt" sz="half" idx="10"/>
          </p:nvPr>
        </p:nvSpPr>
        <p:spPr/>
        <p:txBody>
          <a:bodyPr/>
          <a:lstStyle/>
          <a:p>
            <a:fld id="{1F10AB23-CEA7-4714-8C2F-85A2B24381ED}" type="datetimeFigureOut">
              <a:rPr lang="en-GB" smtClean="0"/>
              <a:t>27/07/2026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41447062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513998" y="880533"/>
            <a:ext cx="2213825" cy="2922475"/>
          </a:xfrm>
        </p:spPr>
        <p:txBody>
          <a:bodyPr anchor="b"/>
          <a:lstStyle>
            <a:lvl1pPr algn="ctr">
              <a:defRPr sz="2400"/>
            </a:lvl1pPr>
          </a:lstStyle>
          <a:p>
            <a:r>
              <a:rPr lang="en-GB"/>
              <a:t>Click to edit Master title style</a:t>
            </a:r>
            <a:endParaRPr lang="en-US" dirty="0"/>
          </a:p>
        </p:txBody>
      </p:sp>
      <p:sp>
        <p:nvSpPr>
          <p:cNvPr id="10" name="Content Placeholder 2"/>
          <p:cNvSpPr>
            <a:spLocks noGrp="1"/>
          </p:cNvSpPr>
          <p:nvPr>
            <p:ph sz="quarter" idx="13"/>
          </p:nvPr>
        </p:nvSpPr>
        <p:spPr>
          <a:xfrm>
            <a:off x="2856410" y="880535"/>
            <a:ext cx="3487592" cy="74845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13999" y="3803009"/>
            <a:ext cx="2213825" cy="4562058"/>
          </a:xfrm>
        </p:spPr>
        <p:txBody>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F10AB23-CEA7-4714-8C2F-85A2B24381ED}" type="datetimeFigureOut">
              <a:rPr lang="en-GB" smtClean="0"/>
              <a:t>27/07/2026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2431583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513999" y="880533"/>
            <a:ext cx="3097214" cy="2922478"/>
          </a:xfrm>
        </p:spPr>
        <p:txBody>
          <a:bodyPr anchor="b"/>
          <a:lstStyle>
            <a:lvl1pPr algn="ct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753203" y="880535"/>
            <a:ext cx="2254388" cy="7484533"/>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514009" y="3803011"/>
            <a:ext cx="3097203" cy="4562057"/>
          </a:xfrm>
        </p:spPr>
        <p:txBody>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F10AB23-CEA7-4714-8C2F-85A2B24381ED}" type="datetimeFigureOut">
              <a:rPr lang="en-GB" smtClean="0"/>
              <a:t>27/07/2026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20796226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514010" y="6195762"/>
            <a:ext cx="5829993" cy="1172326"/>
          </a:xfrm>
        </p:spPr>
        <p:txBody>
          <a:bodyPr anchor="b"/>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66419" y="1008599"/>
            <a:ext cx="5525174" cy="4642641"/>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513999" y="7379274"/>
            <a:ext cx="5830004" cy="985793"/>
          </a:xfrm>
        </p:spPr>
        <p:txBody>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F10AB23-CEA7-4714-8C2F-85A2B24381ED}" type="datetimeFigureOut">
              <a:rPr lang="en-GB" smtClean="0"/>
              <a:t>27/07/2026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423324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513999" y="880534"/>
            <a:ext cx="5830004" cy="4950465"/>
          </a:xfrm>
        </p:spPr>
        <p:txBody>
          <a:bodyPr anchor="ctr"/>
          <a:lstStyle>
            <a:lvl1pPr algn="ctr">
              <a:defRPr sz="2400"/>
            </a:lvl1pPr>
          </a:lstStyle>
          <a:p>
            <a:r>
              <a:rPr lang="en-GB"/>
              <a:t>Click to edit Master title style</a:t>
            </a:r>
            <a:endParaRPr lang="en-US" dirty="0"/>
          </a:p>
        </p:txBody>
      </p:sp>
      <p:sp>
        <p:nvSpPr>
          <p:cNvPr id="4" name="Text Placeholder 3"/>
          <p:cNvSpPr>
            <a:spLocks noGrp="1"/>
          </p:cNvSpPr>
          <p:nvPr>
            <p:ph type="body" sz="half" idx="2"/>
          </p:nvPr>
        </p:nvSpPr>
        <p:spPr>
          <a:xfrm>
            <a:off x="513999" y="6073630"/>
            <a:ext cx="5830004" cy="2291438"/>
          </a:xfrm>
        </p:spPr>
        <p:txBody>
          <a:bodyPr anchor="ct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F10AB23-CEA7-4714-8C2F-85A2B24381ED}" type="datetimeFigureOut">
              <a:rPr lang="en-GB" smtClean="0"/>
              <a:t>27/07/2026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20547387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3" name="Picture 12"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813494" y="1260405"/>
            <a:ext cx="5232798" cy="3943211"/>
          </a:xfrm>
        </p:spPr>
        <p:txBody>
          <a:bodyPr anchor="ctr"/>
          <a:lstStyle>
            <a:lvl1pPr>
              <a:defRPr sz="2400"/>
            </a:lvl1pPr>
          </a:lstStyle>
          <a:p>
            <a:r>
              <a:rPr lang="en-GB"/>
              <a:t>Click to edit Master title style</a:t>
            </a:r>
            <a:endParaRPr lang="en-US" dirty="0"/>
          </a:p>
        </p:txBody>
      </p:sp>
      <p:sp>
        <p:nvSpPr>
          <p:cNvPr id="12" name="Text Placeholder 3"/>
          <p:cNvSpPr>
            <a:spLocks noGrp="1"/>
          </p:cNvSpPr>
          <p:nvPr>
            <p:ph type="body" sz="half" idx="13"/>
          </p:nvPr>
        </p:nvSpPr>
        <p:spPr>
          <a:xfrm>
            <a:off x="967863" y="5214491"/>
            <a:ext cx="4923168" cy="859138"/>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4" name="Text Placeholder 3"/>
          <p:cNvSpPr>
            <a:spLocks noGrp="1"/>
          </p:cNvSpPr>
          <p:nvPr>
            <p:ph type="body" sz="half" idx="2"/>
          </p:nvPr>
        </p:nvSpPr>
        <p:spPr>
          <a:xfrm>
            <a:off x="513999" y="6316263"/>
            <a:ext cx="5830004" cy="2052632"/>
          </a:xfrm>
        </p:spPr>
        <p:txBody>
          <a:bodyPr anchor="ctr">
            <a:normAutofit/>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F10AB23-CEA7-4714-8C2F-85A2B24381ED}" type="datetimeFigureOut">
              <a:rPr lang="en-GB" smtClean="0"/>
              <a:t>27/07/2026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
        <p:nvSpPr>
          <p:cNvPr id="11" name="TextBox 10"/>
          <p:cNvSpPr txBox="1"/>
          <p:nvPr/>
        </p:nvSpPr>
        <p:spPr>
          <a:xfrm>
            <a:off x="553220" y="1282463"/>
            <a:ext cx="410166" cy="8446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tx1"/>
                </a:solidFill>
                <a:effectLst/>
              </a:rPr>
              <a:t>“</a:t>
            </a:r>
          </a:p>
        </p:txBody>
      </p:sp>
      <p:sp>
        <p:nvSpPr>
          <p:cNvPr id="14" name="TextBox 13"/>
          <p:cNvSpPr txBox="1"/>
          <p:nvPr/>
        </p:nvSpPr>
        <p:spPr>
          <a:xfrm>
            <a:off x="5887598" y="4506689"/>
            <a:ext cx="415231" cy="8446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Tree>
    <p:extLst>
      <p:ext uri="{BB962C8B-B14F-4D97-AF65-F5344CB8AC3E}">
        <p14:creationId xmlns:p14="http://schemas.microsoft.com/office/powerpoint/2010/main" val="8884476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513999" y="3089266"/>
            <a:ext cx="5830004" cy="3628206"/>
          </a:xfrm>
        </p:spPr>
        <p:txBody>
          <a:bodyPr anchor="b"/>
          <a:lstStyle>
            <a:lvl1pPr algn="ctr">
              <a:defRPr sz="2400"/>
            </a:lvl1pPr>
          </a:lstStyle>
          <a:p>
            <a:r>
              <a:rPr lang="en-GB"/>
              <a:t>Click to edit Master title style</a:t>
            </a:r>
            <a:endParaRPr lang="en-US" dirty="0"/>
          </a:p>
        </p:txBody>
      </p:sp>
      <p:sp>
        <p:nvSpPr>
          <p:cNvPr id="4" name="Text Placeholder 3"/>
          <p:cNvSpPr>
            <a:spLocks noGrp="1"/>
          </p:cNvSpPr>
          <p:nvPr>
            <p:ph type="body" sz="half" idx="2"/>
          </p:nvPr>
        </p:nvSpPr>
        <p:spPr>
          <a:xfrm>
            <a:off x="513999" y="6734484"/>
            <a:ext cx="5830004" cy="1647597"/>
          </a:xfrm>
        </p:spPr>
        <p:txBody>
          <a:bodyPr anchor="t"/>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F10AB23-CEA7-4714-8C2F-85A2B24381ED}" type="datetimeFigureOut">
              <a:rPr lang="en-GB" smtClean="0"/>
              <a:t>27/07/2026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41337005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4" name="Picture 13"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15" name="Title 1"/>
          <p:cNvSpPr>
            <a:spLocks noGrp="1"/>
          </p:cNvSpPr>
          <p:nvPr>
            <p:ph type="title"/>
          </p:nvPr>
        </p:nvSpPr>
        <p:spPr>
          <a:xfrm>
            <a:off x="513999" y="880533"/>
            <a:ext cx="5830004" cy="2318469"/>
          </a:xfrm>
        </p:spPr>
        <p:txBody>
          <a:bodyPr/>
          <a:lstStyle/>
          <a:p>
            <a:r>
              <a:rPr lang="en-GB"/>
              <a:t>Click to edit Master title style</a:t>
            </a:r>
            <a:endParaRPr lang="en-US" dirty="0"/>
          </a:p>
        </p:txBody>
      </p:sp>
      <p:sp>
        <p:nvSpPr>
          <p:cNvPr id="7" name="Text Placeholder 2"/>
          <p:cNvSpPr>
            <a:spLocks noGrp="1"/>
          </p:cNvSpPr>
          <p:nvPr>
            <p:ph type="body" idx="1"/>
          </p:nvPr>
        </p:nvSpPr>
        <p:spPr>
          <a:xfrm>
            <a:off x="513998" y="3419135"/>
            <a:ext cx="1855674" cy="832378"/>
          </a:xfrm>
        </p:spPr>
        <p:txBody>
          <a:bodyPr anchor="b">
            <a:noAutofit/>
          </a:bodyPr>
          <a:lstStyle>
            <a:lvl1pPr marL="0" indent="0" algn="ctr">
              <a:lnSpc>
                <a:spcPct val="75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8" name="Text Placeholder 3"/>
          <p:cNvSpPr>
            <a:spLocks noGrp="1"/>
          </p:cNvSpPr>
          <p:nvPr>
            <p:ph type="body" sz="half" idx="15"/>
          </p:nvPr>
        </p:nvSpPr>
        <p:spPr>
          <a:xfrm>
            <a:off x="513998" y="4251515"/>
            <a:ext cx="1855674" cy="411355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9" name="Text Placeholder 4"/>
          <p:cNvSpPr>
            <a:spLocks noGrp="1"/>
          </p:cNvSpPr>
          <p:nvPr>
            <p:ph type="body" sz="quarter" idx="3"/>
          </p:nvPr>
        </p:nvSpPr>
        <p:spPr>
          <a:xfrm>
            <a:off x="2504469" y="3419135"/>
            <a:ext cx="1851481" cy="832378"/>
          </a:xfrm>
        </p:spPr>
        <p:txBody>
          <a:bodyPr anchor="b">
            <a:noAutofit/>
          </a:bodyPr>
          <a:lstStyle>
            <a:lvl1pPr marL="0" indent="0" algn="ctr">
              <a:lnSpc>
                <a:spcPct val="75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0" name="Text Placeholder 3"/>
          <p:cNvSpPr>
            <a:spLocks noGrp="1"/>
          </p:cNvSpPr>
          <p:nvPr>
            <p:ph type="body" sz="half" idx="16"/>
          </p:nvPr>
        </p:nvSpPr>
        <p:spPr>
          <a:xfrm>
            <a:off x="2498259" y="4251515"/>
            <a:ext cx="1858135" cy="411355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11" name="Text Placeholder 4"/>
          <p:cNvSpPr>
            <a:spLocks noGrp="1"/>
          </p:cNvSpPr>
          <p:nvPr>
            <p:ph type="body" sz="quarter" idx="13"/>
          </p:nvPr>
        </p:nvSpPr>
        <p:spPr>
          <a:xfrm>
            <a:off x="4484981" y="3419135"/>
            <a:ext cx="1859022" cy="832378"/>
          </a:xfrm>
        </p:spPr>
        <p:txBody>
          <a:bodyPr anchor="b">
            <a:noAutofit/>
          </a:bodyPr>
          <a:lstStyle>
            <a:lvl1pPr marL="0" indent="0" algn="ctr">
              <a:lnSpc>
                <a:spcPct val="75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2" name="Text Placeholder 3"/>
          <p:cNvSpPr>
            <a:spLocks noGrp="1"/>
          </p:cNvSpPr>
          <p:nvPr>
            <p:ph type="body" sz="half" idx="17"/>
          </p:nvPr>
        </p:nvSpPr>
        <p:spPr>
          <a:xfrm>
            <a:off x="4484981" y="4251515"/>
            <a:ext cx="1859022" cy="411355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3" name="Date Placeholder 2"/>
          <p:cNvSpPr>
            <a:spLocks noGrp="1"/>
          </p:cNvSpPr>
          <p:nvPr>
            <p:ph type="dt" sz="half" idx="10"/>
          </p:nvPr>
        </p:nvSpPr>
        <p:spPr/>
        <p:txBody>
          <a:bodyPr/>
          <a:lstStyle/>
          <a:p>
            <a:fld id="{1F10AB23-CEA7-4714-8C2F-85A2B24381ED}" type="datetimeFigureOut">
              <a:rPr lang="en-GB" smtClean="0"/>
              <a:t>27/07/2026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5656484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7" name="Picture 1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30" name="Title 1"/>
          <p:cNvSpPr>
            <a:spLocks noGrp="1"/>
          </p:cNvSpPr>
          <p:nvPr>
            <p:ph type="title"/>
          </p:nvPr>
        </p:nvSpPr>
        <p:spPr>
          <a:xfrm>
            <a:off x="513999" y="882226"/>
            <a:ext cx="5830004" cy="2316776"/>
          </a:xfrm>
        </p:spPr>
        <p:txBody>
          <a:bodyPr/>
          <a:lstStyle/>
          <a:p>
            <a:r>
              <a:rPr lang="en-GB"/>
              <a:t>Click to edit Master title style</a:t>
            </a:r>
            <a:endParaRPr lang="en-US" dirty="0"/>
          </a:p>
        </p:txBody>
      </p:sp>
      <p:sp>
        <p:nvSpPr>
          <p:cNvPr id="19" name="Text Placeholder 2"/>
          <p:cNvSpPr>
            <a:spLocks noGrp="1"/>
          </p:cNvSpPr>
          <p:nvPr>
            <p:ph type="body" idx="1"/>
          </p:nvPr>
        </p:nvSpPr>
        <p:spPr>
          <a:xfrm>
            <a:off x="513999" y="6073629"/>
            <a:ext cx="1854230" cy="832378"/>
          </a:xfrm>
        </p:spPr>
        <p:txBody>
          <a:bodyPr anchor="b">
            <a:noAutofit/>
          </a:bodyPr>
          <a:lstStyle>
            <a:lvl1pPr marL="0" indent="0" algn="ctr">
              <a:lnSpc>
                <a:spcPct val="75000"/>
              </a:lnSpc>
              <a:buNone/>
              <a:defRPr sz="16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20" name="Picture Placeholder 2"/>
          <p:cNvSpPr>
            <a:spLocks noGrp="1" noChangeAspect="1"/>
          </p:cNvSpPr>
          <p:nvPr>
            <p:ph type="pic" idx="15"/>
          </p:nvPr>
        </p:nvSpPr>
        <p:spPr>
          <a:xfrm>
            <a:off x="513999" y="3419135"/>
            <a:ext cx="1854230" cy="2201333"/>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21" name="Text Placeholder 3"/>
          <p:cNvSpPr>
            <a:spLocks noGrp="1"/>
          </p:cNvSpPr>
          <p:nvPr>
            <p:ph type="body" sz="half" idx="18"/>
          </p:nvPr>
        </p:nvSpPr>
        <p:spPr>
          <a:xfrm>
            <a:off x="513999" y="6906008"/>
            <a:ext cx="1854230" cy="1459059"/>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22" name="Text Placeholder 4"/>
          <p:cNvSpPr>
            <a:spLocks noGrp="1"/>
          </p:cNvSpPr>
          <p:nvPr>
            <p:ph type="body" sz="quarter" idx="3"/>
          </p:nvPr>
        </p:nvSpPr>
        <p:spPr>
          <a:xfrm>
            <a:off x="2499052" y="6073629"/>
            <a:ext cx="1857278" cy="832378"/>
          </a:xfrm>
        </p:spPr>
        <p:txBody>
          <a:bodyPr anchor="b">
            <a:noAutofit/>
          </a:bodyPr>
          <a:lstStyle>
            <a:lvl1pPr marL="0" indent="0" algn="ctr">
              <a:lnSpc>
                <a:spcPct val="75000"/>
              </a:lnSpc>
              <a:buNone/>
              <a:defRPr sz="16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23" name="Picture Placeholder 2"/>
          <p:cNvSpPr>
            <a:spLocks noGrp="1" noChangeAspect="1"/>
          </p:cNvSpPr>
          <p:nvPr>
            <p:ph type="pic" idx="21"/>
          </p:nvPr>
        </p:nvSpPr>
        <p:spPr>
          <a:xfrm>
            <a:off x="2498258" y="3419135"/>
            <a:ext cx="1858136" cy="2201333"/>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24" name="Text Placeholder 3"/>
          <p:cNvSpPr>
            <a:spLocks noGrp="1"/>
          </p:cNvSpPr>
          <p:nvPr>
            <p:ph type="body" sz="half" idx="19"/>
          </p:nvPr>
        </p:nvSpPr>
        <p:spPr>
          <a:xfrm>
            <a:off x="2498258" y="6906007"/>
            <a:ext cx="1858136" cy="1459061"/>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25" name="Text Placeholder 4"/>
          <p:cNvSpPr>
            <a:spLocks noGrp="1"/>
          </p:cNvSpPr>
          <p:nvPr>
            <p:ph type="body" sz="quarter" idx="13"/>
          </p:nvPr>
        </p:nvSpPr>
        <p:spPr>
          <a:xfrm>
            <a:off x="4484981" y="6073629"/>
            <a:ext cx="1856633" cy="832378"/>
          </a:xfrm>
        </p:spPr>
        <p:txBody>
          <a:bodyPr anchor="b">
            <a:noAutofit/>
          </a:bodyPr>
          <a:lstStyle>
            <a:lvl1pPr marL="0" indent="0" algn="ctr">
              <a:lnSpc>
                <a:spcPct val="75000"/>
              </a:lnSpc>
              <a:buNone/>
              <a:defRPr sz="16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26" name="Picture Placeholder 2"/>
          <p:cNvSpPr>
            <a:spLocks noGrp="1" noChangeAspect="1"/>
          </p:cNvSpPr>
          <p:nvPr>
            <p:ph type="pic" idx="22"/>
          </p:nvPr>
        </p:nvSpPr>
        <p:spPr>
          <a:xfrm>
            <a:off x="4484981" y="3419135"/>
            <a:ext cx="1859022" cy="2201333"/>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27" name="Text Placeholder 3"/>
          <p:cNvSpPr>
            <a:spLocks noGrp="1"/>
          </p:cNvSpPr>
          <p:nvPr>
            <p:ph type="body" sz="half" idx="20"/>
          </p:nvPr>
        </p:nvSpPr>
        <p:spPr>
          <a:xfrm>
            <a:off x="4484910" y="6906004"/>
            <a:ext cx="1859093" cy="145906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3" name="Date Placeholder 2"/>
          <p:cNvSpPr>
            <a:spLocks noGrp="1"/>
          </p:cNvSpPr>
          <p:nvPr>
            <p:ph type="dt" sz="half" idx="10"/>
          </p:nvPr>
        </p:nvSpPr>
        <p:spPr/>
        <p:txBody>
          <a:bodyPr/>
          <a:lstStyle/>
          <a:p>
            <a:fld id="{1F10AB23-CEA7-4714-8C2F-85A2B24381ED}" type="datetimeFigureOut">
              <a:rPr lang="en-GB" smtClean="0"/>
              <a:t>27/07/2026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21559952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513999" y="3419137"/>
            <a:ext cx="5830004" cy="494593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F10AB23-CEA7-4714-8C2F-85A2B24381ED}"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3318536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10" name="Picture 9"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Vertical Title 1"/>
          <p:cNvSpPr>
            <a:spLocks noGrp="1"/>
          </p:cNvSpPr>
          <p:nvPr>
            <p:ph type="title" orient="vert"/>
          </p:nvPr>
        </p:nvSpPr>
        <p:spPr>
          <a:xfrm>
            <a:off x="4907757" y="880537"/>
            <a:ext cx="1436246" cy="7484532"/>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513999" y="880537"/>
            <a:ext cx="4308032" cy="748453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F10AB23-CEA7-4714-8C2F-85A2B24381ED}"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3320226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471488" y="2637014"/>
            <a:ext cx="2914650" cy="628526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471863" y="2637014"/>
            <a:ext cx="2914650" cy="628526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F10AB23-CEA7-4714-8C2F-85A2B24381ED}" type="datetimeFigureOut">
              <a:rPr lang="en-GB" smtClean="0"/>
              <a:t>27/07/2026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13067527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1" y="-1"/>
            <a:ext cx="6858002" cy="9906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513999" y="893416"/>
            <a:ext cx="5830004" cy="2305589"/>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13999" y="3419137"/>
            <a:ext cx="5830004" cy="49459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4319290" y="8498066"/>
            <a:ext cx="1543050" cy="527403"/>
          </a:xfrm>
          <a:prstGeom prst="rect">
            <a:avLst/>
          </a:prstGeom>
        </p:spPr>
        <p:txBody>
          <a:bodyPr vert="horz" lIns="91440" tIns="45720" rIns="91440" bIns="45720" rtlCol="0" anchor="ctr"/>
          <a:lstStyle>
            <a:lvl1pPr algn="r">
              <a:defRPr sz="750">
                <a:solidFill>
                  <a:schemeClr val="tx1"/>
                </a:solidFill>
              </a:defRPr>
            </a:lvl1pPr>
          </a:lstStyle>
          <a:p>
            <a:fld id="{1F10AB23-CEA7-4714-8C2F-85A2B24381ED}" type="datetimeFigureOut">
              <a:rPr lang="en-GB" smtClean="0"/>
              <a:t>27/07/2026</a:t>
            </a:fld>
            <a:endParaRPr lang="en-GB"/>
          </a:p>
        </p:txBody>
      </p:sp>
      <p:sp>
        <p:nvSpPr>
          <p:cNvPr id="5" name="Footer Placeholder 4"/>
          <p:cNvSpPr>
            <a:spLocks noGrp="1"/>
          </p:cNvSpPr>
          <p:nvPr>
            <p:ph type="ftr" sz="quarter" idx="3"/>
          </p:nvPr>
        </p:nvSpPr>
        <p:spPr>
          <a:xfrm>
            <a:off x="513999" y="8498066"/>
            <a:ext cx="3753499" cy="527403"/>
          </a:xfrm>
          <a:prstGeom prst="rect">
            <a:avLst/>
          </a:prstGeom>
        </p:spPr>
        <p:txBody>
          <a:bodyPr vert="horz" lIns="91440" tIns="45720" rIns="91440" bIns="45720" rtlCol="0" anchor="ctr"/>
          <a:lstStyle>
            <a:lvl1pPr algn="l">
              <a:defRPr sz="750">
                <a:solidFill>
                  <a:schemeClr val="tx1"/>
                </a:solidFill>
              </a:defRPr>
            </a:lvl1pPr>
          </a:lstStyle>
          <a:p>
            <a:endParaRPr lang="en-GB"/>
          </a:p>
        </p:txBody>
      </p:sp>
      <p:sp>
        <p:nvSpPr>
          <p:cNvPr id="6" name="Slide Number Placeholder 5"/>
          <p:cNvSpPr>
            <a:spLocks noGrp="1"/>
          </p:cNvSpPr>
          <p:nvPr>
            <p:ph type="sldNum" sz="quarter" idx="4"/>
          </p:nvPr>
        </p:nvSpPr>
        <p:spPr>
          <a:xfrm>
            <a:off x="5914132" y="8498066"/>
            <a:ext cx="429871" cy="527403"/>
          </a:xfrm>
          <a:prstGeom prst="rect">
            <a:avLst/>
          </a:prstGeom>
        </p:spPr>
        <p:txBody>
          <a:bodyPr vert="horz" lIns="91440" tIns="45720" rIns="91440" bIns="45720" rtlCol="0" anchor="ctr"/>
          <a:lstStyle>
            <a:lvl1pPr algn="r">
              <a:defRPr sz="750">
                <a:solidFill>
                  <a:schemeClr val="tx1"/>
                </a:solidFill>
              </a:defRPr>
            </a:lvl1pPr>
          </a:lstStyle>
          <a:p>
            <a:fld id="{5B92ECAB-4015-436F-B0E4-BD4E078215AD}" type="slidenum">
              <a:rPr lang="en-GB" smtClean="0"/>
              <a:t>‹#›</a:t>
            </a:fld>
            <a:endParaRPr lang="en-GB"/>
          </a:p>
        </p:txBody>
      </p:sp>
    </p:spTree>
    <p:extLst>
      <p:ext uri="{BB962C8B-B14F-4D97-AF65-F5344CB8AC3E}">
        <p14:creationId xmlns:p14="http://schemas.microsoft.com/office/powerpoint/2010/main" val="2727960107"/>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 id="2147483703" r:id="rId12"/>
    <p:sldLayoutId id="2147483704" r:id="rId13"/>
    <p:sldLayoutId id="2147483705" r:id="rId14"/>
    <p:sldLayoutId id="2147483706" r:id="rId15"/>
    <p:sldLayoutId id="2147483707" r:id="rId16"/>
    <p:sldLayoutId id="2147483708" r:id="rId17"/>
    <p:sldLayoutId id="2147483709" r:id="rId18"/>
  </p:sldLayoutIdLst>
  <p:txStyles>
    <p:titleStyle>
      <a:lvl1pPr algn="ctr" defTabSz="685800" rtl="0" eaLnBrk="1" latinLnBrk="0" hangingPunct="1">
        <a:lnSpc>
          <a:spcPct val="90000"/>
        </a:lnSpc>
        <a:spcBef>
          <a:spcPct val="0"/>
        </a:spcBef>
        <a:buNone/>
        <a:defRPr sz="2700" kern="1200" cap="all" baseline="0">
          <a:solidFill>
            <a:schemeClr val="tx1"/>
          </a:solidFill>
          <a:effectLst/>
          <a:latin typeface="+mj-lt"/>
          <a:ea typeface="+mj-ea"/>
          <a:cs typeface="+mj-cs"/>
        </a:defRPr>
      </a:lvl1pPr>
    </p:titleStyle>
    <p:bodyStyle>
      <a:lvl1pPr marL="171450" indent="-171450" algn="l" defTabSz="685800" rtl="0" eaLnBrk="1" latinLnBrk="0" hangingPunct="1">
        <a:lnSpc>
          <a:spcPct val="120000"/>
        </a:lnSpc>
        <a:spcBef>
          <a:spcPts val="750"/>
        </a:spcBef>
        <a:buClr>
          <a:schemeClr val="tx1"/>
        </a:buClr>
        <a:buFont typeface="Arial" panose="020B0604020202020204" pitchFamily="34" charset="0"/>
        <a:buChar char="•"/>
        <a:defRPr sz="1500" kern="1200" cap="all" baseline="0">
          <a:solidFill>
            <a:schemeClr val="tx1"/>
          </a:solidFill>
          <a:effectLst/>
          <a:latin typeface="+mn-lt"/>
          <a:ea typeface="+mn-ea"/>
          <a:cs typeface="+mn-cs"/>
        </a:defRPr>
      </a:lvl1pPr>
      <a:lvl2pPr marL="514350" indent="-171450" algn="l" defTabSz="685800" rtl="0" eaLnBrk="1" latinLnBrk="0" hangingPunct="1">
        <a:lnSpc>
          <a:spcPct val="120000"/>
        </a:lnSpc>
        <a:spcBef>
          <a:spcPts val="375"/>
        </a:spcBef>
        <a:buClr>
          <a:schemeClr val="tx1"/>
        </a:buClr>
        <a:buFont typeface="Arial" panose="020B0604020202020204" pitchFamily="34" charset="0"/>
        <a:buChar char="•"/>
        <a:defRPr sz="1350" kern="1200" cap="all" baseline="0">
          <a:solidFill>
            <a:schemeClr val="tx1"/>
          </a:solidFill>
          <a:effectLst/>
          <a:latin typeface="+mn-lt"/>
          <a:ea typeface="+mn-ea"/>
          <a:cs typeface="+mn-cs"/>
        </a:defRPr>
      </a:lvl2pPr>
      <a:lvl3pPr marL="857250" indent="-171450" algn="l" defTabSz="685800" rtl="0" eaLnBrk="1" latinLnBrk="0" hangingPunct="1">
        <a:lnSpc>
          <a:spcPct val="120000"/>
        </a:lnSpc>
        <a:spcBef>
          <a:spcPts val="375"/>
        </a:spcBef>
        <a:buClr>
          <a:schemeClr val="tx1"/>
        </a:buClr>
        <a:buFont typeface="Arial" panose="020B0604020202020204" pitchFamily="34" charset="0"/>
        <a:buChar char="•"/>
        <a:defRPr sz="1200" kern="1200" cap="all" baseline="0">
          <a:solidFill>
            <a:schemeClr val="tx1"/>
          </a:solidFill>
          <a:effectLst/>
          <a:latin typeface="+mn-lt"/>
          <a:ea typeface="+mn-ea"/>
          <a:cs typeface="+mn-cs"/>
        </a:defRPr>
      </a:lvl3pPr>
      <a:lvl4pPr marL="12001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4pPr>
      <a:lvl5pPr marL="15430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5pPr>
      <a:lvl6pPr marL="18859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6pPr>
      <a:lvl7pPr marL="22288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7pPr>
      <a:lvl8pPr marL="25717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8pPr>
      <a:lvl9pPr marL="29146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frontiersin.org/journals/public-health/articles/10.3389/fpubh.2025.1584595/full" TargetMode="External"/><Relationship Id="rId13" Type="http://schemas.openxmlformats.org/officeDocument/2006/relationships/hyperlink" Target="https://www.simplypsychology.org/social-cognitive-theory.html" TargetMode="External"/><Relationship Id="rId18" Type="http://schemas.openxmlformats.org/officeDocument/2006/relationships/hyperlink" Target="https://www.sciencedirect.com/science/article/pii/S2352013225000262" TargetMode="External"/><Relationship Id="rId3" Type="http://schemas.openxmlformats.org/officeDocument/2006/relationships/image" Target="../media/image4.jpeg"/><Relationship Id="rId21" Type="http://schemas.openxmlformats.org/officeDocument/2006/relationships/image" Target="../media/image7.png"/><Relationship Id="rId7" Type="http://schemas.openxmlformats.org/officeDocument/2006/relationships/hyperlink" Target="https://www.frontiersin.org/journals/psychology/articles/10.3389/fpsyg.2023.1258249/full" TargetMode="External"/><Relationship Id="rId12" Type="http://schemas.openxmlformats.org/officeDocument/2006/relationships/hyperlink" Target="https://mhealth.jmir.org/2020/3/e14118/" TargetMode="External"/><Relationship Id="rId17" Type="http://schemas.openxmlformats.org/officeDocument/2006/relationships/hyperlink" Target="https://adc.bmj.com/content/103/3/247.abstract" TargetMode="External"/><Relationship Id="rId2" Type="http://schemas.openxmlformats.org/officeDocument/2006/relationships/notesSlide" Target="../notesSlides/notesSlide1.xml"/><Relationship Id="rId16" Type="http://schemas.openxmlformats.org/officeDocument/2006/relationships/hyperlink" Target="https://link.springer.com/content/pdf/10.1007/978-3-031-25110-8_23.pdf" TargetMode="External"/><Relationship Id="rId20" Type="http://schemas.openxmlformats.org/officeDocument/2006/relationships/image" Target="../media/image6.jpeg"/><Relationship Id="rId1" Type="http://schemas.openxmlformats.org/officeDocument/2006/relationships/slideLayout" Target="../slideLayouts/slideLayout18.xml"/><Relationship Id="rId6" Type="http://schemas.openxmlformats.org/officeDocument/2006/relationships/hyperlink" Target="https://www.sciencedirect.com/science/article/pii/S0033350625004263" TargetMode="External"/><Relationship Id="rId11" Type="http://schemas.openxmlformats.org/officeDocument/2006/relationships/hyperlink" Target="https://www.mdpi.com/2072-6643/17/8/1312" TargetMode="External"/><Relationship Id="rId5" Type="http://schemas.openxmlformats.org/officeDocument/2006/relationships/hyperlink" Target="https://adc.bmj.com/content/102/8/695.short" TargetMode="External"/><Relationship Id="rId15" Type="http://schemas.openxmlformats.org/officeDocument/2006/relationships/hyperlink" Target="https://books.google.com/books?hl=en&amp;lr=&amp;id=xHJNDAAAQBAJ&amp;oi=fnd&amp;pg=PA45&amp;dq=Health+promotion+reflects+the+principles+of+the+Ottawa+Charter+for+Health+Promotion+by+enabling+healthier+choices+and+encouraging+personal+responsibility+supported+by+evidence-based+guidance.&amp;ots=EJdAiMkbbo&amp;sig=OD8rBTEESgRlYQRI2VVlgnktddQ" TargetMode="External"/><Relationship Id="rId10" Type="http://schemas.openxmlformats.org/officeDocument/2006/relationships/hyperlink" Target="https://journals.sagepub.com/doi/abs/10.1177/11786329241249011" TargetMode="External"/><Relationship Id="rId19" Type="http://schemas.openxmlformats.org/officeDocument/2006/relationships/image" Target="../media/image5.jpeg"/><Relationship Id="rId4" Type="http://schemas.openxmlformats.org/officeDocument/2006/relationships/hyperlink" Target="https://journals.lww.com/ijsoncology/fulltext/2017/08000/The_rising_prevalence_of_obesity__part_A__impact.2.aspx" TargetMode="External"/><Relationship Id="rId9" Type="http://schemas.openxmlformats.org/officeDocument/2006/relationships/hyperlink" Target="https://universaar.uni-saarland.de/handle/20.500.11880/41276" TargetMode="External"/><Relationship Id="rId14" Type="http://schemas.openxmlformats.org/officeDocument/2006/relationships/hyperlink" Target="https://www.mdpi.com/2227-9032/6/3/70" TargetMode="External"/><Relationship Id="rId22"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10000" r="-110000"/>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F347F6B-8821-30D3-1459-F8B4988F7ABA}"/>
              </a:ext>
            </a:extLst>
          </p:cNvPr>
          <p:cNvSpPr>
            <a:spLocks noGrp="1"/>
          </p:cNvSpPr>
          <p:nvPr>
            <p:ph type="title"/>
          </p:nvPr>
        </p:nvSpPr>
        <p:spPr>
          <a:xfrm>
            <a:off x="19231" y="0"/>
            <a:ext cx="6835140" cy="383747"/>
          </a:xfrm>
          <a:solidFill>
            <a:schemeClr val="accent1">
              <a:lumMod val="20000"/>
              <a:lumOff val="80000"/>
            </a:schemeClr>
          </a:solidFill>
          <a:ln/>
        </p:spPr>
        <p:style>
          <a:lnRef idx="2">
            <a:schemeClr val="accent3"/>
          </a:lnRef>
          <a:fillRef idx="1">
            <a:schemeClr val="lt1"/>
          </a:fillRef>
          <a:effectRef idx="0">
            <a:schemeClr val="accent3"/>
          </a:effectRef>
          <a:fontRef idx="minor">
            <a:schemeClr val="dk1"/>
          </a:fontRef>
        </p:style>
        <p:txBody>
          <a:bodyPr>
            <a:noAutofit/>
          </a:bodyPr>
          <a:lstStyle/>
          <a:p>
            <a:pPr algn="l"/>
            <a:r>
              <a:rPr lang="en-GB" sz="1000" b="1" dirty="0">
                <a:solidFill>
                  <a:schemeClr val="accent5">
                    <a:lumMod val="50000"/>
                  </a:schemeClr>
                </a:solidFill>
                <a:effectLst>
                  <a:outerShdw blurRad="38100" dist="38100" dir="2700000" algn="tl">
                    <a:srgbClr val="000000">
                      <a:alpha val="43137"/>
                    </a:srgbClr>
                  </a:outerShdw>
                </a:effectLst>
                <a:latin typeface="Algerian" panose="04020705040A02060702" pitchFamily="82" charset="0"/>
              </a:rPr>
              <a:t>Beat the Bulge: Building Healthier Futures with the NHS Weight Loss Plan App</a:t>
            </a:r>
            <a:br>
              <a:rPr lang="en-US" dirty="0"/>
            </a:br>
            <a:r>
              <a:rPr lang="en-GB" sz="600" b="1" kern="100" cap="none" dirty="0">
                <a:solidFill>
                  <a:schemeClr val="tx1"/>
                </a:solidFill>
                <a:latin typeface="Arial" panose="020B0604020202020204" pitchFamily="34" charset="0"/>
                <a:ea typeface="Calibri" panose="020F0502020204030204" pitchFamily="34" charset="0"/>
                <a:cs typeface="Arial" panose="020B0604020202020204" pitchFamily="34" charset="0"/>
              </a:rPr>
              <a:t>Student </a:t>
            </a:r>
            <a:r>
              <a:rPr lang="en-GB" sz="600" b="1" kern="100" cap="none">
                <a:solidFill>
                  <a:schemeClr val="tx1"/>
                </a:solidFill>
                <a:latin typeface="Arial" panose="020B0604020202020204" pitchFamily="34" charset="0"/>
                <a:ea typeface="Calibri" panose="020F0502020204030204" pitchFamily="34" charset="0"/>
                <a:cs typeface="Arial" panose="020B0604020202020204" pitchFamily="34" charset="0"/>
              </a:rPr>
              <a:t>Name: VIDHI CHATURBHAI GONDALIYA    </a:t>
            </a:r>
            <a:r>
              <a:rPr lang="en-GB" sz="600" b="1" kern="100" cap="none" dirty="0">
                <a:solidFill>
                  <a:schemeClr val="tx1"/>
                </a:solidFill>
                <a:latin typeface="Arial" panose="020B0604020202020204" pitchFamily="34" charset="0"/>
                <a:ea typeface="Calibri" panose="020F0502020204030204" pitchFamily="34" charset="0"/>
                <a:cs typeface="Arial" panose="020B0604020202020204" pitchFamily="34" charset="0"/>
              </a:rPr>
              <a:t>Student ID</a:t>
            </a:r>
            <a:r>
              <a:rPr lang="en-GB" sz="600" b="1" kern="100" cap="none">
                <a:solidFill>
                  <a:schemeClr val="tx1"/>
                </a:solidFill>
                <a:latin typeface="Arial" panose="020B0604020202020204" pitchFamily="34" charset="0"/>
                <a:ea typeface="Calibri" panose="020F0502020204030204" pitchFamily="34" charset="0"/>
                <a:cs typeface="Arial" panose="020B0604020202020204" pitchFamily="34" charset="0"/>
              </a:rPr>
              <a:t>: 2521864 </a:t>
            </a:r>
            <a:r>
              <a:rPr lang="en-GB" sz="600" kern="100" cap="none">
                <a:solidFill>
                  <a:schemeClr val="tx1"/>
                </a:solidFill>
                <a:latin typeface="Arial" panose="020B0604020202020204" pitchFamily="34" charset="0"/>
                <a:ea typeface="Calibri" panose="020F0502020204030204" pitchFamily="34" charset="0"/>
                <a:cs typeface="Arial" panose="020B0604020202020204" pitchFamily="34" charset="0"/>
              </a:rPr>
              <a:t>   </a:t>
            </a:r>
            <a:r>
              <a:rPr lang="en-GB" sz="600" b="1" kern="100" cap="none" dirty="0">
                <a:solidFill>
                  <a:schemeClr val="tx1"/>
                </a:solidFill>
                <a:latin typeface="Arial" panose="020B0604020202020204" pitchFamily="34" charset="0"/>
                <a:ea typeface="Calibri" panose="020F0502020204030204" pitchFamily="34" charset="0"/>
                <a:cs typeface="Arial" panose="020B0604020202020204" pitchFamily="34" charset="0"/>
              </a:rPr>
              <a:t>Module: </a:t>
            </a:r>
            <a:r>
              <a:rPr lang="en-GB" sz="600" kern="100" cap="none" dirty="0">
                <a:solidFill>
                  <a:schemeClr val="tx1"/>
                </a:solidFill>
                <a:latin typeface="Arial" panose="020B0604020202020204" pitchFamily="34" charset="0"/>
                <a:ea typeface="Calibri" panose="020F0502020204030204" pitchFamily="34" charset="0"/>
                <a:cs typeface="Arial" panose="020B0604020202020204" pitchFamily="34" charset="0"/>
              </a:rPr>
              <a:t>Population Health And Digital Health Promotion    </a:t>
            </a:r>
            <a:r>
              <a:rPr lang="en-US" sz="600" b="1" cap="none" dirty="0">
                <a:solidFill>
                  <a:schemeClr val="tx1"/>
                </a:solidFill>
                <a:latin typeface="Arial" panose="020B0604020202020204" pitchFamily="34" charset="0"/>
                <a:ea typeface="Calibri" panose="020F0502020204030204" pitchFamily="34" charset="0"/>
                <a:cs typeface="Arial" panose="020B0604020202020204" pitchFamily="34" charset="0"/>
              </a:rPr>
              <a:t>Program: </a:t>
            </a:r>
            <a:r>
              <a:rPr lang="en-US" sz="600" cap="none" dirty="0">
                <a:solidFill>
                  <a:schemeClr val="tx1"/>
                </a:solidFill>
                <a:latin typeface="Arial" panose="020B0604020202020204" pitchFamily="34" charset="0"/>
                <a:ea typeface="Calibri" panose="020F0502020204030204" pitchFamily="34" charset="0"/>
                <a:cs typeface="Arial" panose="020B0604020202020204" pitchFamily="34" charset="0"/>
              </a:rPr>
              <a:t>MSc in Public Health And Social Care</a:t>
            </a:r>
            <a:endParaRPr lang="en-GB" sz="1000" dirty="0">
              <a:solidFill>
                <a:schemeClr val="tx1"/>
              </a:solidFill>
              <a:effectLst>
                <a:outerShdw blurRad="38100" dist="38100" dir="2700000" algn="tl">
                  <a:srgbClr val="000000">
                    <a:alpha val="43137"/>
                  </a:srgbClr>
                </a:outerShdw>
              </a:effectLst>
              <a:latin typeface="Arial" panose="020B0604020202020204" pitchFamily="34" charset="0"/>
              <a:ea typeface="ADLaM Display" panose="02010000000000000000" pitchFamily="2" charset="0"/>
              <a:cs typeface="Arial" panose="020B0604020202020204" pitchFamily="34" charset="0"/>
            </a:endParaRPr>
          </a:p>
        </p:txBody>
      </p:sp>
      <p:graphicFrame>
        <p:nvGraphicFramePr>
          <p:cNvPr id="8" name="Table 7">
            <a:extLst>
              <a:ext uri="{FF2B5EF4-FFF2-40B4-BE49-F238E27FC236}">
                <a16:creationId xmlns:a16="http://schemas.microsoft.com/office/drawing/2014/main" id="{E5C15064-6BA1-77A9-83FB-0C85C58EAE0E}"/>
              </a:ext>
            </a:extLst>
          </p:cNvPr>
          <p:cNvGraphicFramePr>
            <a:graphicFrameLocks noGrp="1"/>
          </p:cNvGraphicFramePr>
          <p:nvPr>
            <p:extLst>
              <p:ext uri="{D42A27DB-BD31-4B8C-83A1-F6EECF244321}">
                <p14:modId xmlns:p14="http://schemas.microsoft.com/office/powerpoint/2010/main" val="451210735"/>
              </p:ext>
            </p:extLst>
          </p:nvPr>
        </p:nvGraphicFramePr>
        <p:xfrm>
          <a:off x="4038539" y="404765"/>
          <a:ext cx="2807987" cy="3014587"/>
        </p:xfrm>
        <a:graphic>
          <a:graphicData uri="http://schemas.openxmlformats.org/drawingml/2006/table">
            <a:tbl>
              <a:tblPr firstRow="1" bandRow="1">
                <a:tableStyleId>{21E4AEA4-8DFA-4A89-87EB-49C32662AFE0}</a:tableStyleId>
              </a:tblPr>
              <a:tblGrid>
                <a:gridCol w="2807987">
                  <a:extLst>
                    <a:ext uri="{9D8B030D-6E8A-4147-A177-3AD203B41FA5}">
                      <a16:colId xmlns:a16="http://schemas.microsoft.com/office/drawing/2014/main" val="1336231242"/>
                    </a:ext>
                  </a:extLst>
                </a:gridCol>
              </a:tblGrid>
              <a:tr h="173876">
                <a:tc>
                  <a:txBody>
                    <a:bodyPr/>
                    <a:lstStyle/>
                    <a:p>
                      <a:pPr marL="0" indent="0" algn="ctr">
                        <a:buFont typeface="Arial" panose="020B0604020202020204" pitchFamily="34" charset="0"/>
                        <a:buNone/>
                      </a:pPr>
                      <a:r>
                        <a:rPr lang="en-GB" sz="800" b="1" u="sng" kern="1200" dirty="0">
                          <a:solidFill>
                            <a:srgbClr val="FFFF00"/>
                          </a:solidFill>
                          <a:effectLst>
                            <a:outerShdw blurRad="38100" dist="38100" dir="2700000" algn="tl">
                              <a:srgbClr val="000000">
                                <a:alpha val="43137"/>
                              </a:srgbClr>
                            </a:outerShdw>
                          </a:effectLst>
                          <a:latin typeface="Arial" panose="020B0604020202020204" pitchFamily="34" charset="0"/>
                          <a:ea typeface="ADLaM Display" panose="02010000000000000000" pitchFamily="2" charset="0"/>
                          <a:cs typeface="Arial" panose="020B0604020202020204" pitchFamily="34" charset="0"/>
                        </a:rPr>
                        <a:t>2. HEALTH PROMOTION VALUES AND PRINCIPLES</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extLst>
                  <a:ext uri="{0D108BD9-81ED-4DB2-BD59-A6C34878D82A}">
                    <a16:rowId xmlns:a16="http://schemas.microsoft.com/office/drawing/2014/main" val="3757580793"/>
                  </a:ext>
                </a:extLst>
              </a:tr>
              <a:tr h="2840711">
                <a:tc>
                  <a:txBody>
                    <a:bodyPr/>
                    <a:lstStyle/>
                    <a:p>
                      <a:pPr algn="just"/>
                      <a:r>
                        <a:rPr lang="en-US" sz="600" kern="1200" dirty="0">
                          <a:solidFill>
                            <a:schemeClr val="dk1"/>
                          </a:solidFill>
                          <a:effectLst/>
                          <a:latin typeface="Arial" panose="020B0604020202020204" pitchFamily="34" charset="0"/>
                          <a:ea typeface="+mn-ea"/>
                          <a:cs typeface="Arial" panose="020B0604020202020204" pitchFamily="34" charset="0"/>
                        </a:rPr>
                        <a:t>Health promotion aims to empower individuals to improve their health while reducing health inequalities. The NHS Weight Loss Plan App reflects the principles of the Ottawa Charter for Health Promotion by enabling healthier choices and encouraging personal responsibility supported by evidence-based guidance (</a:t>
                      </a:r>
                      <a:r>
                        <a:rPr lang="en-GB" sz="600" kern="1200" dirty="0" err="1">
                          <a:solidFill>
                            <a:schemeClr val="dk1"/>
                          </a:solidFill>
                          <a:effectLst/>
                          <a:latin typeface="Arial" panose="020B0604020202020204" pitchFamily="34" charset="0"/>
                          <a:ea typeface="+mn-ea"/>
                          <a:cs typeface="Arial" panose="020B0604020202020204" pitchFamily="34" charset="0"/>
                        </a:rPr>
                        <a:t>Sendall</a:t>
                      </a:r>
                      <a:r>
                        <a:rPr lang="en-GB" sz="600" kern="1200" dirty="0">
                          <a:solidFill>
                            <a:schemeClr val="dk1"/>
                          </a:solidFill>
                          <a:effectLst/>
                          <a:latin typeface="Arial" panose="020B0604020202020204" pitchFamily="34" charset="0"/>
                          <a:ea typeface="+mn-ea"/>
                          <a:cs typeface="Arial" panose="020B0604020202020204" pitchFamily="34" charset="0"/>
                        </a:rPr>
                        <a:t> et al, 2023)</a:t>
                      </a:r>
                      <a:r>
                        <a:rPr lang="en-US" sz="600" kern="1200" dirty="0">
                          <a:solidFill>
                            <a:schemeClr val="dk1"/>
                          </a:solidFill>
                          <a:effectLst/>
                          <a:latin typeface="Arial" panose="020B0604020202020204" pitchFamily="34" charset="0"/>
                          <a:ea typeface="+mn-ea"/>
                          <a:cs typeface="Arial" panose="020B0604020202020204" pitchFamily="34" charset="0"/>
                        </a:rPr>
                        <a:t>.</a:t>
                      </a:r>
                    </a:p>
                    <a:p>
                      <a:pPr marL="171450" lvl="0" indent="-171450" algn="just">
                        <a:buFont typeface="Wingdings" panose="05000000000000000000" pitchFamily="2" charset="2"/>
                        <a:buChar char="ü"/>
                      </a:pPr>
                      <a:r>
                        <a:rPr lang="en-US" sz="600" b="1" kern="1200" dirty="0">
                          <a:solidFill>
                            <a:schemeClr val="dk1"/>
                          </a:solidFill>
                          <a:effectLst/>
                          <a:latin typeface="Arial" panose="020B0604020202020204" pitchFamily="34" charset="0"/>
                          <a:ea typeface="+mn-ea"/>
                          <a:cs typeface="Arial" panose="020B0604020202020204" pitchFamily="34" charset="0"/>
                        </a:rPr>
                        <a:t>Empowerment:</a:t>
                      </a:r>
                      <a:r>
                        <a:rPr lang="en-US" sz="600" kern="1200" dirty="0">
                          <a:solidFill>
                            <a:schemeClr val="dk1"/>
                          </a:solidFill>
                          <a:effectLst/>
                          <a:latin typeface="Arial" panose="020B0604020202020204" pitchFamily="34" charset="0"/>
                          <a:ea typeface="+mn-ea"/>
                          <a:cs typeface="Arial" panose="020B0604020202020204" pitchFamily="34" charset="0"/>
                        </a:rPr>
                        <a:t> Enables teenagers to take control of their own health through </a:t>
                      </a:r>
                      <a:r>
                        <a:rPr lang="en-US" sz="600" kern="1200" dirty="0" err="1">
                          <a:solidFill>
                            <a:schemeClr val="dk1"/>
                          </a:solidFill>
                          <a:effectLst/>
                          <a:latin typeface="Arial" panose="020B0604020202020204" pitchFamily="34" charset="0"/>
                          <a:ea typeface="+mn-ea"/>
                          <a:cs typeface="Arial" panose="020B0604020202020204" pitchFamily="34" charset="0"/>
                        </a:rPr>
                        <a:t>personalised</a:t>
                      </a:r>
                      <a:r>
                        <a:rPr lang="en-US" sz="600" kern="1200" dirty="0">
                          <a:solidFill>
                            <a:schemeClr val="dk1"/>
                          </a:solidFill>
                          <a:effectLst/>
                          <a:latin typeface="Arial" panose="020B0604020202020204" pitchFamily="34" charset="0"/>
                          <a:ea typeface="+mn-ea"/>
                          <a:cs typeface="Arial" panose="020B0604020202020204" pitchFamily="34" charset="0"/>
                        </a:rPr>
                        <a:t> goal setting and self-monitoring (</a:t>
                      </a:r>
                      <a:r>
                        <a:rPr lang="en-GB" sz="600" kern="1200" dirty="0" err="1">
                          <a:solidFill>
                            <a:schemeClr val="dk1"/>
                          </a:solidFill>
                          <a:effectLst/>
                          <a:latin typeface="Arial" panose="020B0604020202020204" pitchFamily="34" charset="0"/>
                          <a:ea typeface="+mn-ea"/>
                          <a:cs typeface="Arial" panose="020B0604020202020204" pitchFamily="34" charset="0"/>
                        </a:rPr>
                        <a:t>Sebar</a:t>
                      </a:r>
                      <a:r>
                        <a:rPr lang="en-GB" sz="600" kern="1200" dirty="0">
                          <a:solidFill>
                            <a:schemeClr val="dk1"/>
                          </a:solidFill>
                          <a:effectLst/>
                          <a:latin typeface="Arial" panose="020B0604020202020204" pitchFamily="34" charset="0"/>
                          <a:ea typeface="+mn-ea"/>
                          <a:cs typeface="Arial" panose="020B0604020202020204" pitchFamily="34" charset="0"/>
                        </a:rPr>
                        <a:t> et al, 2016)</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Wingdings" panose="05000000000000000000" pitchFamily="2" charset="2"/>
                        <a:buChar char="ü"/>
                      </a:pPr>
                      <a:r>
                        <a:rPr lang="en-US" sz="600" b="1" kern="1200" dirty="0">
                          <a:solidFill>
                            <a:schemeClr val="dk1"/>
                          </a:solidFill>
                          <a:effectLst/>
                          <a:latin typeface="Arial" panose="020B0604020202020204" pitchFamily="34" charset="0"/>
                          <a:ea typeface="+mn-ea"/>
                          <a:cs typeface="Arial" panose="020B0604020202020204" pitchFamily="34" charset="0"/>
                        </a:rPr>
                        <a:t>Participation:</a:t>
                      </a:r>
                      <a:r>
                        <a:rPr lang="en-US" sz="600" kern="1200" dirty="0">
                          <a:solidFill>
                            <a:schemeClr val="dk1"/>
                          </a:solidFill>
                          <a:effectLst/>
                          <a:latin typeface="Arial" panose="020B0604020202020204" pitchFamily="34" charset="0"/>
                          <a:ea typeface="+mn-ea"/>
                          <a:cs typeface="Arial" panose="020B0604020202020204" pitchFamily="34" charset="0"/>
                        </a:rPr>
                        <a:t> Encourages active involvement in planning meals, recording exercise, and monitoring progress (</a:t>
                      </a:r>
                      <a:r>
                        <a:rPr lang="en-GB" sz="600" kern="1200" dirty="0" err="1">
                          <a:solidFill>
                            <a:schemeClr val="dk1"/>
                          </a:solidFill>
                          <a:effectLst/>
                          <a:latin typeface="Arial" panose="020B0604020202020204" pitchFamily="34" charset="0"/>
                          <a:ea typeface="+mn-ea"/>
                          <a:cs typeface="Arial" panose="020B0604020202020204" pitchFamily="34" charset="0"/>
                        </a:rPr>
                        <a:t>Sendall</a:t>
                      </a:r>
                      <a:r>
                        <a:rPr lang="en-GB" sz="600" kern="1200" dirty="0">
                          <a:solidFill>
                            <a:schemeClr val="dk1"/>
                          </a:solidFill>
                          <a:effectLst/>
                          <a:latin typeface="Arial" panose="020B0604020202020204" pitchFamily="34" charset="0"/>
                          <a:ea typeface="+mn-ea"/>
                          <a:cs typeface="Arial" panose="020B0604020202020204" pitchFamily="34" charset="0"/>
                        </a:rPr>
                        <a:t> et al, 2023)</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Wingdings" panose="05000000000000000000" pitchFamily="2" charset="2"/>
                        <a:buChar char="ü"/>
                      </a:pPr>
                      <a:r>
                        <a:rPr lang="en-US" sz="600" b="1" kern="1200" dirty="0">
                          <a:solidFill>
                            <a:schemeClr val="dk1"/>
                          </a:solidFill>
                          <a:effectLst/>
                          <a:latin typeface="Arial" panose="020B0604020202020204" pitchFamily="34" charset="0"/>
                          <a:ea typeface="+mn-ea"/>
                          <a:cs typeface="Arial" panose="020B0604020202020204" pitchFamily="34" charset="0"/>
                        </a:rPr>
                        <a:t>Health Equity:</a:t>
                      </a:r>
                      <a:r>
                        <a:rPr lang="en-US" sz="600" kern="1200" dirty="0">
                          <a:solidFill>
                            <a:schemeClr val="dk1"/>
                          </a:solidFill>
                          <a:effectLst/>
                          <a:latin typeface="Arial" panose="020B0604020202020204" pitchFamily="34" charset="0"/>
                          <a:ea typeface="+mn-ea"/>
                          <a:cs typeface="Arial" panose="020B0604020202020204" pitchFamily="34" charset="0"/>
                        </a:rPr>
                        <a:t> Free NHS access helps reduce financial barriers to obesity support (</a:t>
                      </a:r>
                      <a:r>
                        <a:rPr lang="en-GB" sz="600" kern="1200" dirty="0" err="1">
                          <a:solidFill>
                            <a:schemeClr val="dk1"/>
                          </a:solidFill>
                          <a:effectLst/>
                          <a:latin typeface="Arial" panose="020B0604020202020204" pitchFamily="34" charset="0"/>
                          <a:ea typeface="+mn-ea"/>
                          <a:cs typeface="Arial" panose="020B0604020202020204" pitchFamily="34" charset="0"/>
                        </a:rPr>
                        <a:t>Sebar</a:t>
                      </a:r>
                      <a:r>
                        <a:rPr lang="en-GB" sz="600" kern="1200" dirty="0">
                          <a:solidFill>
                            <a:schemeClr val="dk1"/>
                          </a:solidFill>
                          <a:effectLst/>
                          <a:latin typeface="Arial" panose="020B0604020202020204" pitchFamily="34" charset="0"/>
                          <a:ea typeface="+mn-ea"/>
                          <a:cs typeface="Arial" panose="020B0604020202020204" pitchFamily="34" charset="0"/>
                        </a:rPr>
                        <a:t> et al, 2016)</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Wingdings" panose="05000000000000000000" pitchFamily="2" charset="2"/>
                        <a:buChar char="ü"/>
                      </a:pPr>
                      <a:r>
                        <a:rPr lang="en-US" sz="600" b="1" kern="1200" dirty="0">
                          <a:solidFill>
                            <a:schemeClr val="dk1"/>
                          </a:solidFill>
                          <a:effectLst/>
                          <a:latin typeface="Arial" panose="020B0604020202020204" pitchFamily="34" charset="0"/>
                          <a:ea typeface="+mn-ea"/>
                          <a:cs typeface="Arial" panose="020B0604020202020204" pitchFamily="34" charset="0"/>
                        </a:rPr>
                        <a:t>Prevention:</a:t>
                      </a:r>
                      <a:r>
                        <a:rPr lang="en-US" sz="600" kern="1200" dirty="0">
                          <a:solidFill>
                            <a:schemeClr val="dk1"/>
                          </a:solidFill>
                          <a:effectLst/>
                          <a:latin typeface="Arial" panose="020B0604020202020204" pitchFamily="34" charset="0"/>
                          <a:ea typeface="+mn-ea"/>
                          <a:cs typeface="Arial" panose="020B0604020202020204" pitchFamily="34" charset="0"/>
                        </a:rPr>
                        <a:t> Focuses on preventing obesity-related diseases before they develop (</a:t>
                      </a:r>
                      <a:r>
                        <a:rPr lang="en-GB" sz="600" kern="1200" dirty="0" err="1">
                          <a:solidFill>
                            <a:schemeClr val="dk1"/>
                          </a:solidFill>
                          <a:effectLst/>
                          <a:latin typeface="Arial" panose="020B0604020202020204" pitchFamily="34" charset="0"/>
                          <a:ea typeface="+mn-ea"/>
                          <a:cs typeface="Arial" panose="020B0604020202020204" pitchFamily="34" charset="0"/>
                        </a:rPr>
                        <a:t>Sendall</a:t>
                      </a:r>
                      <a:r>
                        <a:rPr lang="en-GB" sz="600" kern="1200" dirty="0">
                          <a:solidFill>
                            <a:schemeClr val="dk1"/>
                          </a:solidFill>
                          <a:effectLst/>
                          <a:latin typeface="Arial" panose="020B0604020202020204" pitchFamily="34" charset="0"/>
                          <a:ea typeface="+mn-ea"/>
                          <a:cs typeface="Arial" panose="020B0604020202020204" pitchFamily="34" charset="0"/>
                        </a:rPr>
                        <a:t> et al, 2023)</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Wingdings" panose="05000000000000000000" pitchFamily="2" charset="2"/>
                        <a:buChar char="ü"/>
                      </a:pPr>
                      <a:r>
                        <a:rPr lang="en-US" sz="600" b="1" kern="1200" dirty="0">
                          <a:solidFill>
                            <a:schemeClr val="dk1"/>
                          </a:solidFill>
                          <a:effectLst/>
                          <a:latin typeface="Arial" panose="020B0604020202020204" pitchFamily="34" charset="0"/>
                          <a:ea typeface="+mn-ea"/>
                          <a:cs typeface="Arial" panose="020B0604020202020204" pitchFamily="34" charset="0"/>
                        </a:rPr>
                        <a:t>Health Education:</a:t>
                      </a:r>
                      <a:r>
                        <a:rPr lang="en-US" sz="600" kern="1200" dirty="0">
                          <a:solidFill>
                            <a:schemeClr val="dk1"/>
                          </a:solidFill>
                          <a:effectLst/>
                          <a:latin typeface="Arial" panose="020B0604020202020204" pitchFamily="34" charset="0"/>
                          <a:ea typeface="+mn-ea"/>
                          <a:cs typeface="Arial" panose="020B0604020202020204" pitchFamily="34" charset="0"/>
                        </a:rPr>
                        <a:t> Provides reliable information about nutrition, physical activity, sleep, and healthy lifestyle </a:t>
                      </a:r>
                      <a:r>
                        <a:rPr lang="en-US" sz="600" kern="1200" dirty="0" err="1">
                          <a:solidFill>
                            <a:schemeClr val="dk1"/>
                          </a:solidFill>
                          <a:effectLst/>
                          <a:latin typeface="Arial" panose="020B0604020202020204" pitchFamily="34" charset="0"/>
                          <a:ea typeface="+mn-ea"/>
                          <a:cs typeface="Arial" panose="020B0604020202020204" pitchFamily="34" charset="0"/>
                        </a:rPr>
                        <a:t>behaviours</a:t>
                      </a:r>
                      <a:r>
                        <a:rPr lang="en-US" sz="600" kern="1200" dirty="0">
                          <a:solidFill>
                            <a:schemeClr val="dk1"/>
                          </a:solidFill>
                          <a:effectLst/>
                          <a:latin typeface="Arial" panose="020B0604020202020204" pitchFamily="34" charset="0"/>
                          <a:ea typeface="+mn-ea"/>
                          <a:cs typeface="Arial" panose="020B0604020202020204" pitchFamily="34" charset="0"/>
                        </a:rPr>
                        <a:t> (</a:t>
                      </a:r>
                      <a:r>
                        <a:rPr lang="en-GB" sz="600" kern="1200" dirty="0" err="1">
                          <a:solidFill>
                            <a:schemeClr val="dk1"/>
                          </a:solidFill>
                          <a:effectLst/>
                          <a:latin typeface="Arial" panose="020B0604020202020204" pitchFamily="34" charset="0"/>
                          <a:ea typeface="+mn-ea"/>
                          <a:cs typeface="Arial" panose="020B0604020202020204" pitchFamily="34" charset="0"/>
                        </a:rPr>
                        <a:t>Sebar</a:t>
                      </a:r>
                      <a:r>
                        <a:rPr lang="en-GB" sz="600" kern="1200" dirty="0">
                          <a:solidFill>
                            <a:schemeClr val="dk1"/>
                          </a:solidFill>
                          <a:effectLst/>
                          <a:latin typeface="Arial" panose="020B0604020202020204" pitchFamily="34" charset="0"/>
                          <a:ea typeface="+mn-ea"/>
                          <a:cs typeface="Arial" panose="020B0604020202020204" pitchFamily="34" charset="0"/>
                        </a:rPr>
                        <a:t> et al, 2016)</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Wingdings" panose="05000000000000000000" pitchFamily="2" charset="2"/>
                        <a:buChar char="ü"/>
                      </a:pPr>
                      <a:r>
                        <a:rPr lang="en-US" sz="600" b="1" kern="1200" dirty="0" err="1">
                          <a:solidFill>
                            <a:schemeClr val="dk1"/>
                          </a:solidFill>
                          <a:effectLst/>
                          <a:latin typeface="Arial" panose="020B0604020202020204" pitchFamily="34" charset="0"/>
                          <a:ea typeface="+mn-ea"/>
                          <a:cs typeface="Arial" panose="020B0604020202020204" pitchFamily="34" charset="0"/>
                        </a:rPr>
                        <a:t>Behaviour</a:t>
                      </a:r>
                      <a:r>
                        <a:rPr lang="en-US" sz="600" b="1" kern="1200" dirty="0">
                          <a:solidFill>
                            <a:schemeClr val="dk1"/>
                          </a:solidFill>
                          <a:effectLst/>
                          <a:latin typeface="Arial" panose="020B0604020202020204" pitchFamily="34" charset="0"/>
                          <a:ea typeface="+mn-ea"/>
                          <a:cs typeface="Arial" panose="020B0604020202020204" pitchFamily="34" charset="0"/>
                        </a:rPr>
                        <a:t> Change:</a:t>
                      </a:r>
                      <a:r>
                        <a:rPr lang="en-US" sz="600" kern="1200" dirty="0">
                          <a:solidFill>
                            <a:schemeClr val="dk1"/>
                          </a:solidFill>
                          <a:effectLst/>
                          <a:latin typeface="Arial" panose="020B0604020202020204" pitchFamily="34" charset="0"/>
                          <a:ea typeface="+mn-ea"/>
                          <a:cs typeface="Arial" panose="020B0604020202020204" pitchFamily="34" charset="0"/>
                        </a:rPr>
                        <a:t> Supports gradual lifestyle improvements instead of rapid weight loss (</a:t>
                      </a:r>
                      <a:r>
                        <a:rPr lang="en-GB" sz="600" kern="1200" dirty="0" err="1">
                          <a:solidFill>
                            <a:schemeClr val="dk1"/>
                          </a:solidFill>
                          <a:effectLst/>
                          <a:latin typeface="Arial" panose="020B0604020202020204" pitchFamily="34" charset="0"/>
                          <a:ea typeface="+mn-ea"/>
                          <a:cs typeface="Arial" panose="020B0604020202020204" pitchFamily="34" charset="0"/>
                        </a:rPr>
                        <a:t>Sebar</a:t>
                      </a:r>
                      <a:r>
                        <a:rPr lang="en-GB" sz="600" kern="1200" dirty="0">
                          <a:solidFill>
                            <a:schemeClr val="dk1"/>
                          </a:solidFill>
                          <a:effectLst/>
                          <a:latin typeface="Arial" panose="020B0604020202020204" pitchFamily="34" charset="0"/>
                          <a:ea typeface="+mn-ea"/>
                          <a:cs typeface="Arial" panose="020B0604020202020204" pitchFamily="34" charset="0"/>
                        </a:rPr>
                        <a:t> et al, 2016)</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Wingdings" panose="05000000000000000000" pitchFamily="2" charset="2"/>
                        <a:buChar char="ü"/>
                      </a:pPr>
                      <a:r>
                        <a:rPr lang="en-US" sz="600" b="1" kern="1200" dirty="0">
                          <a:solidFill>
                            <a:schemeClr val="dk1"/>
                          </a:solidFill>
                          <a:effectLst/>
                          <a:latin typeface="Arial" panose="020B0604020202020204" pitchFamily="34" charset="0"/>
                          <a:ea typeface="+mn-ea"/>
                          <a:cs typeface="Arial" panose="020B0604020202020204" pitchFamily="34" charset="0"/>
                        </a:rPr>
                        <a:t>Accessibility:</a:t>
                      </a:r>
                      <a:r>
                        <a:rPr lang="en-US" sz="600" kern="1200" dirty="0">
                          <a:solidFill>
                            <a:schemeClr val="dk1"/>
                          </a:solidFill>
                          <a:effectLst/>
                          <a:latin typeface="Arial" panose="020B0604020202020204" pitchFamily="34" charset="0"/>
                          <a:ea typeface="+mn-ea"/>
                          <a:cs typeface="Arial" panose="020B0604020202020204" pitchFamily="34" charset="0"/>
                        </a:rPr>
                        <a:t> Available through smartphones, making support available anytime and anywhere (</a:t>
                      </a:r>
                      <a:r>
                        <a:rPr lang="en-GB" sz="600" kern="1200" dirty="0" err="1">
                          <a:solidFill>
                            <a:schemeClr val="dk1"/>
                          </a:solidFill>
                          <a:effectLst/>
                          <a:latin typeface="Arial" panose="020B0604020202020204" pitchFamily="34" charset="0"/>
                          <a:ea typeface="+mn-ea"/>
                          <a:cs typeface="Arial" panose="020B0604020202020204" pitchFamily="34" charset="0"/>
                        </a:rPr>
                        <a:t>Sendall</a:t>
                      </a:r>
                      <a:r>
                        <a:rPr lang="en-GB" sz="600" kern="1200" dirty="0">
                          <a:solidFill>
                            <a:schemeClr val="dk1"/>
                          </a:solidFill>
                          <a:effectLst/>
                          <a:latin typeface="Arial" panose="020B0604020202020204" pitchFamily="34" charset="0"/>
                          <a:ea typeface="+mn-ea"/>
                          <a:cs typeface="Arial" panose="020B0604020202020204" pitchFamily="34" charset="0"/>
                        </a:rPr>
                        <a:t> et al, 2023)</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Wingdings" panose="05000000000000000000" pitchFamily="2" charset="2"/>
                        <a:buChar char="ü"/>
                      </a:pPr>
                      <a:r>
                        <a:rPr lang="en-US" sz="600" b="1" kern="1200" dirty="0">
                          <a:solidFill>
                            <a:schemeClr val="dk1"/>
                          </a:solidFill>
                          <a:effectLst/>
                          <a:latin typeface="Arial" panose="020B0604020202020204" pitchFamily="34" charset="0"/>
                          <a:ea typeface="+mn-ea"/>
                          <a:cs typeface="Arial" panose="020B0604020202020204" pitchFamily="34" charset="0"/>
                        </a:rPr>
                        <a:t>Self-Efficacy:</a:t>
                      </a:r>
                      <a:r>
                        <a:rPr lang="en-US" sz="600" kern="1200" dirty="0">
                          <a:solidFill>
                            <a:schemeClr val="dk1"/>
                          </a:solidFill>
                          <a:effectLst/>
                          <a:latin typeface="Arial" panose="020B0604020202020204" pitchFamily="34" charset="0"/>
                          <a:ea typeface="+mn-ea"/>
                          <a:cs typeface="Arial" panose="020B0604020202020204" pitchFamily="34" charset="0"/>
                        </a:rPr>
                        <a:t> Builds confidence through achievable weekly goals and positive feedback (</a:t>
                      </a:r>
                      <a:r>
                        <a:rPr lang="en-GB" sz="600" kern="1200" dirty="0" err="1">
                          <a:solidFill>
                            <a:schemeClr val="dk1"/>
                          </a:solidFill>
                          <a:effectLst/>
                          <a:latin typeface="Arial" panose="020B0604020202020204" pitchFamily="34" charset="0"/>
                          <a:ea typeface="+mn-ea"/>
                          <a:cs typeface="Arial" panose="020B0604020202020204" pitchFamily="34" charset="0"/>
                        </a:rPr>
                        <a:t>Sebar</a:t>
                      </a:r>
                      <a:r>
                        <a:rPr lang="en-GB" sz="600" kern="1200" dirty="0">
                          <a:solidFill>
                            <a:schemeClr val="dk1"/>
                          </a:solidFill>
                          <a:effectLst/>
                          <a:latin typeface="Arial" panose="020B0604020202020204" pitchFamily="34" charset="0"/>
                          <a:ea typeface="+mn-ea"/>
                          <a:cs typeface="Arial" panose="020B0604020202020204" pitchFamily="34" charset="0"/>
                        </a:rPr>
                        <a:t> et al, 2016)</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Wingdings" panose="05000000000000000000" pitchFamily="2" charset="2"/>
                        <a:buChar char="ü"/>
                      </a:pPr>
                      <a:r>
                        <a:rPr lang="en-US" sz="600" b="1" kern="1200" dirty="0">
                          <a:solidFill>
                            <a:schemeClr val="dk1"/>
                          </a:solidFill>
                          <a:effectLst/>
                          <a:latin typeface="Arial" panose="020B0604020202020204" pitchFamily="34" charset="0"/>
                          <a:ea typeface="+mn-ea"/>
                          <a:cs typeface="Arial" panose="020B0604020202020204" pitchFamily="34" charset="0"/>
                        </a:rPr>
                        <a:t>Supportive Environment:</a:t>
                      </a:r>
                      <a:r>
                        <a:rPr lang="en-US" sz="600" kern="1200" dirty="0">
                          <a:solidFill>
                            <a:schemeClr val="dk1"/>
                          </a:solidFill>
                          <a:effectLst/>
                          <a:latin typeface="Arial" panose="020B0604020202020204" pitchFamily="34" charset="0"/>
                          <a:ea typeface="+mn-ea"/>
                          <a:cs typeface="Arial" panose="020B0604020202020204" pitchFamily="34" charset="0"/>
                        </a:rPr>
                        <a:t> Creates a structured digital environment that encourages healthier daily choices (</a:t>
                      </a:r>
                      <a:r>
                        <a:rPr lang="en-GB" sz="600" kern="1200" dirty="0" err="1">
                          <a:solidFill>
                            <a:schemeClr val="dk1"/>
                          </a:solidFill>
                          <a:effectLst/>
                          <a:latin typeface="Arial" panose="020B0604020202020204" pitchFamily="34" charset="0"/>
                          <a:ea typeface="+mn-ea"/>
                          <a:cs typeface="Arial" panose="020B0604020202020204" pitchFamily="34" charset="0"/>
                        </a:rPr>
                        <a:t>Sebar</a:t>
                      </a:r>
                      <a:r>
                        <a:rPr lang="en-GB" sz="600" kern="1200" dirty="0">
                          <a:solidFill>
                            <a:schemeClr val="dk1"/>
                          </a:solidFill>
                          <a:effectLst/>
                          <a:latin typeface="Arial" panose="020B0604020202020204" pitchFamily="34" charset="0"/>
                          <a:ea typeface="+mn-ea"/>
                          <a:cs typeface="Arial" panose="020B0604020202020204" pitchFamily="34" charset="0"/>
                        </a:rPr>
                        <a:t> et al, 2016)</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Wingdings" panose="05000000000000000000" pitchFamily="2" charset="2"/>
                        <a:buChar char="ü"/>
                      </a:pPr>
                      <a:r>
                        <a:rPr lang="en-US" sz="600" b="1" kern="1200" dirty="0">
                          <a:solidFill>
                            <a:schemeClr val="dk1"/>
                          </a:solidFill>
                          <a:effectLst/>
                          <a:latin typeface="Arial" panose="020B0604020202020204" pitchFamily="34" charset="0"/>
                          <a:ea typeface="+mn-ea"/>
                          <a:cs typeface="Arial" panose="020B0604020202020204" pitchFamily="34" charset="0"/>
                        </a:rPr>
                        <a:t>Sustainability:</a:t>
                      </a:r>
                      <a:r>
                        <a:rPr lang="en-US" sz="600" kern="1200" dirty="0">
                          <a:solidFill>
                            <a:schemeClr val="dk1"/>
                          </a:solidFill>
                          <a:effectLst/>
                          <a:latin typeface="Arial" panose="020B0604020202020204" pitchFamily="34" charset="0"/>
                          <a:ea typeface="+mn-ea"/>
                          <a:cs typeface="Arial" panose="020B0604020202020204" pitchFamily="34" charset="0"/>
                        </a:rPr>
                        <a:t> Promotes lifelong healthy habits rather than temporary dieting (</a:t>
                      </a:r>
                      <a:r>
                        <a:rPr lang="en-GB" sz="600" kern="1200" dirty="0" err="1">
                          <a:solidFill>
                            <a:schemeClr val="dk1"/>
                          </a:solidFill>
                          <a:effectLst/>
                          <a:latin typeface="Arial" panose="020B0604020202020204" pitchFamily="34" charset="0"/>
                          <a:ea typeface="+mn-ea"/>
                          <a:cs typeface="Arial" panose="020B0604020202020204" pitchFamily="34" charset="0"/>
                        </a:rPr>
                        <a:t>Sendall</a:t>
                      </a:r>
                      <a:r>
                        <a:rPr lang="en-GB" sz="600" kern="1200" dirty="0">
                          <a:solidFill>
                            <a:schemeClr val="dk1"/>
                          </a:solidFill>
                          <a:effectLst/>
                          <a:latin typeface="Arial" panose="020B0604020202020204" pitchFamily="34" charset="0"/>
                          <a:ea typeface="+mn-ea"/>
                          <a:cs typeface="Arial" panose="020B0604020202020204" pitchFamily="34" charset="0"/>
                        </a:rPr>
                        <a:t> et al, 2023)</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Wingdings" panose="05000000000000000000" pitchFamily="2" charset="2"/>
                        <a:buChar char="ü"/>
                      </a:pPr>
                      <a:r>
                        <a:rPr lang="en-US" sz="600" b="1" kern="1200" dirty="0">
                          <a:solidFill>
                            <a:schemeClr val="dk1"/>
                          </a:solidFill>
                          <a:effectLst/>
                          <a:latin typeface="Arial" panose="020B0604020202020204" pitchFamily="34" charset="0"/>
                          <a:ea typeface="+mn-ea"/>
                          <a:cs typeface="Arial" panose="020B0604020202020204" pitchFamily="34" charset="0"/>
                        </a:rPr>
                        <a:t>Person-</a:t>
                      </a:r>
                      <a:r>
                        <a:rPr lang="en-US" sz="600" b="1" kern="1200" dirty="0" err="1">
                          <a:solidFill>
                            <a:schemeClr val="dk1"/>
                          </a:solidFill>
                          <a:effectLst/>
                          <a:latin typeface="Arial" panose="020B0604020202020204" pitchFamily="34" charset="0"/>
                          <a:ea typeface="+mn-ea"/>
                          <a:cs typeface="Arial" panose="020B0604020202020204" pitchFamily="34" charset="0"/>
                        </a:rPr>
                        <a:t>Centred</a:t>
                      </a:r>
                      <a:r>
                        <a:rPr lang="en-US" sz="600" b="1" kern="1200" dirty="0">
                          <a:solidFill>
                            <a:schemeClr val="dk1"/>
                          </a:solidFill>
                          <a:effectLst/>
                          <a:latin typeface="Arial" panose="020B0604020202020204" pitchFamily="34" charset="0"/>
                          <a:ea typeface="+mn-ea"/>
                          <a:cs typeface="Arial" panose="020B0604020202020204" pitchFamily="34" charset="0"/>
                        </a:rPr>
                        <a:t> Care:</a:t>
                      </a:r>
                      <a:r>
                        <a:rPr lang="en-US" sz="600" kern="1200" dirty="0">
                          <a:solidFill>
                            <a:schemeClr val="dk1"/>
                          </a:solidFill>
                          <a:effectLst/>
                          <a:latin typeface="Arial" panose="020B0604020202020204" pitchFamily="34" charset="0"/>
                          <a:ea typeface="+mn-ea"/>
                          <a:cs typeface="Arial" panose="020B0604020202020204" pitchFamily="34" charset="0"/>
                        </a:rPr>
                        <a:t> Allows users to set goals according to their own needs and preferences (</a:t>
                      </a:r>
                      <a:r>
                        <a:rPr lang="en-GB" sz="600" kern="1200" dirty="0" err="1">
                          <a:solidFill>
                            <a:schemeClr val="dk1"/>
                          </a:solidFill>
                          <a:effectLst/>
                          <a:latin typeface="Arial" panose="020B0604020202020204" pitchFamily="34" charset="0"/>
                          <a:ea typeface="+mn-ea"/>
                          <a:cs typeface="Arial" panose="020B0604020202020204" pitchFamily="34" charset="0"/>
                        </a:rPr>
                        <a:t>Sebar</a:t>
                      </a:r>
                      <a:r>
                        <a:rPr lang="en-GB" sz="600" kern="1200" dirty="0">
                          <a:solidFill>
                            <a:schemeClr val="dk1"/>
                          </a:solidFill>
                          <a:effectLst/>
                          <a:latin typeface="Arial" panose="020B0604020202020204" pitchFamily="34" charset="0"/>
                          <a:ea typeface="+mn-ea"/>
                          <a:cs typeface="Arial" panose="020B0604020202020204" pitchFamily="34" charset="0"/>
                        </a:rPr>
                        <a:t> et al, 2016)</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Wingdings" panose="05000000000000000000" pitchFamily="2" charset="2"/>
                        <a:buChar char="ü"/>
                      </a:pPr>
                      <a:r>
                        <a:rPr lang="en-US" sz="600" b="1" kern="1200" dirty="0">
                          <a:solidFill>
                            <a:schemeClr val="dk1"/>
                          </a:solidFill>
                          <a:effectLst/>
                          <a:latin typeface="Arial" panose="020B0604020202020204" pitchFamily="34" charset="0"/>
                          <a:ea typeface="+mn-ea"/>
                          <a:cs typeface="Arial" panose="020B0604020202020204" pitchFamily="34" charset="0"/>
                        </a:rPr>
                        <a:t>Evidence-Based Practice:</a:t>
                      </a:r>
                      <a:r>
                        <a:rPr lang="en-US" sz="600" kern="1200" dirty="0">
                          <a:solidFill>
                            <a:schemeClr val="dk1"/>
                          </a:solidFill>
                          <a:effectLst/>
                          <a:latin typeface="Arial" panose="020B0604020202020204" pitchFamily="34" charset="0"/>
                          <a:ea typeface="+mn-ea"/>
                          <a:cs typeface="Arial" panose="020B0604020202020204" pitchFamily="34" charset="0"/>
                        </a:rPr>
                        <a:t> Recommendations are based on NHS guidance and current scientific evidence, ensuring safe and effective obesity prevention (</a:t>
                      </a:r>
                      <a:r>
                        <a:rPr lang="en-GB" sz="600" kern="1200" dirty="0" err="1">
                          <a:solidFill>
                            <a:schemeClr val="dk1"/>
                          </a:solidFill>
                          <a:effectLst/>
                          <a:latin typeface="Arial" panose="020B0604020202020204" pitchFamily="34" charset="0"/>
                          <a:ea typeface="+mn-ea"/>
                          <a:cs typeface="Arial" panose="020B0604020202020204" pitchFamily="34" charset="0"/>
                        </a:rPr>
                        <a:t>Sebar</a:t>
                      </a:r>
                      <a:r>
                        <a:rPr lang="en-GB" sz="600" kern="1200" dirty="0">
                          <a:solidFill>
                            <a:schemeClr val="dk1"/>
                          </a:solidFill>
                          <a:effectLst/>
                          <a:latin typeface="Arial" panose="020B0604020202020204" pitchFamily="34" charset="0"/>
                          <a:ea typeface="+mn-ea"/>
                          <a:cs typeface="Arial" panose="020B0604020202020204" pitchFamily="34" charset="0"/>
                        </a:rPr>
                        <a:t> et al, 2016)</a:t>
                      </a:r>
                      <a:r>
                        <a:rPr lang="en-US" sz="600" kern="1200" dirty="0">
                          <a:solidFill>
                            <a:schemeClr val="dk1"/>
                          </a:solidFill>
                          <a:effectLst/>
                          <a:latin typeface="Arial" panose="020B0604020202020204" pitchFamily="34" charset="0"/>
                          <a:ea typeface="+mn-ea"/>
                          <a:cs typeface="Arial" panose="020B0604020202020204" pitchFamily="34" charset="0"/>
                        </a:rPr>
                        <a:t>. </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a:gsLst>
                        <a:gs pos="46000">
                          <a:schemeClr val="accent1">
                            <a:lumMod val="5000"/>
                            <a:lumOff val="95000"/>
                          </a:schemeClr>
                        </a:gs>
                        <a:gs pos="62000">
                          <a:schemeClr val="accent2">
                            <a:lumMod val="40000"/>
                            <a:lumOff val="60000"/>
                          </a:schemeClr>
                        </a:gs>
                        <a:gs pos="28000">
                          <a:schemeClr val="accent3">
                            <a:lumMod val="20000"/>
                            <a:lumOff val="80000"/>
                          </a:schemeClr>
                        </a:gs>
                        <a:gs pos="99000">
                          <a:schemeClr val="accent6">
                            <a:lumMod val="20000"/>
                            <a:lumOff val="80000"/>
                          </a:schemeClr>
                        </a:gs>
                      </a:gsLst>
                      <a:path path="rect">
                        <a:fillToRect l="100000" t="100000"/>
                      </a:path>
                    </a:gradFill>
                  </a:tcPr>
                </a:tc>
                <a:extLst>
                  <a:ext uri="{0D108BD9-81ED-4DB2-BD59-A6C34878D82A}">
                    <a16:rowId xmlns:a16="http://schemas.microsoft.com/office/drawing/2014/main" val="323494780"/>
                  </a:ext>
                </a:extLst>
              </a:tr>
            </a:tbl>
          </a:graphicData>
        </a:graphic>
      </p:graphicFrame>
      <p:graphicFrame>
        <p:nvGraphicFramePr>
          <p:cNvPr id="9" name="Table 8">
            <a:extLst>
              <a:ext uri="{FF2B5EF4-FFF2-40B4-BE49-F238E27FC236}">
                <a16:creationId xmlns:a16="http://schemas.microsoft.com/office/drawing/2014/main" id="{7FEB4107-19B3-C658-C4B3-50C884BF358F}"/>
              </a:ext>
            </a:extLst>
          </p:cNvPr>
          <p:cNvGraphicFramePr>
            <a:graphicFrameLocks noGrp="1"/>
          </p:cNvGraphicFramePr>
          <p:nvPr>
            <p:extLst>
              <p:ext uri="{D42A27DB-BD31-4B8C-83A1-F6EECF244321}">
                <p14:modId xmlns:p14="http://schemas.microsoft.com/office/powerpoint/2010/main" val="354221576"/>
              </p:ext>
            </p:extLst>
          </p:nvPr>
        </p:nvGraphicFramePr>
        <p:xfrm>
          <a:off x="11386" y="404766"/>
          <a:ext cx="4027153" cy="3064990"/>
        </p:xfrm>
        <a:graphic>
          <a:graphicData uri="http://schemas.openxmlformats.org/drawingml/2006/table">
            <a:tbl>
              <a:tblPr firstRow="1" bandRow="1">
                <a:tableStyleId>{21E4AEA4-8DFA-4A89-87EB-49C32662AFE0}</a:tableStyleId>
              </a:tblPr>
              <a:tblGrid>
                <a:gridCol w="4027153">
                  <a:extLst>
                    <a:ext uri="{9D8B030D-6E8A-4147-A177-3AD203B41FA5}">
                      <a16:colId xmlns:a16="http://schemas.microsoft.com/office/drawing/2014/main" val="1336231242"/>
                    </a:ext>
                  </a:extLst>
                </a:gridCol>
              </a:tblGrid>
              <a:tr h="171491">
                <a:tc>
                  <a:txBody>
                    <a:bodyPr/>
                    <a:lstStyle/>
                    <a:p>
                      <a:pPr marL="0" marR="0" lvl="0" indent="0" algn="ctr" defTabSz="128016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800" b="1" u="sng" kern="1200" dirty="0">
                          <a:solidFill>
                            <a:srgbClr val="FFFF00"/>
                          </a:solidFill>
                          <a:effectLst>
                            <a:outerShdw blurRad="38100" dist="38100" dir="2700000" algn="tl">
                              <a:srgbClr val="000000">
                                <a:alpha val="43137"/>
                              </a:srgbClr>
                            </a:outerShdw>
                          </a:effectLst>
                          <a:latin typeface="Arial" panose="020B0604020202020204" pitchFamily="34" charset="0"/>
                          <a:ea typeface="ADLaM Display" panose="02010000000000000000" pitchFamily="2" charset="0"/>
                          <a:cs typeface="Arial" panose="020B0604020202020204" pitchFamily="34" charset="0"/>
                        </a:rPr>
                        <a:t>1. BACKGROUND</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extLst>
                  <a:ext uri="{0D108BD9-81ED-4DB2-BD59-A6C34878D82A}">
                    <a16:rowId xmlns:a16="http://schemas.microsoft.com/office/drawing/2014/main" val="3757580793"/>
                  </a:ext>
                </a:extLst>
              </a:tr>
              <a:tr h="2893499">
                <a:tc>
                  <a:txBody>
                    <a:bodyPr/>
                    <a:lstStyle/>
                    <a:p>
                      <a:pPr marL="0" indent="0" algn="just">
                        <a:buFont typeface="Arial" panose="020B0604020202020204" pitchFamily="34" charset="0"/>
                        <a:buNone/>
                      </a:pPr>
                      <a:r>
                        <a:rPr lang="en-US" sz="600" b="1" u="sng" dirty="0">
                          <a:solidFill>
                            <a:schemeClr val="accent5">
                              <a:lumMod val="50000"/>
                            </a:schemeClr>
                          </a:solidFill>
                          <a:effectLst>
                            <a:outerShdw blurRad="38100" dist="38100" dir="2700000" algn="tl">
                              <a:srgbClr val="000000">
                                <a:alpha val="43137"/>
                              </a:srgbClr>
                            </a:outerShdw>
                          </a:effectLst>
                          <a:latin typeface="Arial" panose="020B0604020202020204" pitchFamily="34" charset="0"/>
                          <a:ea typeface="ADLaM Display" panose="02010000000000000000" pitchFamily="2" charset="0"/>
                          <a:cs typeface="Arial" panose="020B0604020202020204" pitchFamily="34" charset="0"/>
                        </a:rPr>
                        <a:t>Obesity</a:t>
                      </a:r>
                    </a:p>
                    <a:p>
                      <a:pPr algn="just"/>
                      <a:r>
                        <a:rPr lang="en-US" sz="600" kern="1200" dirty="0">
                          <a:solidFill>
                            <a:schemeClr val="dk1"/>
                          </a:solidFill>
                          <a:effectLst/>
                          <a:latin typeface="Arial" panose="020B0604020202020204" pitchFamily="34" charset="0"/>
                          <a:ea typeface="+mn-ea"/>
                          <a:cs typeface="Arial" panose="020B0604020202020204" pitchFamily="34" charset="0"/>
                        </a:rPr>
                        <a:t>Obesity is a major public health challenge affecting children and teenagers in the United Kingdom (</a:t>
                      </a:r>
                      <a:r>
                        <a:rPr lang="en-GB" sz="600" kern="1200" dirty="0">
                          <a:solidFill>
                            <a:schemeClr val="dk1"/>
                          </a:solidFill>
                          <a:effectLst/>
                          <a:latin typeface="Arial" panose="020B0604020202020204" pitchFamily="34" charset="0"/>
                          <a:ea typeface="+mn-ea"/>
                          <a:cs typeface="Arial" panose="020B0604020202020204" pitchFamily="34" charset="0"/>
                        </a:rPr>
                        <a:t>Viner et al, 2018)</a:t>
                      </a:r>
                      <a:r>
                        <a:rPr lang="en-US" sz="600" kern="1200" dirty="0">
                          <a:solidFill>
                            <a:schemeClr val="dk1"/>
                          </a:solidFill>
                          <a:effectLst/>
                          <a:latin typeface="Arial" panose="020B0604020202020204" pitchFamily="34" charset="0"/>
                          <a:ea typeface="+mn-ea"/>
                          <a:cs typeface="Arial" panose="020B0604020202020204" pitchFamily="34" charset="0"/>
                        </a:rPr>
                        <a:t>. It is associated with an increased risk of type 2 diabetes, cardiovascular disease, hypertension, certain cancers, and poor mental health (</a:t>
                      </a:r>
                      <a:r>
                        <a:rPr lang="en-GB" sz="600" kern="1200" dirty="0">
                          <a:solidFill>
                            <a:schemeClr val="dk1"/>
                          </a:solidFill>
                          <a:effectLst/>
                          <a:latin typeface="Arial" panose="020B0604020202020204" pitchFamily="34" charset="0"/>
                          <a:ea typeface="+mn-ea"/>
                          <a:cs typeface="Arial" panose="020B0604020202020204" pitchFamily="34" charset="0"/>
                        </a:rPr>
                        <a:t>Agha</a:t>
                      </a:r>
                      <a:r>
                        <a:rPr lang="en-US" sz="600" kern="1200" dirty="0">
                          <a:solidFill>
                            <a:schemeClr val="dk1"/>
                          </a:solidFill>
                          <a:effectLst/>
                          <a:latin typeface="Arial" panose="020B0604020202020204" pitchFamily="34" charset="0"/>
                          <a:ea typeface="+mn-ea"/>
                          <a:cs typeface="Arial" panose="020B0604020202020204" pitchFamily="34" charset="0"/>
                        </a:rPr>
                        <a:t>, 2017). In England, over one-third of children aged 10–11 years are overweight or living with obesity, with many remaining obese into adulthood (Conway et al., 2025). Sedentary lifestyles, unhealthy diets, excessive screen time, and health inequalities continue to drive rising obesity rates (</a:t>
                      </a:r>
                      <a:r>
                        <a:rPr lang="en-GB" sz="600" kern="1200" dirty="0">
                          <a:solidFill>
                            <a:schemeClr val="dk1"/>
                          </a:solidFill>
                          <a:effectLst/>
                          <a:latin typeface="Arial" panose="020B0604020202020204" pitchFamily="34" charset="0"/>
                          <a:ea typeface="+mn-ea"/>
                          <a:cs typeface="Arial" panose="020B0604020202020204" pitchFamily="34" charset="0"/>
                        </a:rPr>
                        <a:t>Viner et al, 2018)</a:t>
                      </a:r>
                      <a:r>
                        <a:rPr lang="en-US" sz="600" kern="1200" dirty="0">
                          <a:solidFill>
                            <a:schemeClr val="dk1"/>
                          </a:solidFill>
                          <a:effectLst/>
                          <a:latin typeface="Arial" panose="020B0604020202020204" pitchFamily="34" charset="0"/>
                          <a:ea typeface="+mn-ea"/>
                          <a:cs typeface="Arial" panose="020B0604020202020204" pitchFamily="34" charset="0"/>
                        </a:rPr>
                        <a:t>. Digital interventions such as the NHS Weight Loss Plan App support healthier eating, increased physical activity, and sustainable </a:t>
                      </a:r>
                      <a:r>
                        <a:rPr lang="en-US" sz="600" kern="1200" dirty="0" err="1">
                          <a:solidFill>
                            <a:schemeClr val="dk1"/>
                          </a:solidFill>
                          <a:effectLst/>
                          <a:latin typeface="Arial" panose="020B0604020202020204" pitchFamily="34" charset="0"/>
                          <a:ea typeface="+mn-ea"/>
                          <a:cs typeface="Arial" panose="020B0604020202020204" pitchFamily="34" charset="0"/>
                        </a:rPr>
                        <a:t>behaviour</a:t>
                      </a:r>
                      <a:r>
                        <a:rPr lang="en-US" sz="600" kern="1200" dirty="0">
                          <a:solidFill>
                            <a:schemeClr val="dk1"/>
                          </a:solidFill>
                          <a:effectLst/>
                          <a:latin typeface="Arial" panose="020B0604020202020204" pitchFamily="34" charset="0"/>
                          <a:ea typeface="+mn-ea"/>
                          <a:cs typeface="Arial" panose="020B0604020202020204" pitchFamily="34" charset="0"/>
                        </a:rPr>
                        <a:t> change to improve adolescent health outcomes.</a:t>
                      </a:r>
                    </a:p>
                    <a:p>
                      <a:pPr algn="just"/>
                      <a:r>
                        <a:rPr lang="en-US" sz="600" b="1" kern="1200" dirty="0">
                          <a:solidFill>
                            <a:schemeClr val="dk1"/>
                          </a:solidFill>
                          <a:effectLst/>
                          <a:highlight>
                            <a:srgbClr val="FFFF00"/>
                          </a:highlight>
                          <a:latin typeface="Arial" panose="020B0604020202020204" pitchFamily="34" charset="0"/>
                          <a:ea typeface="+mn-ea"/>
                          <a:cs typeface="Arial" panose="020B0604020202020204" pitchFamily="34" charset="0"/>
                        </a:rPr>
                        <a:t>1. Non-Digital Interventions: </a:t>
                      </a:r>
                      <a:r>
                        <a:rPr lang="en-US" sz="600" kern="1200" dirty="0">
                          <a:solidFill>
                            <a:schemeClr val="dk1"/>
                          </a:solidFill>
                          <a:effectLst/>
                          <a:latin typeface="Arial" panose="020B0604020202020204" pitchFamily="34" charset="0"/>
                          <a:ea typeface="+mn-ea"/>
                          <a:cs typeface="Arial" panose="020B0604020202020204" pitchFamily="34" charset="0"/>
                        </a:rPr>
                        <a:t>Non-digital interventions remain fundamental in preventing obesity among UK teenagers by promoting healthy lifestyle </a:t>
                      </a:r>
                      <a:r>
                        <a:rPr lang="en-US" sz="600" kern="1200" dirty="0" err="1">
                          <a:solidFill>
                            <a:schemeClr val="dk1"/>
                          </a:solidFill>
                          <a:effectLst/>
                          <a:latin typeface="Arial" panose="020B0604020202020204" pitchFamily="34" charset="0"/>
                          <a:ea typeface="+mn-ea"/>
                          <a:cs typeface="Arial" panose="020B0604020202020204" pitchFamily="34" charset="0"/>
                        </a:rPr>
                        <a:t>behaviours</a:t>
                      </a:r>
                      <a:r>
                        <a:rPr lang="en-US" sz="600" kern="1200" dirty="0">
                          <a:solidFill>
                            <a:schemeClr val="dk1"/>
                          </a:solidFill>
                          <a:effectLst/>
                          <a:latin typeface="Arial" panose="020B0604020202020204" pitchFamily="34" charset="0"/>
                          <a:ea typeface="+mn-ea"/>
                          <a:cs typeface="Arial" panose="020B0604020202020204" pitchFamily="34" charset="0"/>
                        </a:rPr>
                        <a:t> through schools, families, healthcare services, and communities (</a:t>
                      </a:r>
                      <a:r>
                        <a:rPr lang="en-GB" sz="600" kern="1200" dirty="0">
                          <a:solidFill>
                            <a:schemeClr val="dk1"/>
                          </a:solidFill>
                          <a:effectLst/>
                          <a:latin typeface="Arial" panose="020B0604020202020204" pitchFamily="34" charset="0"/>
                          <a:ea typeface="+mn-ea"/>
                          <a:cs typeface="Arial" panose="020B0604020202020204" pitchFamily="34" charset="0"/>
                        </a:rPr>
                        <a:t>Lambert et al, 2025)</a:t>
                      </a:r>
                      <a:r>
                        <a:rPr lang="en-US" sz="600" kern="1200" dirty="0">
                          <a:solidFill>
                            <a:schemeClr val="dk1"/>
                          </a:solidFill>
                          <a:effectLst/>
                          <a:latin typeface="Arial" panose="020B0604020202020204" pitchFamily="34" charset="0"/>
                          <a:ea typeface="+mn-ea"/>
                          <a:cs typeface="Arial" panose="020B0604020202020204" pitchFamily="34" charset="0"/>
                        </a:rPr>
                        <a:t>. These include school-based healthy eating education </a:t>
                      </a:r>
                      <a:r>
                        <a:rPr lang="en-US" sz="600" kern="1200" dirty="0" err="1">
                          <a:solidFill>
                            <a:schemeClr val="dk1"/>
                          </a:solidFill>
                          <a:effectLst/>
                          <a:latin typeface="Arial" panose="020B0604020202020204" pitchFamily="34" charset="0"/>
                          <a:ea typeface="+mn-ea"/>
                          <a:cs typeface="Arial" panose="020B0604020202020204" pitchFamily="34" charset="0"/>
                        </a:rPr>
                        <a:t>programmes</a:t>
                      </a:r>
                      <a:r>
                        <a:rPr lang="en-US" sz="600" kern="1200" dirty="0">
                          <a:solidFill>
                            <a:schemeClr val="dk1"/>
                          </a:solidFill>
                          <a:effectLst/>
                          <a:latin typeface="Arial" panose="020B0604020202020204" pitchFamily="34" charset="0"/>
                          <a:ea typeface="+mn-ea"/>
                          <a:cs typeface="Arial" panose="020B0604020202020204" pitchFamily="34" charset="0"/>
                        </a:rPr>
                        <a:t>, daily physical education and </a:t>
                      </a:r>
                      <a:r>
                        <a:rPr lang="en-US" sz="600" kern="1200" dirty="0" err="1">
                          <a:solidFill>
                            <a:schemeClr val="dk1"/>
                          </a:solidFill>
                          <a:effectLst/>
                          <a:latin typeface="Arial" panose="020B0604020202020204" pitchFamily="34" charset="0"/>
                          <a:ea typeface="+mn-ea"/>
                          <a:cs typeface="Arial" panose="020B0604020202020204" pitchFamily="34" charset="0"/>
                        </a:rPr>
                        <a:t>organised</a:t>
                      </a:r>
                      <a:r>
                        <a:rPr lang="en-US" sz="600" kern="1200" dirty="0">
                          <a:solidFill>
                            <a:schemeClr val="dk1"/>
                          </a:solidFill>
                          <a:effectLst/>
                          <a:latin typeface="Arial" panose="020B0604020202020204" pitchFamily="34" charset="0"/>
                          <a:ea typeface="+mn-ea"/>
                          <a:cs typeface="Arial" panose="020B0604020202020204" pitchFamily="34" charset="0"/>
                        </a:rPr>
                        <a:t> sports activities, family-based nutrition and lifestyle counselling, community weight-management </a:t>
                      </a:r>
                      <a:r>
                        <a:rPr lang="en-US" sz="600" kern="1200" dirty="0" err="1">
                          <a:solidFill>
                            <a:schemeClr val="dk1"/>
                          </a:solidFill>
                          <a:effectLst/>
                          <a:latin typeface="Arial" panose="020B0604020202020204" pitchFamily="34" charset="0"/>
                          <a:ea typeface="+mn-ea"/>
                          <a:cs typeface="Arial" panose="020B0604020202020204" pitchFamily="34" charset="0"/>
                        </a:rPr>
                        <a:t>programmes</a:t>
                      </a:r>
                      <a:r>
                        <a:rPr lang="en-US" sz="600" kern="1200" dirty="0">
                          <a:solidFill>
                            <a:schemeClr val="dk1"/>
                          </a:solidFill>
                          <a:effectLst/>
                          <a:latin typeface="Arial" panose="020B0604020202020204" pitchFamily="34" charset="0"/>
                          <a:ea typeface="+mn-ea"/>
                          <a:cs typeface="Arial" panose="020B0604020202020204" pitchFamily="34" charset="0"/>
                        </a:rPr>
                        <a:t>, healthy school meal policies, restrictions on unhealthy food advertising aimed at children, public health awareness campaigns, and GP referrals to dietitians and weight-management services (</a:t>
                      </a:r>
                      <a:r>
                        <a:rPr lang="en-GB" sz="600" kern="1200" dirty="0">
                          <a:solidFill>
                            <a:schemeClr val="dk1"/>
                          </a:solidFill>
                          <a:effectLst/>
                          <a:latin typeface="Arial" panose="020B0604020202020204" pitchFamily="34" charset="0"/>
                          <a:ea typeface="+mn-ea"/>
                          <a:cs typeface="Arial" panose="020B0604020202020204" pitchFamily="34" charset="0"/>
                        </a:rPr>
                        <a:t>Christie et al, 2017)</a:t>
                      </a:r>
                      <a:r>
                        <a:rPr lang="en-US" sz="600" kern="1200" dirty="0">
                          <a:solidFill>
                            <a:schemeClr val="dk1"/>
                          </a:solidFill>
                          <a:effectLst/>
                          <a:latin typeface="Arial" panose="020B0604020202020204" pitchFamily="34" charset="0"/>
                          <a:ea typeface="+mn-ea"/>
                          <a:cs typeface="Arial" panose="020B0604020202020204" pitchFamily="34" charset="0"/>
                        </a:rPr>
                        <a:t>. Together, these approaches encourage balanced nutrition, regular physical activity, and early prevention of obesity.</a:t>
                      </a:r>
                    </a:p>
                    <a:p>
                      <a:pPr algn="just"/>
                      <a:r>
                        <a:rPr lang="en-US" sz="600" b="1" kern="1200" dirty="0">
                          <a:solidFill>
                            <a:schemeClr val="dk1"/>
                          </a:solidFill>
                          <a:effectLst/>
                          <a:highlight>
                            <a:srgbClr val="FFFF00"/>
                          </a:highlight>
                          <a:latin typeface="Arial" panose="020B0604020202020204" pitchFamily="34" charset="0"/>
                          <a:ea typeface="+mn-ea"/>
                          <a:cs typeface="Arial" panose="020B0604020202020204" pitchFamily="34" charset="0"/>
                        </a:rPr>
                        <a:t>2. Digital Interventions: </a:t>
                      </a:r>
                      <a:r>
                        <a:rPr lang="en-US" sz="600" kern="1200" dirty="0">
                          <a:solidFill>
                            <a:schemeClr val="dk1"/>
                          </a:solidFill>
                          <a:effectLst/>
                          <a:latin typeface="Arial" panose="020B0604020202020204" pitchFamily="34" charset="0"/>
                          <a:ea typeface="+mn-ea"/>
                          <a:cs typeface="Arial" panose="020B0604020202020204" pitchFamily="34" charset="0"/>
                        </a:rPr>
                        <a:t>Digital interventions use technology to encourage healthier </a:t>
                      </a:r>
                      <a:r>
                        <a:rPr lang="en-US" sz="600" kern="1200" dirty="0" err="1">
                          <a:solidFill>
                            <a:schemeClr val="dk1"/>
                          </a:solidFill>
                          <a:effectLst/>
                          <a:latin typeface="Arial" panose="020B0604020202020204" pitchFamily="34" charset="0"/>
                          <a:ea typeface="+mn-ea"/>
                          <a:cs typeface="Arial" panose="020B0604020202020204" pitchFamily="34" charset="0"/>
                        </a:rPr>
                        <a:t>behaviours</a:t>
                      </a:r>
                      <a:r>
                        <a:rPr lang="en-US" sz="600" kern="1200" dirty="0">
                          <a:solidFill>
                            <a:schemeClr val="dk1"/>
                          </a:solidFill>
                          <a:effectLst/>
                          <a:latin typeface="Arial" panose="020B0604020202020204" pitchFamily="34" charset="0"/>
                          <a:ea typeface="+mn-ea"/>
                          <a:cs typeface="Arial" panose="020B0604020202020204" pitchFamily="34" charset="0"/>
                        </a:rPr>
                        <a:t>, improve self-management, and increase access to obesity prevention support. Common examples include the NHS Weight Loss Plan App, fitness and activity tracking applications, wearable activity monitors, online nutrition education platforms, smartphone meal-planning applications, </a:t>
                      </a:r>
                      <a:r>
                        <a:rPr lang="en-US" sz="600" kern="1200" dirty="0" err="1">
                          <a:solidFill>
                            <a:schemeClr val="dk1"/>
                          </a:solidFill>
                          <a:effectLst/>
                          <a:latin typeface="Arial" panose="020B0604020202020204" pitchFamily="34" charset="0"/>
                          <a:ea typeface="+mn-ea"/>
                          <a:cs typeface="Arial" panose="020B0604020202020204" pitchFamily="34" charset="0"/>
                        </a:rPr>
                        <a:t>behaviour</a:t>
                      </a:r>
                      <a:r>
                        <a:rPr lang="en-US" sz="600" kern="1200" dirty="0">
                          <a:solidFill>
                            <a:schemeClr val="dk1"/>
                          </a:solidFill>
                          <a:effectLst/>
                          <a:latin typeface="Arial" panose="020B0604020202020204" pitchFamily="34" charset="0"/>
                          <a:ea typeface="+mn-ea"/>
                          <a:cs typeface="Arial" panose="020B0604020202020204" pitchFamily="34" charset="0"/>
                        </a:rPr>
                        <a:t>-change reminder systems, digital goal-setting and progress monitoring tools, and gamification with reward-based health applications (</a:t>
                      </a:r>
                      <a:r>
                        <a:rPr lang="en-GB" sz="600" kern="1200" dirty="0">
                          <a:solidFill>
                            <a:schemeClr val="dk1"/>
                          </a:solidFill>
                          <a:effectLst/>
                          <a:latin typeface="Arial" panose="020B0604020202020204" pitchFamily="34" charset="0"/>
                          <a:ea typeface="+mn-ea"/>
                          <a:cs typeface="Arial" panose="020B0604020202020204" pitchFamily="34" charset="0"/>
                        </a:rPr>
                        <a:t>Partridge and Redfern</a:t>
                      </a:r>
                      <a:r>
                        <a:rPr lang="en-US" sz="600" kern="1200" dirty="0">
                          <a:solidFill>
                            <a:schemeClr val="dk1"/>
                          </a:solidFill>
                          <a:effectLst/>
                          <a:latin typeface="Arial" panose="020B0604020202020204" pitchFamily="34" charset="0"/>
                          <a:ea typeface="+mn-ea"/>
                          <a:cs typeface="Arial" panose="020B0604020202020204" pitchFamily="34" charset="0"/>
                        </a:rPr>
                        <a:t>, 2018). These technologies provide </a:t>
                      </a:r>
                      <a:r>
                        <a:rPr lang="en-US" sz="600" kern="1200" dirty="0" err="1">
                          <a:solidFill>
                            <a:schemeClr val="dk1"/>
                          </a:solidFill>
                          <a:effectLst/>
                          <a:latin typeface="Arial" panose="020B0604020202020204" pitchFamily="34" charset="0"/>
                          <a:ea typeface="+mn-ea"/>
                          <a:cs typeface="Arial" panose="020B0604020202020204" pitchFamily="34" charset="0"/>
                        </a:rPr>
                        <a:t>personalised</a:t>
                      </a:r>
                      <a:r>
                        <a:rPr lang="en-US" sz="600" kern="1200" dirty="0">
                          <a:solidFill>
                            <a:schemeClr val="dk1"/>
                          </a:solidFill>
                          <a:effectLst/>
                          <a:latin typeface="Arial" panose="020B0604020202020204" pitchFamily="34" charset="0"/>
                          <a:ea typeface="+mn-ea"/>
                          <a:cs typeface="Arial" panose="020B0604020202020204" pitchFamily="34" charset="0"/>
                        </a:rPr>
                        <a:t>, accessible, and engaging support that complements traditional public health interventions (</a:t>
                      </a:r>
                      <a:r>
                        <a:rPr lang="en-GB" sz="600" kern="1200" dirty="0">
                          <a:solidFill>
                            <a:schemeClr val="dk1"/>
                          </a:solidFill>
                          <a:effectLst/>
                          <a:latin typeface="Arial" panose="020B0604020202020204" pitchFamily="34" charset="0"/>
                          <a:ea typeface="+mn-ea"/>
                          <a:cs typeface="Arial" panose="020B0604020202020204" pitchFamily="34" charset="0"/>
                        </a:rPr>
                        <a:t>Martin et al, 2020)</a:t>
                      </a:r>
                      <a:r>
                        <a:rPr lang="en-US" sz="600" kern="1200" dirty="0">
                          <a:solidFill>
                            <a:schemeClr val="dk1"/>
                          </a:solidFill>
                          <a:effectLst/>
                          <a:latin typeface="Arial" panose="020B0604020202020204" pitchFamily="34" charset="0"/>
                          <a:ea typeface="+mn-ea"/>
                          <a:cs typeface="Arial" panose="020B0604020202020204" pitchFamily="34" charset="0"/>
                        </a:rPr>
                        <a:t>.</a:t>
                      </a:r>
                    </a:p>
                    <a:p>
                      <a:pPr algn="just"/>
                      <a:r>
                        <a:rPr lang="en-US" sz="600" b="1" kern="1200" dirty="0">
                          <a:solidFill>
                            <a:schemeClr val="dk1"/>
                          </a:solidFill>
                          <a:effectLst/>
                          <a:highlight>
                            <a:srgbClr val="FFFF00"/>
                          </a:highlight>
                          <a:latin typeface="Arial" panose="020B0604020202020204" pitchFamily="34" charset="0"/>
                          <a:ea typeface="+mn-ea"/>
                          <a:cs typeface="Arial" panose="020B0604020202020204" pitchFamily="34" charset="0"/>
                        </a:rPr>
                        <a:t>3. Chosen Digital Health Intervention: NHS Weight Loss Plan App: </a:t>
                      </a:r>
                      <a:r>
                        <a:rPr lang="en-US" sz="600" kern="1200" dirty="0">
                          <a:solidFill>
                            <a:schemeClr val="dk1"/>
                          </a:solidFill>
                          <a:effectLst/>
                          <a:latin typeface="Arial" panose="020B0604020202020204" pitchFamily="34" charset="0"/>
                          <a:ea typeface="+mn-ea"/>
                          <a:cs typeface="Arial" panose="020B0604020202020204" pitchFamily="34" charset="0"/>
                        </a:rPr>
                        <a:t>The NHS Weight Loss Plan App is an evidence-based digital intervention designed to help teenagers adopt healthier lifestyles through </a:t>
                      </a:r>
                      <a:r>
                        <a:rPr lang="en-US" sz="600" kern="1200" dirty="0" err="1">
                          <a:solidFill>
                            <a:schemeClr val="dk1"/>
                          </a:solidFill>
                          <a:effectLst/>
                          <a:latin typeface="Arial" panose="020B0604020202020204" pitchFamily="34" charset="0"/>
                          <a:ea typeface="+mn-ea"/>
                          <a:cs typeface="Arial" panose="020B0604020202020204" pitchFamily="34" charset="0"/>
                        </a:rPr>
                        <a:t>personalised</a:t>
                      </a:r>
                      <a:r>
                        <a:rPr lang="en-US" sz="600" kern="1200" dirty="0">
                          <a:solidFill>
                            <a:schemeClr val="dk1"/>
                          </a:solidFill>
                          <a:effectLst/>
                          <a:latin typeface="Arial" panose="020B0604020202020204" pitchFamily="34" charset="0"/>
                          <a:ea typeface="+mn-ea"/>
                          <a:cs typeface="Arial" panose="020B0604020202020204" pitchFamily="34" charset="0"/>
                        </a:rPr>
                        <a:t> support. The app provides tailored weight-loss and healthy lifestyle plans, encourages balanced nutrition through meal-planning guidance, tracks physical activity and daily exercise, supports gradual and sustainable weight management, monitors progress using weight and lifestyle trackers, delivers daily motivational messages, provides reliable NHS health information, and promotes long-term </a:t>
                      </a:r>
                      <a:r>
                        <a:rPr lang="en-US" sz="600" kern="1200" dirty="0" err="1">
                          <a:solidFill>
                            <a:schemeClr val="dk1"/>
                          </a:solidFill>
                          <a:effectLst/>
                          <a:latin typeface="Arial" panose="020B0604020202020204" pitchFamily="34" charset="0"/>
                          <a:ea typeface="+mn-ea"/>
                          <a:cs typeface="Arial" panose="020B0604020202020204" pitchFamily="34" charset="0"/>
                        </a:rPr>
                        <a:t>behaviour</a:t>
                      </a:r>
                      <a:r>
                        <a:rPr lang="en-US" sz="600" kern="1200" dirty="0">
                          <a:solidFill>
                            <a:schemeClr val="dk1"/>
                          </a:solidFill>
                          <a:effectLst/>
                          <a:latin typeface="Arial" panose="020B0604020202020204" pitchFamily="34" charset="0"/>
                          <a:ea typeface="+mn-ea"/>
                          <a:cs typeface="Arial" panose="020B0604020202020204" pitchFamily="34" charset="0"/>
                        </a:rPr>
                        <a:t> change through weekly challenges and achievement badges. These features help users develop sustainable healthy habits and improve overall wellbeing (</a:t>
                      </a:r>
                      <a:r>
                        <a:rPr lang="en-GB" sz="600" kern="1200" dirty="0">
                          <a:solidFill>
                            <a:schemeClr val="dk1"/>
                          </a:solidFill>
                          <a:effectLst/>
                          <a:latin typeface="Arial" panose="020B0604020202020204" pitchFamily="34" charset="0"/>
                          <a:ea typeface="+mn-ea"/>
                          <a:cs typeface="Arial" panose="020B0604020202020204" pitchFamily="34" charset="0"/>
                        </a:rPr>
                        <a:t>Martin et al, 2020)</a:t>
                      </a:r>
                      <a:r>
                        <a:rPr lang="en-US" sz="600" kern="1200" dirty="0">
                          <a:solidFill>
                            <a:schemeClr val="dk1"/>
                          </a:solidFill>
                          <a:effectLst/>
                          <a:latin typeface="Arial" panose="020B0604020202020204" pitchFamily="34" charset="0"/>
                          <a:ea typeface="+mn-ea"/>
                          <a:cs typeface="Arial" panose="020B0604020202020204" pitchFamily="34" charset="0"/>
                        </a:rPr>
                        <a:t>.</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flip="none" rotWithShape="1">
                      <a:gsLst>
                        <a:gs pos="46000">
                          <a:schemeClr val="accent1">
                            <a:lumMod val="5000"/>
                            <a:lumOff val="95000"/>
                          </a:schemeClr>
                        </a:gs>
                        <a:gs pos="62000">
                          <a:schemeClr val="accent2">
                            <a:lumMod val="40000"/>
                            <a:lumOff val="60000"/>
                          </a:schemeClr>
                        </a:gs>
                        <a:gs pos="28000">
                          <a:schemeClr val="accent3">
                            <a:lumMod val="20000"/>
                            <a:lumOff val="80000"/>
                          </a:schemeClr>
                        </a:gs>
                        <a:gs pos="99000">
                          <a:schemeClr val="accent6">
                            <a:lumMod val="20000"/>
                            <a:lumOff val="80000"/>
                          </a:schemeClr>
                        </a:gs>
                      </a:gsLst>
                      <a:path path="rect">
                        <a:fillToRect l="100000" t="100000"/>
                      </a:path>
                      <a:tileRect r="-100000" b="-100000"/>
                    </a:gradFill>
                  </a:tcPr>
                </a:tc>
                <a:extLst>
                  <a:ext uri="{0D108BD9-81ED-4DB2-BD59-A6C34878D82A}">
                    <a16:rowId xmlns:a16="http://schemas.microsoft.com/office/drawing/2014/main" val="323494780"/>
                  </a:ext>
                </a:extLst>
              </a:tr>
            </a:tbl>
          </a:graphicData>
        </a:graphic>
      </p:graphicFrame>
      <p:graphicFrame>
        <p:nvGraphicFramePr>
          <p:cNvPr id="10" name="Table 9">
            <a:extLst>
              <a:ext uri="{FF2B5EF4-FFF2-40B4-BE49-F238E27FC236}">
                <a16:creationId xmlns:a16="http://schemas.microsoft.com/office/drawing/2014/main" id="{C38642A2-A5A3-D5C4-6E68-7B237D7D9847}"/>
              </a:ext>
            </a:extLst>
          </p:cNvPr>
          <p:cNvGraphicFramePr>
            <a:graphicFrameLocks noGrp="1"/>
          </p:cNvGraphicFramePr>
          <p:nvPr>
            <p:extLst>
              <p:ext uri="{D42A27DB-BD31-4B8C-83A1-F6EECF244321}">
                <p14:modId xmlns:p14="http://schemas.microsoft.com/office/powerpoint/2010/main" val="700147873"/>
              </p:ext>
            </p:extLst>
          </p:nvPr>
        </p:nvGraphicFramePr>
        <p:xfrm>
          <a:off x="19232" y="3505464"/>
          <a:ext cx="3817982" cy="3013594"/>
        </p:xfrm>
        <a:graphic>
          <a:graphicData uri="http://schemas.openxmlformats.org/drawingml/2006/table">
            <a:tbl>
              <a:tblPr firstRow="1" bandRow="1">
                <a:tableStyleId>{21E4AEA4-8DFA-4A89-87EB-49C32662AFE0}</a:tableStyleId>
              </a:tblPr>
              <a:tblGrid>
                <a:gridCol w="3817982">
                  <a:extLst>
                    <a:ext uri="{9D8B030D-6E8A-4147-A177-3AD203B41FA5}">
                      <a16:colId xmlns:a16="http://schemas.microsoft.com/office/drawing/2014/main" val="1336231242"/>
                    </a:ext>
                  </a:extLst>
                </a:gridCol>
              </a:tblGrid>
              <a:tr h="198296">
                <a:tc>
                  <a:txBody>
                    <a:bodyPr/>
                    <a:lstStyle/>
                    <a:p>
                      <a:pPr marL="0" marR="0" lvl="0" indent="0" algn="just" defTabSz="128016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800" b="1" u="sng" kern="1200" dirty="0">
                          <a:solidFill>
                            <a:srgbClr val="FFFF00"/>
                          </a:solidFill>
                          <a:effectLst>
                            <a:outerShdw blurRad="38100" dist="38100" dir="2700000" algn="tl">
                              <a:srgbClr val="000000">
                                <a:alpha val="43137"/>
                              </a:srgbClr>
                            </a:outerShdw>
                          </a:effectLst>
                          <a:latin typeface="Arial" panose="020B0604020202020204" pitchFamily="34" charset="0"/>
                          <a:ea typeface="+mn-ea"/>
                          <a:cs typeface="Arial" panose="020B0604020202020204" pitchFamily="34" charset="0"/>
                        </a:rPr>
                        <a:t>3. BEHAVIOUR CHANGE THEORY</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extLst>
                  <a:ext uri="{0D108BD9-81ED-4DB2-BD59-A6C34878D82A}">
                    <a16:rowId xmlns:a16="http://schemas.microsoft.com/office/drawing/2014/main" val="3757580793"/>
                  </a:ext>
                </a:extLst>
              </a:tr>
              <a:tr h="2815298">
                <a:tc>
                  <a:txBody>
                    <a:bodyPr/>
                    <a:lstStyle/>
                    <a:p>
                      <a:pPr algn="just"/>
                      <a:r>
                        <a:rPr lang="en-GB" sz="600" b="1" kern="1200" dirty="0">
                          <a:solidFill>
                            <a:schemeClr val="dk1"/>
                          </a:solidFill>
                          <a:effectLst/>
                          <a:highlight>
                            <a:srgbClr val="00FFFF"/>
                          </a:highlight>
                          <a:latin typeface="Arial" panose="020B0604020202020204" pitchFamily="34" charset="0"/>
                          <a:ea typeface="+mn-ea"/>
                          <a:cs typeface="Arial" panose="020B0604020202020204" pitchFamily="34" charset="0"/>
                        </a:rPr>
                        <a:t>Social Cognitive Theory: </a:t>
                      </a:r>
                      <a:r>
                        <a:rPr lang="en-US" sz="600" kern="1200" dirty="0">
                          <a:solidFill>
                            <a:schemeClr val="dk1"/>
                          </a:solidFill>
                          <a:effectLst/>
                          <a:latin typeface="Arial" panose="020B0604020202020204" pitchFamily="34" charset="0"/>
                          <a:ea typeface="+mn-ea"/>
                          <a:cs typeface="Arial" panose="020B0604020202020204" pitchFamily="34" charset="0"/>
                        </a:rPr>
                        <a:t>The Social Cognitive Theory (SCT), developed by Albert Bandura, explains that health </a:t>
                      </a:r>
                      <a:r>
                        <a:rPr lang="en-US" sz="600" kern="1200" dirty="0" err="1">
                          <a:solidFill>
                            <a:schemeClr val="dk1"/>
                          </a:solidFill>
                          <a:effectLst/>
                          <a:latin typeface="Arial" panose="020B0604020202020204" pitchFamily="34" charset="0"/>
                          <a:ea typeface="+mn-ea"/>
                          <a:cs typeface="Arial" panose="020B0604020202020204" pitchFamily="34" charset="0"/>
                        </a:rPr>
                        <a:t>behaviours</a:t>
                      </a:r>
                      <a:r>
                        <a:rPr lang="en-US" sz="600" kern="1200" dirty="0">
                          <a:solidFill>
                            <a:schemeClr val="dk1"/>
                          </a:solidFill>
                          <a:effectLst/>
                          <a:latin typeface="Arial" panose="020B0604020202020204" pitchFamily="34" charset="0"/>
                          <a:ea typeface="+mn-ea"/>
                          <a:cs typeface="Arial" panose="020B0604020202020204" pitchFamily="34" charset="0"/>
                        </a:rPr>
                        <a:t> are shaped by interactions between personal beliefs, </a:t>
                      </a:r>
                      <a:r>
                        <a:rPr lang="en-US" sz="600" kern="1200" dirty="0" err="1">
                          <a:solidFill>
                            <a:schemeClr val="dk1"/>
                          </a:solidFill>
                          <a:effectLst/>
                          <a:latin typeface="Arial" panose="020B0604020202020204" pitchFamily="34" charset="0"/>
                          <a:ea typeface="+mn-ea"/>
                          <a:cs typeface="Arial" panose="020B0604020202020204" pitchFamily="34" charset="0"/>
                        </a:rPr>
                        <a:t>behaviour</a:t>
                      </a:r>
                      <a:r>
                        <a:rPr lang="en-US" sz="600" kern="1200" dirty="0">
                          <a:solidFill>
                            <a:schemeClr val="dk1"/>
                          </a:solidFill>
                          <a:effectLst/>
                          <a:latin typeface="Arial" panose="020B0604020202020204" pitchFamily="34" charset="0"/>
                          <a:ea typeface="+mn-ea"/>
                          <a:cs typeface="Arial" panose="020B0604020202020204" pitchFamily="34" charset="0"/>
                        </a:rPr>
                        <a:t>, and the environment. Its key concept, self-efficacy, builds confidence to adopt healthier habits. The NHS Weight Loss Plan App supports SCT through goal setting, self-monitoring, education, and positive reinforcement to promote sustainable </a:t>
                      </a:r>
                      <a:r>
                        <a:rPr lang="en-US" sz="600" kern="1200" dirty="0" err="1">
                          <a:solidFill>
                            <a:schemeClr val="dk1"/>
                          </a:solidFill>
                          <a:effectLst/>
                          <a:latin typeface="Arial" panose="020B0604020202020204" pitchFamily="34" charset="0"/>
                          <a:ea typeface="+mn-ea"/>
                          <a:cs typeface="Arial" panose="020B0604020202020204" pitchFamily="34" charset="0"/>
                        </a:rPr>
                        <a:t>behaviour</a:t>
                      </a:r>
                      <a:r>
                        <a:rPr lang="en-US" sz="600" kern="1200" dirty="0">
                          <a:solidFill>
                            <a:schemeClr val="dk1"/>
                          </a:solidFill>
                          <a:effectLst/>
                          <a:latin typeface="Arial" panose="020B0604020202020204" pitchFamily="34" charset="0"/>
                          <a:ea typeface="+mn-ea"/>
                          <a:cs typeface="Arial" panose="020B0604020202020204" pitchFamily="34" charset="0"/>
                        </a:rPr>
                        <a:t> change (</a:t>
                      </a:r>
                      <a:r>
                        <a:rPr lang="en-GB" sz="600" kern="1200" dirty="0">
                          <a:solidFill>
                            <a:schemeClr val="dk1"/>
                          </a:solidFill>
                          <a:effectLst/>
                          <a:latin typeface="Arial" panose="020B0604020202020204" pitchFamily="34" charset="0"/>
                          <a:ea typeface="+mn-ea"/>
                          <a:cs typeface="Arial" panose="020B0604020202020204" pitchFamily="34" charset="0"/>
                        </a:rPr>
                        <a:t>Fuente et al, 2023)</a:t>
                      </a:r>
                      <a:r>
                        <a:rPr lang="en-US" sz="600" kern="1200" dirty="0">
                          <a:solidFill>
                            <a:schemeClr val="dk1"/>
                          </a:solidFill>
                          <a:effectLst/>
                          <a:latin typeface="Arial" panose="020B0604020202020204" pitchFamily="34" charset="0"/>
                          <a:ea typeface="+mn-ea"/>
                          <a:cs typeface="Arial" panose="020B0604020202020204" pitchFamily="34" charset="0"/>
                        </a:rPr>
                        <a:t>.</a:t>
                      </a:r>
                    </a:p>
                    <a:p>
                      <a:pPr algn="just"/>
                      <a:r>
                        <a:rPr lang="en-US" sz="600" b="1" kern="1200" dirty="0">
                          <a:solidFill>
                            <a:schemeClr val="dk1"/>
                          </a:solidFill>
                          <a:effectLst/>
                          <a:highlight>
                            <a:srgbClr val="FFFF00"/>
                          </a:highlight>
                          <a:latin typeface="Arial" panose="020B0604020202020204" pitchFamily="34" charset="0"/>
                          <a:ea typeface="+mn-ea"/>
                          <a:cs typeface="Arial" panose="020B0604020202020204" pitchFamily="34" charset="0"/>
                        </a:rPr>
                        <a:t>Application of Social Cognitive Theory within the NHS Weight Loss Plan App</a:t>
                      </a:r>
                      <a:endParaRPr lang="en-US" sz="600" kern="1200" dirty="0">
                        <a:solidFill>
                          <a:schemeClr val="dk1"/>
                        </a:solidFill>
                        <a:effectLst/>
                        <a:highlight>
                          <a:srgbClr val="FFFF00"/>
                        </a:highlight>
                        <a:latin typeface="Arial" panose="020B0604020202020204" pitchFamily="34" charset="0"/>
                        <a:ea typeface="+mn-ea"/>
                        <a:cs typeface="Arial" panose="020B0604020202020204" pitchFamily="34" charset="0"/>
                      </a:endParaRPr>
                    </a:p>
                    <a:p>
                      <a:pPr marL="171450" lvl="0" indent="-171450" algn="just">
                        <a:buFont typeface="Wingdings" panose="05000000000000000000" pitchFamily="2" charset="2"/>
                        <a:buChar char="§"/>
                      </a:pPr>
                      <a:r>
                        <a:rPr lang="en-US" sz="600" b="1" kern="1200" dirty="0">
                          <a:solidFill>
                            <a:schemeClr val="dk1"/>
                          </a:solidFill>
                          <a:effectLst/>
                          <a:latin typeface="Arial" panose="020B0604020202020204" pitchFamily="34" charset="0"/>
                          <a:ea typeface="+mn-ea"/>
                          <a:cs typeface="Arial" panose="020B0604020202020204" pitchFamily="34" charset="0"/>
                        </a:rPr>
                        <a:t>Self-efficacy:</a:t>
                      </a:r>
                      <a:r>
                        <a:rPr lang="en-US" sz="600" kern="1200" dirty="0">
                          <a:solidFill>
                            <a:schemeClr val="dk1"/>
                          </a:solidFill>
                          <a:effectLst/>
                          <a:latin typeface="Arial" panose="020B0604020202020204" pitchFamily="34" charset="0"/>
                          <a:ea typeface="+mn-ea"/>
                          <a:cs typeface="Arial" panose="020B0604020202020204" pitchFamily="34" charset="0"/>
                        </a:rPr>
                        <a:t> Users build confidence by setting and achieving realistic weight, nutrition, and physical activity goals, increasing their belief that they can successfully maintain healthier </a:t>
                      </a:r>
                      <a:r>
                        <a:rPr lang="en-US" sz="600" kern="1200" dirty="0" err="1">
                          <a:solidFill>
                            <a:schemeClr val="dk1"/>
                          </a:solidFill>
                          <a:effectLst/>
                          <a:latin typeface="Arial" panose="020B0604020202020204" pitchFamily="34" charset="0"/>
                          <a:ea typeface="+mn-ea"/>
                          <a:cs typeface="Arial" panose="020B0604020202020204" pitchFamily="34" charset="0"/>
                        </a:rPr>
                        <a:t>behaviours</a:t>
                      </a:r>
                      <a:r>
                        <a:rPr lang="en-US" sz="600" kern="1200" dirty="0">
                          <a:solidFill>
                            <a:schemeClr val="dk1"/>
                          </a:solidFill>
                          <a:effectLst/>
                          <a:latin typeface="Arial" panose="020B0604020202020204" pitchFamily="34" charset="0"/>
                          <a:ea typeface="+mn-ea"/>
                          <a:cs typeface="Arial" panose="020B0604020202020204" pitchFamily="34" charset="0"/>
                        </a:rPr>
                        <a:t> over time (</a:t>
                      </a:r>
                      <a:r>
                        <a:rPr lang="en-GB" sz="600" kern="1200" dirty="0">
                          <a:solidFill>
                            <a:schemeClr val="dk1"/>
                          </a:solidFill>
                          <a:effectLst/>
                          <a:latin typeface="Arial" panose="020B0604020202020204" pitchFamily="34" charset="0"/>
                          <a:ea typeface="+mn-ea"/>
                          <a:cs typeface="Arial" panose="020B0604020202020204" pitchFamily="34" charset="0"/>
                        </a:rPr>
                        <a:t>Nickerson, 2024)</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Wingdings" panose="05000000000000000000" pitchFamily="2" charset="2"/>
                        <a:buChar char="§"/>
                      </a:pPr>
                      <a:r>
                        <a:rPr lang="en-US" sz="600" b="1" kern="1200" dirty="0" err="1">
                          <a:solidFill>
                            <a:schemeClr val="dk1"/>
                          </a:solidFill>
                          <a:effectLst/>
                          <a:latin typeface="Arial" panose="020B0604020202020204" pitchFamily="34" charset="0"/>
                          <a:ea typeface="+mn-ea"/>
                          <a:cs typeface="Arial" panose="020B0604020202020204" pitchFamily="34" charset="0"/>
                        </a:rPr>
                        <a:t>Behavioural</a:t>
                      </a:r>
                      <a:r>
                        <a:rPr lang="en-US" sz="600" b="1" kern="1200" dirty="0">
                          <a:solidFill>
                            <a:schemeClr val="dk1"/>
                          </a:solidFill>
                          <a:effectLst/>
                          <a:latin typeface="Arial" panose="020B0604020202020204" pitchFamily="34" charset="0"/>
                          <a:ea typeface="+mn-ea"/>
                          <a:cs typeface="Arial" panose="020B0604020202020204" pitchFamily="34" charset="0"/>
                        </a:rPr>
                        <a:t> Capability:</a:t>
                      </a:r>
                      <a:r>
                        <a:rPr lang="en-US" sz="600" kern="1200" dirty="0">
                          <a:solidFill>
                            <a:schemeClr val="dk1"/>
                          </a:solidFill>
                          <a:effectLst/>
                          <a:latin typeface="Arial" panose="020B0604020202020204" pitchFamily="34" charset="0"/>
                          <a:ea typeface="+mn-ea"/>
                          <a:cs typeface="Arial" panose="020B0604020202020204" pitchFamily="34" charset="0"/>
                        </a:rPr>
                        <a:t> The app provides evidence-based education on healthy eating, portion control, calorie awareness, and regular physical activity, improving users' knowledge and practical skills for healthier living (</a:t>
                      </a:r>
                      <a:r>
                        <a:rPr lang="en-GB" sz="600" kern="1200" dirty="0" err="1">
                          <a:solidFill>
                            <a:schemeClr val="dk1"/>
                          </a:solidFill>
                          <a:effectLst/>
                          <a:latin typeface="Arial" panose="020B0604020202020204" pitchFamily="34" charset="0"/>
                          <a:ea typeface="+mn-ea"/>
                          <a:cs typeface="Arial" panose="020B0604020202020204" pitchFamily="34" charset="0"/>
                        </a:rPr>
                        <a:t>Egele</a:t>
                      </a:r>
                      <a:r>
                        <a:rPr lang="en-GB" sz="600" kern="1200" dirty="0">
                          <a:solidFill>
                            <a:schemeClr val="dk1"/>
                          </a:solidFill>
                          <a:effectLst/>
                          <a:latin typeface="Arial" panose="020B0604020202020204" pitchFamily="34" charset="0"/>
                          <a:ea typeface="+mn-ea"/>
                          <a:cs typeface="Arial" panose="020B0604020202020204" pitchFamily="34" charset="0"/>
                        </a:rPr>
                        <a:t>, 2025)</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Wingdings" panose="05000000000000000000" pitchFamily="2" charset="2"/>
                        <a:buChar char="§"/>
                      </a:pPr>
                      <a:r>
                        <a:rPr lang="en-US" sz="600" b="1" kern="1200" dirty="0">
                          <a:solidFill>
                            <a:schemeClr val="dk1"/>
                          </a:solidFill>
                          <a:effectLst/>
                          <a:latin typeface="Arial" panose="020B0604020202020204" pitchFamily="34" charset="0"/>
                          <a:ea typeface="+mn-ea"/>
                          <a:cs typeface="Arial" panose="020B0604020202020204" pitchFamily="34" charset="0"/>
                        </a:rPr>
                        <a:t>Goal Setting:</a:t>
                      </a:r>
                      <a:r>
                        <a:rPr lang="en-US" sz="600" kern="1200" dirty="0">
                          <a:solidFill>
                            <a:schemeClr val="dk1"/>
                          </a:solidFill>
                          <a:effectLst/>
                          <a:latin typeface="Arial" panose="020B0604020202020204" pitchFamily="34" charset="0"/>
                          <a:ea typeface="+mn-ea"/>
                          <a:cs typeface="Arial" panose="020B0604020202020204" pitchFamily="34" charset="0"/>
                        </a:rPr>
                        <a:t> </a:t>
                      </a:r>
                      <a:r>
                        <a:rPr lang="en-US" sz="600" kern="1200" dirty="0" err="1">
                          <a:solidFill>
                            <a:schemeClr val="dk1"/>
                          </a:solidFill>
                          <a:effectLst/>
                          <a:latin typeface="Arial" panose="020B0604020202020204" pitchFamily="34" charset="0"/>
                          <a:ea typeface="+mn-ea"/>
                          <a:cs typeface="Arial" panose="020B0604020202020204" pitchFamily="34" charset="0"/>
                        </a:rPr>
                        <a:t>Personalised</a:t>
                      </a:r>
                      <a:r>
                        <a:rPr lang="en-US" sz="600" kern="1200" dirty="0">
                          <a:solidFill>
                            <a:schemeClr val="dk1"/>
                          </a:solidFill>
                          <a:effectLst/>
                          <a:latin typeface="Arial" panose="020B0604020202020204" pitchFamily="34" charset="0"/>
                          <a:ea typeface="+mn-ea"/>
                          <a:cs typeface="Arial" panose="020B0604020202020204" pitchFamily="34" charset="0"/>
                        </a:rPr>
                        <a:t> and achievable health goals encourage teenagers to make gradual, realistic lifestyle improvements instead of attempting rapid or unsustainable weight loss (</a:t>
                      </a:r>
                      <a:r>
                        <a:rPr lang="en-GB" sz="600" kern="1200" dirty="0">
                          <a:solidFill>
                            <a:schemeClr val="dk1"/>
                          </a:solidFill>
                          <a:effectLst/>
                          <a:latin typeface="Arial" panose="020B0604020202020204" pitchFamily="34" charset="0"/>
                          <a:ea typeface="+mn-ea"/>
                          <a:cs typeface="Arial" panose="020B0604020202020204" pitchFamily="34" charset="0"/>
                        </a:rPr>
                        <a:t>Fuente et al, 2023)</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Wingdings" panose="05000000000000000000" pitchFamily="2" charset="2"/>
                        <a:buChar char="§"/>
                      </a:pPr>
                      <a:r>
                        <a:rPr lang="en-US" sz="600" b="1" kern="1200" dirty="0">
                          <a:solidFill>
                            <a:schemeClr val="dk1"/>
                          </a:solidFill>
                          <a:effectLst/>
                          <a:latin typeface="Arial" panose="020B0604020202020204" pitchFamily="34" charset="0"/>
                          <a:ea typeface="+mn-ea"/>
                          <a:cs typeface="Arial" panose="020B0604020202020204" pitchFamily="34" charset="0"/>
                        </a:rPr>
                        <a:t>Self-Monitoring:</a:t>
                      </a:r>
                      <a:r>
                        <a:rPr lang="en-US" sz="600" kern="1200" dirty="0">
                          <a:solidFill>
                            <a:schemeClr val="dk1"/>
                          </a:solidFill>
                          <a:effectLst/>
                          <a:latin typeface="Arial" panose="020B0604020202020204" pitchFamily="34" charset="0"/>
                          <a:ea typeface="+mn-ea"/>
                          <a:cs typeface="Arial" panose="020B0604020202020204" pitchFamily="34" charset="0"/>
                        </a:rPr>
                        <a:t> Users record their weight, daily exercise, food intake, and healthy habits, increasing awareness of their </a:t>
                      </a:r>
                      <a:r>
                        <a:rPr lang="en-US" sz="600" kern="1200" dirty="0" err="1">
                          <a:solidFill>
                            <a:schemeClr val="dk1"/>
                          </a:solidFill>
                          <a:effectLst/>
                          <a:latin typeface="Arial" panose="020B0604020202020204" pitchFamily="34" charset="0"/>
                          <a:ea typeface="+mn-ea"/>
                          <a:cs typeface="Arial" panose="020B0604020202020204" pitchFamily="34" charset="0"/>
                        </a:rPr>
                        <a:t>behaviours</a:t>
                      </a:r>
                      <a:r>
                        <a:rPr lang="en-US" sz="600" kern="1200" dirty="0">
                          <a:solidFill>
                            <a:schemeClr val="dk1"/>
                          </a:solidFill>
                          <a:effectLst/>
                          <a:latin typeface="Arial" panose="020B0604020202020204" pitchFamily="34" charset="0"/>
                          <a:ea typeface="+mn-ea"/>
                          <a:cs typeface="Arial" panose="020B0604020202020204" pitchFamily="34" charset="0"/>
                        </a:rPr>
                        <a:t> and helping them identify areas requiring improvement (</a:t>
                      </a:r>
                      <a:r>
                        <a:rPr lang="en-GB" sz="600" kern="1200" dirty="0">
                          <a:solidFill>
                            <a:schemeClr val="dk1"/>
                          </a:solidFill>
                          <a:effectLst/>
                          <a:latin typeface="Arial" panose="020B0604020202020204" pitchFamily="34" charset="0"/>
                          <a:ea typeface="+mn-ea"/>
                          <a:cs typeface="Arial" panose="020B0604020202020204" pitchFamily="34" charset="0"/>
                        </a:rPr>
                        <a:t>Nickerson, 2024)</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Wingdings" panose="05000000000000000000" pitchFamily="2" charset="2"/>
                        <a:buChar char="§"/>
                      </a:pPr>
                      <a:r>
                        <a:rPr lang="en-US" sz="600" b="1" kern="1200" dirty="0">
                          <a:solidFill>
                            <a:schemeClr val="dk1"/>
                          </a:solidFill>
                          <a:effectLst/>
                          <a:latin typeface="Arial" panose="020B0604020202020204" pitchFamily="34" charset="0"/>
                          <a:ea typeface="+mn-ea"/>
                          <a:cs typeface="Arial" panose="020B0604020202020204" pitchFamily="34" charset="0"/>
                        </a:rPr>
                        <a:t>Reinforcement:</a:t>
                      </a:r>
                      <a:r>
                        <a:rPr lang="en-US" sz="600" kern="1200" dirty="0">
                          <a:solidFill>
                            <a:schemeClr val="dk1"/>
                          </a:solidFill>
                          <a:effectLst/>
                          <a:latin typeface="Arial" panose="020B0604020202020204" pitchFamily="34" charset="0"/>
                          <a:ea typeface="+mn-ea"/>
                          <a:cs typeface="Arial" panose="020B0604020202020204" pitchFamily="34" charset="0"/>
                        </a:rPr>
                        <a:t> Achievement badges, weekly challenges, progress milestones, and positive feedback reward healthy </a:t>
                      </a:r>
                      <a:r>
                        <a:rPr lang="en-US" sz="600" kern="1200" dirty="0" err="1">
                          <a:solidFill>
                            <a:schemeClr val="dk1"/>
                          </a:solidFill>
                          <a:effectLst/>
                          <a:latin typeface="Arial" panose="020B0604020202020204" pitchFamily="34" charset="0"/>
                          <a:ea typeface="+mn-ea"/>
                          <a:cs typeface="Arial" panose="020B0604020202020204" pitchFamily="34" charset="0"/>
                        </a:rPr>
                        <a:t>behaviours</a:t>
                      </a:r>
                      <a:r>
                        <a:rPr lang="en-US" sz="600" kern="1200" dirty="0">
                          <a:solidFill>
                            <a:schemeClr val="dk1"/>
                          </a:solidFill>
                          <a:effectLst/>
                          <a:latin typeface="Arial" panose="020B0604020202020204" pitchFamily="34" charset="0"/>
                          <a:ea typeface="+mn-ea"/>
                          <a:cs typeface="Arial" panose="020B0604020202020204" pitchFamily="34" charset="0"/>
                        </a:rPr>
                        <a:t>, encouraging users to remain engaged and motivated (</a:t>
                      </a:r>
                      <a:r>
                        <a:rPr lang="en-GB" sz="600" kern="1200" dirty="0">
                          <a:solidFill>
                            <a:schemeClr val="dk1"/>
                          </a:solidFill>
                          <a:effectLst/>
                          <a:latin typeface="Arial" panose="020B0604020202020204" pitchFamily="34" charset="0"/>
                          <a:ea typeface="+mn-ea"/>
                          <a:cs typeface="Arial" panose="020B0604020202020204" pitchFamily="34" charset="0"/>
                        </a:rPr>
                        <a:t>Fuente et al, 2023)</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Wingdings" panose="05000000000000000000" pitchFamily="2" charset="2"/>
                        <a:buChar char="§"/>
                      </a:pPr>
                      <a:r>
                        <a:rPr lang="en-US" sz="600" b="1" kern="1200" dirty="0">
                          <a:solidFill>
                            <a:schemeClr val="dk1"/>
                          </a:solidFill>
                          <a:effectLst/>
                          <a:latin typeface="Arial" panose="020B0604020202020204" pitchFamily="34" charset="0"/>
                          <a:ea typeface="+mn-ea"/>
                          <a:cs typeface="Arial" panose="020B0604020202020204" pitchFamily="34" charset="0"/>
                        </a:rPr>
                        <a:t>Outcome Expectations:</a:t>
                      </a:r>
                      <a:r>
                        <a:rPr lang="en-US" sz="600" kern="1200" dirty="0">
                          <a:solidFill>
                            <a:schemeClr val="dk1"/>
                          </a:solidFill>
                          <a:effectLst/>
                          <a:latin typeface="Arial" panose="020B0604020202020204" pitchFamily="34" charset="0"/>
                          <a:ea typeface="+mn-ea"/>
                          <a:cs typeface="Arial" panose="020B0604020202020204" pitchFamily="34" charset="0"/>
                        </a:rPr>
                        <a:t> The app helps users understand that healthier eating and increased physical activity can reduce the future risk of obesity-related diseases while improving physical fitness, mental wellbeing, and overall quality of life (</a:t>
                      </a:r>
                      <a:r>
                        <a:rPr lang="en-GB" sz="600" kern="1200" dirty="0">
                          <a:solidFill>
                            <a:schemeClr val="dk1"/>
                          </a:solidFill>
                          <a:effectLst/>
                          <a:latin typeface="Arial" panose="020B0604020202020204" pitchFamily="34" charset="0"/>
                          <a:ea typeface="+mn-ea"/>
                          <a:cs typeface="Arial" panose="020B0604020202020204" pitchFamily="34" charset="0"/>
                        </a:rPr>
                        <a:t>Nickerson, 2024)</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Wingdings" panose="05000000000000000000" pitchFamily="2" charset="2"/>
                        <a:buChar char="§"/>
                      </a:pPr>
                      <a:r>
                        <a:rPr lang="en-US" sz="600" b="1" kern="1200" dirty="0">
                          <a:solidFill>
                            <a:schemeClr val="dk1"/>
                          </a:solidFill>
                          <a:effectLst/>
                          <a:latin typeface="Arial" panose="020B0604020202020204" pitchFamily="34" charset="0"/>
                          <a:ea typeface="+mn-ea"/>
                          <a:cs typeface="Arial" panose="020B0604020202020204" pitchFamily="34" charset="0"/>
                        </a:rPr>
                        <a:t>Observational Learning:</a:t>
                      </a:r>
                      <a:r>
                        <a:rPr lang="en-US" sz="600" kern="1200" dirty="0">
                          <a:solidFill>
                            <a:schemeClr val="dk1"/>
                          </a:solidFill>
                          <a:effectLst/>
                          <a:latin typeface="Arial" panose="020B0604020202020204" pitchFamily="34" charset="0"/>
                          <a:ea typeface="+mn-ea"/>
                          <a:cs typeface="Arial" panose="020B0604020202020204" pitchFamily="34" charset="0"/>
                        </a:rPr>
                        <a:t> Reliable NHS guidance demonstrates recommended healthy lifestyle </a:t>
                      </a:r>
                      <a:r>
                        <a:rPr lang="en-US" sz="600" kern="1200" dirty="0" err="1">
                          <a:solidFill>
                            <a:schemeClr val="dk1"/>
                          </a:solidFill>
                          <a:effectLst/>
                          <a:latin typeface="Arial" panose="020B0604020202020204" pitchFamily="34" charset="0"/>
                          <a:ea typeface="+mn-ea"/>
                          <a:cs typeface="Arial" panose="020B0604020202020204" pitchFamily="34" charset="0"/>
                        </a:rPr>
                        <a:t>behaviours</a:t>
                      </a:r>
                      <a:r>
                        <a:rPr lang="en-US" sz="600" kern="1200" dirty="0">
                          <a:solidFill>
                            <a:schemeClr val="dk1"/>
                          </a:solidFill>
                          <a:effectLst/>
                          <a:latin typeface="Arial" panose="020B0604020202020204" pitchFamily="34" charset="0"/>
                          <a:ea typeface="+mn-ea"/>
                          <a:cs typeface="Arial" panose="020B0604020202020204" pitchFamily="34" charset="0"/>
                        </a:rPr>
                        <a:t> that teenagers can observe, understand, and apply in their everyday lives (</a:t>
                      </a:r>
                      <a:r>
                        <a:rPr lang="en-GB" sz="600" kern="1200" dirty="0" err="1">
                          <a:solidFill>
                            <a:schemeClr val="dk1"/>
                          </a:solidFill>
                          <a:effectLst/>
                          <a:latin typeface="Arial" panose="020B0604020202020204" pitchFamily="34" charset="0"/>
                          <a:ea typeface="+mn-ea"/>
                          <a:cs typeface="Arial" panose="020B0604020202020204" pitchFamily="34" charset="0"/>
                        </a:rPr>
                        <a:t>Egele</a:t>
                      </a:r>
                      <a:r>
                        <a:rPr lang="en-GB" sz="600" kern="1200" dirty="0">
                          <a:solidFill>
                            <a:schemeClr val="dk1"/>
                          </a:solidFill>
                          <a:effectLst/>
                          <a:latin typeface="Arial" panose="020B0604020202020204" pitchFamily="34" charset="0"/>
                          <a:ea typeface="+mn-ea"/>
                          <a:cs typeface="Arial" panose="020B0604020202020204" pitchFamily="34" charset="0"/>
                        </a:rPr>
                        <a:t>, 2025)</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Wingdings" panose="05000000000000000000" pitchFamily="2" charset="2"/>
                        <a:buChar char="§"/>
                      </a:pPr>
                      <a:r>
                        <a:rPr lang="en-US" sz="600" b="1" kern="1200" dirty="0">
                          <a:solidFill>
                            <a:schemeClr val="dk1"/>
                          </a:solidFill>
                          <a:effectLst/>
                          <a:latin typeface="Arial" panose="020B0604020202020204" pitchFamily="34" charset="0"/>
                          <a:ea typeface="+mn-ea"/>
                          <a:cs typeface="Arial" panose="020B0604020202020204" pitchFamily="34" charset="0"/>
                        </a:rPr>
                        <a:t>Reciprocal Determinism:</a:t>
                      </a:r>
                      <a:r>
                        <a:rPr lang="en-US" sz="600" kern="1200" dirty="0">
                          <a:solidFill>
                            <a:schemeClr val="dk1"/>
                          </a:solidFill>
                          <a:effectLst/>
                          <a:latin typeface="Arial" panose="020B0604020202020204" pitchFamily="34" charset="0"/>
                          <a:ea typeface="+mn-ea"/>
                          <a:cs typeface="Arial" panose="020B0604020202020204" pitchFamily="34" charset="0"/>
                        </a:rPr>
                        <a:t> The app creates a supportive digital environment that positively influences users' choices while allowing their </a:t>
                      </a:r>
                      <a:r>
                        <a:rPr lang="en-US" sz="600" kern="1200" dirty="0" err="1">
                          <a:solidFill>
                            <a:schemeClr val="dk1"/>
                          </a:solidFill>
                          <a:effectLst/>
                          <a:latin typeface="Arial" panose="020B0604020202020204" pitchFamily="34" charset="0"/>
                          <a:ea typeface="+mn-ea"/>
                          <a:cs typeface="Arial" panose="020B0604020202020204" pitchFamily="34" charset="0"/>
                        </a:rPr>
                        <a:t>behaviours</a:t>
                      </a:r>
                      <a:r>
                        <a:rPr lang="en-US" sz="600" kern="1200" dirty="0">
                          <a:solidFill>
                            <a:schemeClr val="dk1"/>
                          </a:solidFill>
                          <a:effectLst/>
                          <a:latin typeface="Arial" panose="020B0604020202020204" pitchFamily="34" charset="0"/>
                          <a:ea typeface="+mn-ea"/>
                          <a:cs typeface="Arial" panose="020B0604020202020204" pitchFamily="34" charset="0"/>
                        </a:rPr>
                        <a:t> and progress to shape future health decisions (</a:t>
                      </a:r>
                      <a:r>
                        <a:rPr lang="en-GB" sz="600" kern="1200" dirty="0">
                          <a:solidFill>
                            <a:schemeClr val="dk1"/>
                          </a:solidFill>
                          <a:effectLst/>
                          <a:latin typeface="Arial" panose="020B0604020202020204" pitchFamily="34" charset="0"/>
                          <a:ea typeface="+mn-ea"/>
                          <a:cs typeface="Arial" panose="020B0604020202020204" pitchFamily="34" charset="0"/>
                        </a:rPr>
                        <a:t>Nickerson, 2024)</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Wingdings" panose="05000000000000000000" pitchFamily="2" charset="2"/>
                        <a:buChar char="§"/>
                      </a:pPr>
                      <a:r>
                        <a:rPr lang="en-US" sz="600" b="1" kern="1200" dirty="0">
                          <a:solidFill>
                            <a:schemeClr val="dk1"/>
                          </a:solidFill>
                          <a:effectLst/>
                          <a:latin typeface="Arial" panose="020B0604020202020204" pitchFamily="34" charset="0"/>
                          <a:ea typeface="+mn-ea"/>
                          <a:cs typeface="Arial" panose="020B0604020202020204" pitchFamily="34" charset="0"/>
                        </a:rPr>
                        <a:t>Motivation:</a:t>
                      </a:r>
                      <a:r>
                        <a:rPr lang="en-US" sz="600" kern="1200" dirty="0">
                          <a:solidFill>
                            <a:schemeClr val="dk1"/>
                          </a:solidFill>
                          <a:effectLst/>
                          <a:latin typeface="Arial" panose="020B0604020202020204" pitchFamily="34" charset="0"/>
                          <a:ea typeface="+mn-ea"/>
                          <a:cs typeface="Arial" panose="020B0604020202020204" pitchFamily="34" charset="0"/>
                        </a:rPr>
                        <a:t> Daily reminders, encouragement, and </a:t>
                      </a:r>
                      <a:r>
                        <a:rPr lang="en-US" sz="600" kern="1200" dirty="0" err="1">
                          <a:solidFill>
                            <a:schemeClr val="dk1"/>
                          </a:solidFill>
                          <a:effectLst/>
                          <a:latin typeface="Arial" panose="020B0604020202020204" pitchFamily="34" charset="0"/>
                          <a:ea typeface="+mn-ea"/>
                          <a:cs typeface="Arial" panose="020B0604020202020204" pitchFamily="34" charset="0"/>
                        </a:rPr>
                        <a:t>personalised</a:t>
                      </a:r>
                      <a:r>
                        <a:rPr lang="en-US" sz="600" kern="1200" dirty="0">
                          <a:solidFill>
                            <a:schemeClr val="dk1"/>
                          </a:solidFill>
                          <a:effectLst/>
                          <a:latin typeface="Arial" panose="020B0604020202020204" pitchFamily="34" charset="0"/>
                          <a:ea typeface="+mn-ea"/>
                          <a:cs typeface="Arial" panose="020B0604020202020204" pitchFamily="34" charset="0"/>
                        </a:rPr>
                        <a:t> feedback help maintain commitment and promote long-term healthy lifestyle habits (</a:t>
                      </a:r>
                      <a:r>
                        <a:rPr lang="en-GB" sz="600" kern="1200" dirty="0" err="1">
                          <a:solidFill>
                            <a:schemeClr val="dk1"/>
                          </a:solidFill>
                          <a:effectLst/>
                          <a:latin typeface="Arial" panose="020B0604020202020204" pitchFamily="34" charset="0"/>
                          <a:ea typeface="+mn-ea"/>
                          <a:cs typeface="Arial" panose="020B0604020202020204" pitchFamily="34" charset="0"/>
                        </a:rPr>
                        <a:t>Egele</a:t>
                      </a:r>
                      <a:r>
                        <a:rPr lang="en-GB" sz="600" kern="1200" dirty="0">
                          <a:solidFill>
                            <a:schemeClr val="dk1"/>
                          </a:solidFill>
                          <a:effectLst/>
                          <a:latin typeface="Arial" panose="020B0604020202020204" pitchFamily="34" charset="0"/>
                          <a:ea typeface="+mn-ea"/>
                          <a:cs typeface="Arial" panose="020B0604020202020204" pitchFamily="34" charset="0"/>
                        </a:rPr>
                        <a:t>, 2025)</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Wingdings" panose="05000000000000000000" pitchFamily="2" charset="2"/>
                        <a:buChar char="§"/>
                      </a:pPr>
                      <a:r>
                        <a:rPr lang="en-US" sz="600" b="1" kern="1200" dirty="0" err="1">
                          <a:solidFill>
                            <a:schemeClr val="dk1"/>
                          </a:solidFill>
                          <a:effectLst/>
                          <a:latin typeface="Arial" panose="020B0604020202020204" pitchFamily="34" charset="0"/>
                          <a:ea typeface="+mn-ea"/>
                          <a:cs typeface="Arial" panose="020B0604020202020204" pitchFamily="34" charset="0"/>
                        </a:rPr>
                        <a:t>Behaviour</a:t>
                      </a:r>
                      <a:r>
                        <a:rPr lang="en-US" sz="600" b="1" kern="1200" dirty="0">
                          <a:solidFill>
                            <a:schemeClr val="dk1"/>
                          </a:solidFill>
                          <a:effectLst/>
                          <a:latin typeface="Arial" panose="020B0604020202020204" pitchFamily="34" charset="0"/>
                          <a:ea typeface="+mn-ea"/>
                          <a:cs typeface="Arial" panose="020B0604020202020204" pitchFamily="34" charset="0"/>
                        </a:rPr>
                        <a:t> Maintenance:</a:t>
                      </a:r>
                      <a:r>
                        <a:rPr lang="en-US" sz="600" kern="1200" dirty="0">
                          <a:solidFill>
                            <a:schemeClr val="dk1"/>
                          </a:solidFill>
                          <a:effectLst/>
                          <a:latin typeface="Arial" panose="020B0604020202020204" pitchFamily="34" charset="0"/>
                          <a:ea typeface="+mn-ea"/>
                          <a:cs typeface="Arial" panose="020B0604020202020204" pitchFamily="34" charset="0"/>
                        </a:rPr>
                        <a:t> Continuous monitoring and regular progress reviews support sustainable </a:t>
                      </a:r>
                      <a:r>
                        <a:rPr lang="en-US" sz="600" kern="1200" dirty="0" err="1">
                          <a:solidFill>
                            <a:schemeClr val="dk1"/>
                          </a:solidFill>
                          <a:effectLst/>
                          <a:latin typeface="Arial" panose="020B0604020202020204" pitchFamily="34" charset="0"/>
                          <a:ea typeface="+mn-ea"/>
                          <a:cs typeface="Arial" panose="020B0604020202020204" pitchFamily="34" charset="0"/>
                        </a:rPr>
                        <a:t>behaviour</a:t>
                      </a:r>
                      <a:r>
                        <a:rPr lang="en-US" sz="600" kern="1200" dirty="0">
                          <a:solidFill>
                            <a:schemeClr val="dk1"/>
                          </a:solidFill>
                          <a:effectLst/>
                          <a:latin typeface="Arial" panose="020B0604020202020204" pitchFamily="34" charset="0"/>
                          <a:ea typeface="+mn-ea"/>
                          <a:cs typeface="Arial" panose="020B0604020202020204" pitchFamily="34" charset="0"/>
                        </a:rPr>
                        <a:t> change and lifelong weight management beyond short-term dieting (</a:t>
                      </a:r>
                      <a:r>
                        <a:rPr lang="en-GB" sz="600" kern="1200" dirty="0" err="1">
                          <a:solidFill>
                            <a:schemeClr val="dk1"/>
                          </a:solidFill>
                          <a:effectLst/>
                          <a:latin typeface="Arial" panose="020B0604020202020204" pitchFamily="34" charset="0"/>
                          <a:ea typeface="+mn-ea"/>
                          <a:cs typeface="Arial" panose="020B0604020202020204" pitchFamily="34" charset="0"/>
                        </a:rPr>
                        <a:t>Egele</a:t>
                      </a:r>
                      <a:r>
                        <a:rPr lang="en-GB" sz="600" kern="1200" dirty="0">
                          <a:solidFill>
                            <a:schemeClr val="dk1"/>
                          </a:solidFill>
                          <a:effectLst/>
                          <a:latin typeface="Arial" panose="020B0604020202020204" pitchFamily="34" charset="0"/>
                          <a:ea typeface="+mn-ea"/>
                          <a:cs typeface="Arial" panose="020B0604020202020204" pitchFamily="34" charset="0"/>
                        </a:rPr>
                        <a:t>, 2025)</a:t>
                      </a:r>
                      <a:r>
                        <a:rPr lang="en-US" sz="600" kern="1200" dirty="0">
                          <a:solidFill>
                            <a:schemeClr val="dk1"/>
                          </a:solidFill>
                          <a:effectLst/>
                          <a:latin typeface="Arial" panose="020B0604020202020204" pitchFamily="34" charset="0"/>
                          <a:ea typeface="+mn-ea"/>
                          <a:cs typeface="Arial" panose="020B0604020202020204" pitchFamily="34" charset="0"/>
                        </a:rPr>
                        <a:t>. </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a:gsLst>
                        <a:gs pos="46000">
                          <a:schemeClr val="accent1">
                            <a:lumMod val="5000"/>
                            <a:lumOff val="95000"/>
                          </a:schemeClr>
                        </a:gs>
                        <a:gs pos="62000">
                          <a:schemeClr val="accent2">
                            <a:lumMod val="40000"/>
                            <a:lumOff val="60000"/>
                          </a:schemeClr>
                        </a:gs>
                        <a:gs pos="28000">
                          <a:schemeClr val="accent3">
                            <a:lumMod val="20000"/>
                            <a:lumOff val="80000"/>
                          </a:schemeClr>
                        </a:gs>
                        <a:gs pos="99000">
                          <a:schemeClr val="accent6">
                            <a:lumMod val="20000"/>
                            <a:lumOff val="80000"/>
                          </a:schemeClr>
                        </a:gs>
                      </a:gsLst>
                      <a:path path="rect">
                        <a:fillToRect l="100000" t="100000"/>
                      </a:path>
                    </a:gradFill>
                  </a:tcPr>
                </a:tc>
                <a:extLst>
                  <a:ext uri="{0D108BD9-81ED-4DB2-BD59-A6C34878D82A}">
                    <a16:rowId xmlns:a16="http://schemas.microsoft.com/office/drawing/2014/main" val="323494780"/>
                  </a:ext>
                </a:extLst>
              </a:tr>
            </a:tbl>
          </a:graphicData>
        </a:graphic>
      </p:graphicFrame>
      <p:graphicFrame>
        <p:nvGraphicFramePr>
          <p:cNvPr id="11" name="Table 10">
            <a:extLst>
              <a:ext uri="{FF2B5EF4-FFF2-40B4-BE49-F238E27FC236}">
                <a16:creationId xmlns:a16="http://schemas.microsoft.com/office/drawing/2014/main" id="{5AA70036-2195-0A47-DAB8-35D669A22517}"/>
              </a:ext>
            </a:extLst>
          </p:cNvPr>
          <p:cNvGraphicFramePr>
            <a:graphicFrameLocks noGrp="1"/>
          </p:cNvGraphicFramePr>
          <p:nvPr>
            <p:extLst>
              <p:ext uri="{D42A27DB-BD31-4B8C-83A1-F6EECF244321}">
                <p14:modId xmlns:p14="http://schemas.microsoft.com/office/powerpoint/2010/main" val="4228127724"/>
              </p:ext>
            </p:extLst>
          </p:nvPr>
        </p:nvGraphicFramePr>
        <p:xfrm>
          <a:off x="3837214" y="4592343"/>
          <a:ext cx="3009312" cy="1921485"/>
        </p:xfrm>
        <a:graphic>
          <a:graphicData uri="http://schemas.openxmlformats.org/drawingml/2006/table">
            <a:tbl>
              <a:tblPr firstRow="1" bandRow="1">
                <a:tableStyleId>{21E4AEA4-8DFA-4A89-87EB-49C32662AFE0}</a:tableStyleId>
              </a:tblPr>
              <a:tblGrid>
                <a:gridCol w="3009312">
                  <a:extLst>
                    <a:ext uri="{9D8B030D-6E8A-4147-A177-3AD203B41FA5}">
                      <a16:colId xmlns:a16="http://schemas.microsoft.com/office/drawing/2014/main" val="1336231242"/>
                    </a:ext>
                  </a:extLst>
                </a:gridCol>
              </a:tblGrid>
              <a:tr h="176006">
                <a:tc>
                  <a:txBody>
                    <a:bodyPr/>
                    <a:lstStyle/>
                    <a:p>
                      <a:pPr marL="0" indent="0" algn="just">
                        <a:buFont typeface="Arial" panose="020B0604020202020204" pitchFamily="34" charset="0"/>
                        <a:buNone/>
                      </a:pPr>
                      <a:r>
                        <a:rPr lang="en-GB" sz="800" u="sng" dirty="0">
                          <a:solidFill>
                            <a:srgbClr val="FFFF00"/>
                          </a:solidFill>
                          <a:effectLst>
                            <a:outerShdw blurRad="38100" dist="38100" dir="2700000" algn="tl">
                              <a:srgbClr val="000000">
                                <a:alpha val="43137"/>
                              </a:srgbClr>
                            </a:outerShdw>
                          </a:effectLst>
                          <a:latin typeface="Arial" panose="020B0604020202020204" pitchFamily="34" charset="0"/>
                          <a:ea typeface="ADLaM Display" panose="02010000000000000000" pitchFamily="2" charset="0"/>
                          <a:cs typeface="Arial" panose="020B0604020202020204" pitchFamily="34" charset="0"/>
                        </a:rPr>
                        <a:t>4. EXPECTED OUTCOMES</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extLst>
                  <a:ext uri="{0D108BD9-81ED-4DB2-BD59-A6C34878D82A}">
                    <a16:rowId xmlns:a16="http://schemas.microsoft.com/office/drawing/2014/main" val="3757580793"/>
                  </a:ext>
                </a:extLst>
              </a:tr>
              <a:tr h="1745479">
                <a:tc>
                  <a:txBody>
                    <a:bodyPr/>
                    <a:lstStyle/>
                    <a:p>
                      <a:pPr algn="just"/>
                      <a:r>
                        <a:rPr lang="en-US" sz="600" kern="1200" dirty="0">
                          <a:solidFill>
                            <a:schemeClr val="dk1"/>
                          </a:solidFill>
                          <a:effectLst/>
                          <a:latin typeface="Arial" panose="020B0604020202020204" pitchFamily="34" charset="0"/>
                          <a:ea typeface="+mn-ea"/>
                          <a:cs typeface="Arial" panose="020B0604020202020204" pitchFamily="34" charset="0"/>
                        </a:rPr>
                        <a:t>Applying the Social Cognitive Theory through the NHS Weight Loss Plan App is expected to improve both short-term and long-term health outcomes among UK teenagers. Increased self-efficacy should encourage adolescents to make healthier food choices, engage in regular physical activity, and remain motivated to achieve realistic weight-management goals (</a:t>
                      </a:r>
                      <a:r>
                        <a:rPr lang="en-GB" sz="600" kern="1200" dirty="0">
                          <a:solidFill>
                            <a:schemeClr val="dk1"/>
                          </a:solidFill>
                          <a:effectLst/>
                          <a:latin typeface="Arial" panose="020B0604020202020204" pitchFamily="34" charset="0"/>
                          <a:ea typeface="+mn-ea"/>
                          <a:cs typeface="Arial" panose="020B0604020202020204" pitchFamily="34" charset="0"/>
                        </a:rPr>
                        <a:t>Nickerson, 2024)</a:t>
                      </a:r>
                      <a:r>
                        <a:rPr lang="en-US" sz="600" kern="1200" dirty="0">
                          <a:solidFill>
                            <a:schemeClr val="dk1"/>
                          </a:solidFill>
                          <a:effectLst/>
                          <a:latin typeface="Arial" panose="020B0604020202020204" pitchFamily="34" charset="0"/>
                          <a:ea typeface="+mn-ea"/>
                          <a:cs typeface="Arial" panose="020B0604020202020204" pitchFamily="34" charset="0"/>
                        </a:rPr>
                        <a:t>. Regular self-monitoring and </a:t>
                      </a:r>
                      <a:r>
                        <a:rPr lang="en-US" sz="600" kern="1200" dirty="0" err="1">
                          <a:solidFill>
                            <a:schemeClr val="dk1"/>
                          </a:solidFill>
                          <a:effectLst/>
                          <a:latin typeface="Arial" panose="020B0604020202020204" pitchFamily="34" charset="0"/>
                          <a:ea typeface="+mn-ea"/>
                          <a:cs typeface="Arial" panose="020B0604020202020204" pitchFamily="34" charset="0"/>
                        </a:rPr>
                        <a:t>personalised</a:t>
                      </a:r>
                      <a:r>
                        <a:rPr lang="en-US" sz="600" kern="1200" dirty="0">
                          <a:solidFill>
                            <a:schemeClr val="dk1"/>
                          </a:solidFill>
                          <a:effectLst/>
                          <a:latin typeface="Arial" panose="020B0604020202020204" pitchFamily="34" charset="0"/>
                          <a:ea typeface="+mn-ea"/>
                          <a:cs typeface="Arial" panose="020B0604020202020204" pitchFamily="34" charset="0"/>
                        </a:rPr>
                        <a:t> feedback are expected to increase awareness of daily habits, enabling users to </a:t>
                      </a:r>
                      <a:r>
                        <a:rPr lang="en-US" sz="600" kern="1200" dirty="0" err="1">
                          <a:solidFill>
                            <a:schemeClr val="dk1"/>
                          </a:solidFill>
                          <a:effectLst/>
                          <a:latin typeface="Arial" panose="020B0604020202020204" pitchFamily="34" charset="0"/>
                          <a:ea typeface="+mn-ea"/>
                          <a:cs typeface="Arial" panose="020B0604020202020204" pitchFamily="34" charset="0"/>
                        </a:rPr>
                        <a:t>recognise</a:t>
                      </a:r>
                      <a:r>
                        <a:rPr lang="en-US" sz="600" kern="1200" dirty="0">
                          <a:solidFill>
                            <a:schemeClr val="dk1"/>
                          </a:solidFill>
                          <a:effectLst/>
                          <a:latin typeface="Arial" panose="020B0604020202020204" pitchFamily="34" charset="0"/>
                          <a:ea typeface="+mn-ea"/>
                          <a:cs typeface="Arial" panose="020B0604020202020204" pitchFamily="34" charset="0"/>
                        </a:rPr>
                        <a:t> areas requiring improvement and maintain positive </a:t>
                      </a:r>
                      <a:r>
                        <a:rPr lang="en-US" sz="600" kern="1200" dirty="0" err="1">
                          <a:solidFill>
                            <a:schemeClr val="dk1"/>
                          </a:solidFill>
                          <a:effectLst/>
                          <a:latin typeface="Arial" panose="020B0604020202020204" pitchFamily="34" charset="0"/>
                          <a:ea typeface="+mn-ea"/>
                          <a:cs typeface="Arial" panose="020B0604020202020204" pitchFamily="34" charset="0"/>
                        </a:rPr>
                        <a:t>behavioural</a:t>
                      </a:r>
                      <a:r>
                        <a:rPr lang="en-US" sz="600" kern="1200" dirty="0">
                          <a:solidFill>
                            <a:schemeClr val="dk1"/>
                          </a:solidFill>
                          <a:effectLst/>
                          <a:latin typeface="Arial" panose="020B0604020202020204" pitchFamily="34" charset="0"/>
                          <a:ea typeface="+mn-ea"/>
                          <a:cs typeface="Arial" panose="020B0604020202020204" pitchFamily="34" charset="0"/>
                        </a:rPr>
                        <a:t> changes. The educational resources within the app will strengthen health literacy by improving understanding of nutrition, exercise, and healthy lifestyle practices (</a:t>
                      </a:r>
                      <a:r>
                        <a:rPr lang="en-GB" sz="600" kern="1200" dirty="0">
                          <a:solidFill>
                            <a:schemeClr val="dk1"/>
                          </a:solidFill>
                          <a:effectLst/>
                          <a:latin typeface="Arial" panose="020B0604020202020204" pitchFamily="34" charset="0"/>
                          <a:ea typeface="+mn-ea"/>
                          <a:cs typeface="Arial" panose="020B0604020202020204" pitchFamily="34" charset="0"/>
                        </a:rPr>
                        <a:t>Flores-Vázquez et al, 2024)</a:t>
                      </a:r>
                      <a:r>
                        <a:rPr lang="en-US" sz="600" kern="1200" dirty="0">
                          <a:solidFill>
                            <a:schemeClr val="dk1"/>
                          </a:solidFill>
                          <a:effectLst/>
                          <a:latin typeface="Arial" panose="020B0604020202020204" pitchFamily="34" charset="0"/>
                          <a:ea typeface="+mn-ea"/>
                          <a:cs typeface="Arial" panose="020B0604020202020204" pitchFamily="34" charset="0"/>
                        </a:rPr>
                        <a:t>. Achievement badges, goal setting, and motivational reminders are likely to enhance engagement, encourage consistent app use, and reduce dropout rates (</a:t>
                      </a:r>
                      <a:r>
                        <a:rPr lang="en-GB" sz="600" kern="1200" dirty="0">
                          <a:solidFill>
                            <a:schemeClr val="dk1"/>
                          </a:solidFill>
                          <a:effectLst/>
                          <a:latin typeface="Arial" panose="020B0604020202020204" pitchFamily="34" charset="0"/>
                          <a:ea typeface="+mn-ea"/>
                          <a:cs typeface="Arial" panose="020B0604020202020204" pitchFamily="34" charset="0"/>
                        </a:rPr>
                        <a:t>Flores-Vázquez et al, 2024)</a:t>
                      </a:r>
                      <a:r>
                        <a:rPr lang="en-US" sz="600" kern="1200" dirty="0">
                          <a:solidFill>
                            <a:schemeClr val="dk1"/>
                          </a:solidFill>
                          <a:effectLst/>
                          <a:latin typeface="Arial" panose="020B0604020202020204" pitchFamily="34" charset="0"/>
                          <a:ea typeface="+mn-ea"/>
                          <a:cs typeface="Arial" panose="020B0604020202020204" pitchFamily="34" charset="0"/>
                        </a:rPr>
                        <a:t>. Over time, these </a:t>
                      </a:r>
                      <a:r>
                        <a:rPr lang="en-US" sz="600" kern="1200" dirty="0" err="1">
                          <a:solidFill>
                            <a:schemeClr val="dk1"/>
                          </a:solidFill>
                          <a:effectLst/>
                          <a:latin typeface="Arial" panose="020B0604020202020204" pitchFamily="34" charset="0"/>
                          <a:ea typeface="+mn-ea"/>
                          <a:cs typeface="Arial" panose="020B0604020202020204" pitchFamily="34" charset="0"/>
                        </a:rPr>
                        <a:t>behavioural</a:t>
                      </a:r>
                      <a:r>
                        <a:rPr lang="en-US" sz="600" kern="1200" dirty="0">
                          <a:solidFill>
                            <a:schemeClr val="dk1"/>
                          </a:solidFill>
                          <a:effectLst/>
                          <a:latin typeface="Arial" panose="020B0604020202020204" pitchFamily="34" charset="0"/>
                          <a:ea typeface="+mn-ea"/>
                          <a:cs typeface="Arial" panose="020B0604020202020204" pitchFamily="34" charset="0"/>
                        </a:rPr>
                        <a:t> improvements may contribute to healthier body weight, improved cardiovascular health, better mental wellbeing, increased confidence, and reduced risk of obesity-related diseases such as type 2 diabetes and hypertension (</a:t>
                      </a:r>
                      <a:r>
                        <a:rPr lang="en-GB" sz="600" kern="1200" dirty="0">
                          <a:solidFill>
                            <a:schemeClr val="dk1"/>
                          </a:solidFill>
                          <a:effectLst/>
                          <a:latin typeface="Arial" panose="020B0604020202020204" pitchFamily="34" charset="0"/>
                          <a:ea typeface="+mn-ea"/>
                          <a:cs typeface="Arial" panose="020B0604020202020204" pitchFamily="34" charset="0"/>
                        </a:rPr>
                        <a:t>Flores-Vázquez et al, 2024)</a:t>
                      </a:r>
                      <a:r>
                        <a:rPr lang="en-US" sz="600" kern="1200" dirty="0">
                          <a:solidFill>
                            <a:schemeClr val="dk1"/>
                          </a:solidFill>
                          <a:effectLst/>
                          <a:latin typeface="Arial" panose="020B0604020202020204" pitchFamily="34" charset="0"/>
                          <a:ea typeface="+mn-ea"/>
                          <a:cs typeface="Arial" panose="020B0604020202020204" pitchFamily="34" charset="0"/>
                        </a:rPr>
                        <a:t>. Wider adoption of the app could also reduce healthcare costs associated with obesity and support NHS prevention strategies by encouraging healthier </a:t>
                      </a:r>
                      <a:r>
                        <a:rPr lang="en-US" sz="600" kern="1200" dirty="0" err="1">
                          <a:solidFill>
                            <a:schemeClr val="dk1"/>
                          </a:solidFill>
                          <a:effectLst/>
                          <a:latin typeface="Arial" panose="020B0604020202020204" pitchFamily="34" charset="0"/>
                          <a:ea typeface="+mn-ea"/>
                          <a:cs typeface="Arial" panose="020B0604020202020204" pitchFamily="34" charset="0"/>
                        </a:rPr>
                        <a:t>behaviours</a:t>
                      </a:r>
                      <a:r>
                        <a:rPr lang="en-US" sz="600" kern="1200" dirty="0">
                          <a:solidFill>
                            <a:schemeClr val="dk1"/>
                          </a:solidFill>
                          <a:effectLst/>
                          <a:latin typeface="Arial" panose="020B0604020202020204" pitchFamily="34" charset="0"/>
                          <a:ea typeface="+mn-ea"/>
                          <a:cs typeface="Arial" panose="020B0604020202020204" pitchFamily="34" charset="0"/>
                        </a:rPr>
                        <a:t> across the adolescent population (</a:t>
                      </a:r>
                      <a:r>
                        <a:rPr lang="en-GB" sz="600" kern="1200" dirty="0">
                          <a:solidFill>
                            <a:schemeClr val="dk1"/>
                          </a:solidFill>
                          <a:effectLst/>
                          <a:latin typeface="Arial" panose="020B0604020202020204" pitchFamily="34" charset="0"/>
                          <a:ea typeface="+mn-ea"/>
                          <a:cs typeface="Arial" panose="020B0604020202020204" pitchFamily="34" charset="0"/>
                        </a:rPr>
                        <a:t>Nickerson, 2024)</a:t>
                      </a:r>
                      <a:r>
                        <a:rPr lang="en-US" sz="600" kern="1200" dirty="0">
                          <a:solidFill>
                            <a:schemeClr val="dk1"/>
                          </a:solidFill>
                          <a:effectLst/>
                          <a:latin typeface="Arial" panose="020B0604020202020204" pitchFamily="34" charset="0"/>
                          <a:ea typeface="+mn-ea"/>
                          <a:cs typeface="Arial" panose="020B0604020202020204" pitchFamily="34" charset="0"/>
                        </a:rPr>
                        <a:t>.</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a:gsLst>
                        <a:gs pos="46000">
                          <a:schemeClr val="accent1">
                            <a:lumMod val="5000"/>
                            <a:lumOff val="95000"/>
                          </a:schemeClr>
                        </a:gs>
                        <a:gs pos="62000">
                          <a:schemeClr val="accent2">
                            <a:lumMod val="40000"/>
                            <a:lumOff val="60000"/>
                          </a:schemeClr>
                        </a:gs>
                        <a:gs pos="28000">
                          <a:schemeClr val="accent3">
                            <a:lumMod val="20000"/>
                            <a:lumOff val="80000"/>
                          </a:schemeClr>
                        </a:gs>
                        <a:gs pos="99000">
                          <a:schemeClr val="accent6">
                            <a:lumMod val="20000"/>
                            <a:lumOff val="80000"/>
                          </a:schemeClr>
                        </a:gs>
                      </a:gsLst>
                      <a:path path="rect">
                        <a:fillToRect l="100000" t="100000"/>
                      </a:path>
                    </a:gradFill>
                  </a:tcPr>
                </a:tc>
                <a:extLst>
                  <a:ext uri="{0D108BD9-81ED-4DB2-BD59-A6C34878D82A}">
                    <a16:rowId xmlns:a16="http://schemas.microsoft.com/office/drawing/2014/main" val="323494780"/>
                  </a:ext>
                </a:extLst>
              </a:tr>
            </a:tbl>
          </a:graphicData>
        </a:graphic>
      </p:graphicFrame>
      <p:graphicFrame>
        <p:nvGraphicFramePr>
          <p:cNvPr id="15" name="Table 14">
            <a:extLst>
              <a:ext uri="{FF2B5EF4-FFF2-40B4-BE49-F238E27FC236}">
                <a16:creationId xmlns:a16="http://schemas.microsoft.com/office/drawing/2014/main" id="{573F7818-4D0C-FE94-A756-860F23BBE4AF}"/>
              </a:ext>
            </a:extLst>
          </p:cNvPr>
          <p:cNvGraphicFramePr>
            <a:graphicFrameLocks noGrp="1"/>
          </p:cNvGraphicFramePr>
          <p:nvPr>
            <p:extLst>
              <p:ext uri="{D42A27DB-BD31-4B8C-83A1-F6EECF244321}">
                <p14:modId xmlns:p14="http://schemas.microsoft.com/office/powerpoint/2010/main" val="1171087472"/>
              </p:ext>
            </p:extLst>
          </p:nvPr>
        </p:nvGraphicFramePr>
        <p:xfrm>
          <a:off x="3257957" y="6547971"/>
          <a:ext cx="3588569" cy="1623233"/>
        </p:xfrm>
        <a:graphic>
          <a:graphicData uri="http://schemas.openxmlformats.org/drawingml/2006/table">
            <a:tbl>
              <a:tblPr firstRow="1" bandRow="1">
                <a:tableStyleId>{21E4AEA4-8DFA-4A89-87EB-49C32662AFE0}</a:tableStyleId>
              </a:tblPr>
              <a:tblGrid>
                <a:gridCol w="3588569">
                  <a:extLst>
                    <a:ext uri="{9D8B030D-6E8A-4147-A177-3AD203B41FA5}">
                      <a16:colId xmlns:a16="http://schemas.microsoft.com/office/drawing/2014/main" val="1336231242"/>
                    </a:ext>
                  </a:extLst>
                </a:gridCol>
              </a:tblGrid>
              <a:tr h="174315">
                <a:tc>
                  <a:txBody>
                    <a:bodyPr/>
                    <a:lstStyle/>
                    <a:p>
                      <a:pPr marL="0" indent="0" algn="ctr">
                        <a:buFont typeface="Wingdings" panose="05000000000000000000" pitchFamily="2" charset="2"/>
                        <a:buNone/>
                      </a:pPr>
                      <a:r>
                        <a:rPr lang="en-GB" sz="800" dirty="0">
                          <a:solidFill>
                            <a:srgbClr val="FFFF00"/>
                          </a:solidFill>
                          <a:effectLst>
                            <a:outerShdw blurRad="38100" dist="38100" dir="2700000" algn="tl">
                              <a:srgbClr val="000000">
                                <a:alpha val="43137"/>
                              </a:srgbClr>
                            </a:outerShdw>
                          </a:effectLst>
                          <a:latin typeface="Arial" panose="020B0604020202020204" pitchFamily="34" charset="0"/>
                          <a:ea typeface="ADLaM Display" panose="02010000000000000000" pitchFamily="2" charset="0"/>
                          <a:cs typeface="Arial" panose="020B0604020202020204" pitchFamily="34" charset="0"/>
                        </a:rPr>
                        <a:t>5. CONCLUSION</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extLst>
                  <a:ext uri="{0D108BD9-81ED-4DB2-BD59-A6C34878D82A}">
                    <a16:rowId xmlns:a16="http://schemas.microsoft.com/office/drawing/2014/main" val="3757580793"/>
                  </a:ext>
                </a:extLst>
              </a:tr>
              <a:tr h="1448918">
                <a:tc>
                  <a:txBody>
                    <a:bodyPr/>
                    <a:lstStyle/>
                    <a:p>
                      <a:pPr algn="just"/>
                      <a:r>
                        <a:rPr lang="en-US" sz="600" kern="1200" dirty="0">
                          <a:solidFill>
                            <a:schemeClr val="dk1"/>
                          </a:solidFill>
                          <a:effectLst/>
                          <a:latin typeface="Arial" panose="020B0604020202020204" pitchFamily="34" charset="0"/>
                          <a:ea typeface="+mn-ea"/>
                          <a:cs typeface="Arial" panose="020B0604020202020204" pitchFamily="34" charset="0"/>
                        </a:rPr>
                        <a:t>The NHS Weight Loss Plan App demonstrates how digital health technologies can play an important role in preventing obesity among UK teenagers. By combining </a:t>
                      </a:r>
                      <a:r>
                        <a:rPr lang="en-US" sz="600" kern="1200" dirty="0" err="1">
                          <a:solidFill>
                            <a:schemeClr val="dk1"/>
                          </a:solidFill>
                          <a:effectLst/>
                          <a:latin typeface="Arial" panose="020B0604020202020204" pitchFamily="34" charset="0"/>
                          <a:ea typeface="+mn-ea"/>
                          <a:cs typeface="Arial" panose="020B0604020202020204" pitchFamily="34" charset="0"/>
                        </a:rPr>
                        <a:t>personalised</a:t>
                      </a:r>
                      <a:r>
                        <a:rPr lang="en-US" sz="600" kern="1200" dirty="0">
                          <a:solidFill>
                            <a:schemeClr val="dk1"/>
                          </a:solidFill>
                          <a:effectLst/>
                          <a:latin typeface="Arial" panose="020B0604020202020204" pitchFamily="34" charset="0"/>
                          <a:ea typeface="+mn-ea"/>
                          <a:cs typeface="Arial" panose="020B0604020202020204" pitchFamily="34" charset="0"/>
                        </a:rPr>
                        <a:t> goal setting, self-monitoring, evidence-based education, and </a:t>
                      </a:r>
                      <a:r>
                        <a:rPr lang="en-US" sz="600" kern="1200" dirty="0" err="1">
                          <a:solidFill>
                            <a:schemeClr val="dk1"/>
                          </a:solidFill>
                          <a:effectLst/>
                          <a:latin typeface="Arial" panose="020B0604020202020204" pitchFamily="34" charset="0"/>
                          <a:ea typeface="+mn-ea"/>
                          <a:cs typeface="Arial" panose="020B0604020202020204" pitchFamily="34" charset="0"/>
                        </a:rPr>
                        <a:t>behaviour</a:t>
                      </a:r>
                      <a:r>
                        <a:rPr lang="en-US" sz="600" kern="1200" dirty="0">
                          <a:solidFill>
                            <a:schemeClr val="dk1"/>
                          </a:solidFill>
                          <a:effectLst/>
                          <a:latin typeface="Arial" panose="020B0604020202020204" pitchFamily="34" charset="0"/>
                          <a:ea typeface="+mn-ea"/>
                          <a:cs typeface="Arial" panose="020B0604020202020204" pitchFamily="34" charset="0"/>
                        </a:rPr>
                        <a:t>-change techniques, the app encourages sustainable improvements in diet, physical activity, and overall wellbeing. Using the Social Cognitive Theory strengthens the intervention by increasing self-efficacy, reinforcing healthy </a:t>
                      </a:r>
                      <a:r>
                        <a:rPr lang="en-US" sz="600" kern="1200" dirty="0" err="1">
                          <a:solidFill>
                            <a:schemeClr val="dk1"/>
                          </a:solidFill>
                          <a:effectLst/>
                          <a:latin typeface="Arial" panose="020B0604020202020204" pitchFamily="34" charset="0"/>
                          <a:ea typeface="+mn-ea"/>
                          <a:cs typeface="Arial" panose="020B0604020202020204" pitchFamily="34" charset="0"/>
                        </a:rPr>
                        <a:t>behaviours</a:t>
                      </a:r>
                      <a:r>
                        <a:rPr lang="en-US" sz="600" kern="1200" dirty="0">
                          <a:solidFill>
                            <a:schemeClr val="dk1"/>
                          </a:solidFill>
                          <a:effectLst/>
                          <a:latin typeface="Arial" panose="020B0604020202020204" pitchFamily="34" charset="0"/>
                          <a:ea typeface="+mn-ea"/>
                          <a:cs typeface="Arial" panose="020B0604020202020204" pitchFamily="34" charset="0"/>
                        </a:rPr>
                        <a:t>, and supporting long-term lifestyle change rather than temporary weight loss. Although challenges such as digital inequality, varying motivation, and limited </a:t>
                      </a:r>
                      <a:r>
                        <a:rPr lang="en-US" sz="600" kern="1200" dirty="0" err="1">
                          <a:solidFill>
                            <a:schemeClr val="dk1"/>
                          </a:solidFill>
                          <a:effectLst/>
                          <a:latin typeface="Arial" panose="020B0604020202020204" pitchFamily="34" charset="0"/>
                          <a:ea typeface="+mn-ea"/>
                          <a:cs typeface="Arial" panose="020B0604020202020204" pitchFamily="34" charset="0"/>
                        </a:rPr>
                        <a:t>personalisation</a:t>
                      </a:r>
                      <a:r>
                        <a:rPr lang="en-US" sz="600" kern="1200" dirty="0">
                          <a:solidFill>
                            <a:schemeClr val="dk1"/>
                          </a:solidFill>
                          <a:effectLst/>
                          <a:latin typeface="Arial" panose="020B0604020202020204" pitchFamily="34" charset="0"/>
                          <a:ea typeface="+mn-ea"/>
                          <a:cs typeface="Arial" panose="020B0604020202020204" pitchFamily="34" charset="0"/>
                        </a:rPr>
                        <a:t> remain, these barriers can be addressed through improved digital inclusion, enhanced professional support, and ongoing technological development. From a public health perspective, integrating evidence-based digital interventions into schools, primary care, and community </a:t>
                      </a:r>
                      <a:r>
                        <a:rPr lang="en-US" sz="600" kern="1200" dirty="0" err="1">
                          <a:solidFill>
                            <a:schemeClr val="dk1"/>
                          </a:solidFill>
                          <a:effectLst/>
                          <a:latin typeface="Arial" panose="020B0604020202020204" pitchFamily="34" charset="0"/>
                          <a:ea typeface="+mn-ea"/>
                          <a:cs typeface="Arial" panose="020B0604020202020204" pitchFamily="34" charset="0"/>
                        </a:rPr>
                        <a:t>programmes</a:t>
                      </a:r>
                      <a:r>
                        <a:rPr lang="en-US" sz="600" kern="1200" dirty="0">
                          <a:solidFill>
                            <a:schemeClr val="dk1"/>
                          </a:solidFill>
                          <a:effectLst/>
                          <a:latin typeface="Arial" panose="020B0604020202020204" pitchFamily="34" charset="0"/>
                          <a:ea typeface="+mn-ea"/>
                          <a:cs typeface="Arial" panose="020B0604020202020204" pitchFamily="34" charset="0"/>
                        </a:rPr>
                        <a:t> can strengthen national obesity prevention strategies and reduce future healthcare costs (</a:t>
                      </a:r>
                      <a:r>
                        <a:rPr lang="en-GB" sz="600" kern="1200" dirty="0">
                          <a:solidFill>
                            <a:schemeClr val="dk1"/>
                          </a:solidFill>
                          <a:effectLst/>
                          <a:latin typeface="Arial" panose="020B0604020202020204" pitchFamily="34" charset="0"/>
                          <a:ea typeface="+mn-ea"/>
                          <a:cs typeface="Arial" panose="020B0604020202020204" pitchFamily="34" charset="0"/>
                        </a:rPr>
                        <a:t>Virtanen et al, 2025)</a:t>
                      </a:r>
                      <a:r>
                        <a:rPr lang="en-US" sz="600" kern="1200" dirty="0">
                          <a:solidFill>
                            <a:schemeClr val="dk1"/>
                          </a:solidFill>
                          <a:effectLst/>
                          <a:latin typeface="Arial" panose="020B0604020202020204" pitchFamily="34" charset="0"/>
                          <a:ea typeface="+mn-ea"/>
                          <a:cs typeface="Arial" panose="020B0604020202020204" pitchFamily="34" charset="0"/>
                        </a:rPr>
                        <a:t>. For education, the app enhances health literacy by teaching young people practical skills for maintaining lifelong healthy habits (</a:t>
                      </a:r>
                      <a:r>
                        <a:rPr lang="en-GB" sz="600" kern="1200" dirty="0">
                          <a:solidFill>
                            <a:schemeClr val="dk1"/>
                          </a:solidFill>
                          <a:effectLst/>
                          <a:latin typeface="Arial" panose="020B0604020202020204" pitchFamily="34" charset="0"/>
                          <a:ea typeface="+mn-ea"/>
                          <a:cs typeface="Arial" panose="020B0604020202020204" pitchFamily="34" charset="0"/>
                        </a:rPr>
                        <a:t>Luca et al, 2025)</a:t>
                      </a:r>
                      <a:r>
                        <a:rPr lang="en-US" sz="600" kern="1200" dirty="0">
                          <a:solidFill>
                            <a:schemeClr val="dk1"/>
                          </a:solidFill>
                          <a:effectLst/>
                          <a:latin typeface="Arial" panose="020B0604020202020204" pitchFamily="34" charset="0"/>
                          <a:ea typeface="+mn-ea"/>
                          <a:cs typeface="Arial" panose="020B0604020202020204" pitchFamily="34" charset="0"/>
                        </a:rPr>
                        <a:t>. For research, further longitudinal studies should evaluate the long-term effectiveness, cost-effectiveness, user engagement, and health outcomes associated with digital weight-management interventions among diverse adolescent populations (</a:t>
                      </a:r>
                      <a:r>
                        <a:rPr lang="en-GB" sz="600" kern="1200" dirty="0">
                          <a:solidFill>
                            <a:schemeClr val="dk1"/>
                          </a:solidFill>
                          <a:effectLst/>
                          <a:latin typeface="Arial" panose="020B0604020202020204" pitchFamily="34" charset="0"/>
                          <a:ea typeface="+mn-ea"/>
                          <a:cs typeface="Arial" panose="020B0604020202020204" pitchFamily="34" charset="0"/>
                        </a:rPr>
                        <a:t>Luca et al, 2025)</a:t>
                      </a:r>
                      <a:r>
                        <a:rPr lang="en-US" sz="600" kern="1200" dirty="0">
                          <a:solidFill>
                            <a:schemeClr val="dk1"/>
                          </a:solidFill>
                          <a:effectLst/>
                          <a:latin typeface="Arial" panose="020B0604020202020204" pitchFamily="34" charset="0"/>
                          <a:ea typeface="+mn-ea"/>
                          <a:cs typeface="Arial" panose="020B0604020202020204" pitchFamily="34" charset="0"/>
                        </a:rPr>
                        <a:t>. </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a:gsLst>
                        <a:gs pos="46000">
                          <a:schemeClr val="accent1">
                            <a:lumMod val="5000"/>
                            <a:lumOff val="95000"/>
                          </a:schemeClr>
                        </a:gs>
                        <a:gs pos="62000">
                          <a:schemeClr val="accent2">
                            <a:lumMod val="40000"/>
                            <a:lumOff val="60000"/>
                          </a:schemeClr>
                        </a:gs>
                        <a:gs pos="28000">
                          <a:schemeClr val="accent3">
                            <a:lumMod val="20000"/>
                            <a:lumOff val="80000"/>
                          </a:schemeClr>
                        </a:gs>
                        <a:gs pos="99000">
                          <a:schemeClr val="accent6">
                            <a:lumMod val="20000"/>
                            <a:lumOff val="80000"/>
                          </a:schemeClr>
                        </a:gs>
                      </a:gsLst>
                      <a:path path="rect">
                        <a:fillToRect l="100000" t="100000"/>
                      </a:path>
                    </a:gradFill>
                  </a:tcPr>
                </a:tc>
                <a:extLst>
                  <a:ext uri="{0D108BD9-81ED-4DB2-BD59-A6C34878D82A}">
                    <a16:rowId xmlns:a16="http://schemas.microsoft.com/office/drawing/2014/main" val="323494780"/>
                  </a:ext>
                </a:extLst>
              </a:tr>
            </a:tbl>
          </a:graphicData>
        </a:graphic>
      </p:graphicFrame>
      <p:graphicFrame>
        <p:nvGraphicFramePr>
          <p:cNvPr id="16" name="Table 15">
            <a:extLst>
              <a:ext uri="{FF2B5EF4-FFF2-40B4-BE49-F238E27FC236}">
                <a16:creationId xmlns:a16="http://schemas.microsoft.com/office/drawing/2014/main" id="{5A7E4A16-7A6E-703E-DBA7-28D6282B4642}"/>
              </a:ext>
            </a:extLst>
          </p:cNvPr>
          <p:cNvGraphicFramePr>
            <a:graphicFrameLocks noGrp="1"/>
          </p:cNvGraphicFramePr>
          <p:nvPr>
            <p:extLst>
              <p:ext uri="{D42A27DB-BD31-4B8C-83A1-F6EECF244321}">
                <p14:modId xmlns:p14="http://schemas.microsoft.com/office/powerpoint/2010/main" val="2003447971"/>
              </p:ext>
            </p:extLst>
          </p:nvPr>
        </p:nvGraphicFramePr>
        <p:xfrm>
          <a:off x="11386" y="8202050"/>
          <a:ext cx="6835140" cy="1652452"/>
        </p:xfrm>
        <a:graphic>
          <a:graphicData uri="http://schemas.openxmlformats.org/drawingml/2006/table">
            <a:tbl>
              <a:tblPr firstRow="1" bandRow="1">
                <a:tableStyleId>{21E4AEA4-8DFA-4A89-87EB-49C32662AFE0}</a:tableStyleId>
              </a:tblPr>
              <a:tblGrid>
                <a:gridCol w="6835140">
                  <a:extLst>
                    <a:ext uri="{9D8B030D-6E8A-4147-A177-3AD203B41FA5}">
                      <a16:colId xmlns:a16="http://schemas.microsoft.com/office/drawing/2014/main" val="1336231242"/>
                    </a:ext>
                  </a:extLst>
                </a:gridCol>
              </a:tblGrid>
              <a:tr h="137943">
                <a:tc>
                  <a:txBody>
                    <a:bodyPr/>
                    <a:lstStyle/>
                    <a:p>
                      <a:pPr marL="171450" indent="-171450" algn="ctr">
                        <a:buFont typeface="Arial" panose="020B0604020202020204" pitchFamily="34" charset="0"/>
                        <a:buChar char="•"/>
                      </a:pPr>
                      <a:r>
                        <a:rPr lang="en-GB" sz="600" dirty="0">
                          <a:solidFill>
                            <a:schemeClr val="tx1"/>
                          </a:solidFill>
                          <a:highlight>
                            <a:srgbClr val="FFFF00"/>
                          </a:highlight>
                          <a:latin typeface="Arial" panose="020B0604020202020204" pitchFamily="34" charset="0"/>
                          <a:cs typeface="Arial" panose="020B0604020202020204" pitchFamily="34" charset="0"/>
                        </a:rPr>
                        <a:t>6. References</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extLst>
                  <a:ext uri="{0D108BD9-81ED-4DB2-BD59-A6C34878D82A}">
                    <a16:rowId xmlns:a16="http://schemas.microsoft.com/office/drawing/2014/main" val="3757580793"/>
                  </a:ext>
                </a:extLst>
              </a:tr>
              <a:tr h="1485290">
                <a:tc>
                  <a:txBody>
                    <a:bodyPr/>
                    <a:lstStyle/>
                    <a:p>
                      <a:pPr marL="171450" indent="-171450" algn="just">
                        <a:buFont typeface="Arial" panose="020B0604020202020204" pitchFamily="34" charset="0"/>
                        <a:buChar char="•"/>
                      </a:pPr>
                      <a:r>
                        <a:rPr lang="en-GB" sz="400" kern="1200" dirty="0">
                          <a:solidFill>
                            <a:schemeClr val="dk1"/>
                          </a:solidFill>
                          <a:effectLst/>
                          <a:latin typeface="Arial" panose="020B0604020202020204" pitchFamily="34" charset="0"/>
                          <a:ea typeface="+mn-ea"/>
                          <a:cs typeface="Arial" panose="020B0604020202020204" pitchFamily="34" charset="0"/>
                        </a:rPr>
                        <a:t>Agha, M. and Agha, R., (2017). The rising prevalence of obesity: part A: impact on public health. </a:t>
                      </a:r>
                      <a:r>
                        <a:rPr lang="en-GB" sz="400" i="1" kern="1200" dirty="0">
                          <a:solidFill>
                            <a:schemeClr val="dk1"/>
                          </a:solidFill>
                          <a:effectLst/>
                          <a:latin typeface="Arial" panose="020B0604020202020204" pitchFamily="34" charset="0"/>
                          <a:ea typeface="+mn-ea"/>
                          <a:cs typeface="Arial" panose="020B0604020202020204" pitchFamily="34" charset="0"/>
                        </a:rPr>
                        <a:t>IJS Oncology</a:t>
                      </a:r>
                      <a:r>
                        <a:rPr lang="en-GB" sz="400" kern="1200" dirty="0">
                          <a:solidFill>
                            <a:schemeClr val="dk1"/>
                          </a:solidFill>
                          <a:effectLst/>
                          <a:latin typeface="Arial" panose="020B0604020202020204" pitchFamily="34" charset="0"/>
                          <a:ea typeface="+mn-ea"/>
                          <a:cs typeface="Arial" panose="020B0604020202020204" pitchFamily="34" charset="0"/>
                        </a:rPr>
                        <a:t>, </a:t>
                      </a:r>
                      <a:r>
                        <a:rPr lang="en-GB" sz="400" i="1" kern="1200" dirty="0">
                          <a:solidFill>
                            <a:schemeClr val="dk1"/>
                          </a:solidFill>
                          <a:effectLst/>
                          <a:latin typeface="Arial" panose="020B0604020202020204" pitchFamily="34" charset="0"/>
                          <a:ea typeface="+mn-ea"/>
                          <a:cs typeface="Arial" panose="020B0604020202020204" pitchFamily="34" charset="0"/>
                        </a:rPr>
                        <a:t>2</a:t>
                      </a:r>
                      <a:r>
                        <a:rPr lang="en-GB" sz="400" kern="1200" dirty="0">
                          <a:solidFill>
                            <a:schemeClr val="dk1"/>
                          </a:solidFill>
                          <a:effectLst/>
                          <a:latin typeface="Arial" panose="020B0604020202020204" pitchFamily="34" charset="0"/>
                          <a:ea typeface="+mn-ea"/>
                          <a:cs typeface="Arial" panose="020B0604020202020204" pitchFamily="34" charset="0"/>
                        </a:rPr>
                        <a:t>(7), p.e17. </a:t>
                      </a:r>
                      <a:r>
                        <a:rPr lang="en-GB" sz="400" u="sng" kern="1200" dirty="0">
                          <a:solidFill>
                            <a:schemeClr val="dk1"/>
                          </a:solidFill>
                          <a:effectLst/>
                          <a:latin typeface="Arial" panose="020B0604020202020204" pitchFamily="34" charset="0"/>
                          <a:ea typeface="+mn-ea"/>
                          <a:cs typeface="Arial" panose="020B0604020202020204" pitchFamily="34" charset="0"/>
                          <a:hlinkClick r:id="rId4"/>
                        </a:rPr>
                        <a:t>https://journals.lww.com/ijsoncology/fulltext/2017/08000/The_rising_prevalence_of_obesity__part_A__impact.2.aspx</a:t>
                      </a:r>
                      <a:endParaRPr lang="en-US" sz="400" kern="1200" dirty="0">
                        <a:solidFill>
                          <a:schemeClr val="dk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400" kern="1200" dirty="0">
                          <a:solidFill>
                            <a:schemeClr val="dk1"/>
                          </a:solidFill>
                          <a:effectLst/>
                          <a:latin typeface="Arial" panose="020B0604020202020204" pitchFamily="34" charset="0"/>
                          <a:ea typeface="+mn-ea"/>
                          <a:cs typeface="Arial" panose="020B0604020202020204" pitchFamily="34" charset="0"/>
                        </a:rPr>
                        <a:t>Christie, D., Hudson, L.D., Kinra, S., Wong, I.C.K., Nazareth, I., Cole, T.J., </a:t>
                      </a:r>
                      <a:r>
                        <a:rPr lang="en-GB" sz="400" kern="1200" dirty="0" err="1">
                          <a:solidFill>
                            <a:schemeClr val="dk1"/>
                          </a:solidFill>
                          <a:effectLst/>
                          <a:latin typeface="Arial" panose="020B0604020202020204" pitchFamily="34" charset="0"/>
                          <a:ea typeface="+mn-ea"/>
                          <a:cs typeface="Arial" panose="020B0604020202020204" pitchFamily="34" charset="0"/>
                        </a:rPr>
                        <a:t>Sovio</a:t>
                      </a:r>
                      <a:r>
                        <a:rPr lang="en-GB" sz="400" kern="1200" dirty="0">
                          <a:solidFill>
                            <a:schemeClr val="dk1"/>
                          </a:solidFill>
                          <a:effectLst/>
                          <a:latin typeface="Arial" panose="020B0604020202020204" pitchFamily="34" charset="0"/>
                          <a:ea typeface="+mn-ea"/>
                          <a:cs typeface="Arial" panose="020B0604020202020204" pitchFamily="34" charset="0"/>
                        </a:rPr>
                        <a:t>, U., Gregson, J., Kessel, A.S., Mathiot, A. and Morris, S., (2017). A community-based motivational personalised lifestyle intervention to reduce BMI in obese adolescents: results from the Healthy Eating and Lifestyle Programme (HELP) randomised controlled trial. </a:t>
                      </a:r>
                      <a:r>
                        <a:rPr lang="en-GB" sz="400" i="1" kern="1200" dirty="0">
                          <a:solidFill>
                            <a:schemeClr val="dk1"/>
                          </a:solidFill>
                          <a:effectLst/>
                          <a:latin typeface="Arial" panose="020B0604020202020204" pitchFamily="34" charset="0"/>
                          <a:ea typeface="+mn-ea"/>
                          <a:cs typeface="Arial" panose="020B0604020202020204" pitchFamily="34" charset="0"/>
                        </a:rPr>
                        <a:t>Archives of disease in childhood</a:t>
                      </a:r>
                      <a:r>
                        <a:rPr lang="en-GB" sz="400" kern="1200" dirty="0">
                          <a:solidFill>
                            <a:schemeClr val="dk1"/>
                          </a:solidFill>
                          <a:effectLst/>
                          <a:latin typeface="Arial" panose="020B0604020202020204" pitchFamily="34" charset="0"/>
                          <a:ea typeface="+mn-ea"/>
                          <a:cs typeface="Arial" panose="020B0604020202020204" pitchFamily="34" charset="0"/>
                        </a:rPr>
                        <a:t>, </a:t>
                      </a:r>
                      <a:r>
                        <a:rPr lang="en-GB" sz="400" i="1" kern="1200" dirty="0">
                          <a:solidFill>
                            <a:schemeClr val="dk1"/>
                          </a:solidFill>
                          <a:effectLst/>
                          <a:latin typeface="Arial" panose="020B0604020202020204" pitchFamily="34" charset="0"/>
                          <a:ea typeface="+mn-ea"/>
                          <a:cs typeface="Arial" panose="020B0604020202020204" pitchFamily="34" charset="0"/>
                        </a:rPr>
                        <a:t>102</a:t>
                      </a:r>
                      <a:r>
                        <a:rPr lang="en-GB" sz="400" kern="1200" dirty="0">
                          <a:solidFill>
                            <a:schemeClr val="dk1"/>
                          </a:solidFill>
                          <a:effectLst/>
                          <a:latin typeface="Arial" panose="020B0604020202020204" pitchFamily="34" charset="0"/>
                          <a:ea typeface="+mn-ea"/>
                          <a:cs typeface="Arial" panose="020B0604020202020204" pitchFamily="34" charset="0"/>
                        </a:rPr>
                        <a:t>(8), pp.695-701. </a:t>
                      </a:r>
                      <a:r>
                        <a:rPr lang="en-GB" sz="400" u="sng" kern="1200" dirty="0">
                          <a:solidFill>
                            <a:schemeClr val="dk1"/>
                          </a:solidFill>
                          <a:effectLst/>
                          <a:latin typeface="Arial" panose="020B0604020202020204" pitchFamily="34" charset="0"/>
                          <a:ea typeface="+mn-ea"/>
                          <a:cs typeface="Arial" panose="020B0604020202020204" pitchFamily="34" charset="0"/>
                          <a:hlinkClick r:id="rId5"/>
                        </a:rPr>
                        <a:t>https://adc.bmj.com/content/102/8/695.short</a:t>
                      </a:r>
                      <a:endParaRPr lang="en-US" sz="400" kern="1200" dirty="0">
                        <a:solidFill>
                          <a:schemeClr val="dk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400" kern="1200" dirty="0">
                          <a:solidFill>
                            <a:schemeClr val="dk1"/>
                          </a:solidFill>
                          <a:effectLst/>
                          <a:latin typeface="Arial" panose="020B0604020202020204" pitchFamily="34" charset="0"/>
                          <a:ea typeface="+mn-ea"/>
                          <a:cs typeface="Arial" panose="020B0604020202020204" pitchFamily="34" charset="0"/>
                        </a:rPr>
                        <a:t>Conway, R.E., Denning, T., Derks, I.P., </a:t>
                      </a:r>
                      <a:r>
                        <a:rPr lang="en-GB" sz="400" kern="1200" dirty="0" err="1">
                          <a:solidFill>
                            <a:schemeClr val="dk1"/>
                          </a:solidFill>
                          <a:effectLst/>
                          <a:latin typeface="Arial" panose="020B0604020202020204" pitchFamily="34" charset="0"/>
                          <a:ea typeface="+mn-ea"/>
                          <a:cs typeface="Arial" panose="020B0604020202020204" pitchFamily="34" charset="0"/>
                        </a:rPr>
                        <a:t>Solmi</a:t>
                      </a:r>
                      <a:r>
                        <a:rPr lang="en-GB" sz="400" kern="1200" dirty="0">
                          <a:solidFill>
                            <a:schemeClr val="dk1"/>
                          </a:solidFill>
                          <a:effectLst/>
                          <a:latin typeface="Arial" panose="020B0604020202020204" pitchFamily="34" charset="0"/>
                          <a:ea typeface="+mn-ea"/>
                          <a:cs typeface="Arial" panose="020B0604020202020204" pitchFamily="34" charset="0"/>
                        </a:rPr>
                        <a:t>, F., Nicholls, D., Steptoe, A. and Llewellyn, C.H., (2025). Children's and adolescents' responses to public health obesity policies and weight monitoring in England: A qualitative study. </a:t>
                      </a:r>
                      <a:r>
                        <a:rPr lang="en-GB" sz="400" i="1" kern="1200" dirty="0">
                          <a:solidFill>
                            <a:schemeClr val="dk1"/>
                          </a:solidFill>
                          <a:effectLst/>
                          <a:latin typeface="Arial" panose="020B0604020202020204" pitchFamily="34" charset="0"/>
                          <a:ea typeface="+mn-ea"/>
                          <a:cs typeface="Arial" panose="020B0604020202020204" pitchFamily="34" charset="0"/>
                        </a:rPr>
                        <a:t>Public Health</a:t>
                      </a:r>
                      <a:r>
                        <a:rPr lang="en-GB" sz="400" kern="1200" dirty="0">
                          <a:solidFill>
                            <a:schemeClr val="dk1"/>
                          </a:solidFill>
                          <a:effectLst/>
                          <a:latin typeface="Arial" panose="020B0604020202020204" pitchFamily="34" charset="0"/>
                          <a:ea typeface="+mn-ea"/>
                          <a:cs typeface="Arial" panose="020B0604020202020204" pitchFamily="34" charset="0"/>
                        </a:rPr>
                        <a:t>, </a:t>
                      </a:r>
                      <a:r>
                        <a:rPr lang="en-GB" sz="400" i="1" kern="1200" dirty="0">
                          <a:solidFill>
                            <a:schemeClr val="dk1"/>
                          </a:solidFill>
                          <a:effectLst/>
                          <a:latin typeface="Arial" panose="020B0604020202020204" pitchFamily="34" charset="0"/>
                          <a:ea typeface="+mn-ea"/>
                          <a:cs typeface="Arial" panose="020B0604020202020204" pitchFamily="34" charset="0"/>
                        </a:rPr>
                        <a:t>249</a:t>
                      </a:r>
                      <a:r>
                        <a:rPr lang="en-GB" sz="400" kern="1200" dirty="0">
                          <a:solidFill>
                            <a:schemeClr val="dk1"/>
                          </a:solidFill>
                          <a:effectLst/>
                          <a:latin typeface="Arial" panose="020B0604020202020204" pitchFamily="34" charset="0"/>
                          <a:ea typeface="+mn-ea"/>
                          <a:cs typeface="Arial" panose="020B0604020202020204" pitchFamily="34" charset="0"/>
                        </a:rPr>
                        <a:t>, p.105980. </a:t>
                      </a:r>
                      <a:r>
                        <a:rPr lang="en-US" sz="400" u="sng" kern="1200" dirty="0">
                          <a:solidFill>
                            <a:schemeClr val="dk1"/>
                          </a:solidFill>
                          <a:effectLst/>
                          <a:latin typeface="Arial" panose="020B0604020202020204" pitchFamily="34" charset="0"/>
                          <a:ea typeface="+mn-ea"/>
                          <a:cs typeface="Arial" panose="020B0604020202020204" pitchFamily="34" charset="0"/>
                          <a:hlinkClick r:id="rId6"/>
                        </a:rPr>
                        <a:t>https://www.sciencedirect.com/science/article/pii/S0033350625004263</a:t>
                      </a:r>
                      <a:endParaRPr lang="en-US" sz="400" kern="1200" dirty="0">
                        <a:solidFill>
                          <a:schemeClr val="dk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US" sz="400" kern="1200" dirty="0">
                          <a:solidFill>
                            <a:schemeClr val="dk1"/>
                          </a:solidFill>
                          <a:effectLst/>
                          <a:latin typeface="Arial" panose="020B0604020202020204" pitchFamily="34" charset="0"/>
                          <a:ea typeface="+mn-ea"/>
                          <a:cs typeface="Arial" panose="020B0604020202020204" pitchFamily="34" charset="0"/>
                        </a:rPr>
                        <a:t>de la Fuente, J., Kauffman, D.F. and </a:t>
                      </a:r>
                      <a:r>
                        <a:rPr lang="en-US" sz="400" kern="1200" dirty="0" err="1">
                          <a:solidFill>
                            <a:schemeClr val="dk1"/>
                          </a:solidFill>
                          <a:effectLst/>
                          <a:latin typeface="Arial" panose="020B0604020202020204" pitchFamily="34" charset="0"/>
                          <a:ea typeface="+mn-ea"/>
                          <a:cs typeface="Arial" panose="020B0604020202020204" pitchFamily="34" charset="0"/>
                        </a:rPr>
                        <a:t>Boruchovitch</a:t>
                      </a:r>
                      <a:r>
                        <a:rPr lang="en-US" sz="400" kern="1200" dirty="0">
                          <a:solidFill>
                            <a:schemeClr val="dk1"/>
                          </a:solidFill>
                          <a:effectLst/>
                          <a:latin typeface="Arial" panose="020B0604020202020204" pitchFamily="34" charset="0"/>
                          <a:ea typeface="+mn-ea"/>
                          <a:cs typeface="Arial" panose="020B0604020202020204" pitchFamily="34" charset="0"/>
                        </a:rPr>
                        <a:t>, E., (2023). </a:t>
                      </a:r>
                      <a:r>
                        <a:rPr lang="en-GB" sz="400" kern="1200" dirty="0">
                          <a:solidFill>
                            <a:schemeClr val="dk1"/>
                          </a:solidFill>
                          <a:effectLst/>
                          <a:latin typeface="Arial" panose="020B0604020202020204" pitchFamily="34" charset="0"/>
                          <a:ea typeface="+mn-ea"/>
                          <a:cs typeface="Arial" panose="020B0604020202020204" pitchFamily="34" charset="0"/>
                        </a:rPr>
                        <a:t>Past, present and future contributions from the social cognitive theory (Albert Bandura). </a:t>
                      </a:r>
                      <a:r>
                        <a:rPr lang="en-GB" sz="400" i="1" kern="1200" dirty="0">
                          <a:solidFill>
                            <a:schemeClr val="dk1"/>
                          </a:solidFill>
                          <a:effectLst/>
                          <a:latin typeface="Arial" panose="020B0604020202020204" pitchFamily="34" charset="0"/>
                          <a:ea typeface="+mn-ea"/>
                          <a:cs typeface="Arial" panose="020B0604020202020204" pitchFamily="34" charset="0"/>
                        </a:rPr>
                        <a:t>Frontiers in Psychology</a:t>
                      </a:r>
                      <a:r>
                        <a:rPr lang="en-GB" sz="400" kern="1200" dirty="0">
                          <a:solidFill>
                            <a:schemeClr val="dk1"/>
                          </a:solidFill>
                          <a:effectLst/>
                          <a:latin typeface="Arial" panose="020B0604020202020204" pitchFamily="34" charset="0"/>
                          <a:ea typeface="+mn-ea"/>
                          <a:cs typeface="Arial" panose="020B0604020202020204" pitchFamily="34" charset="0"/>
                        </a:rPr>
                        <a:t>, </a:t>
                      </a:r>
                      <a:r>
                        <a:rPr lang="en-GB" sz="400" i="1" kern="1200" dirty="0">
                          <a:solidFill>
                            <a:schemeClr val="dk1"/>
                          </a:solidFill>
                          <a:effectLst/>
                          <a:latin typeface="Arial" panose="020B0604020202020204" pitchFamily="34" charset="0"/>
                          <a:ea typeface="+mn-ea"/>
                          <a:cs typeface="Arial" panose="020B0604020202020204" pitchFamily="34" charset="0"/>
                        </a:rPr>
                        <a:t>14</a:t>
                      </a:r>
                      <a:r>
                        <a:rPr lang="en-GB" sz="400" kern="1200" dirty="0">
                          <a:solidFill>
                            <a:schemeClr val="dk1"/>
                          </a:solidFill>
                          <a:effectLst/>
                          <a:latin typeface="Arial" panose="020B0604020202020204" pitchFamily="34" charset="0"/>
                          <a:ea typeface="+mn-ea"/>
                          <a:cs typeface="Arial" panose="020B0604020202020204" pitchFamily="34" charset="0"/>
                        </a:rPr>
                        <a:t>, p.1258249. </a:t>
                      </a:r>
                      <a:r>
                        <a:rPr lang="en-GB" sz="400" u="sng" kern="1200" dirty="0">
                          <a:solidFill>
                            <a:schemeClr val="dk1"/>
                          </a:solidFill>
                          <a:effectLst/>
                          <a:latin typeface="Arial" panose="020B0604020202020204" pitchFamily="34" charset="0"/>
                          <a:ea typeface="+mn-ea"/>
                          <a:cs typeface="Arial" panose="020B0604020202020204" pitchFamily="34" charset="0"/>
                          <a:hlinkClick r:id="rId7"/>
                        </a:rPr>
                        <a:t>https://www.frontiersin.org/journals/psychology/articles/10.3389/fpsyg.2023.1258249/full</a:t>
                      </a:r>
                      <a:endParaRPr lang="en-US" sz="400" kern="1200" dirty="0">
                        <a:solidFill>
                          <a:schemeClr val="dk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400" kern="1200" dirty="0">
                          <a:solidFill>
                            <a:schemeClr val="dk1"/>
                          </a:solidFill>
                          <a:effectLst/>
                          <a:latin typeface="Arial" panose="020B0604020202020204" pitchFamily="34" charset="0"/>
                          <a:ea typeface="+mn-ea"/>
                          <a:cs typeface="Arial" panose="020B0604020202020204" pitchFamily="34" charset="0"/>
                        </a:rPr>
                        <a:t>De Luca, V., </a:t>
                      </a:r>
                      <a:r>
                        <a:rPr lang="en-GB" sz="400" kern="1200" dirty="0" err="1">
                          <a:solidFill>
                            <a:schemeClr val="dk1"/>
                          </a:solidFill>
                          <a:effectLst/>
                          <a:latin typeface="Arial" panose="020B0604020202020204" pitchFamily="34" charset="0"/>
                          <a:ea typeface="+mn-ea"/>
                          <a:cs typeface="Arial" panose="020B0604020202020204" pitchFamily="34" charset="0"/>
                        </a:rPr>
                        <a:t>Virgolesi</a:t>
                      </a:r>
                      <a:r>
                        <a:rPr lang="en-GB" sz="400" kern="1200" dirty="0">
                          <a:solidFill>
                            <a:schemeClr val="dk1"/>
                          </a:solidFill>
                          <a:effectLst/>
                          <a:latin typeface="Arial" panose="020B0604020202020204" pitchFamily="34" charset="0"/>
                          <a:ea typeface="+mn-ea"/>
                          <a:cs typeface="Arial" panose="020B0604020202020204" pitchFamily="34" charset="0"/>
                        </a:rPr>
                        <a:t>, M., </a:t>
                      </a:r>
                      <a:r>
                        <a:rPr lang="en-GB" sz="400" kern="1200" dirty="0" err="1">
                          <a:solidFill>
                            <a:schemeClr val="dk1"/>
                          </a:solidFill>
                          <a:effectLst/>
                          <a:latin typeface="Arial" panose="020B0604020202020204" pitchFamily="34" charset="0"/>
                          <a:ea typeface="+mn-ea"/>
                          <a:cs typeface="Arial" panose="020B0604020202020204" pitchFamily="34" charset="0"/>
                        </a:rPr>
                        <a:t>Vetrani</a:t>
                      </a:r>
                      <a:r>
                        <a:rPr lang="en-GB" sz="400" kern="1200" dirty="0">
                          <a:solidFill>
                            <a:schemeClr val="dk1"/>
                          </a:solidFill>
                          <a:effectLst/>
                          <a:latin typeface="Arial" panose="020B0604020202020204" pitchFamily="34" charset="0"/>
                          <a:ea typeface="+mn-ea"/>
                          <a:cs typeface="Arial" panose="020B0604020202020204" pitchFamily="34" charset="0"/>
                        </a:rPr>
                        <a:t>, C., </a:t>
                      </a:r>
                      <a:r>
                        <a:rPr lang="en-GB" sz="400" kern="1200" dirty="0" err="1">
                          <a:solidFill>
                            <a:schemeClr val="dk1"/>
                          </a:solidFill>
                          <a:effectLst/>
                          <a:latin typeface="Arial" panose="020B0604020202020204" pitchFamily="34" charset="0"/>
                          <a:ea typeface="+mn-ea"/>
                          <a:cs typeface="Arial" panose="020B0604020202020204" pitchFamily="34" charset="0"/>
                        </a:rPr>
                        <a:t>Aprano</a:t>
                      </a:r>
                      <a:r>
                        <a:rPr lang="en-GB" sz="400" kern="1200" dirty="0">
                          <a:solidFill>
                            <a:schemeClr val="dk1"/>
                          </a:solidFill>
                          <a:effectLst/>
                          <a:latin typeface="Arial" panose="020B0604020202020204" pitchFamily="34" charset="0"/>
                          <a:ea typeface="+mn-ea"/>
                          <a:cs typeface="Arial" panose="020B0604020202020204" pitchFamily="34" charset="0"/>
                        </a:rPr>
                        <a:t>, S., Cantelli, F., Di Martino, A., Mercurio, L., Iaccarino, G., </a:t>
                      </a:r>
                      <a:r>
                        <a:rPr lang="en-GB" sz="400" kern="1200" dirty="0" err="1">
                          <a:solidFill>
                            <a:schemeClr val="dk1"/>
                          </a:solidFill>
                          <a:effectLst/>
                          <a:latin typeface="Arial" panose="020B0604020202020204" pitchFamily="34" charset="0"/>
                          <a:ea typeface="+mn-ea"/>
                          <a:cs typeface="Arial" panose="020B0604020202020204" pitchFamily="34" charset="0"/>
                        </a:rPr>
                        <a:t>Isgrò</a:t>
                      </a:r>
                      <a:r>
                        <a:rPr lang="en-GB" sz="400" kern="1200" dirty="0">
                          <a:solidFill>
                            <a:schemeClr val="dk1"/>
                          </a:solidFill>
                          <a:effectLst/>
                          <a:latin typeface="Arial" panose="020B0604020202020204" pitchFamily="34" charset="0"/>
                          <a:ea typeface="+mn-ea"/>
                          <a:cs typeface="Arial" panose="020B0604020202020204" pitchFamily="34" charset="0"/>
                        </a:rPr>
                        <a:t>, F., Arpaia, P. and Colao, A., (2025). Digital interventions for weight control to prevent obesity in adolescents: a systematic review. </a:t>
                      </a:r>
                      <a:r>
                        <a:rPr lang="en-GB" sz="400" i="1" kern="1200" dirty="0">
                          <a:solidFill>
                            <a:schemeClr val="dk1"/>
                          </a:solidFill>
                          <a:effectLst/>
                          <a:latin typeface="Arial" panose="020B0604020202020204" pitchFamily="34" charset="0"/>
                          <a:ea typeface="+mn-ea"/>
                          <a:cs typeface="Arial" panose="020B0604020202020204" pitchFamily="34" charset="0"/>
                        </a:rPr>
                        <a:t>Frontiers in public health</a:t>
                      </a:r>
                      <a:r>
                        <a:rPr lang="en-GB" sz="400" kern="1200" dirty="0">
                          <a:solidFill>
                            <a:schemeClr val="dk1"/>
                          </a:solidFill>
                          <a:effectLst/>
                          <a:latin typeface="Arial" panose="020B0604020202020204" pitchFamily="34" charset="0"/>
                          <a:ea typeface="+mn-ea"/>
                          <a:cs typeface="Arial" panose="020B0604020202020204" pitchFamily="34" charset="0"/>
                        </a:rPr>
                        <a:t>, </a:t>
                      </a:r>
                      <a:r>
                        <a:rPr lang="en-GB" sz="400" i="1" kern="1200" dirty="0">
                          <a:solidFill>
                            <a:schemeClr val="dk1"/>
                          </a:solidFill>
                          <a:effectLst/>
                          <a:latin typeface="Arial" panose="020B0604020202020204" pitchFamily="34" charset="0"/>
                          <a:ea typeface="+mn-ea"/>
                          <a:cs typeface="Arial" panose="020B0604020202020204" pitchFamily="34" charset="0"/>
                        </a:rPr>
                        <a:t>13</a:t>
                      </a:r>
                      <a:r>
                        <a:rPr lang="en-GB" sz="400" kern="1200" dirty="0">
                          <a:solidFill>
                            <a:schemeClr val="dk1"/>
                          </a:solidFill>
                          <a:effectLst/>
                          <a:latin typeface="Arial" panose="020B0604020202020204" pitchFamily="34" charset="0"/>
                          <a:ea typeface="+mn-ea"/>
                          <a:cs typeface="Arial" panose="020B0604020202020204" pitchFamily="34" charset="0"/>
                        </a:rPr>
                        <a:t>, p.1584595. </a:t>
                      </a:r>
                      <a:r>
                        <a:rPr lang="en-GB" sz="400" u="sng" kern="1200" dirty="0">
                          <a:solidFill>
                            <a:schemeClr val="dk1"/>
                          </a:solidFill>
                          <a:effectLst/>
                          <a:latin typeface="Arial" panose="020B0604020202020204" pitchFamily="34" charset="0"/>
                          <a:ea typeface="+mn-ea"/>
                          <a:cs typeface="Arial" panose="020B0604020202020204" pitchFamily="34" charset="0"/>
                          <a:hlinkClick r:id="rId8"/>
                        </a:rPr>
                        <a:t>https://www.frontiersin.org/journals/public-health/articles/10.3389/fpubh.2025.1584595/full</a:t>
                      </a:r>
                      <a:endParaRPr lang="en-US" sz="400" kern="1200" dirty="0">
                        <a:solidFill>
                          <a:schemeClr val="dk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US" sz="400" kern="1200" dirty="0" err="1">
                          <a:solidFill>
                            <a:schemeClr val="dk1"/>
                          </a:solidFill>
                          <a:effectLst/>
                          <a:latin typeface="Arial" panose="020B0604020202020204" pitchFamily="34" charset="0"/>
                          <a:ea typeface="+mn-ea"/>
                          <a:cs typeface="Arial" panose="020B0604020202020204" pitchFamily="34" charset="0"/>
                        </a:rPr>
                        <a:t>Egele</a:t>
                      </a:r>
                      <a:r>
                        <a:rPr lang="en-US" sz="400" kern="1200" dirty="0">
                          <a:solidFill>
                            <a:schemeClr val="dk1"/>
                          </a:solidFill>
                          <a:effectLst/>
                          <a:latin typeface="Arial" panose="020B0604020202020204" pitchFamily="34" charset="0"/>
                          <a:ea typeface="+mn-ea"/>
                          <a:cs typeface="Arial" panose="020B0604020202020204" pitchFamily="34" charset="0"/>
                        </a:rPr>
                        <a:t>, V.S., 2025. </a:t>
                      </a:r>
                      <a:r>
                        <a:rPr lang="en-GB" sz="400" kern="1200" dirty="0">
                          <a:solidFill>
                            <a:schemeClr val="dk1"/>
                          </a:solidFill>
                          <a:effectLst/>
                          <a:latin typeface="Arial" panose="020B0604020202020204" pitchFamily="34" charset="0"/>
                          <a:ea typeface="+mn-ea"/>
                          <a:cs typeface="Arial" panose="020B0604020202020204" pitchFamily="34" charset="0"/>
                        </a:rPr>
                        <a:t>The foundation of physical activity </a:t>
                      </a:r>
                      <a:r>
                        <a:rPr lang="en-GB" sz="400" kern="1200" dirty="0" err="1">
                          <a:solidFill>
                            <a:schemeClr val="dk1"/>
                          </a:solidFill>
                          <a:effectLst/>
                          <a:latin typeface="Arial" panose="020B0604020202020204" pitchFamily="34" charset="0"/>
                          <a:ea typeface="+mn-ea"/>
                          <a:cs typeface="Arial" panose="020B0604020202020204" pitchFamily="34" charset="0"/>
                        </a:rPr>
                        <a:t>behavior</a:t>
                      </a:r>
                      <a:r>
                        <a:rPr lang="en-GB" sz="400" kern="1200" dirty="0">
                          <a:solidFill>
                            <a:schemeClr val="dk1"/>
                          </a:solidFill>
                          <a:effectLst/>
                          <a:latin typeface="Arial" panose="020B0604020202020204" pitchFamily="34" charset="0"/>
                          <a:ea typeface="+mn-ea"/>
                          <a:cs typeface="Arial" panose="020B0604020202020204" pitchFamily="34" charset="0"/>
                        </a:rPr>
                        <a:t>: A social cognitive theory lens on assessment, predictive power, theoretical validity, and the sources of self-efficacy. </a:t>
                      </a:r>
                      <a:r>
                        <a:rPr lang="en-GB" sz="400" u="sng" kern="1200" dirty="0">
                          <a:solidFill>
                            <a:schemeClr val="dk1"/>
                          </a:solidFill>
                          <a:effectLst/>
                          <a:latin typeface="Arial" panose="020B0604020202020204" pitchFamily="34" charset="0"/>
                          <a:ea typeface="+mn-ea"/>
                          <a:cs typeface="Arial" panose="020B0604020202020204" pitchFamily="34" charset="0"/>
                          <a:hlinkClick r:id="rId9"/>
                        </a:rPr>
                        <a:t>https://universaar.uni-saarland.de/handle/20.500.11880/41276</a:t>
                      </a:r>
                      <a:endParaRPr lang="en-US" sz="400" kern="1200" dirty="0">
                        <a:solidFill>
                          <a:schemeClr val="dk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400" kern="1200" dirty="0">
                          <a:solidFill>
                            <a:schemeClr val="dk1"/>
                          </a:solidFill>
                          <a:effectLst/>
                          <a:latin typeface="Arial" panose="020B0604020202020204" pitchFamily="34" charset="0"/>
                          <a:ea typeface="+mn-ea"/>
                          <a:cs typeface="Arial" panose="020B0604020202020204" pitchFamily="34" charset="0"/>
                        </a:rPr>
                        <a:t>Flores-Vázquez, A.S., Rodríguez-Rocha, N.P. and Macedo-Ojeda, G., (2024). Educational nutritional intervention program for adolescents based on social cognitive theory: Pilot study of a cluster randomized controlled trial. </a:t>
                      </a:r>
                      <a:r>
                        <a:rPr lang="en-GB" sz="400" i="1" kern="1200" dirty="0">
                          <a:solidFill>
                            <a:schemeClr val="dk1"/>
                          </a:solidFill>
                          <a:effectLst/>
                          <a:latin typeface="Arial" panose="020B0604020202020204" pitchFamily="34" charset="0"/>
                          <a:ea typeface="+mn-ea"/>
                          <a:cs typeface="Arial" panose="020B0604020202020204" pitchFamily="34" charset="0"/>
                        </a:rPr>
                        <a:t>Health services insights</a:t>
                      </a:r>
                      <a:r>
                        <a:rPr lang="en-GB" sz="400" kern="1200" dirty="0">
                          <a:solidFill>
                            <a:schemeClr val="dk1"/>
                          </a:solidFill>
                          <a:effectLst/>
                          <a:latin typeface="Arial" panose="020B0604020202020204" pitchFamily="34" charset="0"/>
                          <a:ea typeface="+mn-ea"/>
                          <a:cs typeface="Arial" panose="020B0604020202020204" pitchFamily="34" charset="0"/>
                        </a:rPr>
                        <a:t>, </a:t>
                      </a:r>
                      <a:r>
                        <a:rPr lang="en-GB" sz="400" i="1" kern="1200" dirty="0">
                          <a:solidFill>
                            <a:schemeClr val="dk1"/>
                          </a:solidFill>
                          <a:effectLst/>
                          <a:latin typeface="Arial" panose="020B0604020202020204" pitchFamily="34" charset="0"/>
                          <a:ea typeface="+mn-ea"/>
                          <a:cs typeface="Arial" panose="020B0604020202020204" pitchFamily="34" charset="0"/>
                        </a:rPr>
                        <a:t>17</a:t>
                      </a:r>
                      <a:r>
                        <a:rPr lang="en-GB" sz="400" kern="1200" dirty="0">
                          <a:solidFill>
                            <a:schemeClr val="dk1"/>
                          </a:solidFill>
                          <a:effectLst/>
                          <a:latin typeface="Arial" panose="020B0604020202020204" pitchFamily="34" charset="0"/>
                          <a:ea typeface="+mn-ea"/>
                          <a:cs typeface="Arial" panose="020B0604020202020204" pitchFamily="34" charset="0"/>
                        </a:rPr>
                        <a:t>, p.11786329241249011. </a:t>
                      </a:r>
                      <a:r>
                        <a:rPr lang="en-GB" sz="400" u="sng" kern="1200" dirty="0">
                          <a:solidFill>
                            <a:schemeClr val="dk1"/>
                          </a:solidFill>
                          <a:effectLst/>
                          <a:latin typeface="Arial" panose="020B0604020202020204" pitchFamily="34" charset="0"/>
                          <a:ea typeface="+mn-ea"/>
                          <a:cs typeface="Arial" panose="020B0604020202020204" pitchFamily="34" charset="0"/>
                          <a:hlinkClick r:id="rId10"/>
                        </a:rPr>
                        <a:t>https://journals.sagepub.com/doi/abs/10.1177/11786329241249011</a:t>
                      </a:r>
                      <a:endParaRPr lang="en-US" sz="400" kern="1200" dirty="0">
                        <a:solidFill>
                          <a:schemeClr val="dk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400" kern="1200" dirty="0">
                          <a:solidFill>
                            <a:schemeClr val="dk1"/>
                          </a:solidFill>
                          <a:effectLst/>
                          <a:latin typeface="Arial" panose="020B0604020202020204" pitchFamily="34" charset="0"/>
                          <a:ea typeface="+mn-ea"/>
                          <a:cs typeface="Arial" panose="020B0604020202020204" pitchFamily="34" charset="0"/>
                        </a:rPr>
                        <a:t>Lambert, H., Engel, B., Hart, K., Ogden, J. and Penfold, K., (2025). Understanding Barriers to Health Behaviours in 13–17-Year-Olds: A Whole Systems Approach in the Context of Obesity. </a:t>
                      </a:r>
                      <a:r>
                        <a:rPr lang="en-GB" sz="400" i="1" kern="1200" dirty="0">
                          <a:solidFill>
                            <a:schemeClr val="dk1"/>
                          </a:solidFill>
                          <a:effectLst/>
                          <a:latin typeface="Arial" panose="020B0604020202020204" pitchFamily="34" charset="0"/>
                          <a:ea typeface="+mn-ea"/>
                          <a:cs typeface="Arial" panose="020B0604020202020204" pitchFamily="34" charset="0"/>
                        </a:rPr>
                        <a:t>Nutrients</a:t>
                      </a:r>
                      <a:r>
                        <a:rPr lang="en-GB" sz="400" kern="1200" dirty="0">
                          <a:solidFill>
                            <a:schemeClr val="dk1"/>
                          </a:solidFill>
                          <a:effectLst/>
                          <a:latin typeface="Arial" panose="020B0604020202020204" pitchFamily="34" charset="0"/>
                          <a:ea typeface="+mn-ea"/>
                          <a:cs typeface="Arial" panose="020B0604020202020204" pitchFamily="34" charset="0"/>
                        </a:rPr>
                        <a:t>, </a:t>
                      </a:r>
                      <a:r>
                        <a:rPr lang="en-GB" sz="400" i="1" kern="1200" dirty="0">
                          <a:solidFill>
                            <a:schemeClr val="dk1"/>
                          </a:solidFill>
                          <a:effectLst/>
                          <a:latin typeface="Arial" panose="020B0604020202020204" pitchFamily="34" charset="0"/>
                          <a:ea typeface="+mn-ea"/>
                          <a:cs typeface="Arial" panose="020B0604020202020204" pitchFamily="34" charset="0"/>
                        </a:rPr>
                        <a:t>17</a:t>
                      </a:r>
                      <a:r>
                        <a:rPr lang="en-GB" sz="400" kern="1200" dirty="0">
                          <a:solidFill>
                            <a:schemeClr val="dk1"/>
                          </a:solidFill>
                          <a:effectLst/>
                          <a:latin typeface="Arial" panose="020B0604020202020204" pitchFamily="34" charset="0"/>
                          <a:ea typeface="+mn-ea"/>
                          <a:cs typeface="Arial" panose="020B0604020202020204" pitchFamily="34" charset="0"/>
                        </a:rPr>
                        <a:t>(8), p.1312. </a:t>
                      </a:r>
                      <a:r>
                        <a:rPr lang="en-GB" sz="400" u="sng" kern="1200" dirty="0">
                          <a:solidFill>
                            <a:schemeClr val="dk1"/>
                          </a:solidFill>
                          <a:effectLst/>
                          <a:latin typeface="Arial" panose="020B0604020202020204" pitchFamily="34" charset="0"/>
                          <a:ea typeface="+mn-ea"/>
                          <a:cs typeface="Arial" panose="020B0604020202020204" pitchFamily="34" charset="0"/>
                          <a:hlinkClick r:id="rId11"/>
                        </a:rPr>
                        <a:t>https://www.mdpi.com/2072-6643/17/8/1312</a:t>
                      </a:r>
                      <a:endParaRPr lang="en-US" sz="400" kern="1200" dirty="0">
                        <a:solidFill>
                          <a:schemeClr val="dk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400" kern="1200" dirty="0">
                          <a:solidFill>
                            <a:schemeClr val="dk1"/>
                          </a:solidFill>
                          <a:effectLst/>
                          <a:latin typeface="Arial" panose="020B0604020202020204" pitchFamily="34" charset="0"/>
                          <a:ea typeface="+mn-ea"/>
                          <a:cs typeface="Arial" panose="020B0604020202020204" pitchFamily="34" charset="0"/>
                        </a:rPr>
                        <a:t>Martin, A., </a:t>
                      </a:r>
                      <a:r>
                        <a:rPr lang="en-GB" sz="400" kern="1200" dirty="0" err="1">
                          <a:solidFill>
                            <a:schemeClr val="dk1"/>
                          </a:solidFill>
                          <a:effectLst/>
                          <a:latin typeface="Arial" panose="020B0604020202020204" pitchFamily="34" charset="0"/>
                          <a:ea typeface="+mn-ea"/>
                          <a:cs typeface="Arial" panose="020B0604020202020204" pitchFamily="34" charset="0"/>
                        </a:rPr>
                        <a:t>Caon</a:t>
                      </a:r>
                      <a:r>
                        <a:rPr lang="en-GB" sz="400" kern="1200" dirty="0">
                          <a:solidFill>
                            <a:schemeClr val="dk1"/>
                          </a:solidFill>
                          <a:effectLst/>
                          <a:latin typeface="Arial" panose="020B0604020202020204" pitchFamily="34" charset="0"/>
                          <a:ea typeface="+mn-ea"/>
                          <a:cs typeface="Arial" panose="020B0604020202020204" pitchFamily="34" charset="0"/>
                        </a:rPr>
                        <a:t>, M., Adorni, F., Andreoni, G., Ascolese, A., Atkinson, S., Bul, K., Carrion, C., Castell, C., Ciociola, V. and Condon, L., (2020). A mobile phone intervention to improve obesity-related health </a:t>
                      </a:r>
                      <a:r>
                        <a:rPr lang="en-GB" sz="400" kern="1200" dirty="0" err="1">
                          <a:solidFill>
                            <a:schemeClr val="dk1"/>
                          </a:solidFill>
                          <a:effectLst/>
                          <a:latin typeface="Arial" panose="020B0604020202020204" pitchFamily="34" charset="0"/>
                          <a:ea typeface="+mn-ea"/>
                          <a:cs typeface="Arial" panose="020B0604020202020204" pitchFamily="34" charset="0"/>
                        </a:rPr>
                        <a:t>behaviors</a:t>
                      </a:r>
                      <a:r>
                        <a:rPr lang="en-GB" sz="400" kern="1200" dirty="0">
                          <a:solidFill>
                            <a:schemeClr val="dk1"/>
                          </a:solidFill>
                          <a:effectLst/>
                          <a:latin typeface="Arial" panose="020B0604020202020204" pitchFamily="34" charset="0"/>
                          <a:ea typeface="+mn-ea"/>
                          <a:cs typeface="Arial" panose="020B0604020202020204" pitchFamily="34" charset="0"/>
                        </a:rPr>
                        <a:t> of adolescents across Europe: iterative co-design and feasibility study. </a:t>
                      </a:r>
                      <a:r>
                        <a:rPr lang="en-GB" sz="400" i="1" kern="1200" dirty="0">
                          <a:solidFill>
                            <a:schemeClr val="dk1"/>
                          </a:solidFill>
                          <a:effectLst/>
                          <a:latin typeface="Arial" panose="020B0604020202020204" pitchFamily="34" charset="0"/>
                          <a:ea typeface="+mn-ea"/>
                          <a:cs typeface="Arial" panose="020B0604020202020204" pitchFamily="34" charset="0"/>
                        </a:rPr>
                        <a:t>JMIR mHealth and </a:t>
                      </a:r>
                      <a:r>
                        <a:rPr lang="en-GB" sz="400" i="1" kern="1200" dirty="0" err="1">
                          <a:solidFill>
                            <a:schemeClr val="dk1"/>
                          </a:solidFill>
                          <a:effectLst/>
                          <a:latin typeface="Arial" panose="020B0604020202020204" pitchFamily="34" charset="0"/>
                          <a:ea typeface="+mn-ea"/>
                          <a:cs typeface="Arial" panose="020B0604020202020204" pitchFamily="34" charset="0"/>
                        </a:rPr>
                        <a:t>uHealth</a:t>
                      </a:r>
                      <a:r>
                        <a:rPr lang="en-GB" sz="400" kern="1200" dirty="0">
                          <a:solidFill>
                            <a:schemeClr val="dk1"/>
                          </a:solidFill>
                          <a:effectLst/>
                          <a:latin typeface="Arial" panose="020B0604020202020204" pitchFamily="34" charset="0"/>
                          <a:ea typeface="+mn-ea"/>
                          <a:cs typeface="Arial" panose="020B0604020202020204" pitchFamily="34" charset="0"/>
                        </a:rPr>
                        <a:t>, </a:t>
                      </a:r>
                      <a:r>
                        <a:rPr lang="en-GB" sz="400" i="1" kern="1200" dirty="0">
                          <a:solidFill>
                            <a:schemeClr val="dk1"/>
                          </a:solidFill>
                          <a:effectLst/>
                          <a:latin typeface="Arial" panose="020B0604020202020204" pitchFamily="34" charset="0"/>
                          <a:ea typeface="+mn-ea"/>
                          <a:cs typeface="Arial" panose="020B0604020202020204" pitchFamily="34" charset="0"/>
                        </a:rPr>
                        <a:t>8</a:t>
                      </a:r>
                      <a:r>
                        <a:rPr lang="en-GB" sz="400" kern="1200" dirty="0">
                          <a:solidFill>
                            <a:schemeClr val="dk1"/>
                          </a:solidFill>
                          <a:effectLst/>
                          <a:latin typeface="Arial" panose="020B0604020202020204" pitchFamily="34" charset="0"/>
                          <a:ea typeface="+mn-ea"/>
                          <a:cs typeface="Arial" panose="020B0604020202020204" pitchFamily="34" charset="0"/>
                        </a:rPr>
                        <a:t>(3), p.e14118. </a:t>
                      </a:r>
                      <a:r>
                        <a:rPr lang="en-GB" sz="400" u="sng" kern="1200" dirty="0">
                          <a:solidFill>
                            <a:schemeClr val="dk1"/>
                          </a:solidFill>
                          <a:effectLst/>
                          <a:latin typeface="Arial" panose="020B0604020202020204" pitchFamily="34" charset="0"/>
                          <a:ea typeface="+mn-ea"/>
                          <a:cs typeface="Arial" panose="020B0604020202020204" pitchFamily="34" charset="0"/>
                          <a:hlinkClick r:id="rId12"/>
                        </a:rPr>
                        <a:t>https://mhealth.jmir.org/2020/3/e14118/</a:t>
                      </a:r>
                      <a:endParaRPr lang="en-US" sz="400" kern="1200" dirty="0">
                        <a:solidFill>
                          <a:schemeClr val="dk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400" kern="1200" dirty="0">
                          <a:solidFill>
                            <a:schemeClr val="dk1"/>
                          </a:solidFill>
                          <a:effectLst/>
                          <a:latin typeface="Arial" panose="020B0604020202020204" pitchFamily="34" charset="0"/>
                          <a:ea typeface="+mn-ea"/>
                          <a:cs typeface="Arial" panose="020B0604020202020204" pitchFamily="34" charset="0"/>
                        </a:rPr>
                        <a:t>Nickerson, C., (2024). Albert Bandura’s social cognitive theory. </a:t>
                      </a:r>
                      <a:r>
                        <a:rPr lang="en-GB" sz="400" i="1" kern="1200" dirty="0">
                          <a:solidFill>
                            <a:schemeClr val="dk1"/>
                          </a:solidFill>
                          <a:effectLst/>
                          <a:latin typeface="Arial" panose="020B0604020202020204" pitchFamily="34" charset="0"/>
                          <a:ea typeface="+mn-ea"/>
                          <a:cs typeface="Arial" panose="020B0604020202020204" pitchFamily="34" charset="0"/>
                        </a:rPr>
                        <a:t>Simply Psychology</a:t>
                      </a:r>
                      <a:r>
                        <a:rPr lang="en-GB" sz="400" kern="1200" dirty="0">
                          <a:solidFill>
                            <a:schemeClr val="dk1"/>
                          </a:solidFill>
                          <a:effectLst/>
                          <a:latin typeface="Arial" panose="020B0604020202020204" pitchFamily="34" charset="0"/>
                          <a:ea typeface="+mn-ea"/>
                          <a:cs typeface="Arial" panose="020B0604020202020204" pitchFamily="34" charset="0"/>
                        </a:rPr>
                        <a:t>, </a:t>
                      </a:r>
                      <a:r>
                        <a:rPr lang="en-GB" sz="400" i="1" kern="1200" dirty="0">
                          <a:solidFill>
                            <a:schemeClr val="dk1"/>
                          </a:solidFill>
                          <a:effectLst/>
                          <a:latin typeface="Arial" panose="020B0604020202020204" pitchFamily="34" charset="0"/>
                          <a:ea typeface="+mn-ea"/>
                          <a:cs typeface="Arial" panose="020B0604020202020204" pitchFamily="34" charset="0"/>
                        </a:rPr>
                        <a:t>2</a:t>
                      </a:r>
                      <a:r>
                        <a:rPr lang="en-GB" sz="400" kern="1200" dirty="0">
                          <a:solidFill>
                            <a:schemeClr val="dk1"/>
                          </a:solidFill>
                          <a:effectLst/>
                          <a:latin typeface="Arial" panose="020B0604020202020204" pitchFamily="34" charset="0"/>
                          <a:ea typeface="+mn-ea"/>
                          <a:cs typeface="Arial" panose="020B0604020202020204" pitchFamily="34" charset="0"/>
                        </a:rPr>
                        <a:t>. </a:t>
                      </a:r>
                      <a:r>
                        <a:rPr lang="en-GB" sz="400" u="sng" kern="1200" dirty="0">
                          <a:solidFill>
                            <a:schemeClr val="dk1"/>
                          </a:solidFill>
                          <a:effectLst/>
                          <a:latin typeface="Arial" panose="020B0604020202020204" pitchFamily="34" charset="0"/>
                          <a:ea typeface="+mn-ea"/>
                          <a:cs typeface="Arial" panose="020B0604020202020204" pitchFamily="34" charset="0"/>
                          <a:hlinkClick r:id="rId13"/>
                        </a:rPr>
                        <a:t>https://www.simplypsychology.org/social-cognitive-theory.html</a:t>
                      </a:r>
                      <a:endParaRPr lang="en-US" sz="400" kern="1200" dirty="0">
                        <a:solidFill>
                          <a:schemeClr val="dk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400" kern="1200" dirty="0">
                          <a:solidFill>
                            <a:schemeClr val="dk1"/>
                          </a:solidFill>
                          <a:effectLst/>
                          <a:latin typeface="Arial" panose="020B0604020202020204" pitchFamily="34" charset="0"/>
                          <a:ea typeface="+mn-ea"/>
                          <a:cs typeface="Arial" panose="020B0604020202020204" pitchFamily="34" charset="0"/>
                        </a:rPr>
                        <a:t>Partridge, S.R. and Redfern, J., (2018), June. Strategies to engage adolescents in digital health interventions for obesity prevention and management. In </a:t>
                      </a:r>
                      <a:r>
                        <a:rPr lang="en-GB" sz="400" i="1" kern="1200" dirty="0">
                          <a:solidFill>
                            <a:schemeClr val="dk1"/>
                          </a:solidFill>
                          <a:effectLst/>
                          <a:latin typeface="Arial" panose="020B0604020202020204" pitchFamily="34" charset="0"/>
                          <a:ea typeface="+mn-ea"/>
                          <a:cs typeface="Arial" panose="020B0604020202020204" pitchFamily="34" charset="0"/>
                        </a:rPr>
                        <a:t>Healthcare</a:t>
                      </a:r>
                      <a:r>
                        <a:rPr lang="en-GB" sz="400" kern="1200" dirty="0">
                          <a:solidFill>
                            <a:schemeClr val="dk1"/>
                          </a:solidFill>
                          <a:effectLst/>
                          <a:latin typeface="Arial" panose="020B0604020202020204" pitchFamily="34" charset="0"/>
                          <a:ea typeface="+mn-ea"/>
                          <a:cs typeface="Arial" panose="020B0604020202020204" pitchFamily="34" charset="0"/>
                        </a:rPr>
                        <a:t> (Vol. 6, No. 3, p. 70). MDPI. </a:t>
                      </a:r>
                      <a:r>
                        <a:rPr lang="en-GB" sz="400" u="sng" kern="1200" dirty="0">
                          <a:solidFill>
                            <a:schemeClr val="dk1"/>
                          </a:solidFill>
                          <a:effectLst/>
                          <a:latin typeface="Arial" panose="020B0604020202020204" pitchFamily="34" charset="0"/>
                          <a:ea typeface="+mn-ea"/>
                          <a:cs typeface="Arial" panose="020B0604020202020204" pitchFamily="34" charset="0"/>
                          <a:hlinkClick r:id="rId14"/>
                        </a:rPr>
                        <a:t>https://www.mdpi.com/2227-9032/6/3/70</a:t>
                      </a:r>
                      <a:endParaRPr lang="en-US" sz="400" kern="1200" dirty="0">
                        <a:solidFill>
                          <a:schemeClr val="dk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400" kern="1200" dirty="0" err="1">
                          <a:solidFill>
                            <a:schemeClr val="dk1"/>
                          </a:solidFill>
                          <a:effectLst/>
                          <a:latin typeface="Arial" panose="020B0604020202020204" pitchFamily="34" charset="0"/>
                          <a:ea typeface="+mn-ea"/>
                          <a:cs typeface="Arial" panose="020B0604020202020204" pitchFamily="34" charset="0"/>
                        </a:rPr>
                        <a:t>Sebar</a:t>
                      </a:r>
                      <a:r>
                        <a:rPr lang="en-GB" sz="400" kern="1200" dirty="0">
                          <a:solidFill>
                            <a:schemeClr val="dk1"/>
                          </a:solidFill>
                          <a:effectLst/>
                          <a:latin typeface="Arial" panose="020B0604020202020204" pitchFamily="34" charset="0"/>
                          <a:ea typeface="+mn-ea"/>
                          <a:cs typeface="Arial" panose="020B0604020202020204" pitchFamily="34" charset="0"/>
                        </a:rPr>
                        <a:t>, B., Morgan, K. and Lee, J., (2016). Health promotion principles and practice: addressing complex public health issues using the Ottawa Charter. </a:t>
                      </a:r>
                      <a:r>
                        <a:rPr lang="en-GB" sz="400" i="1" kern="1200" dirty="0">
                          <a:solidFill>
                            <a:schemeClr val="dk1"/>
                          </a:solidFill>
                          <a:effectLst/>
                          <a:latin typeface="Arial" panose="020B0604020202020204" pitchFamily="34" charset="0"/>
                          <a:ea typeface="+mn-ea"/>
                          <a:cs typeface="Arial" panose="020B0604020202020204" pitchFamily="34" charset="0"/>
                        </a:rPr>
                        <a:t>Public health: Local and global perspectives</a:t>
                      </a:r>
                      <a:r>
                        <a:rPr lang="en-GB" sz="400" kern="1200" dirty="0">
                          <a:solidFill>
                            <a:schemeClr val="dk1"/>
                          </a:solidFill>
                          <a:effectLst/>
                          <a:latin typeface="Arial" panose="020B0604020202020204" pitchFamily="34" charset="0"/>
                          <a:ea typeface="+mn-ea"/>
                          <a:cs typeface="Arial" panose="020B0604020202020204" pitchFamily="34" charset="0"/>
                        </a:rPr>
                        <a:t>, </a:t>
                      </a:r>
                      <a:r>
                        <a:rPr lang="en-GB" sz="400" i="1" kern="1200" dirty="0">
                          <a:solidFill>
                            <a:schemeClr val="dk1"/>
                          </a:solidFill>
                          <a:effectLst/>
                          <a:latin typeface="Arial" panose="020B0604020202020204" pitchFamily="34" charset="0"/>
                          <a:ea typeface="+mn-ea"/>
                          <a:cs typeface="Arial" panose="020B0604020202020204" pitchFamily="34" charset="0"/>
                        </a:rPr>
                        <a:t>45</a:t>
                      </a:r>
                      <a:r>
                        <a:rPr lang="en-GB" sz="400" kern="1200" dirty="0">
                          <a:solidFill>
                            <a:schemeClr val="dk1"/>
                          </a:solidFill>
                          <a:effectLst/>
                          <a:latin typeface="Arial" panose="020B0604020202020204" pitchFamily="34" charset="0"/>
                          <a:ea typeface="+mn-ea"/>
                          <a:cs typeface="Arial" panose="020B0604020202020204" pitchFamily="34" charset="0"/>
                        </a:rPr>
                        <a:t>. </a:t>
                      </a:r>
                      <a:r>
                        <a:rPr lang="en-GB" sz="400" u="sng" kern="1200" dirty="0">
                          <a:solidFill>
                            <a:schemeClr val="dk1"/>
                          </a:solidFill>
                          <a:effectLst/>
                          <a:latin typeface="Arial" panose="020B0604020202020204" pitchFamily="34" charset="0"/>
                          <a:ea typeface="+mn-ea"/>
                          <a:cs typeface="Arial" panose="020B0604020202020204" pitchFamily="34" charset="0"/>
                          <a:hlinkClick r:id="rId15"/>
                        </a:rPr>
                        <a:t>https://books.google.com/books?hl=en&amp;lr=&amp;id=xHJNDAAAQBAJ&amp;oi=fnd&amp;pg=PA45&amp;dq=Health+promotion+reflects+the+principles+of+the+Ottawa+Charter+for+Health+Promotion+by+enabling+healthier+choices+and+encouraging+personal+responsibility+supported+by+evidence-based+guidance.&amp;ots=EJdAiMkbbo&amp;sig=OD8rBTEESgRlYQRI2VVlgnktddQ</a:t>
                      </a:r>
                      <a:endParaRPr lang="en-US" sz="400" kern="1200" dirty="0">
                        <a:solidFill>
                          <a:schemeClr val="dk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400" kern="1200" dirty="0" err="1">
                          <a:solidFill>
                            <a:schemeClr val="dk1"/>
                          </a:solidFill>
                          <a:effectLst/>
                          <a:latin typeface="Arial" panose="020B0604020202020204" pitchFamily="34" charset="0"/>
                          <a:ea typeface="+mn-ea"/>
                          <a:cs typeface="Arial" panose="020B0604020202020204" pitchFamily="34" charset="0"/>
                        </a:rPr>
                        <a:t>Sendall</a:t>
                      </a:r>
                      <a:r>
                        <a:rPr lang="en-GB" sz="400" kern="1200" dirty="0">
                          <a:solidFill>
                            <a:schemeClr val="dk1"/>
                          </a:solidFill>
                          <a:effectLst/>
                          <a:latin typeface="Arial" panose="020B0604020202020204" pitchFamily="34" charset="0"/>
                          <a:ea typeface="+mn-ea"/>
                          <a:cs typeface="Arial" panose="020B0604020202020204" pitchFamily="34" charset="0"/>
                        </a:rPr>
                        <a:t>, M.C., Neely, E., Pederson, A. and Early, J.O., (2023). Health promotion paradigms. In </a:t>
                      </a:r>
                      <a:r>
                        <a:rPr lang="en-GB" sz="400" i="1" kern="1200" dirty="0">
                          <a:solidFill>
                            <a:schemeClr val="dk1"/>
                          </a:solidFill>
                          <a:effectLst/>
                          <a:latin typeface="Arial" panose="020B0604020202020204" pitchFamily="34" charset="0"/>
                          <a:ea typeface="+mn-ea"/>
                          <a:cs typeface="Arial" panose="020B0604020202020204" pitchFamily="34" charset="0"/>
                        </a:rPr>
                        <a:t>Handbook of social sciences and global public health</a:t>
                      </a:r>
                      <a:r>
                        <a:rPr lang="en-GB" sz="400" kern="1200" dirty="0">
                          <a:solidFill>
                            <a:schemeClr val="dk1"/>
                          </a:solidFill>
                          <a:effectLst/>
                          <a:latin typeface="Arial" panose="020B0604020202020204" pitchFamily="34" charset="0"/>
                          <a:ea typeface="+mn-ea"/>
                          <a:cs typeface="Arial" panose="020B0604020202020204" pitchFamily="34" charset="0"/>
                        </a:rPr>
                        <a:t> (pp. 445-466). Cham: Springer International Publishing. </a:t>
                      </a:r>
                      <a:r>
                        <a:rPr lang="en-GB" sz="400" u="sng" kern="1200" dirty="0">
                          <a:solidFill>
                            <a:schemeClr val="dk1"/>
                          </a:solidFill>
                          <a:effectLst/>
                          <a:latin typeface="Arial" panose="020B0604020202020204" pitchFamily="34" charset="0"/>
                          <a:ea typeface="+mn-ea"/>
                          <a:cs typeface="Arial" panose="020B0604020202020204" pitchFamily="34" charset="0"/>
                          <a:hlinkClick r:id="rId16"/>
                        </a:rPr>
                        <a:t>https://link.springer.com/content/pdf/10.1007/978-3-031-25110-8_23.pdf</a:t>
                      </a:r>
                      <a:endParaRPr lang="en-US" sz="400" kern="1200" dirty="0">
                        <a:solidFill>
                          <a:schemeClr val="dk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400" kern="1200" dirty="0">
                          <a:solidFill>
                            <a:schemeClr val="dk1"/>
                          </a:solidFill>
                          <a:effectLst/>
                          <a:latin typeface="Arial" panose="020B0604020202020204" pitchFamily="34" charset="0"/>
                          <a:ea typeface="+mn-ea"/>
                          <a:cs typeface="Arial" panose="020B0604020202020204" pitchFamily="34" charset="0"/>
                        </a:rPr>
                        <a:t>Viner, R.M., Kinra, S., Nicholls, D., Cole, T., Kessel, A., Christie, D., White, B., Croker, H., Wong, I.C. and Saxena, S., (2018). Burden of child and adolescent obesity on health services in England. </a:t>
                      </a:r>
                      <a:r>
                        <a:rPr lang="en-GB" sz="400" i="1" kern="1200" dirty="0">
                          <a:solidFill>
                            <a:schemeClr val="dk1"/>
                          </a:solidFill>
                          <a:effectLst/>
                          <a:latin typeface="Arial" panose="020B0604020202020204" pitchFamily="34" charset="0"/>
                          <a:ea typeface="+mn-ea"/>
                          <a:cs typeface="Arial" panose="020B0604020202020204" pitchFamily="34" charset="0"/>
                        </a:rPr>
                        <a:t>Archives of disease in childhood</a:t>
                      </a:r>
                      <a:r>
                        <a:rPr lang="en-GB" sz="400" kern="1200" dirty="0">
                          <a:solidFill>
                            <a:schemeClr val="dk1"/>
                          </a:solidFill>
                          <a:effectLst/>
                          <a:latin typeface="Arial" panose="020B0604020202020204" pitchFamily="34" charset="0"/>
                          <a:ea typeface="+mn-ea"/>
                          <a:cs typeface="Arial" panose="020B0604020202020204" pitchFamily="34" charset="0"/>
                        </a:rPr>
                        <a:t>, </a:t>
                      </a:r>
                      <a:r>
                        <a:rPr lang="en-GB" sz="400" i="1" kern="1200" dirty="0">
                          <a:solidFill>
                            <a:schemeClr val="dk1"/>
                          </a:solidFill>
                          <a:effectLst/>
                          <a:latin typeface="Arial" panose="020B0604020202020204" pitchFamily="34" charset="0"/>
                          <a:ea typeface="+mn-ea"/>
                          <a:cs typeface="Arial" panose="020B0604020202020204" pitchFamily="34" charset="0"/>
                        </a:rPr>
                        <a:t>103</a:t>
                      </a:r>
                      <a:r>
                        <a:rPr lang="en-GB" sz="400" kern="1200" dirty="0">
                          <a:solidFill>
                            <a:schemeClr val="dk1"/>
                          </a:solidFill>
                          <a:effectLst/>
                          <a:latin typeface="Arial" panose="020B0604020202020204" pitchFamily="34" charset="0"/>
                          <a:ea typeface="+mn-ea"/>
                          <a:cs typeface="Arial" panose="020B0604020202020204" pitchFamily="34" charset="0"/>
                        </a:rPr>
                        <a:t>(3), pp.247-254. </a:t>
                      </a:r>
                      <a:r>
                        <a:rPr lang="en-US" sz="400" u="sng" kern="1200" dirty="0">
                          <a:solidFill>
                            <a:schemeClr val="dk1"/>
                          </a:solidFill>
                          <a:effectLst/>
                          <a:latin typeface="Arial" panose="020B0604020202020204" pitchFamily="34" charset="0"/>
                          <a:ea typeface="+mn-ea"/>
                          <a:cs typeface="Arial" panose="020B0604020202020204" pitchFamily="34" charset="0"/>
                          <a:hlinkClick r:id="rId17"/>
                        </a:rPr>
                        <a:t>https://adc.bmj.com/content/103/3/247.abstract</a:t>
                      </a:r>
                      <a:endParaRPr lang="en-US" sz="400" kern="1200" dirty="0">
                        <a:solidFill>
                          <a:schemeClr val="dk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US" sz="400" kern="1200" dirty="0">
                          <a:solidFill>
                            <a:schemeClr val="dk1"/>
                          </a:solidFill>
                          <a:effectLst/>
                          <a:latin typeface="Arial" panose="020B0604020202020204" pitchFamily="34" charset="0"/>
                          <a:ea typeface="+mn-ea"/>
                          <a:cs typeface="Arial" panose="020B0604020202020204" pitchFamily="34" charset="0"/>
                        </a:rPr>
                        <a:t>Virtanen, M., </a:t>
                      </a:r>
                      <a:r>
                        <a:rPr lang="en-US" sz="400" kern="1200" dirty="0" err="1">
                          <a:solidFill>
                            <a:schemeClr val="dk1"/>
                          </a:solidFill>
                          <a:effectLst/>
                          <a:latin typeface="Arial" panose="020B0604020202020204" pitchFamily="34" charset="0"/>
                          <a:ea typeface="+mn-ea"/>
                          <a:cs typeface="Arial" panose="020B0604020202020204" pitchFamily="34" charset="0"/>
                        </a:rPr>
                        <a:t>Kerimaa</a:t>
                      </a:r>
                      <a:r>
                        <a:rPr lang="en-US" sz="400" kern="1200" dirty="0">
                          <a:solidFill>
                            <a:schemeClr val="dk1"/>
                          </a:solidFill>
                          <a:effectLst/>
                          <a:latin typeface="Arial" panose="020B0604020202020204" pitchFamily="34" charset="0"/>
                          <a:ea typeface="+mn-ea"/>
                          <a:cs typeface="Arial" panose="020B0604020202020204" pitchFamily="34" charset="0"/>
                        </a:rPr>
                        <a:t>, H., Männikkö, N., Männistö, M., </a:t>
                      </a:r>
                      <a:r>
                        <a:rPr lang="en-US" sz="400" kern="1200" dirty="0" err="1">
                          <a:solidFill>
                            <a:schemeClr val="dk1"/>
                          </a:solidFill>
                          <a:effectLst/>
                          <a:latin typeface="Arial" panose="020B0604020202020204" pitchFamily="34" charset="0"/>
                          <a:ea typeface="+mn-ea"/>
                          <a:cs typeface="Arial" panose="020B0604020202020204" pitchFamily="34" charset="0"/>
                        </a:rPr>
                        <a:t>Paalimäki-Paakki</a:t>
                      </a:r>
                      <a:r>
                        <a:rPr lang="en-US" sz="400" kern="1200" dirty="0">
                          <a:solidFill>
                            <a:schemeClr val="dk1"/>
                          </a:solidFill>
                          <a:effectLst/>
                          <a:latin typeface="Arial" panose="020B0604020202020204" pitchFamily="34" charset="0"/>
                          <a:ea typeface="+mn-ea"/>
                          <a:cs typeface="Arial" panose="020B0604020202020204" pitchFamily="34" charset="0"/>
                        </a:rPr>
                        <a:t>, K., Lahtinen, M., Jansson, M., Kivelä, K., Oikarinen, A., Rajala, M. and Vanhanen, M., (2025). </a:t>
                      </a:r>
                      <a:r>
                        <a:rPr lang="en-GB" sz="400" kern="1200" dirty="0">
                          <a:solidFill>
                            <a:schemeClr val="dk1"/>
                          </a:solidFill>
                          <a:effectLst/>
                          <a:latin typeface="Arial" panose="020B0604020202020204" pitchFamily="34" charset="0"/>
                          <a:ea typeface="+mn-ea"/>
                          <a:cs typeface="Arial" panose="020B0604020202020204" pitchFamily="34" charset="0"/>
                        </a:rPr>
                        <a:t>Digital components and interaction types in </a:t>
                      </a:r>
                      <a:r>
                        <a:rPr lang="en-GB" sz="400" kern="1200" dirty="0" err="1">
                          <a:solidFill>
                            <a:schemeClr val="dk1"/>
                          </a:solidFill>
                          <a:effectLst/>
                          <a:latin typeface="Arial" panose="020B0604020202020204" pitchFamily="34" charset="0"/>
                          <a:ea typeface="+mn-ea"/>
                          <a:cs typeface="Arial" panose="020B0604020202020204" pitchFamily="34" charset="0"/>
                        </a:rPr>
                        <a:t>counseling</a:t>
                      </a:r>
                      <a:r>
                        <a:rPr lang="en-GB" sz="400" kern="1200" dirty="0">
                          <a:solidFill>
                            <a:schemeClr val="dk1"/>
                          </a:solidFill>
                          <a:effectLst/>
                          <a:latin typeface="Arial" panose="020B0604020202020204" pitchFamily="34" charset="0"/>
                          <a:ea typeface="+mn-ea"/>
                          <a:cs typeface="Arial" panose="020B0604020202020204" pitchFamily="34" charset="0"/>
                        </a:rPr>
                        <a:t> interventions for childhood and adolescent obesity: A systematic review. </a:t>
                      </a:r>
                      <a:r>
                        <a:rPr lang="en-GB" sz="400" i="1" kern="1200" dirty="0">
                          <a:solidFill>
                            <a:schemeClr val="dk1"/>
                          </a:solidFill>
                          <a:effectLst/>
                          <a:latin typeface="Arial" panose="020B0604020202020204" pitchFamily="34" charset="0"/>
                          <a:ea typeface="+mn-ea"/>
                          <a:cs typeface="Arial" panose="020B0604020202020204" pitchFamily="34" charset="0"/>
                        </a:rPr>
                        <a:t>International Journal of Nursing Sciences</a:t>
                      </a:r>
                      <a:r>
                        <a:rPr lang="en-GB" sz="400" kern="1200" dirty="0">
                          <a:solidFill>
                            <a:schemeClr val="dk1"/>
                          </a:solidFill>
                          <a:effectLst/>
                          <a:latin typeface="Arial" panose="020B0604020202020204" pitchFamily="34" charset="0"/>
                          <a:ea typeface="+mn-ea"/>
                          <a:cs typeface="Arial" panose="020B0604020202020204" pitchFamily="34" charset="0"/>
                        </a:rPr>
                        <a:t>, </a:t>
                      </a:r>
                      <a:r>
                        <a:rPr lang="en-GB" sz="400" i="1" kern="1200" dirty="0">
                          <a:solidFill>
                            <a:schemeClr val="dk1"/>
                          </a:solidFill>
                          <a:effectLst/>
                          <a:latin typeface="Arial" panose="020B0604020202020204" pitchFamily="34" charset="0"/>
                          <a:ea typeface="+mn-ea"/>
                          <a:cs typeface="Arial" panose="020B0604020202020204" pitchFamily="34" charset="0"/>
                        </a:rPr>
                        <a:t>12</a:t>
                      </a:r>
                      <a:r>
                        <a:rPr lang="en-GB" sz="400" kern="1200" dirty="0">
                          <a:solidFill>
                            <a:schemeClr val="dk1"/>
                          </a:solidFill>
                          <a:effectLst/>
                          <a:latin typeface="Arial" panose="020B0604020202020204" pitchFamily="34" charset="0"/>
                          <a:ea typeface="+mn-ea"/>
                          <a:cs typeface="Arial" panose="020B0604020202020204" pitchFamily="34" charset="0"/>
                        </a:rPr>
                        <a:t>(2), pp.123-129. </a:t>
                      </a:r>
                      <a:r>
                        <a:rPr lang="en-US" sz="400" u="sng" kern="1200" dirty="0">
                          <a:solidFill>
                            <a:schemeClr val="dk1"/>
                          </a:solidFill>
                          <a:effectLst/>
                          <a:latin typeface="Arial" panose="020B0604020202020204" pitchFamily="34" charset="0"/>
                          <a:ea typeface="+mn-ea"/>
                          <a:cs typeface="Arial" panose="020B0604020202020204" pitchFamily="34" charset="0"/>
                          <a:hlinkClick r:id="rId18"/>
                        </a:rPr>
                        <a:t>https://www.sciencedirect.com/science/article/pii/S2352013225000262</a:t>
                      </a:r>
                      <a:endParaRPr lang="en-US" sz="400" kern="1200" dirty="0">
                        <a:solidFill>
                          <a:schemeClr val="dk1"/>
                        </a:solidFill>
                        <a:effectLst/>
                        <a:latin typeface="Arial" panose="020B0604020202020204" pitchFamily="34" charset="0"/>
                        <a:ea typeface="+mn-ea"/>
                        <a:cs typeface="Arial" panose="020B0604020202020204" pitchFamily="34" charset="0"/>
                      </a:endParaRP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a:gsLst>
                        <a:gs pos="46000">
                          <a:schemeClr val="accent1">
                            <a:lumMod val="5000"/>
                            <a:lumOff val="95000"/>
                          </a:schemeClr>
                        </a:gs>
                        <a:gs pos="62000">
                          <a:schemeClr val="accent2">
                            <a:lumMod val="40000"/>
                            <a:lumOff val="60000"/>
                          </a:schemeClr>
                        </a:gs>
                        <a:gs pos="28000">
                          <a:schemeClr val="accent3">
                            <a:lumMod val="20000"/>
                            <a:lumOff val="80000"/>
                          </a:schemeClr>
                        </a:gs>
                        <a:gs pos="99000">
                          <a:schemeClr val="accent6">
                            <a:lumMod val="20000"/>
                            <a:lumOff val="80000"/>
                          </a:schemeClr>
                        </a:gs>
                      </a:gsLst>
                      <a:path path="rect">
                        <a:fillToRect l="100000" t="100000"/>
                      </a:path>
                    </a:gradFill>
                  </a:tcPr>
                </a:tc>
                <a:extLst>
                  <a:ext uri="{0D108BD9-81ED-4DB2-BD59-A6C34878D82A}">
                    <a16:rowId xmlns:a16="http://schemas.microsoft.com/office/drawing/2014/main" val="323494780"/>
                  </a:ext>
                </a:extLst>
              </a:tr>
            </a:tbl>
          </a:graphicData>
        </a:graphic>
      </p:graphicFrame>
      <p:pic>
        <p:nvPicPr>
          <p:cNvPr id="5" name="Picture 4" descr="Obesity crisis: Over one in three British teenagers now overweight |  Express.co.uk">
            <a:extLst>
              <a:ext uri="{FF2B5EF4-FFF2-40B4-BE49-F238E27FC236}">
                <a16:creationId xmlns:a16="http://schemas.microsoft.com/office/drawing/2014/main" id="{2E4872DE-E865-DEA5-8B9C-CFA1437104D1}"/>
              </a:ext>
            </a:extLst>
          </p:cNvPr>
          <p:cNvPicPr>
            <a:picLocks noChangeAspect="1"/>
          </p:cNvPicPr>
          <p:nvPr/>
        </p:nvPicPr>
        <p:blipFill>
          <a:blip r:embed="rId19"/>
          <a:stretch>
            <a:fillRect/>
          </a:stretch>
        </p:blipFill>
        <p:spPr>
          <a:xfrm>
            <a:off x="3845059" y="3459297"/>
            <a:ext cx="1652149" cy="1118297"/>
          </a:xfrm>
          <a:prstGeom prst="rect">
            <a:avLst/>
          </a:prstGeom>
        </p:spPr>
      </p:pic>
      <p:pic>
        <p:nvPicPr>
          <p:cNvPr id="12" name="Picture 11" descr="Human behavior doesn't happen in isolation, but is also shaped by our  thoughts, environment, and experiences. According to Social Cognitive Theory  (SCT), we learn by observing others, interpreting experiences, and  believing in">
            <a:extLst>
              <a:ext uri="{FF2B5EF4-FFF2-40B4-BE49-F238E27FC236}">
                <a16:creationId xmlns:a16="http://schemas.microsoft.com/office/drawing/2014/main" id="{8E058FE9-B546-F30C-F848-4438EC53205A}"/>
              </a:ext>
            </a:extLst>
          </p:cNvPr>
          <p:cNvPicPr>
            <a:picLocks noChangeAspect="1"/>
          </p:cNvPicPr>
          <p:nvPr/>
        </p:nvPicPr>
        <p:blipFill>
          <a:blip r:embed="rId20"/>
          <a:stretch>
            <a:fillRect/>
          </a:stretch>
        </p:blipFill>
        <p:spPr>
          <a:xfrm>
            <a:off x="11387" y="6539139"/>
            <a:ext cx="3238812" cy="1652452"/>
          </a:xfrm>
          <a:prstGeom prst="rect">
            <a:avLst/>
          </a:prstGeom>
        </p:spPr>
      </p:pic>
      <p:pic>
        <p:nvPicPr>
          <p:cNvPr id="13" name="Picture 12" descr="NHS Weight Loss Plan - Apps on Google Play">
            <a:extLst>
              <a:ext uri="{FF2B5EF4-FFF2-40B4-BE49-F238E27FC236}">
                <a16:creationId xmlns:a16="http://schemas.microsoft.com/office/drawing/2014/main" id="{F2F880BF-B5A1-5E39-FF0F-69E09092EECB}"/>
              </a:ext>
            </a:extLst>
          </p:cNvPr>
          <p:cNvPicPr>
            <a:picLocks noChangeAspect="1"/>
          </p:cNvPicPr>
          <p:nvPr/>
        </p:nvPicPr>
        <p:blipFill>
          <a:blip r:embed="rId21" cstate="print">
            <a:extLst>
              <a:ext uri="{28A0092B-C50C-407E-A947-70E740481C1C}">
                <a14:useLocalDpi xmlns:a14="http://schemas.microsoft.com/office/drawing/2010/main" val="0"/>
              </a:ext>
            </a:extLst>
          </a:blip>
          <a:srcRect/>
          <a:stretch>
            <a:fillRect/>
          </a:stretch>
        </p:blipFill>
        <p:spPr bwMode="auto">
          <a:xfrm>
            <a:off x="5800726" y="10793"/>
            <a:ext cx="1038041" cy="354028"/>
          </a:xfrm>
          <a:prstGeom prst="rect">
            <a:avLst/>
          </a:prstGeom>
          <a:noFill/>
          <a:ln>
            <a:noFill/>
          </a:ln>
        </p:spPr>
      </p:pic>
      <p:pic>
        <p:nvPicPr>
          <p:cNvPr id="18" name="Picture 17" descr="Boughton - The free NHS Weight Loss Plan app is designed to support people  develop healthier eating habits, be more active, and start losing weight  with an easy-to-follow NHS 12 week diet">
            <a:extLst>
              <a:ext uri="{FF2B5EF4-FFF2-40B4-BE49-F238E27FC236}">
                <a16:creationId xmlns:a16="http://schemas.microsoft.com/office/drawing/2014/main" id="{BB278445-A495-DE42-B051-DA599ECA1BBE}"/>
              </a:ext>
            </a:extLst>
          </p:cNvPr>
          <p:cNvPicPr>
            <a:picLocks noChangeAspect="1"/>
          </p:cNvPicPr>
          <p:nvPr/>
        </p:nvPicPr>
        <p:blipFill>
          <a:blip r:embed="rId22"/>
          <a:stretch>
            <a:fillRect/>
          </a:stretch>
        </p:blipFill>
        <p:spPr>
          <a:xfrm>
            <a:off x="5505053" y="3469756"/>
            <a:ext cx="1333714" cy="1107838"/>
          </a:xfrm>
          <a:prstGeom prst="rect">
            <a:avLst/>
          </a:prstGeom>
        </p:spPr>
      </p:pic>
    </p:spTree>
    <p:extLst>
      <p:ext uri="{BB962C8B-B14F-4D97-AF65-F5344CB8AC3E}">
        <p14:creationId xmlns:p14="http://schemas.microsoft.com/office/powerpoint/2010/main" val="382206264"/>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Droplet</Template>
  <TotalTime>246</TotalTime>
  <Words>2855</Words>
  <Application>Microsoft Office PowerPoint</Application>
  <PresentationFormat>A4 Paper (210x297 mm)</PresentationFormat>
  <Paragraphs>55</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Algerian</vt:lpstr>
      <vt:lpstr>Aptos</vt:lpstr>
      <vt:lpstr>Arial</vt:lpstr>
      <vt:lpstr>Tw Cen MT</vt:lpstr>
      <vt:lpstr>Wingdings</vt:lpstr>
      <vt:lpstr>Droplet</vt:lpstr>
      <vt:lpstr>Beat the Bulge: Building Healthier Futures with the NHS Weight Loss Plan App Student Name: VIDHI CHATURBHAI GONDALIYA    Student ID: 2521864    Module: Population Health And Digital Health Promotion    Program: MSc in Public Health And Social Care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Hetal Patel</cp:lastModifiedBy>
  <cp:revision>41</cp:revision>
  <dcterms:created xsi:type="dcterms:W3CDTF">2024-07-08T18:23:20Z</dcterms:created>
  <dcterms:modified xsi:type="dcterms:W3CDTF">2026-07-27T07:58:14Z</dcterms:modified>
</cp:coreProperties>
</file>