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56" r:id="rId2"/>
    <p:sldId id="261" r:id="rId3"/>
    <p:sldId id="257" r:id="rId4"/>
    <p:sldId id="259" r:id="rId5"/>
    <p:sldId id="262" r:id="rId6"/>
    <p:sldId id="258" r:id="rId7"/>
    <p:sldId id="269" r:id="rId8"/>
    <p:sldId id="265" r:id="rId9"/>
    <p:sldId id="266" r:id="rId10"/>
    <p:sldId id="263"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829" autoAdjust="0"/>
  </p:normalViewPr>
  <p:slideViewPr>
    <p:cSldViewPr snapToGrid="0">
      <p:cViewPr varScale="1">
        <p:scale>
          <a:sx n="59" d="100"/>
          <a:sy n="59" d="100"/>
        </p:scale>
        <p:origin x="1365" y="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A2A27F-F369-40BF-AA87-CA281FE174D4}" type="datetimeFigureOut">
              <a:rPr lang="en-GB" smtClean="0"/>
              <a:t>13/03/2019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774AD8-A47A-48FE-9B13-008547D8B2E4}" type="slidenum">
              <a:rPr lang="en-GB" smtClean="0"/>
              <a:t>‹#›</a:t>
            </a:fld>
            <a:endParaRPr lang="en-GB"/>
          </a:p>
        </p:txBody>
      </p:sp>
    </p:spTree>
    <p:extLst>
      <p:ext uri="{BB962C8B-B14F-4D97-AF65-F5344CB8AC3E}">
        <p14:creationId xmlns:p14="http://schemas.microsoft.com/office/powerpoint/2010/main" val="2264122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774AD8-A47A-48FE-9B13-008547D8B2E4}" type="slidenum">
              <a:rPr lang="en-GB" smtClean="0"/>
              <a:t>1</a:t>
            </a:fld>
            <a:endParaRPr lang="en-GB"/>
          </a:p>
        </p:txBody>
      </p:sp>
    </p:spTree>
    <p:extLst>
      <p:ext uri="{BB962C8B-B14F-4D97-AF65-F5344CB8AC3E}">
        <p14:creationId xmlns:p14="http://schemas.microsoft.com/office/powerpoint/2010/main" val="3562241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*ROBUST – continuously</a:t>
            </a:r>
            <a:r>
              <a:rPr lang="en-GB" baseline="0" dirty="0"/>
              <a:t> improved through physical testing, by analysing weak points</a:t>
            </a:r>
          </a:p>
          <a:p>
            <a:endParaRPr lang="en-GB" baseline="0" dirty="0"/>
          </a:p>
          <a:p>
            <a:r>
              <a:rPr lang="en-GB" baseline="0" dirty="0"/>
              <a:t>*ADJUSTABE – Gear ratio and descent velocity</a:t>
            </a:r>
          </a:p>
          <a:p>
            <a:endParaRPr lang="en-GB" baseline="0" dirty="0"/>
          </a:p>
          <a:p>
            <a:r>
              <a:rPr lang="en-GB" baseline="0" dirty="0"/>
              <a:t>*CONFORMING –Conforms to varying pipe diameter</a:t>
            </a:r>
          </a:p>
          <a:p>
            <a:endParaRPr lang="en-GB" baseline="0" dirty="0"/>
          </a:p>
          <a:p>
            <a:r>
              <a:rPr lang="en-GB" baseline="0" dirty="0"/>
              <a:t>*MULTIPLE USE – Suitable for multiple use through recharging</a:t>
            </a:r>
          </a:p>
          <a:p>
            <a:endParaRPr lang="en-GB" baseline="0" dirty="0"/>
          </a:p>
          <a:p>
            <a:r>
              <a:rPr lang="en-GB" baseline="0" dirty="0"/>
              <a:t>*SAFETY MECHANISMS – Limiting descent velocity</a:t>
            </a:r>
            <a:endParaRPr lang="en-GB" dirty="0"/>
          </a:p>
        </p:txBody>
      </p:sp>
      <p:sp>
        <p:nvSpPr>
          <p:cNvPr id="4" name="Slide Number Placeholder 3"/>
          <p:cNvSpPr>
            <a:spLocks noGrp="1"/>
          </p:cNvSpPr>
          <p:nvPr>
            <p:ph type="sldNum" sz="quarter" idx="10"/>
          </p:nvPr>
        </p:nvSpPr>
        <p:spPr/>
        <p:txBody>
          <a:bodyPr/>
          <a:lstStyle/>
          <a:p>
            <a:fld id="{1A774AD8-A47A-48FE-9B13-008547D8B2E4}" type="slidenum">
              <a:rPr lang="en-GB" smtClean="0"/>
              <a:t>2</a:t>
            </a:fld>
            <a:endParaRPr lang="en-GB"/>
          </a:p>
        </p:txBody>
      </p:sp>
    </p:spTree>
    <p:extLst>
      <p:ext uri="{BB962C8B-B14F-4D97-AF65-F5344CB8AC3E}">
        <p14:creationId xmlns:p14="http://schemas.microsoft.com/office/powerpoint/2010/main" val="3473521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*DEVELOPMENT</a:t>
            </a:r>
            <a:r>
              <a:rPr lang="en-GB" baseline="0" dirty="0"/>
              <a:t> BASED ON TESTING &amp; DESIGN ANALYSIS</a:t>
            </a:r>
          </a:p>
          <a:p>
            <a:endParaRPr lang="en-GB" dirty="0"/>
          </a:p>
          <a:p>
            <a:r>
              <a:rPr lang="en-GB" baseline="0" dirty="0"/>
              <a:t>*BETTER WEIGHT DISTRIBUTION (CHAIN LOCATION) + STIFFER CHASSIS MATERIAL – ALLOWS FOR REDUCED TORSIONAL STRESS ON WHEELS</a:t>
            </a:r>
          </a:p>
          <a:p>
            <a:r>
              <a:rPr lang="en-GB" baseline="0" dirty="0"/>
              <a:t>*HIGHER GEAR REDUCTION RATIO (MADE USE OF ADJUSTABILITY) – MORE TORQUE</a:t>
            </a:r>
          </a:p>
          <a:p>
            <a:r>
              <a:rPr lang="en-GB" baseline="0" dirty="0"/>
              <a:t>*SPRINGS USED INSTEAD OF ELASTIC TREASURY TAGS – MORE CLAMPING FORCE + MORE LINEAR</a:t>
            </a:r>
            <a:endParaRPr lang="en-GB" dirty="0"/>
          </a:p>
        </p:txBody>
      </p:sp>
      <p:sp>
        <p:nvSpPr>
          <p:cNvPr id="4" name="Slide Number Placeholder 3"/>
          <p:cNvSpPr>
            <a:spLocks noGrp="1"/>
          </p:cNvSpPr>
          <p:nvPr>
            <p:ph type="sldNum" sz="quarter" idx="10"/>
          </p:nvPr>
        </p:nvSpPr>
        <p:spPr/>
        <p:txBody>
          <a:bodyPr/>
          <a:lstStyle/>
          <a:p>
            <a:fld id="{1A774AD8-A47A-48FE-9B13-008547D8B2E4}" type="slidenum">
              <a:rPr lang="en-GB" smtClean="0"/>
              <a:t>3</a:t>
            </a:fld>
            <a:endParaRPr lang="en-GB"/>
          </a:p>
        </p:txBody>
      </p:sp>
    </p:spTree>
    <p:extLst>
      <p:ext uri="{BB962C8B-B14F-4D97-AF65-F5344CB8AC3E}">
        <p14:creationId xmlns:p14="http://schemas.microsoft.com/office/powerpoint/2010/main" val="472181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ahead for potential challenges - Gantt chart</a:t>
            </a:r>
          </a:p>
          <a:p>
            <a:r>
              <a:rPr lang="en-GB" dirty="0"/>
              <a:t>*Analysis</a:t>
            </a:r>
            <a:r>
              <a:rPr lang="en-GB" baseline="0" dirty="0"/>
              <a:t> of ideas – improving time efficiency by preventing the development of unviable/non-feasible designs</a:t>
            </a:r>
          </a:p>
          <a:p>
            <a:r>
              <a:rPr lang="en-GB" baseline="0" dirty="0"/>
              <a:t>*Calculations ensure that the design is ready for production – time efficiency </a:t>
            </a:r>
          </a:p>
          <a:p>
            <a:r>
              <a:rPr lang="en-GB" baseline="0" dirty="0"/>
              <a:t>*Team discussion – All members of the team validate the final design </a:t>
            </a:r>
          </a:p>
          <a:p>
            <a:endParaRPr lang="en-GB" dirty="0"/>
          </a:p>
        </p:txBody>
      </p:sp>
      <p:sp>
        <p:nvSpPr>
          <p:cNvPr id="4" name="Slide Number Placeholder 3"/>
          <p:cNvSpPr>
            <a:spLocks noGrp="1"/>
          </p:cNvSpPr>
          <p:nvPr>
            <p:ph type="sldNum" sz="quarter" idx="10"/>
          </p:nvPr>
        </p:nvSpPr>
        <p:spPr/>
        <p:txBody>
          <a:bodyPr/>
          <a:lstStyle/>
          <a:p>
            <a:fld id="{1A774AD8-A47A-48FE-9B13-008547D8B2E4}" type="slidenum">
              <a:rPr lang="en-GB" smtClean="0"/>
              <a:t>4</a:t>
            </a:fld>
            <a:endParaRPr lang="en-GB"/>
          </a:p>
        </p:txBody>
      </p:sp>
    </p:spTree>
    <p:extLst>
      <p:ext uri="{BB962C8B-B14F-4D97-AF65-F5344CB8AC3E}">
        <p14:creationId xmlns:p14="http://schemas.microsoft.com/office/powerpoint/2010/main" val="595728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Image source:</a:t>
            </a:r>
            <a:r>
              <a:rPr lang="en-GB" baseline="0" dirty="0"/>
              <a:t> https://nihita-g-tqm.weebly.com/assignment-6.html</a:t>
            </a:r>
            <a:endParaRPr lang="en-GB" dirty="0"/>
          </a:p>
        </p:txBody>
      </p:sp>
      <p:sp>
        <p:nvSpPr>
          <p:cNvPr id="4" name="Slide Number Placeholder 3"/>
          <p:cNvSpPr>
            <a:spLocks noGrp="1"/>
          </p:cNvSpPr>
          <p:nvPr>
            <p:ph type="sldNum" sz="quarter" idx="10"/>
          </p:nvPr>
        </p:nvSpPr>
        <p:spPr/>
        <p:txBody>
          <a:bodyPr/>
          <a:lstStyle/>
          <a:p>
            <a:fld id="{1A774AD8-A47A-48FE-9B13-008547D8B2E4}" type="slidenum">
              <a:rPr lang="en-GB" smtClean="0"/>
              <a:t>5</a:t>
            </a:fld>
            <a:endParaRPr lang="en-GB"/>
          </a:p>
        </p:txBody>
      </p:sp>
    </p:spTree>
    <p:extLst>
      <p:ext uri="{BB962C8B-B14F-4D97-AF65-F5344CB8AC3E}">
        <p14:creationId xmlns:p14="http://schemas.microsoft.com/office/powerpoint/2010/main" val="128511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*Rechargeable = For the purpose of convenience, we chose a rechargeable battery</a:t>
            </a:r>
            <a:endParaRPr lang="en-GB" dirty="0"/>
          </a:p>
          <a:p>
            <a:endParaRPr lang="en-GB" dirty="0"/>
          </a:p>
          <a:p>
            <a:r>
              <a:rPr lang="en-GB" dirty="0"/>
              <a:t>*Safety – Made sure that it meets</a:t>
            </a:r>
            <a:r>
              <a:rPr lang="en-GB" baseline="0" dirty="0"/>
              <a:t> the criteria: NI-</a:t>
            </a:r>
            <a:r>
              <a:rPr lang="en-GB" baseline="0" dirty="0" err="1"/>
              <a:t>Hm</a:t>
            </a:r>
            <a:r>
              <a:rPr lang="en-GB" baseline="0" dirty="0"/>
              <a:t> chosen instead of LIPO, despite its lower density</a:t>
            </a:r>
          </a:p>
          <a:p>
            <a:endParaRPr lang="en-GB" baseline="0" dirty="0"/>
          </a:p>
          <a:p>
            <a:r>
              <a:rPr lang="en-GB" baseline="0" dirty="0"/>
              <a:t>*Well balanced: Battery capacity calculations were carried out to find a balance between weight and battery life</a:t>
            </a:r>
          </a:p>
          <a:p>
            <a:endParaRPr lang="en-GB" baseline="0" dirty="0"/>
          </a:p>
          <a:p>
            <a:r>
              <a:rPr lang="en-GB" baseline="0" dirty="0"/>
              <a:t>-We choose 300Mah battery – closest available to our calculation</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1A774AD8-A47A-48FE-9B13-008547D8B2E4}" type="slidenum">
              <a:rPr lang="en-GB" smtClean="0"/>
              <a:t>6</a:t>
            </a:fld>
            <a:endParaRPr lang="en-GB"/>
          </a:p>
        </p:txBody>
      </p:sp>
    </p:spTree>
    <p:extLst>
      <p:ext uri="{BB962C8B-B14F-4D97-AF65-F5344CB8AC3E}">
        <p14:creationId xmlns:p14="http://schemas.microsoft.com/office/powerpoint/2010/main" val="40280074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 CAD model based on initial idea of chosen design</a:t>
            </a:r>
          </a:p>
        </p:txBody>
      </p:sp>
      <p:sp>
        <p:nvSpPr>
          <p:cNvPr id="4" name="Slide Number Placeholder 3"/>
          <p:cNvSpPr>
            <a:spLocks noGrp="1"/>
          </p:cNvSpPr>
          <p:nvPr>
            <p:ph type="sldNum" sz="quarter" idx="5"/>
          </p:nvPr>
        </p:nvSpPr>
        <p:spPr/>
        <p:txBody>
          <a:bodyPr/>
          <a:lstStyle/>
          <a:p>
            <a:fld id="{1A774AD8-A47A-48FE-9B13-008547D8B2E4}" type="slidenum">
              <a:rPr lang="en-GB" smtClean="0"/>
              <a:t>7</a:t>
            </a:fld>
            <a:endParaRPr lang="en-GB"/>
          </a:p>
        </p:txBody>
      </p:sp>
    </p:spTree>
    <p:extLst>
      <p:ext uri="{BB962C8B-B14F-4D97-AF65-F5344CB8AC3E}">
        <p14:creationId xmlns:p14="http://schemas.microsoft.com/office/powerpoint/2010/main" val="24204471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Adjustable – controllable</a:t>
            </a:r>
            <a:r>
              <a:rPr lang="en-GB" baseline="0" dirty="0"/>
              <a:t> descent velocity &amp; polarity switching</a:t>
            </a:r>
          </a:p>
          <a:p>
            <a:endParaRPr lang="en-GB" baseline="0" dirty="0"/>
          </a:p>
          <a:p>
            <a:r>
              <a:rPr lang="en-GB" baseline="0" dirty="0"/>
              <a:t>Reliable &amp; easy to work on – all wires attached to a PCB.</a:t>
            </a:r>
          </a:p>
          <a:p>
            <a:endParaRPr lang="en-GB" baseline="0" dirty="0"/>
          </a:p>
          <a:p>
            <a:r>
              <a:rPr lang="en-GB" baseline="0" dirty="0"/>
              <a:t>The circuit was simulated in advance</a:t>
            </a:r>
            <a:endParaRPr lang="en-GB" dirty="0"/>
          </a:p>
        </p:txBody>
      </p:sp>
      <p:sp>
        <p:nvSpPr>
          <p:cNvPr id="4" name="Slide Number Placeholder 3"/>
          <p:cNvSpPr>
            <a:spLocks noGrp="1"/>
          </p:cNvSpPr>
          <p:nvPr>
            <p:ph type="sldNum" sz="quarter" idx="10"/>
          </p:nvPr>
        </p:nvSpPr>
        <p:spPr/>
        <p:txBody>
          <a:bodyPr/>
          <a:lstStyle/>
          <a:p>
            <a:fld id="{1A774AD8-A47A-48FE-9B13-008547D8B2E4}" type="slidenum">
              <a:rPr lang="en-GB" smtClean="0"/>
              <a:t>8</a:t>
            </a:fld>
            <a:endParaRPr lang="en-GB"/>
          </a:p>
        </p:txBody>
      </p:sp>
    </p:spTree>
    <p:extLst>
      <p:ext uri="{BB962C8B-B14F-4D97-AF65-F5344CB8AC3E}">
        <p14:creationId xmlns:p14="http://schemas.microsoft.com/office/powerpoint/2010/main" val="1416269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allowed the team to compute &amp; visualise how the gearing ratio affects the torque at the output shaft as well as the velocity of the climber (and therefore allowing us to see how long it would take the climber to reach the top).</a:t>
            </a:r>
          </a:p>
        </p:txBody>
      </p:sp>
      <p:sp>
        <p:nvSpPr>
          <p:cNvPr id="4" name="Slide Number Placeholder 3"/>
          <p:cNvSpPr>
            <a:spLocks noGrp="1"/>
          </p:cNvSpPr>
          <p:nvPr>
            <p:ph type="sldNum" sz="quarter" idx="5"/>
          </p:nvPr>
        </p:nvSpPr>
        <p:spPr/>
        <p:txBody>
          <a:bodyPr/>
          <a:lstStyle/>
          <a:p>
            <a:fld id="{1A774AD8-A47A-48FE-9B13-008547D8B2E4}" type="slidenum">
              <a:rPr lang="en-GB" smtClean="0"/>
              <a:t>9</a:t>
            </a:fld>
            <a:endParaRPr lang="en-GB"/>
          </a:p>
        </p:txBody>
      </p:sp>
    </p:spTree>
    <p:extLst>
      <p:ext uri="{BB962C8B-B14F-4D97-AF65-F5344CB8AC3E}">
        <p14:creationId xmlns:p14="http://schemas.microsoft.com/office/powerpoint/2010/main" val="1657242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*Deadlines were met due to collaboration and planning [mention Gantt chart]</a:t>
            </a:r>
          </a:p>
          <a:p>
            <a:endParaRPr lang="en-GB" dirty="0"/>
          </a:p>
          <a:p>
            <a:r>
              <a:rPr lang="en-GB" dirty="0"/>
              <a:t>*Regarding meeting up – implementing</a:t>
            </a:r>
            <a:r>
              <a:rPr lang="en-GB" baseline="0" dirty="0"/>
              <a:t> the use of social media helped out</a:t>
            </a:r>
          </a:p>
          <a:p>
            <a:endParaRPr lang="en-GB" baseline="0" dirty="0"/>
          </a:p>
          <a:p>
            <a:r>
              <a:rPr lang="en-GB" baseline="0" dirty="0"/>
              <a:t>*Regarding team member – Team restructure was required to ensure all tasks would be assigned</a:t>
            </a:r>
          </a:p>
          <a:p>
            <a:endParaRPr lang="en-GB" baseline="0" dirty="0"/>
          </a:p>
          <a:p>
            <a:r>
              <a:rPr lang="en-GB" baseline="0" dirty="0"/>
              <a:t>*Regarding the budget – costs were cut through more effective designs- iteration</a:t>
            </a:r>
          </a:p>
        </p:txBody>
      </p:sp>
      <p:sp>
        <p:nvSpPr>
          <p:cNvPr id="4" name="Slide Number Placeholder 3"/>
          <p:cNvSpPr>
            <a:spLocks noGrp="1"/>
          </p:cNvSpPr>
          <p:nvPr>
            <p:ph type="sldNum" sz="quarter" idx="10"/>
          </p:nvPr>
        </p:nvSpPr>
        <p:spPr/>
        <p:txBody>
          <a:bodyPr/>
          <a:lstStyle/>
          <a:p>
            <a:fld id="{1A774AD8-A47A-48FE-9B13-008547D8B2E4}" type="slidenum">
              <a:rPr lang="en-GB" smtClean="0"/>
              <a:t>10</a:t>
            </a:fld>
            <a:endParaRPr lang="en-GB"/>
          </a:p>
        </p:txBody>
      </p:sp>
    </p:spTree>
    <p:extLst>
      <p:ext uri="{BB962C8B-B14F-4D97-AF65-F5344CB8AC3E}">
        <p14:creationId xmlns:p14="http://schemas.microsoft.com/office/powerpoint/2010/main" val="2156289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774AD8-A47A-48FE-9B13-008547D8B2E4}" type="slidenum">
              <a:rPr lang="en-GB" smtClean="0"/>
              <a:t>11</a:t>
            </a:fld>
            <a:endParaRPr lang="en-GB"/>
          </a:p>
        </p:txBody>
      </p:sp>
    </p:spTree>
    <p:extLst>
      <p:ext uri="{BB962C8B-B14F-4D97-AF65-F5344CB8AC3E}">
        <p14:creationId xmlns:p14="http://schemas.microsoft.com/office/powerpoint/2010/main" val="20458244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7C2D1B-D714-4812-A155-C5C63DBA7E1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1960445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7C2D1B-D714-4812-A155-C5C63DBA7E1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1727552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7C2D1B-D714-4812-A155-C5C63DBA7E1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814578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7C2D1B-D714-4812-A155-C5C63DBA7E1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2673758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7C2D1B-D714-4812-A155-C5C63DBA7E1F}"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700904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7C2D1B-D714-4812-A155-C5C63DBA7E1F}"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523363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A77C2D1B-D714-4812-A155-C5C63DBA7E1F}" type="datetimeFigureOut">
              <a:rPr lang="en-GB" smtClean="0"/>
              <a:t>13/03/2019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2808859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7C2D1B-D714-4812-A155-C5C63DBA7E1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3987335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7C2D1B-D714-4812-A155-C5C63DBA7E1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3574352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7C2D1B-D714-4812-A155-C5C63DBA7E1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33960020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7C2D1B-D714-4812-A155-C5C63DBA7E1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619517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7C2D1B-D714-4812-A155-C5C63DBA7E1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2E31E589-0FD7-4972-B92A-5CC9EE1C2532}"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944308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7C2D1B-D714-4812-A155-C5C63DBA7E1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18530738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77C2D1B-D714-4812-A155-C5C63DBA7E1F}"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38530379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77C2D1B-D714-4812-A155-C5C63DBA7E1F}"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3163382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7C2D1B-D714-4812-A155-C5C63DBA7E1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31E589-0FD7-4972-B92A-5CC9EE1C2532}" type="slidenum">
              <a:rPr lang="en-GB" smtClean="0"/>
              <a:t>‹#›</a:t>
            </a:fld>
            <a:endParaRPr lang="en-GB"/>
          </a:p>
        </p:txBody>
      </p:sp>
    </p:spTree>
    <p:extLst>
      <p:ext uri="{BB962C8B-B14F-4D97-AF65-F5344CB8AC3E}">
        <p14:creationId xmlns:p14="http://schemas.microsoft.com/office/powerpoint/2010/main" val="13411492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A77C2D1B-D714-4812-A155-C5C63DBA7E1F}" type="datetimeFigureOut">
              <a:rPr lang="en-GB" smtClean="0"/>
              <a:t>13/03/2019</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2E31E589-0FD7-4972-B92A-5CC9EE1C2532}" type="slidenum">
              <a:rPr lang="en-GB" smtClean="0"/>
              <a:t>‹#›</a:t>
            </a:fld>
            <a:endParaRPr lang="en-GB"/>
          </a:p>
        </p:txBody>
      </p:sp>
    </p:spTree>
    <p:extLst>
      <p:ext uri="{BB962C8B-B14F-4D97-AF65-F5344CB8AC3E}">
        <p14:creationId xmlns:p14="http://schemas.microsoft.com/office/powerpoint/2010/main" val="4000237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77C2D1B-D714-4812-A155-C5C63DBA7E1F}" type="datetimeFigureOut">
              <a:rPr lang="en-GB" smtClean="0"/>
              <a:t>13/03/2019</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2E31E589-0FD7-4972-B92A-5CC9EE1C2532}" type="slidenum">
              <a:rPr lang="en-GB" smtClean="0"/>
              <a:t>‹#›</a:t>
            </a:fld>
            <a:endParaRPr lang="en-GB"/>
          </a:p>
        </p:txBody>
      </p:sp>
    </p:spTree>
    <p:extLst>
      <p:ext uri="{BB962C8B-B14F-4D97-AF65-F5344CB8AC3E}">
        <p14:creationId xmlns:p14="http://schemas.microsoft.com/office/powerpoint/2010/main" val="2876371710"/>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tmp"/><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Pipe climber – GROUP B</a:t>
            </a:r>
          </a:p>
        </p:txBody>
      </p:sp>
      <p:sp>
        <p:nvSpPr>
          <p:cNvPr id="4" name="TextBox 3"/>
          <p:cNvSpPr txBox="1"/>
          <p:nvPr/>
        </p:nvSpPr>
        <p:spPr>
          <a:xfrm>
            <a:off x="9135687" y="2665366"/>
            <a:ext cx="2396810" cy="2031325"/>
          </a:xfrm>
          <a:prstGeom prst="rect">
            <a:avLst/>
          </a:prstGeom>
          <a:noFill/>
        </p:spPr>
        <p:txBody>
          <a:bodyPr wrap="none" rtlCol="0">
            <a:spAutoFit/>
          </a:bodyPr>
          <a:lstStyle/>
          <a:p>
            <a:r>
              <a:rPr lang="en-GB" b="1" dirty="0"/>
              <a:t>Eoin Collins</a:t>
            </a:r>
          </a:p>
          <a:p>
            <a:endParaRPr lang="en-GB" b="1" dirty="0"/>
          </a:p>
          <a:p>
            <a:r>
              <a:rPr lang="en-GB" b="1" dirty="0"/>
              <a:t>Mateusz Skoczylas</a:t>
            </a:r>
          </a:p>
          <a:p>
            <a:endParaRPr lang="en-GB" b="1" dirty="0"/>
          </a:p>
          <a:p>
            <a:r>
              <a:rPr lang="en-GB" b="1" dirty="0" err="1"/>
              <a:t>Kseniya</a:t>
            </a:r>
            <a:r>
              <a:rPr lang="en-GB" b="1" dirty="0"/>
              <a:t> </a:t>
            </a:r>
            <a:r>
              <a:rPr lang="en-GB" b="1" dirty="0" err="1"/>
              <a:t>Gomzjakova</a:t>
            </a:r>
            <a:endParaRPr lang="en-GB" b="1" dirty="0"/>
          </a:p>
          <a:p>
            <a:endParaRPr lang="en-GB" b="1" dirty="0"/>
          </a:p>
          <a:p>
            <a:endParaRPr lang="en-GB" b="1" dirty="0"/>
          </a:p>
        </p:txBody>
      </p:sp>
      <p:sp>
        <p:nvSpPr>
          <p:cNvPr id="5" name="TextBox 4"/>
          <p:cNvSpPr txBox="1"/>
          <p:nvPr/>
        </p:nvSpPr>
        <p:spPr>
          <a:xfrm>
            <a:off x="0" y="6550223"/>
            <a:ext cx="7431778" cy="276999"/>
          </a:xfrm>
          <a:prstGeom prst="rect">
            <a:avLst/>
          </a:prstGeom>
          <a:noFill/>
        </p:spPr>
        <p:txBody>
          <a:bodyPr wrap="none" rtlCol="0">
            <a:spAutoFit/>
          </a:bodyPr>
          <a:lstStyle/>
          <a:p>
            <a:r>
              <a:rPr lang="en-GB" sz="1200" dirty="0"/>
              <a:t>When marking, please refer to the PowerPoint notes window below each slide for additional information </a:t>
            </a:r>
          </a:p>
        </p:txBody>
      </p:sp>
    </p:spTree>
    <p:extLst>
      <p:ext uri="{BB962C8B-B14F-4D97-AF65-F5344CB8AC3E}">
        <p14:creationId xmlns:p14="http://schemas.microsoft.com/office/powerpoint/2010/main" val="2967913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Pipe climber – Our design</a:t>
            </a:r>
          </a:p>
        </p:txBody>
      </p:sp>
      <p:sp>
        <p:nvSpPr>
          <p:cNvPr id="3" name="Content Placeholder 2"/>
          <p:cNvSpPr>
            <a:spLocks noGrp="1"/>
          </p:cNvSpPr>
          <p:nvPr>
            <p:ph idx="1"/>
          </p:nvPr>
        </p:nvSpPr>
        <p:spPr>
          <a:xfrm>
            <a:off x="4489373" y="2123766"/>
            <a:ext cx="7299504" cy="4227871"/>
          </a:xfrm>
        </p:spPr>
        <p:txBody>
          <a:bodyPr>
            <a:normAutofit/>
          </a:bodyPr>
          <a:lstStyle/>
          <a:p>
            <a:r>
              <a:rPr lang="en-GB" dirty="0"/>
              <a:t>Robust</a:t>
            </a:r>
          </a:p>
          <a:p>
            <a:endParaRPr lang="en-GB" dirty="0"/>
          </a:p>
          <a:p>
            <a:r>
              <a:rPr lang="en-GB" dirty="0"/>
              <a:t>Adjustable</a:t>
            </a:r>
          </a:p>
          <a:p>
            <a:endParaRPr lang="en-GB" dirty="0"/>
          </a:p>
          <a:p>
            <a:r>
              <a:rPr lang="en-GB" dirty="0"/>
              <a:t>Conforming</a:t>
            </a:r>
          </a:p>
          <a:p>
            <a:endParaRPr lang="en-GB" dirty="0"/>
          </a:p>
          <a:p>
            <a:r>
              <a:rPr lang="en-GB" dirty="0"/>
              <a:t>Suitable for multiple use</a:t>
            </a:r>
          </a:p>
          <a:p>
            <a:endParaRPr lang="en-GB" dirty="0"/>
          </a:p>
          <a:p>
            <a:r>
              <a:rPr lang="en-GB" dirty="0"/>
              <a:t>Safety mechanisms built in</a:t>
            </a:r>
          </a:p>
        </p:txBody>
      </p:sp>
      <p:pic>
        <p:nvPicPr>
          <p:cNvPr id="5" name="Picture 2" descr="https://scontent-lhr3-1.xx.fbcdn.net/v/t1.15752-9/53664162_2088630397880006_5361095281150525440_n.jpg?_nc_cat=105&amp;_nc_ht=scontent-lhr3-1.xx&amp;oh=9a450d25c791f7aaa868b19f87537ac5&amp;oe=5D1C0F1D"/>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7873" t="379" r="15102"/>
          <a:stretch/>
        </p:blipFill>
        <p:spPr bwMode="auto">
          <a:xfrm>
            <a:off x="431020" y="2601322"/>
            <a:ext cx="3330475" cy="3272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9457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scontent-lhr3-1.xx.fbcdn.net/v/t1.15752-9/53664162_2088630397880006_5361095281150525440_n.jpg?_nc_cat=105&amp;_nc_ht=scontent-lhr3-1.xx&amp;oh=9a450d25c791f7aaa868b19f87537ac5&amp;oe=5D1C0F1D"/>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7873" t="379" r="15102"/>
          <a:stretch/>
        </p:blipFill>
        <p:spPr bwMode="auto">
          <a:xfrm>
            <a:off x="3514726" y="2542414"/>
            <a:ext cx="3810116" cy="374408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8" descr="https://lh3.googleusercontent.com/EB4D_LGOnM6I2JARmnf3PFfEJkt52Uz6tnnDOdZapekvSCQhIs3irPYV3Qe4_54DQYcONnQrcdSROcjSrZgof3-mfSsd8Tm7VOpI48981Ev_Sn0tSCdxv9iZ2ZCQsnqtTsTz4C8OGJKxKYGFzU5R7L1z2haI6zWr2YFVex1z1Lid7alwsFeIPwIpAzhJxYx2sq35CP818_SwIldVgvkCtDk7t-sUYH2K0_x1eqRgQIGSPEebaxE4Z6eNa5Q2ph-pd9ZKqf7K0HX6esdGXHZPzdvb6UlyTw_otYun7gnP4dqkvEJtMu_Ye_UWhG9O12mchRkj6gWcpveU-hJ9isMo8CKLus4Yt4d31gZkAuFg9FF31WhhHMZWT4MEm4WC865FmoMLUsFSsQviN9s0jJPnIh-ItfiNL_rXDIdHtw8H03r0WOL3bvxx1a1Hd0gFPvUeWhT-ik0ksC6uGpQmE4EpyNg8ZIQKyJFhG-AiM6U882lQHMd06wRARFjBypASmg3CxVvSbqhkSgtt0fAVNNy_QWwbK3a_MLC4Nbm-kUykwbiyisOW74HTzzaQQQnOzFkoTtjOS5BbsdZ75h4PUm2B5VNb7j19-5ZBKgh4p5fihHa1MxReI8DRuXqSHSzIHiczzshmGlziaZxE_4u8N0pKpnRmqmwbCQFU=w714-h1267-no">
            <a:extLst>
              <a:ext uri="{FF2B5EF4-FFF2-40B4-BE49-F238E27FC236}">
                <a16:creationId xmlns:a16="http://schemas.microsoft.com/office/drawing/2014/main" id="{C71C699E-85DE-49CC-BE04-8E24B1A7CC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420" t="19339" b="17571"/>
          <a:stretch/>
        </p:blipFill>
        <p:spPr bwMode="auto">
          <a:xfrm>
            <a:off x="260225" y="2542414"/>
            <a:ext cx="2991630" cy="374408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0225" y="2068306"/>
            <a:ext cx="3076576" cy="369332"/>
          </a:xfrm>
          <a:prstGeom prst="rect">
            <a:avLst/>
          </a:prstGeom>
          <a:noFill/>
        </p:spPr>
        <p:txBody>
          <a:bodyPr wrap="square" rtlCol="0">
            <a:spAutoFit/>
          </a:bodyPr>
          <a:lstStyle/>
          <a:p>
            <a:pPr algn="ctr"/>
            <a:r>
              <a:rPr lang="en-GB" dirty="0"/>
              <a:t>Revision 1</a:t>
            </a:r>
          </a:p>
        </p:txBody>
      </p:sp>
      <p:sp>
        <p:nvSpPr>
          <p:cNvPr id="7" name="TextBox 6"/>
          <p:cNvSpPr txBox="1"/>
          <p:nvPr/>
        </p:nvSpPr>
        <p:spPr>
          <a:xfrm>
            <a:off x="7400405" y="2437638"/>
            <a:ext cx="3667992" cy="1703480"/>
          </a:xfrm>
          <a:prstGeom prst="rect">
            <a:avLst/>
          </a:prstGeom>
          <a:noFill/>
        </p:spPr>
        <p:txBody>
          <a:bodyPr wrap="none" rtlCol="0">
            <a:spAutoFit/>
          </a:bodyPr>
          <a:lstStyle/>
          <a:p>
            <a:pPr marL="285750" indent="-285750">
              <a:lnSpc>
                <a:spcPct val="150000"/>
              </a:lnSpc>
              <a:buFont typeface="Arial" panose="020B0604020202020204" pitchFamily="34" charset="0"/>
              <a:buChar char="•"/>
            </a:pPr>
            <a:r>
              <a:rPr lang="en-GB" dirty="0"/>
              <a:t>Stiffer chassis</a:t>
            </a:r>
          </a:p>
          <a:p>
            <a:pPr marL="285750" indent="-285750">
              <a:lnSpc>
                <a:spcPct val="150000"/>
              </a:lnSpc>
              <a:buFont typeface="Arial" panose="020B0604020202020204" pitchFamily="34" charset="0"/>
              <a:buChar char="•"/>
            </a:pPr>
            <a:r>
              <a:rPr lang="en-GB" dirty="0"/>
              <a:t>Better weight distribution</a:t>
            </a:r>
          </a:p>
          <a:p>
            <a:pPr marL="285750" indent="-285750">
              <a:lnSpc>
                <a:spcPct val="150000"/>
              </a:lnSpc>
              <a:buFont typeface="Arial" panose="020B0604020202020204" pitchFamily="34" charset="0"/>
              <a:buChar char="•"/>
            </a:pPr>
            <a:r>
              <a:rPr lang="en-GB" dirty="0"/>
              <a:t>Bigger reduction ratio</a:t>
            </a:r>
          </a:p>
          <a:p>
            <a:pPr marL="285750" indent="-285750">
              <a:lnSpc>
                <a:spcPct val="150000"/>
              </a:lnSpc>
              <a:buFont typeface="Arial" panose="020B0604020202020204" pitchFamily="34" charset="0"/>
              <a:buChar char="•"/>
            </a:pPr>
            <a:r>
              <a:rPr lang="en-GB" dirty="0"/>
              <a:t>Improved clamping mechanism</a:t>
            </a:r>
          </a:p>
        </p:txBody>
      </p:sp>
      <p:sp>
        <p:nvSpPr>
          <p:cNvPr id="9" name="TextBox 8"/>
          <p:cNvSpPr txBox="1"/>
          <p:nvPr/>
        </p:nvSpPr>
        <p:spPr>
          <a:xfrm>
            <a:off x="623116" y="942727"/>
            <a:ext cx="5041765" cy="646331"/>
          </a:xfrm>
          <a:prstGeom prst="rect">
            <a:avLst/>
          </a:prstGeom>
          <a:noFill/>
        </p:spPr>
        <p:txBody>
          <a:bodyPr wrap="none" rtlCol="0">
            <a:spAutoFit/>
          </a:bodyPr>
          <a:lstStyle/>
          <a:p>
            <a:r>
              <a:rPr lang="en-GB" sz="3600" dirty="0"/>
              <a:t>Development over time</a:t>
            </a:r>
          </a:p>
        </p:txBody>
      </p:sp>
      <p:sp>
        <p:nvSpPr>
          <p:cNvPr id="10" name="TextBox 9"/>
          <p:cNvSpPr txBox="1"/>
          <p:nvPr/>
        </p:nvSpPr>
        <p:spPr>
          <a:xfrm>
            <a:off x="3881496" y="2068306"/>
            <a:ext cx="3076576" cy="369332"/>
          </a:xfrm>
          <a:prstGeom prst="rect">
            <a:avLst/>
          </a:prstGeom>
          <a:noFill/>
        </p:spPr>
        <p:txBody>
          <a:bodyPr wrap="square" rtlCol="0">
            <a:spAutoFit/>
          </a:bodyPr>
          <a:lstStyle/>
          <a:p>
            <a:pPr algn="ctr"/>
            <a:r>
              <a:rPr lang="en-GB" dirty="0"/>
              <a:t>Revision 2</a:t>
            </a:r>
          </a:p>
        </p:txBody>
      </p:sp>
    </p:spTree>
    <p:extLst>
      <p:ext uri="{BB962C8B-B14F-4D97-AF65-F5344CB8AC3E}">
        <p14:creationId xmlns:p14="http://schemas.microsoft.com/office/powerpoint/2010/main" val="3762254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Our team working structure</a:t>
            </a:r>
            <a:br>
              <a:rPr lang="en-GB" b="1" dirty="0"/>
            </a:br>
            <a:r>
              <a:rPr lang="en-GB" sz="1800" dirty="0"/>
              <a:t>Leadership: Eoin Collins</a:t>
            </a:r>
          </a:p>
        </p:txBody>
      </p:sp>
      <p:sp>
        <p:nvSpPr>
          <p:cNvPr id="3" name="Content Placeholder 2"/>
          <p:cNvSpPr>
            <a:spLocks noGrp="1"/>
          </p:cNvSpPr>
          <p:nvPr>
            <p:ph idx="1"/>
          </p:nvPr>
        </p:nvSpPr>
        <p:spPr>
          <a:xfrm>
            <a:off x="680321" y="2336873"/>
            <a:ext cx="9613861" cy="4149652"/>
          </a:xfrm>
        </p:spPr>
        <p:txBody>
          <a:bodyPr>
            <a:normAutofit/>
          </a:bodyPr>
          <a:lstStyle/>
          <a:p>
            <a:pPr marL="0" indent="0">
              <a:buNone/>
            </a:pPr>
            <a:r>
              <a:rPr lang="en-GB" b="1" dirty="0"/>
              <a:t>Steps taken to arrive at final design</a:t>
            </a:r>
          </a:p>
          <a:p>
            <a:pPr marL="0" indent="0">
              <a:buNone/>
            </a:pPr>
            <a:endParaRPr lang="en-GB" b="1" dirty="0"/>
          </a:p>
          <a:p>
            <a:r>
              <a:rPr lang="en-GB" dirty="0"/>
              <a:t>Planning ahead</a:t>
            </a:r>
          </a:p>
          <a:p>
            <a:r>
              <a:rPr lang="en-GB" dirty="0"/>
              <a:t>Analysis of ideas</a:t>
            </a:r>
          </a:p>
          <a:p>
            <a:r>
              <a:rPr lang="en-GB" dirty="0"/>
              <a:t>Calculations</a:t>
            </a:r>
          </a:p>
          <a:p>
            <a:r>
              <a:rPr lang="en-GB" dirty="0"/>
              <a:t>Team discussion/group meetings</a:t>
            </a:r>
            <a:endParaRPr lang="en-GB" b="1" dirty="0"/>
          </a:p>
          <a:p>
            <a:r>
              <a:rPr lang="en-GB" dirty="0"/>
              <a:t>Keeping track of budget at all stages</a:t>
            </a:r>
          </a:p>
        </p:txBody>
      </p:sp>
    </p:spTree>
    <p:extLst>
      <p:ext uri="{BB962C8B-B14F-4D97-AF65-F5344CB8AC3E}">
        <p14:creationId xmlns:p14="http://schemas.microsoft.com/office/powerpoint/2010/main" val="1634795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Bill of materials</a:t>
            </a:r>
            <a:br>
              <a:rPr lang="en-GB" dirty="0"/>
            </a:br>
            <a:r>
              <a:rPr lang="en-GB" sz="1800" dirty="0"/>
              <a:t>Assigned to: Mateusz Skoczylas</a:t>
            </a:r>
          </a:p>
        </p:txBody>
      </p:sp>
      <p:sp>
        <p:nvSpPr>
          <p:cNvPr id="3" name="Content Placeholder 2"/>
          <p:cNvSpPr>
            <a:spLocks noGrp="1"/>
          </p:cNvSpPr>
          <p:nvPr>
            <p:ph idx="1"/>
          </p:nvPr>
        </p:nvSpPr>
        <p:spPr>
          <a:xfrm>
            <a:off x="565000" y="2200859"/>
            <a:ext cx="10716685" cy="2665781"/>
          </a:xfrm>
        </p:spPr>
        <p:txBody>
          <a:bodyPr/>
          <a:lstStyle/>
          <a:p>
            <a:r>
              <a:rPr lang="en-GB" dirty="0"/>
              <a:t>The electronic components alone saturated the whole budget during the beginning of the development</a:t>
            </a:r>
          </a:p>
          <a:p>
            <a:r>
              <a:rPr lang="en-GB" dirty="0"/>
              <a:t>The cost of electrical components was reduced by 50%</a:t>
            </a:r>
          </a:p>
          <a:p>
            <a:r>
              <a:rPr lang="en-GB" dirty="0"/>
              <a:t>Overall cost was </a:t>
            </a:r>
            <a:r>
              <a:rPr lang="en-GB" dirty="0">
                <a:solidFill>
                  <a:srgbClr val="FFFF00"/>
                </a:solidFill>
              </a:rPr>
              <a:t>reduced by 44%</a:t>
            </a:r>
          </a:p>
          <a:p>
            <a:endParaRPr lang="en-GB" b="1" dirty="0">
              <a:solidFill>
                <a:srgbClr val="FFFF00"/>
              </a:solidFill>
            </a:endParaRPr>
          </a:p>
          <a:p>
            <a:r>
              <a:rPr lang="en-GB" dirty="0"/>
              <a:t>Final design cost: £15.93</a:t>
            </a:r>
          </a:p>
        </p:txBody>
      </p:sp>
      <p:pic>
        <p:nvPicPr>
          <p:cNvPr id="1026" name="Picture 2" descr="Image result for product improvement cycle"/>
          <p:cNvPicPr>
            <a:picLocks noChangeAspect="1" noChangeArrowheads="1"/>
          </p:cNvPicPr>
          <p:nvPr/>
        </p:nvPicPr>
        <p:blipFill rotWithShape="1">
          <a:blip r:embed="rId3">
            <a:extLst>
              <a:ext uri="{28A0092B-C50C-407E-A947-70E740481C1C}">
                <a14:useLocalDpi xmlns:a14="http://schemas.microsoft.com/office/drawing/2010/main" val="0"/>
              </a:ext>
            </a:extLst>
          </a:blip>
          <a:srcRect t="7023"/>
          <a:stretch/>
        </p:blipFill>
        <p:spPr bwMode="auto">
          <a:xfrm>
            <a:off x="9266548" y="3940404"/>
            <a:ext cx="2728307" cy="25029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1632676" y="6443368"/>
            <a:ext cx="476412"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908832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Battery Management</a:t>
            </a:r>
            <a:br>
              <a:rPr lang="en-GB" dirty="0"/>
            </a:br>
            <a:r>
              <a:rPr lang="en-GB" sz="1800" dirty="0"/>
              <a:t>Assigned to: </a:t>
            </a:r>
            <a:r>
              <a:rPr lang="en-GB" sz="1800" dirty="0" err="1"/>
              <a:t>Kseniya</a:t>
            </a:r>
            <a:r>
              <a:rPr lang="en-GB" sz="1800" dirty="0"/>
              <a:t> </a:t>
            </a:r>
            <a:r>
              <a:rPr lang="en-GB" sz="1800" dirty="0" err="1"/>
              <a:t>Gomzjakova</a:t>
            </a:r>
            <a:endParaRPr lang="en-GB" sz="1800" dirty="0"/>
          </a:p>
        </p:txBody>
      </p:sp>
      <p:sp>
        <p:nvSpPr>
          <p:cNvPr id="3" name="Content Placeholder 2"/>
          <p:cNvSpPr>
            <a:spLocks noGrp="1"/>
          </p:cNvSpPr>
          <p:nvPr>
            <p:ph idx="1"/>
          </p:nvPr>
        </p:nvSpPr>
        <p:spPr>
          <a:xfrm>
            <a:off x="519183" y="2105020"/>
            <a:ext cx="6758704" cy="3599316"/>
          </a:xfrm>
        </p:spPr>
        <p:txBody>
          <a:bodyPr/>
          <a:lstStyle/>
          <a:p>
            <a:r>
              <a:rPr lang="en-GB" dirty="0"/>
              <a:t>Rechargeable</a:t>
            </a:r>
          </a:p>
          <a:p>
            <a:endParaRPr lang="en-GB" dirty="0"/>
          </a:p>
          <a:p>
            <a:r>
              <a:rPr lang="en-GB" dirty="0"/>
              <a:t>Meets IMECHE safety criteria</a:t>
            </a:r>
          </a:p>
          <a:p>
            <a:pPr marL="0" indent="0">
              <a:buNone/>
            </a:pPr>
            <a:endParaRPr lang="en-GB" dirty="0"/>
          </a:p>
          <a:p>
            <a:r>
              <a:rPr lang="en-GB" dirty="0"/>
              <a:t>Well balanced – minimal weight</a:t>
            </a:r>
          </a:p>
        </p:txBody>
      </p:sp>
      <p:pic>
        <p:nvPicPr>
          <p:cNvPr id="4" name="Picture 38" descr="https://lh3.googleusercontent.com/EB4D_LGOnM6I2JARmnf3PFfEJkt52Uz6tnnDOdZapekvSCQhIs3irPYV3Qe4_54DQYcONnQrcdSROcjSrZgof3-mfSsd8Tm7VOpI48981Ev_Sn0tSCdxv9iZ2ZCQsnqtTsTz4C8OGJKxKYGFzU5R7L1z2haI6zWr2YFVex1z1Lid7alwsFeIPwIpAzhJxYx2sq35CP818_SwIldVgvkCtDk7t-sUYH2K0_x1eqRgQIGSPEebaxE4Z6eNa5Q2ph-pd9ZKqf7K0HX6esdGXHZPzdvb6UlyTw_otYun7gnP4dqkvEJtMu_Ye_UWhG9O12mchRkj6gWcpveU-hJ9isMo8CKLus4Yt4d31gZkAuFg9FF31WhhHMZWT4MEm4WC865FmoMLUsFSsQviN9s0jJPnIh-ItfiNL_rXDIdHtw8H03r0WOL3bvxx1a1Hd0gFPvUeWhT-ik0ksC6uGpQmE4EpyNg8ZIQKyJFhG-AiM6U882lQHMd06wRARFjBypASmg3CxVvSbqhkSgtt0fAVNNy_QWwbK3a_MLC4Nbm-kUykwbiyisOW74HTzzaQQQnOzFkoTtjOS5BbsdZ75h4PUm2B5VNb7j19-5ZBKgh4p5fihHa1MxReI8DRuXqSHSzIHiczzshmGlziaZxE_4u8N0pKpnRmqmwbCQFU=w714-h1267-no">
            <a:extLst>
              <a:ext uri="{FF2B5EF4-FFF2-40B4-BE49-F238E27FC236}">
                <a16:creationId xmlns:a16="http://schemas.microsoft.com/office/drawing/2014/main" id="{C71C699E-85DE-49CC-BE04-8E24B1A7CCDB}"/>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18406" t="50402" r="42916" b="35500"/>
          <a:stretch/>
        </p:blipFill>
        <p:spPr bwMode="auto">
          <a:xfrm>
            <a:off x="7516317" y="2105020"/>
            <a:ext cx="3808909" cy="246697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Screen Clippi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5999" y="4842854"/>
            <a:ext cx="5229227" cy="1336922"/>
          </a:xfrm>
          <a:prstGeom prst="rect">
            <a:avLst/>
          </a:prstGeom>
        </p:spPr>
      </p:pic>
    </p:spTree>
    <p:extLst>
      <p:ext uri="{BB962C8B-B14F-4D97-AF65-F5344CB8AC3E}">
        <p14:creationId xmlns:p14="http://schemas.microsoft.com/office/powerpoint/2010/main" val="2204406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Propulsion mechanism design</a:t>
            </a:r>
            <a:br>
              <a:rPr lang="en-GB" dirty="0"/>
            </a:br>
            <a:r>
              <a:rPr lang="en-GB" sz="1800" dirty="0"/>
              <a:t>Assigned to: Eoin Collins</a:t>
            </a:r>
          </a:p>
        </p:txBody>
      </p:sp>
      <p:sp>
        <p:nvSpPr>
          <p:cNvPr id="3" name="Content Placeholder 2"/>
          <p:cNvSpPr>
            <a:spLocks noGrp="1"/>
          </p:cNvSpPr>
          <p:nvPr>
            <p:ph idx="1"/>
          </p:nvPr>
        </p:nvSpPr>
        <p:spPr>
          <a:xfrm>
            <a:off x="478984" y="2228376"/>
            <a:ext cx="8220399" cy="3555927"/>
          </a:xfrm>
        </p:spPr>
        <p:txBody>
          <a:bodyPr>
            <a:normAutofit fontScale="92500"/>
          </a:bodyPr>
          <a:lstStyle/>
          <a:p>
            <a:r>
              <a:rPr lang="en-GB" dirty="0"/>
              <a:t>Key Aspects: basic / simple design for ease of manufacture and cost effectiveness.</a:t>
            </a:r>
          </a:p>
          <a:p>
            <a:r>
              <a:rPr lang="en-GB" dirty="0"/>
              <a:t>Lightweight design base to aid the ability to climb the pipe.</a:t>
            </a:r>
          </a:p>
          <a:p>
            <a:pPr>
              <a:lnSpc>
                <a:spcPct val="100000"/>
              </a:lnSpc>
            </a:pPr>
            <a:r>
              <a:rPr lang="en-GB" dirty="0"/>
              <a:t>Modular design allows easy gear ratio changes with out disruption to the main mechanism</a:t>
            </a:r>
          </a:p>
          <a:p>
            <a:r>
              <a:rPr lang="en-GB" dirty="0"/>
              <a:t>Having multiple gear ratios allows the choice of range of the rate or pay load the pipe crawler will go up the pipe </a:t>
            </a:r>
          </a:p>
          <a:p>
            <a:r>
              <a:rPr lang="en-GB" dirty="0"/>
              <a:t>Taller top limit switch  allows for less travel of the crawler.</a:t>
            </a:r>
          </a:p>
          <a:p>
            <a:endParaRPr lang="en-GB" dirty="0"/>
          </a:p>
        </p:txBody>
      </p:sp>
      <p:pic>
        <p:nvPicPr>
          <p:cNvPr id="4" name="Picture 45" descr="https://scontent-lht6-1.xx.fbcdn.net/v/t1.15752-9/51851182_1997626910542114_5934970003580256256_n.png?_nc_cat=104&amp;_nc_ht=scontent-lht6-1.xx&amp;oh=219899e6eec4d2712e6d0c08c0ded067&amp;oe=5D203FAC">
            <a:extLst>
              <a:ext uri="{FF2B5EF4-FFF2-40B4-BE49-F238E27FC236}">
                <a16:creationId xmlns:a16="http://schemas.microsoft.com/office/drawing/2014/main" id="{4FEF9F93-0334-40C4-A0B9-0C764E6652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04" t="61113" r="11208" b="4716"/>
          <a:stretch/>
        </p:blipFill>
        <p:spPr bwMode="auto">
          <a:xfrm>
            <a:off x="9127222" y="2228377"/>
            <a:ext cx="2884241" cy="3794399"/>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58E2D3C8-C872-414F-8D3F-71781C0F57D0}"/>
              </a:ext>
            </a:extLst>
          </p:cNvPr>
          <p:cNvSpPr txBox="1">
            <a:spLocks/>
          </p:cNvSpPr>
          <p:nvPr/>
        </p:nvSpPr>
        <p:spPr>
          <a:xfrm>
            <a:off x="11535501" y="6031503"/>
            <a:ext cx="656499" cy="4463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buNone/>
            </a:pPr>
            <a:r>
              <a:rPr lang="en-GB" dirty="0"/>
              <a:t>[2]</a:t>
            </a:r>
          </a:p>
        </p:txBody>
      </p:sp>
    </p:spTree>
    <p:extLst>
      <p:ext uri="{BB962C8B-B14F-4D97-AF65-F5344CB8AC3E}">
        <p14:creationId xmlns:p14="http://schemas.microsoft.com/office/powerpoint/2010/main" val="2302095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Electronic system design</a:t>
            </a:r>
            <a:br>
              <a:rPr lang="en-GB" dirty="0"/>
            </a:br>
            <a:r>
              <a:rPr lang="en-GB" sz="1800" dirty="0"/>
              <a:t>Assigned to Mateusz Skoczylas </a:t>
            </a:r>
          </a:p>
        </p:txBody>
      </p:sp>
      <p:pic>
        <p:nvPicPr>
          <p:cNvPr id="5" name="Content Placeholder 4" descr="Screen Clipping"/>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280451" y="3036958"/>
            <a:ext cx="4606026" cy="2164276"/>
          </a:xfrm>
        </p:spPr>
      </p:pic>
      <p:sp>
        <p:nvSpPr>
          <p:cNvPr id="4" name="TextBox 3"/>
          <p:cNvSpPr txBox="1"/>
          <p:nvPr/>
        </p:nvSpPr>
        <p:spPr>
          <a:xfrm>
            <a:off x="680321" y="3149600"/>
            <a:ext cx="6766959"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t>Adjustable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Reliable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Easy to work on</a:t>
            </a:r>
          </a:p>
        </p:txBody>
      </p:sp>
    </p:spTree>
    <p:extLst>
      <p:ext uri="{BB962C8B-B14F-4D97-AF65-F5344CB8AC3E}">
        <p14:creationId xmlns:p14="http://schemas.microsoft.com/office/powerpoint/2010/main" val="2683708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Velocity &amp; torque </a:t>
            </a:r>
            <a:br>
              <a:rPr lang="en-GB" dirty="0"/>
            </a:br>
            <a:r>
              <a:rPr lang="en-GB" sz="1800" dirty="0"/>
              <a:t>Assigned to: Mateusz Skoczylas</a:t>
            </a:r>
          </a:p>
        </p:txBody>
      </p:sp>
      <p:pic>
        <p:nvPicPr>
          <p:cNvPr id="4" name="Picture 3"/>
          <p:cNvPicPr>
            <a:picLocks noChangeAspect="1"/>
          </p:cNvPicPr>
          <p:nvPr/>
        </p:nvPicPr>
        <p:blipFill>
          <a:blip r:embed="rId3"/>
          <a:stretch>
            <a:fillRect/>
          </a:stretch>
        </p:blipFill>
        <p:spPr>
          <a:xfrm>
            <a:off x="2360288" y="2108179"/>
            <a:ext cx="7471424" cy="4583570"/>
          </a:xfrm>
          <a:prstGeom prst="rect">
            <a:avLst/>
          </a:prstGeom>
        </p:spPr>
      </p:pic>
    </p:spTree>
    <p:extLst>
      <p:ext uri="{BB962C8B-B14F-4D97-AF65-F5344CB8AC3E}">
        <p14:creationId xmlns:p14="http://schemas.microsoft.com/office/powerpoint/2010/main" val="2836564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Constructive reflection</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What went smoothly</a:t>
            </a:r>
          </a:p>
          <a:p>
            <a:r>
              <a:rPr lang="en-GB" dirty="0"/>
              <a:t>N</a:t>
            </a:r>
            <a:r>
              <a:rPr lang="en-GB"/>
              <a:t>o </a:t>
            </a:r>
            <a:r>
              <a:rPr lang="en-GB" dirty="0"/>
              <a:t>drama!*</a:t>
            </a:r>
          </a:p>
          <a:p>
            <a:r>
              <a:rPr lang="en-GB" dirty="0"/>
              <a:t>The team met the deadlines</a:t>
            </a:r>
          </a:p>
          <a:p>
            <a:pPr marL="0" indent="0">
              <a:buNone/>
            </a:pPr>
            <a:endParaRPr lang="en-GB" dirty="0"/>
          </a:p>
          <a:p>
            <a:pPr marL="0" indent="0">
              <a:buNone/>
            </a:pPr>
            <a:r>
              <a:rPr lang="en-GB" b="1" dirty="0"/>
              <a:t>Challenges</a:t>
            </a:r>
          </a:p>
          <a:p>
            <a:r>
              <a:rPr lang="en-GB" dirty="0"/>
              <a:t>Not easy to find the right time for everyone to meet up</a:t>
            </a:r>
          </a:p>
          <a:p>
            <a:r>
              <a:rPr lang="en-GB" dirty="0"/>
              <a:t>Team member dropping out</a:t>
            </a:r>
          </a:p>
          <a:p>
            <a:r>
              <a:rPr lang="en-GB" dirty="0"/>
              <a:t>Initially budget limits posed a challenge</a:t>
            </a:r>
          </a:p>
          <a:p>
            <a:endParaRPr lang="en-GB" dirty="0"/>
          </a:p>
          <a:p>
            <a:pPr marL="0" indent="0">
              <a:buNone/>
            </a:pPr>
            <a:r>
              <a:rPr lang="en-GB" b="1" dirty="0"/>
              <a:t>All challenges were successfully tackled</a:t>
            </a:r>
          </a:p>
          <a:p>
            <a:endParaRPr lang="en-GB" dirty="0"/>
          </a:p>
          <a:p>
            <a:endParaRPr lang="en-GB" dirty="0"/>
          </a:p>
        </p:txBody>
      </p:sp>
    </p:spTree>
    <p:extLst>
      <p:ext uri="{BB962C8B-B14F-4D97-AF65-F5344CB8AC3E}">
        <p14:creationId xmlns:p14="http://schemas.microsoft.com/office/powerpoint/2010/main" val="3593798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Tree>
    <p:extLst>
      <p:ext uri="{BB962C8B-B14F-4D97-AF65-F5344CB8AC3E}">
        <p14:creationId xmlns:p14="http://schemas.microsoft.com/office/powerpoint/2010/main" val="285506532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411</TotalTime>
  <Words>673</Words>
  <Application>Microsoft Office PowerPoint</Application>
  <PresentationFormat>Widescreen</PresentationFormat>
  <Paragraphs>122</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Trebuchet MS</vt:lpstr>
      <vt:lpstr>Berlin</vt:lpstr>
      <vt:lpstr>Pipe climber – GROUP B</vt:lpstr>
      <vt:lpstr>Pipe climber – Our design</vt:lpstr>
      <vt:lpstr>PowerPoint Presentation</vt:lpstr>
      <vt:lpstr>Our team working structure Leadership: Eoin Collins</vt:lpstr>
      <vt:lpstr>Bill of materials Assigned to: Mateusz Skoczylas</vt:lpstr>
      <vt:lpstr>Battery Management Assigned to: Kseniya Gomzjakova</vt:lpstr>
      <vt:lpstr>Propulsion mechanism design Assigned to: Eoin Collins</vt:lpstr>
      <vt:lpstr>Electronic system design Assigned to Mateusz Skoczylas </vt:lpstr>
      <vt:lpstr>Velocity &amp; torque  Assigned to: Mateusz Skoczylas</vt:lpstr>
      <vt:lpstr>Constructive reflection</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Pipe crawler – GROUP B</dc:title>
  <dc:creator>Mateusz Skoczylas</dc:creator>
  <cp:lastModifiedBy>Mateusz Skoczylas (1704045)</cp:lastModifiedBy>
  <cp:revision>52</cp:revision>
  <dcterms:created xsi:type="dcterms:W3CDTF">2019-03-12T12:36:19Z</dcterms:created>
  <dcterms:modified xsi:type="dcterms:W3CDTF">2019-03-13T08:52:45Z</dcterms:modified>
</cp:coreProperties>
</file>