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7" roundtripDataSignature="AMtx7miJtYlZuqBpvsD3+IMjB7d7egwRw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3F2E43-75D2-F49E-74B8-2250435EC969}" v="264" dt="2024-07-12T15:48:09.028"/>
    <p1510:client id="{9B9BC7E0-0C00-BAB5-AF6A-A274FA0834F3}" v="4" dt="2024-07-13T13:25:10.0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customschemas.google.com/relationships/presentationmetadata" Target="metadata"/><Relationship Id="rId2" Type="http://schemas.openxmlformats.org/officeDocument/2006/relationships/slide" Target="slides/slide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 Tincu (2109992)" userId="S::2109992@student.uwtsd.ac.uk::bbc8ff72-64a5-4faf-a371-ffeadcc4f179" providerId="AD" clId="Web-{333F2E43-75D2-F49E-74B8-2250435EC969}"/>
    <pc:docChg chg="modSld">
      <pc:chgData name="Mihai Tincu (2109992)" userId="S::2109992@student.uwtsd.ac.uk::bbc8ff72-64a5-4faf-a371-ffeadcc4f179" providerId="AD" clId="Web-{333F2E43-75D2-F49E-74B8-2250435EC969}" dt="2024-07-12T15:48:09.028" v="144" actId="20577"/>
      <pc:docMkLst>
        <pc:docMk/>
      </pc:docMkLst>
      <pc:sldChg chg="modSp">
        <pc:chgData name="Mihai Tincu (2109992)" userId="S::2109992@student.uwtsd.ac.uk::bbc8ff72-64a5-4faf-a371-ffeadcc4f179" providerId="AD" clId="Web-{333F2E43-75D2-F49E-74B8-2250435EC969}" dt="2024-07-12T15:40:11.796" v="66" actId="1076"/>
        <pc:sldMkLst>
          <pc:docMk/>
          <pc:sldMk cId="0" sldId="256"/>
        </pc:sldMkLst>
        <pc:spChg chg="mod">
          <ac:chgData name="Mihai Tincu (2109992)" userId="S::2109992@student.uwtsd.ac.uk::bbc8ff72-64a5-4faf-a371-ffeadcc4f179" providerId="AD" clId="Web-{333F2E43-75D2-F49E-74B8-2250435EC969}" dt="2024-07-12T15:40:11.796" v="66" actId="1076"/>
          <ac:spMkLst>
            <pc:docMk/>
            <pc:sldMk cId="0" sldId="256"/>
            <ac:spMk id="91" creationId="{00000000-0000-0000-0000-000000000000}"/>
          </ac:spMkLst>
        </pc:spChg>
      </pc:sldChg>
      <pc:sldChg chg="modSp">
        <pc:chgData name="Mihai Tincu (2109992)" userId="S::2109992@student.uwtsd.ac.uk::bbc8ff72-64a5-4faf-a371-ffeadcc4f179" providerId="AD" clId="Web-{333F2E43-75D2-F49E-74B8-2250435EC969}" dt="2024-07-12T15:48:09.028" v="144" actId="20577"/>
        <pc:sldMkLst>
          <pc:docMk/>
          <pc:sldMk cId="0" sldId="257"/>
        </pc:sldMkLst>
        <pc:spChg chg="mod">
          <ac:chgData name="Mihai Tincu (2109992)" userId="S::2109992@student.uwtsd.ac.uk::bbc8ff72-64a5-4faf-a371-ffeadcc4f179" providerId="AD" clId="Web-{333F2E43-75D2-F49E-74B8-2250435EC969}" dt="2024-07-12T15:48:09.028" v="144" actId="20577"/>
          <ac:spMkLst>
            <pc:docMk/>
            <pc:sldMk cId="0" sldId="257"/>
            <ac:spMk id="99" creationId="{00000000-0000-0000-0000-000000000000}"/>
          </ac:spMkLst>
        </pc:spChg>
      </pc:sldChg>
    </pc:docChg>
  </pc:docChgLst>
  <pc:docChgLst>
    <pc:chgData name="Mihai Tincu (2109992)" userId="S::2109992@student.uwtsd.ac.uk::bbc8ff72-64a5-4faf-a371-ffeadcc4f179" providerId="AD" clId="Web-{9B9BC7E0-0C00-BAB5-AF6A-A274FA0834F3}"/>
    <pc:docChg chg="modSld">
      <pc:chgData name="Mihai Tincu (2109992)" userId="S::2109992@student.uwtsd.ac.uk::bbc8ff72-64a5-4faf-a371-ffeadcc4f179" providerId="AD" clId="Web-{9B9BC7E0-0C00-BAB5-AF6A-A274FA0834F3}" dt="2024-07-13T13:25:10.090" v="2" actId="20577"/>
      <pc:docMkLst>
        <pc:docMk/>
      </pc:docMkLst>
      <pc:sldChg chg="modSp">
        <pc:chgData name="Mihai Tincu (2109992)" userId="S::2109992@student.uwtsd.ac.uk::bbc8ff72-64a5-4faf-a371-ffeadcc4f179" providerId="AD" clId="Web-{9B9BC7E0-0C00-BAB5-AF6A-A274FA0834F3}" dt="2024-07-13T13:25:10.090" v="2" actId="20577"/>
        <pc:sldMkLst>
          <pc:docMk/>
          <pc:sldMk cId="0" sldId="267"/>
        </pc:sldMkLst>
        <pc:spChg chg="mod">
          <ac:chgData name="Mihai Tincu (2109992)" userId="S::2109992@student.uwtsd.ac.uk::bbc8ff72-64a5-4faf-a371-ffeadcc4f179" providerId="AD" clId="Web-{9B9BC7E0-0C00-BAB5-AF6A-A274FA0834F3}" dt="2024-07-13T13:25:10.090" v="2" actId="20577"/>
          <ac:spMkLst>
            <pc:docMk/>
            <pc:sldMk cId="0" sldId="267"/>
            <ac:spMk id="180" creationId="{00000000-0000-0000-0000-000000000000}"/>
          </ac:spMkLst>
        </pc:spChg>
      </pc:sldChg>
    </pc:docChg>
  </pc:docChgLst>
  <pc:docChgLst>
    <pc:chgData clId="Web-{333F2E43-75D2-F49E-74B8-2250435EC969}"/>
    <pc:docChg chg="modSld">
      <pc:chgData name="" userId="" providerId="" clId="Web-{333F2E43-75D2-F49E-74B8-2250435EC969}" dt="2024-07-12T15:37:25.929" v="1" actId="14100"/>
      <pc:docMkLst>
        <pc:docMk/>
      </pc:docMkLst>
      <pc:sldChg chg="modSp">
        <pc:chgData name="" userId="" providerId="" clId="Web-{333F2E43-75D2-F49E-74B8-2250435EC969}" dt="2024-07-12T15:37:25.929" v="1" actId="14100"/>
        <pc:sldMkLst>
          <pc:docMk/>
          <pc:sldMk cId="0" sldId="256"/>
        </pc:sldMkLst>
        <pc:spChg chg="mod">
          <ac:chgData name="" userId="" providerId="" clId="Web-{333F2E43-75D2-F49E-74B8-2250435EC969}" dt="2024-07-12T15:37:25.929" v="1" actId="14100"/>
          <ac:spMkLst>
            <pc:docMk/>
            <pc:sldMk cId="0" sldId="256"/>
            <ac:spMk id="9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6" name="Google Shape;86;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7" name="Google Shape;87;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2eac3e50d7d_0_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2eac3e50d7d_0_1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5" name="Google Shape;95;g2eac3e50d7d_0_1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2" name="Google Shape;102;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Emotional Intelligence (EI) is the ability to recognise, understand and use both rational thinking as well emotional functions in ourselves.. This is an important concept when it comes to understanding human behaviour, especially in social as well as professional terms. Emotional intelligence is the ability to perceive and manage one's own emotions as well as the feelings of others. This skill includes emotional detection, sympathy and emotional management. EI is crucial to creating a corporate culture of collaboration and productivity per today's workplace trends. Helps with communication, conflict management and problem-solving. Strong emotional intelligence (EI) between employees leads to greater teamwork, job satisfaction and overall success for organisations. When leaders are emotionally intelligent, they often notice more engaged employees and less turnover in the workplace.</a:t>
            </a:r>
            <a:endParaRPr b="0"/>
          </a:p>
          <a:p>
            <a:pPr marL="0" lvl="0" indent="0" algn="l" rtl="0">
              <a:spcBef>
                <a:spcPts val="0"/>
              </a:spcBef>
              <a:spcAft>
                <a:spcPts val="0"/>
              </a:spcAft>
              <a:buNone/>
            </a:pPr>
            <a:br>
              <a:rPr lang="en-GB"/>
            </a:br>
            <a:endParaRPr/>
          </a:p>
        </p:txBody>
      </p:sp>
      <p:sp>
        <p:nvSpPr>
          <p:cNvPr id="103" name="Google Shape;103;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1" name="Google Shape;111;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Grace &amp; Savour is an upscale UK restaurant that offers immaculate dining and service (Scott, 2022). We aspire to offer an exceptional dining experience defined by the highest standards of quality food and warm hospitality.</a:t>
            </a:r>
            <a:r>
              <a:rPr lang="en-GB" sz="1200" b="1" i="0" u="none" strike="noStrike">
                <a:solidFill>
                  <a:schemeClr val="dk1"/>
                </a:solidFill>
                <a:latin typeface="Calibri"/>
                <a:ea typeface="Calibri"/>
                <a:cs typeface="Calibri"/>
                <a:sym typeface="Calibri"/>
              </a:rPr>
              <a:t> </a:t>
            </a:r>
            <a:r>
              <a:rPr lang="en-GB" sz="1200" b="0" i="0" u="none" strike="noStrike">
                <a:solidFill>
                  <a:schemeClr val="dk1"/>
                </a:solidFill>
                <a:latin typeface="Calibri"/>
                <a:ea typeface="Calibri"/>
                <a:cs typeface="Calibri"/>
                <a:sym typeface="Calibri"/>
              </a:rPr>
              <a:t>In the beautiful setting that is situated in the heart of England, Grace &amp; Savour provides an intimate fine dining experience from where we source locally grown produce romantically cooked and served (Scott, 2022). It offers an ever-changing, innovative menu with a white serviette presentation in a pleasant gourmet theatre.</a:t>
            </a:r>
            <a:r>
              <a:rPr lang="en-GB" sz="1200" b="1" i="0" u="none" strike="noStrike">
                <a:solidFill>
                  <a:schemeClr val="dk1"/>
                </a:solidFill>
                <a:latin typeface="Calibri"/>
                <a:ea typeface="Calibri"/>
                <a:cs typeface="Calibri"/>
                <a:sym typeface="Calibri"/>
              </a:rPr>
              <a:t> </a:t>
            </a:r>
            <a:r>
              <a:rPr lang="en-GB" sz="1200" b="0" i="0" u="none" strike="noStrike">
                <a:solidFill>
                  <a:schemeClr val="dk1"/>
                </a:solidFill>
                <a:latin typeface="Calibri"/>
                <a:ea typeface="Calibri"/>
                <a:cs typeface="Calibri"/>
                <a:sym typeface="Calibri"/>
              </a:rPr>
              <a:t>Grace &amp; Savour functions with a clear chain of command, which includes experienced chefs, an effective team of servers and management dedicated to success (Scott, 2022). The fold consists of people from different nationalities, backgrounds and experiences but with a common pursuit - to provide excellent service.</a:t>
            </a:r>
            <a:endParaRPr/>
          </a:p>
        </p:txBody>
      </p:sp>
      <p:sp>
        <p:nvSpPr>
          <p:cNvPr id="112" name="Google Shape;112;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9" name="Google Shape;119;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Explanation of the Model</a:t>
            </a:r>
            <a:br>
              <a:rPr lang="en-GB" sz="1200" b="1" i="0" u="none" strike="noStrike">
                <a:solidFill>
                  <a:schemeClr val="dk1"/>
                </a:solidFill>
                <a:latin typeface="Calibri"/>
                <a:ea typeface="Calibri"/>
                <a:cs typeface="Calibri"/>
                <a:sym typeface="Calibri"/>
              </a:rPr>
            </a:br>
            <a:r>
              <a:rPr lang="en-GB" sz="1200" b="0" i="0" u="none" strike="noStrike">
                <a:solidFill>
                  <a:schemeClr val="dk1"/>
                </a:solidFill>
                <a:latin typeface="Calibri"/>
                <a:ea typeface="Calibri"/>
                <a:cs typeface="Calibri"/>
                <a:sym typeface="Calibri"/>
              </a:rPr>
              <a:t>The Mayer-Salovey Ability Model of EI lends to the most recognisable structures for emotional intelligence (Mayer, 2024). It divides EI into four main areas: perceiving emotions, using emotions to assist thought, understanding emotions and managing emotions.</a:t>
            </a:r>
            <a:endParaRPr b="0"/>
          </a:p>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Four Branches</a:t>
            </a:r>
            <a:endParaRPr b="0"/>
          </a:p>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Perceiving Emotions</a:t>
            </a:r>
            <a:r>
              <a:rPr lang="en-GB" sz="1200" b="0" i="0" u="none" strike="noStrike">
                <a:solidFill>
                  <a:schemeClr val="dk1"/>
                </a:solidFill>
                <a:latin typeface="Calibri"/>
                <a:ea typeface="Calibri"/>
                <a:cs typeface="Calibri"/>
                <a:sym typeface="Calibri"/>
              </a:rPr>
              <a:t>: The ability to accurately recognise and interpret emotions in oneself and others (Mayer, 2024).</a:t>
            </a:r>
            <a:endParaRPr/>
          </a:p>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Using Emotions to Facilitate Thought</a:t>
            </a:r>
            <a:r>
              <a:rPr lang="en-GB" sz="1200" b="0" i="0" u="none" strike="noStrike">
                <a:solidFill>
                  <a:schemeClr val="dk1"/>
                </a:solidFill>
                <a:latin typeface="Calibri"/>
                <a:ea typeface="Calibri"/>
                <a:cs typeface="Calibri"/>
                <a:sym typeface="Calibri"/>
              </a:rPr>
              <a:t>: The capacity to harness emotions to enhance cognitive activities and decision-making.</a:t>
            </a:r>
            <a:endParaRPr/>
          </a:p>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Understanding Emotions</a:t>
            </a:r>
            <a:r>
              <a:rPr lang="en-GB" sz="1200" b="0" i="0" u="none" strike="noStrike">
                <a:solidFill>
                  <a:schemeClr val="dk1"/>
                </a:solidFill>
                <a:latin typeface="Calibri"/>
                <a:ea typeface="Calibri"/>
                <a:cs typeface="Calibri"/>
                <a:sym typeface="Calibri"/>
              </a:rPr>
              <a:t>: The skill of comprehending emotional language and the nuances of emotional experiences (Mayer, 2024).</a:t>
            </a:r>
            <a:endParaRPr/>
          </a:p>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Managing Emotions</a:t>
            </a:r>
            <a:r>
              <a:rPr lang="en-GB" sz="1200" b="0" i="0" u="none" strike="noStrike">
                <a:solidFill>
                  <a:schemeClr val="dk1"/>
                </a:solidFill>
                <a:latin typeface="Calibri"/>
                <a:ea typeface="Calibri"/>
                <a:cs typeface="Calibri"/>
                <a:sym typeface="Calibri"/>
              </a:rPr>
              <a:t>: The ability to regulate emotions in both oneself and others to promote emotional and intellectual growth.</a:t>
            </a:r>
            <a:endParaRPr/>
          </a:p>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Justification for Selecting This Model</a:t>
            </a:r>
            <a:br>
              <a:rPr lang="en-GB" sz="1200" b="1" i="0" u="none" strike="noStrike">
                <a:solidFill>
                  <a:schemeClr val="dk1"/>
                </a:solidFill>
                <a:latin typeface="Calibri"/>
                <a:ea typeface="Calibri"/>
                <a:cs typeface="Calibri"/>
                <a:sym typeface="Calibri"/>
              </a:rPr>
            </a:br>
            <a:r>
              <a:rPr lang="en-GB" sz="1200" b="0" i="0" u="none" strike="noStrike">
                <a:solidFill>
                  <a:schemeClr val="dk1"/>
                </a:solidFill>
                <a:latin typeface="Calibri"/>
                <a:ea typeface="Calibri"/>
                <a:cs typeface="Calibri"/>
                <a:sym typeface="Calibri"/>
              </a:rPr>
              <a:t>This chose The Mayer-Salovey Ability Model because it more accurately encompasses all aspects of EI (Mayer, 2024). This is a clear model that can be used in any work environment, which makes it the perfect lens to look at emotional intelligence when examining Grace &amp; Savour.</a:t>
            </a:r>
            <a:endParaRPr/>
          </a:p>
        </p:txBody>
      </p:sp>
      <p:sp>
        <p:nvSpPr>
          <p:cNvPr id="120" name="Google Shape;120;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8" name="Google Shape;128;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EI is applied to enhance the performance of employees and satisfaction of customers in Grace &amp; Savour as it has appeared throughout continuous practice. It preps its employees to relate with people emotionally, hence the wonderful experience diners get from patronising it. The waitstaff, for example, is encouraged to sense what customers might be feeling to anticipate their wants and needs (Strout, 2024). This maintains consistency for the quality of food as well, chefs do not break out on each other with managing emotions where to be part are collaborating effectively. In a professional environment, EI is important for good relationships in the workplace and to meet customer needs. Recognising and dealing with not only their feelings but those of others, makes the term employees at Grace &amp; Savour incubate a friendly workplace.</a:t>
            </a:r>
            <a:endParaRPr/>
          </a:p>
        </p:txBody>
      </p:sp>
      <p:sp>
        <p:nvSpPr>
          <p:cNvPr id="129" name="Google Shape;129;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7" name="Google Shape;137;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Awareness of Emotions is most basic to EI, comprising accurately perceiving emotions and identifying what type they are. This is vital in a restaurant environment where predicting customers' feelings can make or break the meal they are about to experience. Applying emotional awareness to oneself aids staff in response suppression and equanimity. The timing of the response is improved when everyone knows what emotions are involved, resulting in better customer satisfaction (Ortony, 2022). Fresh &amp; Savour equips staff to read the vibes - by picking up on body language, facial expressions and even tone of voice. A person wearing a smile may indicate satisfaction, while one with brow furrows could signal towards an issue that requires attention.</a:t>
            </a:r>
            <a:endParaRPr/>
          </a:p>
        </p:txBody>
      </p:sp>
      <p:sp>
        <p:nvSpPr>
          <p:cNvPr id="138" name="Google Shape;138;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This strand highlights emotions as having a function to aid in thinking and decision-making. The use of emotion in the restaurant industry can enable creative problem-solving, and enhance quality performance delivery. But it can be said that emotions drive motivation and focus, which will naturally enable better performances. Emotions of grace and savour are used for menu design creativity, they also drive the passion of staff during intense moments. For instance, if the head chef is in a happy state of mind during peak service periods, this can have a knock-on effect to energise his kitchen staff and result in an orderly crowd under pressure followed by well-executed dishes (Richards, 2022). In addition, when it comes to customer support, the knowledge of what type of emotions customers may undergo as they use the solution can serve you in making decisions about how complaints should be solved.</a:t>
            </a:r>
            <a:endParaRPr/>
          </a:p>
        </p:txBody>
      </p:sp>
      <p:sp>
        <p:nvSpPr>
          <p:cNvPr id="146" name="Google Shape;146;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Emotional Intelligence is about learning emotional phenomena and the process of emotions becoming. This is an essential skill because of its importance in managing relationships and ensuring that a team works well together. Understanding complex emotions can also lead to finding solutions to the root causes of some other problems like productivity issues or relationship difficulties (Williams </a:t>
            </a:r>
            <a:r>
              <a:rPr lang="en-GB" sz="1200" b="0" i="1" u="none" strike="noStrike">
                <a:solidFill>
                  <a:schemeClr val="dk1"/>
                </a:solidFill>
                <a:latin typeface="Calibri"/>
                <a:ea typeface="Calibri"/>
                <a:cs typeface="Calibri"/>
                <a:sym typeface="Calibri"/>
              </a:rPr>
              <a:t>et al. </a:t>
            </a:r>
            <a:r>
              <a:rPr lang="en-GB" sz="1200" b="0" i="0" u="none" strike="noStrike">
                <a:solidFill>
                  <a:schemeClr val="dk1"/>
                </a:solidFill>
                <a:latin typeface="Calibri"/>
                <a:ea typeface="Calibri"/>
                <a:cs typeface="Calibri"/>
                <a:sym typeface="Calibri"/>
              </a:rPr>
              <a:t>2020). Having a grasp of what causes emotions makes it possible to avoid problems beforehand. This has played a key role at Grace &amp; Savour in team dynamics. For example, enabling a better observance of the symptoms of stress in an employee so that intervention is quick and support provided before burnout occurs- ultimately promoting a positive work environment.</a:t>
            </a:r>
            <a:endParaRPr/>
          </a:p>
        </p:txBody>
      </p:sp>
      <p:sp>
        <p:nvSpPr>
          <p:cNvPr id="154" name="Google Shape;154;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Emotional control is the regulation of emotions with the intent to create a positive response. A must-have skill in leading and working as a team under high-pressure circumstances commonly found in the restaurant business. When anyone knows how to manage their emotions effectively, it increases resiliency and mental flexibility which is essential in a high-paced restaurant environment (Williams </a:t>
            </a:r>
            <a:r>
              <a:rPr lang="en-GB" sz="1200" b="0" i="1" u="none" strike="noStrike">
                <a:solidFill>
                  <a:schemeClr val="dk1"/>
                </a:solidFill>
                <a:latin typeface="Calibri"/>
                <a:ea typeface="Calibri"/>
                <a:cs typeface="Calibri"/>
                <a:sym typeface="Calibri"/>
              </a:rPr>
              <a:t>et al. </a:t>
            </a:r>
            <a:r>
              <a:rPr lang="en-GB" sz="1200" b="0" i="0" u="none" strike="noStrike">
                <a:solidFill>
                  <a:schemeClr val="dk1"/>
                </a:solidFill>
                <a:latin typeface="Calibri"/>
                <a:ea typeface="Calibri"/>
                <a:cs typeface="Calibri"/>
                <a:sym typeface="Calibri"/>
              </a:rPr>
              <a:t>2020). Keeping morale and motivation up in staff To handle these mood swings, Grace &amp; Savour applies regular team meetings and stress-relief activities. An example of this is a kitchen staff that has disagreements with each other, and management will have them get together in mediation sessions where they talk about their feelings publicly so they can be resolved.</a:t>
            </a:r>
            <a:endParaRPr/>
          </a:p>
        </p:txBody>
      </p:sp>
      <p:sp>
        <p:nvSpPr>
          <p:cNvPr id="162" name="Google Shape;162;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just" rtl="0">
              <a:lnSpc>
                <a:spcPct val="200000"/>
              </a:lnSpc>
              <a:spcBef>
                <a:spcPts val="1200"/>
              </a:spcBef>
              <a:spcAft>
                <a:spcPts val="0"/>
              </a:spcAft>
              <a:buClr>
                <a:schemeClr val="dk1"/>
              </a:buClr>
              <a:buSzPts val="1100"/>
              <a:buFont typeface="Arial"/>
              <a:buNone/>
            </a:pPr>
            <a:r>
              <a:rPr lang="en-GB">
                <a:latin typeface="Times New Roman"/>
                <a:ea typeface="Times New Roman"/>
                <a:cs typeface="Times New Roman"/>
                <a:sym typeface="Times New Roman"/>
              </a:rPr>
              <a:t>The presentation stressed how EI levels of Grace &amp; Savor can help in increasing productivity and customer satisfaction. The Mayer-Salovey Ability Model served as a strong foundation for EI and its applications. For a more harmonious and pleasant culture at work, EI is indispensable. It makes communication more effective and in tune, conflict resolution sounder and the employees happier. A business with a high EI, like Grace &amp; Flavour grow their customer experience and response rates to create an efficient productive team and positive work culture. These benefits, in general, help the restaurant to thrive and maintain its reputation. EI training programs should be implemented within the organisation regularly to build up the emotional skills of employees. Implement learning workshops on stress, empathy, emotional intelligence and conflict management to promote effectiveness in understanding the feelings associated with peer work.</a:t>
            </a:r>
            <a:endParaRPr>
              <a:latin typeface="Times New Roman"/>
              <a:ea typeface="Times New Roman"/>
              <a:cs typeface="Times New Roman"/>
              <a:sym typeface="Times New Roman"/>
            </a:endParaRPr>
          </a:p>
          <a:p>
            <a:pPr marL="0" lvl="0" indent="0" algn="l" rtl="0">
              <a:spcBef>
                <a:spcPts val="1200"/>
              </a:spcBef>
              <a:spcAft>
                <a:spcPts val="0"/>
              </a:spcAft>
              <a:buNone/>
            </a:pPr>
            <a:endParaRPr/>
          </a:p>
        </p:txBody>
      </p:sp>
      <p:sp>
        <p:nvSpPr>
          <p:cNvPr id="170" name="Google Shape;170;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7" name="Google Shape;177;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References</a:t>
            </a:r>
            <a:endParaRPr b="1"/>
          </a:p>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Scott, V., (2022). </a:t>
            </a:r>
            <a:r>
              <a:rPr lang="en-GB" sz="1200" b="0" i="1" u="none" strike="noStrike">
                <a:solidFill>
                  <a:schemeClr val="dk1"/>
                </a:solidFill>
                <a:latin typeface="Calibri"/>
                <a:ea typeface="Calibri"/>
                <a:cs typeface="Calibri"/>
                <a:sym typeface="Calibri"/>
              </a:rPr>
              <a:t>Grace</a:t>
            </a:r>
            <a:r>
              <a:rPr lang="en-GB" sz="1200" b="0" i="0" u="none" strike="noStrike">
                <a:solidFill>
                  <a:schemeClr val="dk1"/>
                </a:solidFill>
                <a:latin typeface="Calibri"/>
                <a:ea typeface="Calibri"/>
                <a:cs typeface="Calibri"/>
                <a:sym typeface="Calibri"/>
              </a:rPr>
              <a:t>. Bloomsbury Publishing.</a:t>
            </a:r>
            <a:endParaRPr b="0"/>
          </a:p>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Mayer, J.D., Caruso, D.R., Sitarenios, G. and Escobar, M.R., (2024). How many emotional intelligence abilities are there? An examination of four measures of emotional intelligence. </a:t>
            </a:r>
            <a:r>
              <a:rPr lang="en-GB" sz="1200" b="0" i="1" u="none" strike="noStrike">
                <a:solidFill>
                  <a:schemeClr val="dk1"/>
                </a:solidFill>
                <a:latin typeface="Calibri"/>
                <a:ea typeface="Calibri"/>
                <a:cs typeface="Calibri"/>
                <a:sym typeface="Calibri"/>
              </a:rPr>
              <a:t>Personality and Individual Differences</a:t>
            </a:r>
            <a:r>
              <a:rPr lang="en-GB" sz="1200" b="0" i="0" u="none" strike="noStrike">
                <a:solidFill>
                  <a:schemeClr val="dk1"/>
                </a:solidFill>
                <a:latin typeface="Calibri"/>
                <a:ea typeface="Calibri"/>
                <a:cs typeface="Calibri"/>
                <a:sym typeface="Calibri"/>
              </a:rPr>
              <a:t>, </a:t>
            </a:r>
            <a:r>
              <a:rPr lang="en-GB" sz="1200" b="0" i="1" u="none" strike="noStrike">
                <a:solidFill>
                  <a:schemeClr val="dk1"/>
                </a:solidFill>
                <a:latin typeface="Calibri"/>
                <a:ea typeface="Calibri"/>
                <a:cs typeface="Calibri"/>
                <a:sym typeface="Calibri"/>
              </a:rPr>
              <a:t>219</a:t>
            </a:r>
            <a:r>
              <a:rPr lang="en-GB" sz="1200" b="0" i="0" u="none" strike="noStrike">
                <a:solidFill>
                  <a:schemeClr val="dk1"/>
                </a:solidFill>
                <a:latin typeface="Calibri"/>
                <a:ea typeface="Calibri"/>
                <a:cs typeface="Calibri"/>
                <a:sym typeface="Calibri"/>
              </a:rPr>
              <a:t>, p.112468.</a:t>
            </a:r>
            <a:endParaRPr b="0"/>
          </a:p>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Strout, S.O., (2024). Of Thine Own Have We Given Thee: A Liturgical Theology of the Offertory in Anglicanism.</a:t>
            </a:r>
            <a:endParaRPr b="0"/>
          </a:p>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Ortony, A., Clore, G.L. and Collins, A., (2022). </a:t>
            </a:r>
            <a:r>
              <a:rPr lang="en-GB" sz="1200" b="0" i="1" u="none" strike="noStrike">
                <a:solidFill>
                  <a:schemeClr val="dk1"/>
                </a:solidFill>
                <a:latin typeface="Calibri"/>
                <a:ea typeface="Calibri"/>
                <a:cs typeface="Calibri"/>
                <a:sym typeface="Calibri"/>
              </a:rPr>
              <a:t>The cognitive structure of emotions</a:t>
            </a:r>
            <a:r>
              <a:rPr lang="en-GB" sz="1200" b="0" i="0" u="none" strike="noStrike">
                <a:solidFill>
                  <a:schemeClr val="dk1"/>
                </a:solidFill>
                <a:latin typeface="Calibri"/>
                <a:ea typeface="Calibri"/>
                <a:cs typeface="Calibri"/>
                <a:sym typeface="Calibri"/>
              </a:rPr>
              <a:t>. Cambridge university press.</a:t>
            </a:r>
            <a:endParaRPr b="0"/>
          </a:p>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Richards, J.C., (2022). Exploring emotions in language teaching. </a:t>
            </a:r>
            <a:r>
              <a:rPr lang="en-GB" sz="1200" b="0" i="1" u="none" strike="noStrike">
                <a:solidFill>
                  <a:schemeClr val="dk1"/>
                </a:solidFill>
                <a:latin typeface="Calibri"/>
                <a:ea typeface="Calibri"/>
                <a:cs typeface="Calibri"/>
                <a:sym typeface="Calibri"/>
              </a:rPr>
              <a:t>Relc Journal</a:t>
            </a:r>
            <a:r>
              <a:rPr lang="en-GB" sz="1200" b="0" i="0" u="none" strike="noStrike">
                <a:solidFill>
                  <a:schemeClr val="dk1"/>
                </a:solidFill>
                <a:latin typeface="Calibri"/>
                <a:ea typeface="Calibri"/>
                <a:cs typeface="Calibri"/>
                <a:sym typeface="Calibri"/>
              </a:rPr>
              <a:t>, </a:t>
            </a:r>
            <a:r>
              <a:rPr lang="en-GB" sz="1200" b="0" i="1" u="none" strike="noStrike">
                <a:solidFill>
                  <a:schemeClr val="dk1"/>
                </a:solidFill>
                <a:latin typeface="Calibri"/>
                <a:ea typeface="Calibri"/>
                <a:cs typeface="Calibri"/>
                <a:sym typeface="Calibri"/>
              </a:rPr>
              <a:t>53</a:t>
            </a:r>
            <a:r>
              <a:rPr lang="en-GB" sz="1200" b="0" i="0" u="none" strike="noStrike">
                <a:solidFill>
                  <a:schemeClr val="dk1"/>
                </a:solidFill>
                <a:latin typeface="Calibri"/>
                <a:ea typeface="Calibri"/>
                <a:cs typeface="Calibri"/>
                <a:sym typeface="Calibri"/>
              </a:rPr>
              <a:t>(1), pp.225-239.</a:t>
            </a:r>
            <a:endParaRPr b="0"/>
          </a:p>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Williams, J.H., Huggins, C.F., Zupan, B., Willis, M., Van Rheenen, T.E., Sato, W., Palermo, R., Ortner, C., Krippl, M., Kret, M. and Dickson, J.M., (2020). A sensorimotor control framework for understanding emotional communication and regulation. </a:t>
            </a:r>
            <a:r>
              <a:rPr lang="en-GB" sz="1200" b="0" i="1" u="none" strike="noStrike">
                <a:solidFill>
                  <a:schemeClr val="dk1"/>
                </a:solidFill>
                <a:latin typeface="Calibri"/>
                <a:ea typeface="Calibri"/>
                <a:cs typeface="Calibri"/>
                <a:sym typeface="Calibri"/>
              </a:rPr>
              <a:t>Neuroscience &amp; Biobehavioral Reviews</a:t>
            </a:r>
            <a:r>
              <a:rPr lang="en-GB" sz="1200" b="0" i="0" u="none" strike="noStrike">
                <a:solidFill>
                  <a:schemeClr val="dk1"/>
                </a:solidFill>
                <a:latin typeface="Calibri"/>
                <a:ea typeface="Calibri"/>
                <a:cs typeface="Calibri"/>
                <a:sym typeface="Calibri"/>
              </a:rPr>
              <a:t>, </a:t>
            </a:r>
            <a:r>
              <a:rPr lang="en-GB" sz="1200" b="0" i="1" u="none" strike="noStrike">
                <a:solidFill>
                  <a:schemeClr val="dk1"/>
                </a:solidFill>
                <a:latin typeface="Calibri"/>
                <a:ea typeface="Calibri"/>
                <a:cs typeface="Calibri"/>
                <a:sym typeface="Calibri"/>
              </a:rPr>
              <a:t>112</a:t>
            </a:r>
            <a:r>
              <a:rPr lang="en-GB" sz="1200" b="0" i="0" u="none" strike="noStrike">
                <a:solidFill>
                  <a:schemeClr val="dk1"/>
                </a:solidFill>
                <a:latin typeface="Calibri"/>
                <a:ea typeface="Calibri"/>
                <a:cs typeface="Calibri"/>
                <a:sym typeface="Calibri"/>
              </a:rPr>
              <a:t>, pp.503-518.</a:t>
            </a:r>
            <a:endParaRPr b="0"/>
          </a:p>
          <a:p>
            <a:pPr marL="0" lvl="0" indent="0" algn="l" rtl="0">
              <a:spcBef>
                <a:spcPts val="0"/>
              </a:spcBef>
              <a:spcAft>
                <a:spcPts val="0"/>
              </a:spcAft>
              <a:buNone/>
            </a:pPr>
            <a:br>
              <a:rPr lang="en-GB"/>
            </a:br>
            <a:endParaRPr/>
          </a:p>
        </p:txBody>
      </p:sp>
      <p:sp>
        <p:nvSpPr>
          <p:cNvPr id="178" name="Google Shape;178;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3"/>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3"/>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6"/>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6"/>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7"/>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7"/>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7"/>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7"/>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7"/>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0"/>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20"/>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1"/>
          <p:cNvSpPr>
            <a:spLocks noGrp="1"/>
          </p:cNvSpPr>
          <p:nvPr>
            <p:ph type="pic" idx="2"/>
          </p:nvPr>
        </p:nvSpPr>
        <p:spPr>
          <a:xfrm>
            <a:off x="5183188" y="987425"/>
            <a:ext cx="6172200" cy="4873625"/>
          </a:xfrm>
          <a:prstGeom prst="rect">
            <a:avLst/>
          </a:prstGeom>
          <a:noFill/>
          <a:ln>
            <a:noFill/>
          </a:ln>
        </p:spPr>
      </p:sp>
      <p:sp>
        <p:nvSpPr>
          <p:cNvPr id="68" name="Google Shape;68;p21"/>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2"/>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3"/>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3"/>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docs.google.com/document/d/1TMTJm82qOly6pyM3eY7hrkcqDCFZ9CPS/edit#heading=h.kvmx6geay34p"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https://docs.google.com/document/d/1TMTJm82qOly6pyM3eY7hrkcqDCFZ9CPS/edit#heading=h.4grwrwcb0pf2" TargetMode="External"/><Relationship Id="rId5" Type="http://schemas.openxmlformats.org/officeDocument/2006/relationships/hyperlink" Target="https://docs.google.com/document/d/1TMTJm82qOly6pyM3eY7hrkcqDCFZ9CPS/edit#heading=h.2x47s35cxi2p" TargetMode="External"/><Relationship Id="rId4" Type="http://schemas.openxmlformats.org/officeDocument/2006/relationships/hyperlink" Target="https://docs.google.com/document/d/1TMTJm82qOly6pyM3eY7hrkcqDCFZ9CPS/edit#heading=h.gjdgx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pic>
        <p:nvPicPr>
          <p:cNvPr id="89" name="Google Shape;89;p1"/>
          <p:cNvPicPr preferRelativeResize="0"/>
          <p:nvPr/>
        </p:nvPicPr>
        <p:blipFill rotWithShape="1">
          <a:blip r:embed="rId3">
            <a:alphaModFix/>
          </a:blip>
          <a:srcRect b="20861"/>
          <a:stretch/>
        </p:blipFill>
        <p:spPr>
          <a:xfrm>
            <a:off x="0" y="0"/>
            <a:ext cx="12192000" cy="6858000"/>
          </a:xfrm>
          <a:prstGeom prst="rect">
            <a:avLst/>
          </a:prstGeom>
          <a:noFill/>
          <a:ln>
            <a:noFill/>
          </a:ln>
        </p:spPr>
      </p:pic>
      <p:sp>
        <p:nvSpPr>
          <p:cNvPr id="90" name="Google Shape;90;p1"/>
          <p:cNvSpPr txBox="1"/>
          <p:nvPr/>
        </p:nvSpPr>
        <p:spPr>
          <a:xfrm>
            <a:off x="8075700" y="1025475"/>
            <a:ext cx="4116300" cy="431100"/>
          </a:xfrm>
          <a:prstGeom prst="rect">
            <a:avLst/>
          </a:prstGeom>
          <a:noFill/>
          <a:ln>
            <a:noFill/>
          </a:ln>
        </p:spPr>
        <p:txBody>
          <a:bodyPr spcFirstLastPara="1" wrap="square" lIns="91425" tIns="91425" rIns="91425" bIns="91425" anchor="t" anchorCtr="0">
            <a:spAutoFit/>
          </a:bodyPr>
          <a:lstStyle/>
          <a:p>
            <a:pPr marL="0" lvl="0" indent="0" algn="ctr" rtl="0">
              <a:lnSpc>
                <a:spcPct val="200000"/>
              </a:lnSpc>
              <a:spcBef>
                <a:spcPts val="0"/>
              </a:spcBef>
              <a:spcAft>
                <a:spcPts val="800"/>
              </a:spcAft>
              <a:buNone/>
            </a:pPr>
            <a:endParaRPr sz="1600"/>
          </a:p>
        </p:txBody>
      </p:sp>
      <p:sp>
        <p:nvSpPr>
          <p:cNvPr id="91" name="Google Shape;91;p1"/>
          <p:cNvSpPr txBox="1"/>
          <p:nvPr/>
        </p:nvSpPr>
        <p:spPr>
          <a:xfrm>
            <a:off x="190586" y="117699"/>
            <a:ext cx="11566955" cy="6084199"/>
          </a:xfrm>
          <a:prstGeom prst="rect">
            <a:avLst/>
          </a:prstGeom>
          <a:solidFill>
            <a:srgbClr val="0C0C0C">
              <a:alpha val="30980"/>
            </a:srgbClr>
          </a:solidFill>
          <a:ln>
            <a:noFill/>
          </a:ln>
        </p:spPr>
        <p:txBody>
          <a:bodyPr spcFirstLastPara="1" wrap="square" lIns="91425" tIns="91425" rIns="91425" bIns="91425" anchor="t" anchorCtr="0">
            <a:spAutoFit/>
          </a:bodyPr>
          <a:lstStyle/>
          <a:p>
            <a:pPr marL="0" lvl="0" indent="0" algn="ctr" rtl="0">
              <a:lnSpc>
                <a:spcPct val="115000"/>
              </a:lnSpc>
              <a:spcBef>
                <a:spcPts val="1400"/>
              </a:spcBef>
              <a:spcAft>
                <a:spcPts val="0"/>
              </a:spcAft>
              <a:buNone/>
            </a:pPr>
            <a:endParaRPr lang="en-GB" sz="2400" b="1" dirty="0">
              <a:solidFill>
                <a:schemeClr val="lt1"/>
              </a:solidFill>
              <a:latin typeface="Times New Roman"/>
              <a:ea typeface="Times New Roman"/>
              <a:cs typeface="Times New Roman"/>
            </a:endParaRPr>
          </a:p>
          <a:p>
            <a:pPr marL="0" lvl="0" indent="0" algn="ctr" rtl="0">
              <a:lnSpc>
                <a:spcPct val="115000"/>
              </a:lnSpc>
              <a:spcBef>
                <a:spcPts val="1400"/>
              </a:spcBef>
              <a:spcAft>
                <a:spcPts val="0"/>
              </a:spcAft>
              <a:buNone/>
            </a:pPr>
            <a:endParaRPr lang="en-GB" sz="2400" b="1" dirty="0">
              <a:solidFill>
                <a:schemeClr val="lt1"/>
              </a:solidFill>
              <a:latin typeface="Times New Roman"/>
              <a:ea typeface="Times New Roman"/>
              <a:cs typeface="Times New Roman"/>
            </a:endParaRPr>
          </a:p>
          <a:p>
            <a:pPr algn="ctr">
              <a:lnSpc>
                <a:spcPct val="115000"/>
              </a:lnSpc>
              <a:spcBef>
                <a:spcPts val="1400"/>
              </a:spcBef>
            </a:pPr>
            <a:r>
              <a:rPr lang="en-GB" sz="2200" b="1" dirty="0">
                <a:solidFill>
                  <a:schemeClr val="lt1"/>
                </a:solidFill>
                <a:latin typeface="Times New Roman"/>
                <a:ea typeface="Times New Roman"/>
                <a:cs typeface="Times New Roman"/>
                <a:sym typeface="Times New Roman"/>
              </a:rPr>
              <a:t>The Importance of Emotional Intelligence in the Workplace </a:t>
            </a:r>
          </a:p>
          <a:p>
            <a:pPr algn="ctr">
              <a:lnSpc>
                <a:spcPct val="114999"/>
              </a:lnSpc>
              <a:spcBef>
                <a:spcPts val="1400"/>
              </a:spcBef>
            </a:pPr>
            <a:r>
              <a:rPr lang="en-GB" sz="2200" b="1" dirty="0">
                <a:solidFill>
                  <a:schemeClr val="lt1"/>
                </a:solidFill>
                <a:latin typeface="Times New Roman"/>
                <a:ea typeface="Times New Roman"/>
                <a:cs typeface="Times New Roman"/>
                <a:sym typeface="Times New Roman"/>
              </a:rPr>
              <a:t>- Grace &amp; Savour</a:t>
            </a:r>
            <a:endParaRPr sz="2200" b="1" dirty="0">
              <a:solidFill>
                <a:schemeClr val="lt1"/>
              </a:solidFill>
              <a:latin typeface="Times New Roman"/>
              <a:ea typeface="Times New Roman"/>
              <a:cs typeface="Times New Roman"/>
            </a:endParaRPr>
          </a:p>
          <a:p>
            <a:pPr algn="ctr">
              <a:lnSpc>
                <a:spcPct val="114999"/>
              </a:lnSpc>
              <a:spcBef>
                <a:spcPts val="1400"/>
              </a:spcBef>
            </a:pPr>
            <a:endParaRPr lang="en-GB" sz="2200" b="1" dirty="0">
              <a:solidFill>
                <a:schemeClr val="lt1"/>
              </a:solidFill>
              <a:latin typeface="Times New Roman"/>
              <a:ea typeface="Times New Roman"/>
              <a:cs typeface="Times New Roman"/>
            </a:endParaRPr>
          </a:p>
          <a:p>
            <a:pPr algn="ctr">
              <a:lnSpc>
                <a:spcPct val="114999"/>
              </a:lnSpc>
              <a:spcBef>
                <a:spcPts val="1400"/>
              </a:spcBef>
            </a:pPr>
            <a:endParaRPr lang="en-GB" sz="2200" b="1" dirty="0">
              <a:solidFill>
                <a:schemeClr val="lt1"/>
              </a:solidFill>
              <a:latin typeface="Times New Roman"/>
              <a:ea typeface="Times New Roman"/>
              <a:cs typeface="Times New Roman"/>
            </a:endParaRPr>
          </a:p>
          <a:p>
            <a:pPr algn="ctr">
              <a:lnSpc>
                <a:spcPct val="114999"/>
              </a:lnSpc>
              <a:spcBef>
                <a:spcPts val="1400"/>
              </a:spcBef>
            </a:pPr>
            <a:endParaRPr lang="en-GB" sz="2200" b="1" dirty="0">
              <a:solidFill>
                <a:schemeClr val="lt1"/>
              </a:solidFill>
              <a:latin typeface="Times New Roman"/>
              <a:ea typeface="Times New Roman"/>
              <a:cs typeface="Times New Roman"/>
              <a:sym typeface="Times New Roman"/>
            </a:endParaRPr>
          </a:p>
          <a:p>
            <a:pPr algn="r">
              <a:lnSpc>
                <a:spcPct val="150000"/>
              </a:lnSpc>
            </a:pPr>
            <a:r>
              <a:rPr lang="en-GB" sz="2000" b="1" dirty="0">
                <a:solidFill>
                  <a:schemeClr val="lt1"/>
                </a:solidFill>
                <a:latin typeface="Times New Roman"/>
                <a:ea typeface="Times New Roman"/>
                <a:cs typeface="Times New Roman"/>
                <a:sym typeface="Times New Roman"/>
              </a:rPr>
              <a:t>Student Name: Mihai Nicolae Tincu</a:t>
            </a:r>
            <a:endParaRPr sz="2000" b="1" dirty="0">
              <a:solidFill>
                <a:schemeClr val="lt1"/>
              </a:solidFill>
              <a:latin typeface="Times New Roman"/>
              <a:ea typeface="Times New Roman"/>
              <a:cs typeface="Times New Roman"/>
            </a:endParaRPr>
          </a:p>
          <a:p>
            <a:pPr algn="r">
              <a:lnSpc>
                <a:spcPct val="150000"/>
              </a:lnSpc>
            </a:pPr>
            <a:r>
              <a:rPr lang="en-GB" sz="2000" b="1" dirty="0">
                <a:solidFill>
                  <a:schemeClr val="lt1"/>
                </a:solidFill>
                <a:latin typeface="Times New Roman"/>
                <a:ea typeface="Times New Roman"/>
                <a:cs typeface="Times New Roman"/>
                <a:sym typeface="Times New Roman"/>
              </a:rPr>
              <a:t>Student Code: 2109992</a:t>
            </a:r>
            <a:endParaRPr lang="en-GB" sz="2000" b="1" dirty="0">
              <a:solidFill>
                <a:schemeClr val="lt1"/>
              </a:solidFill>
              <a:latin typeface="Times New Roman"/>
              <a:ea typeface="Times New Roman"/>
              <a:cs typeface="Times New Roman"/>
            </a:endParaRPr>
          </a:p>
          <a:p>
            <a:pPr algn="r">
              <a:lnSpc>
                <a:spcPct val="150000"/>
              </a:lnSpc>
            </a:pPr>
            <a:r>
              <a:rPr lang="en-GB" sz="2000" b="1" dirty="0">
                <a:solidFill>
                  <a:schemeClr val="lt1"/>
                </a:solidFill>
                <a:latin typeface="Times New Roman"/>
                <a:cs typeface="Times New Roman"/>
              </a:rPr>
              <a:t>Module code: BMSW6016</a:t>
            </a:r>
          </a:p>
          <a:p>
            <a:pPr algn="r">
              <a:lnSpc>
                <a:spcPct val="150000"/>
              </a:lnSpc>
            </a:pPr>
            <a:r>
              <a:rPr lang="en-GB" sz="2000" b="1" dirty="0">
                <a:solidFill>
                  <a:schemeClr val="lt1"/>
                </a:solidFill>
                <a:latin typeface="Times New Roman"/>
                <a:cs typeface="Times New Roman"/>
              </a:rPr>
              <a:t>Lecturer's name: Sujeewa Herath</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83C2D1"/>
        </a:solidFill>
        <a:effectLst/>
      </p:bgPr>
    </p:bg>
    <p:spTree>
      <p:nvGrpSpPr>
        <p:cNvPr id="1" name="Shape 96"/>
        <p:cNvGrpSpPr/>
        <p:nvPr/>
      </p:nvGrpSpPr>
      <p:grpSpPr>
        <a:xfrm>
          <a:off x="0" y="0"/>
          <a:ext cx="0" cy="0"/>
          <a:chOff x="0" y="0"/>
          <a:chExt cx="0" cy="0"/>
        </a:xfrm>
      </p:grpSpPr>
      <p:pic>
        <p:nvPicPr>
          <p:cNvPr id="97" name="Google Shape;97;g2eac3e50d7d_0_12"/>
          <p:cNvPicPr preferRelativeResize="0"/>
          <p:nvPr/>
        </p:nvPicPr>
        <p:blipFill>
          <a:blip r:embed="rId3">
            <a:alphaModFix/>
          </a:blip>
          <a:stretch>
            <a:fillRect/>
          </a:stretch>
        </p:blipFill>
        <p:spPr>
          <a:xfrm>
            <a:off x="0" y="0"/>
            <a:ext cx="12192000" cy="6857999"/>
          </a:xfrm>
          <a:prstGeom prst="rect">
            <a:avLst/>
          </a:prstGeom>
          <a:noFill/>
          <a:ln>
            <a:noFill/>
          </a:ln>
        </p:spPr>
      </p:pic>
      <p:sp>
        <p:nvSpPr>
          <p:cNvPr id="98" name="Google Shape;98;g2eac3e50d7d_0_12"/>
          <p:cNvSpPr txBox="1">
            <a:spLocks noGrp="1"/>
          </p:cNvSpPr>
          <p:nvPr>
            <p:ph type="ctrTitle"/>
          </p:nvPr>
        </p:nvSpPr>
        <p:spPr>
          <a:xfrm>
            <a:off x="7121950" y="566950"/>
            <a:ext cx="4181700" cy="549900"/>
          </a:xfrm>
          <a:prstGeom prst="rect">
            <a:avLst/>
          </a:prstGeom>
          <a:solidFill>
            <a:srgbClr val="0C0C0C">
              <a:alpha val="30980"/>
            </a:srgbClr>
          </a:solidFill>
        </p:spPr>
        <p:txBody>
          <a:bodyPr spcFirstLastPara="1" wrap="square" lIns="91425" tIns="45700" rIns="91425" bIns="45700" anchor="b" anchorCtr="0">
            <a:normAutofit/>
          </a:bodyPr>
          <a:lstStyle/>
          <a:p>
            <a:pPr marL="0" lvl="0" indent="0" algn="ctr" rtl="0">
              <a:spcBef>
                <a:spcPts val="0"/>
              </a:spcBef>
              <a:spcAft>
                <a:spcPts val="0"/>
              </a:spcAft>
              <a:buNone/>
            </a:pPr>
            <a:r>
              <a:rPr lang="en-GB" sz="3200" b="1">
                <a:solidFill>
                  <a:schemeClr val="lt1"/>
                </a:solidFill>
                <a:latin typeface="Times New Roman"/>
                <a:ea typeface="Times New Roman"/>
                <a:cs typeface="Times New Roman"/>
                <a:sym typeface="Times New Roman"/>
              </a:rPr>
              <a:t>Table of Contents</a:t>
            </a:r>
            <a:endParaRPr sz="3200" b="1">
              <a:solidFill>
                <a:schemeClr val="lt1"/>
              </a:solidFill>
              <a:latin typeface="Times New Roman"/>
              <a:ea typeface="Times New Roman"/>
              <a:cs typeface="Times New Roman"/>
              <a:sym typeface="Times New Roman"/>
            </a:endParaRPr>
          </a:p>
        </p:txBody>
      </p:sp>
      <p:sp>
        <p:nvSpPr>
          <p:cNvPr id="99" name="Google Shape;99;g2eac3e50d7d_0_12"/>
          <p:cNvSpPr txBox="1"/>
          <p:nvPr/>
        </p:nvSpPr>
        <p:spPr>
          <a:xfrm>
            <a:off x="6409300" y="1406325"/>
            <a:ext cx="5607000" cy="5404013"/>
          </a:xfrm>
          <a:prstGeom prst="rect">
            <a:avLst/>
          </a:prstGeom>
          <a:solidFill>
            <a:srgbClr val="0C0C0C">
              <a:alpha val="30980"/>
            </a:srgbClr>
          </a:solidFill>
          <a:ln>
            <a:noFill/>
          </a:ln>
        </p:spPr>
        <p:txBody>
          <a:bodyPr spcFirstLastPara="1" wrap="square" lIns="91425" tIns="91425" rIns="91425" bIns="91425" anchor="t" anchorCtr="0">
            <a:spAutoFit/>
          </a:bodyPr>
          <a:lstStyle/>
          <a:p>
            <a:pPr marL="0" lvl="0" indent="0" algn="l" rtl="0">
              <a:lnSpc>
                <a:spcPct val="150000"/>
              </a:lnSpc>
              <a:spcBef>
                <a:spcPts val="300"/>
              </a:spcBef>
              <a:spcAft>
                <a:spcPts val="0"/>
              </a:spcAft>
              <a:buNone/>
            </a:pPr>
            <a:r>
              <a:rPr lang="en-GB" sz="2100" u="sng" dirty="0">
                <a:solidFill>
                  <a:schemeClr val="lt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Introduction</a:t>
            </a:r>
            <a:r>
              <a:rPr lang="en-GB" sz="2100" u="sng" dirty="0">
                <a:solidFill>
                  <a:schemeClr val="lt1"/>
                </a:solidFill>
                <a:latin typeface="Times New Roman"/>
                <a:ea typeface="Times New Roman"/>
                <a:cs typeface="Times New Roman"/>
                <a:sym typeface="Times New Roman"/>
              </a:rPr>
              <a:t>……………………………3</a:t>
            </a:r>
            <a:endParaRPr lang="en-US" sz="2100" u="sng">
              <a:solidFill>
                <a:schemeClr val="lt1"/>
              </a:solidFill>
              <a:latin typeface="Times New Roman"/>
              <a:ea typeface="Times New Roman"/>
              <a:cs typeface="Times New Roman"/>
            </a:endParaRPr>
          </a:p>
          <a:p>
            <a:pPr>
              <a:lnSpc>
                <a:spcPct val="150000"/>
              </a:lnSpc>
              <a:spcBef>
                <a:spcPts val="300"/>
              </a:spcBef>
            </a:pPr>
            <a:r>
              <a:rPr lang="en-GB" sz="2100" u="sng" dirty="0">
                <a:solidFill>
                  <a:schemeClr val="lt1"/>
                </a:solidFill>
                <a:latin typeface="Times New Roman"/>
                <a:ea typeface="Times New Roman"/>
                <a:cs typeface="Times New Roman"/>
                <a:sym typeface="Times New Roman"/>
              </a:rPr>
              <a:t>Introduction to Grace &amp; Savour……4</a:t>
            </a:r>
            <a:endParaRPr sz="2100" u="sng">
              <a:solidFill>
                <a:schemeClr val="lt1"/>
              </a:solidFill>
              <a:latin typeface="Times New Roman"/>
              <a:ea typeface="Times New Roman"/>
              <a:cs typeface="Times New Roman"/>
            </a:endParaRPr>
          </a:p>
          <a:p>
            <a:pPr marL="0" lvl="0" indent="0" algn="l" rtl="0">
              <a:lnSpc>
                <a:spcPct val="150000"/>
              </a:lnSpc>
              <a:spcBef>
                <a:spcPts val="300"/>
              </a:spcBef>
              <a:spcAft>
                <a:spcPts val="0"/>
              </a:spcAft>
              <a:buNone/>
            </a:pPr>
            <a:r>
              <a:rPr lang="en-GB" sz="2100" u="sng" dirty="0">
                <a:solidFill>
                  <a:schemeClr val="lt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The Mayer-Salovey Ability Model of EI</a:t>
            </a:r>
            <a:r>
              <a:rPr lang="en-GB" sz="2100" u="sng" dirty="0">
                <a:solidFill>
                  <a:schemeClr val="lt1"/>
                </a:solidFill>
                <a:latin typeface="Times New Roman"/>
                <a:ea typeface="Times New Roman"/>
                <a:cs typeface="Times New Roman"/>
                <a:sym typeface="Times New Roman"/>
              </a:rPr>
              <a:t>……5</a:t>
            </a:r>
            <a:endParaRPr sz="2100" u="sng">
              <a:solidFill>
                <a:schemeClr val="lt1"/>
              </a:solidFill>
              <a:latin typeface="Times New Roman"/>
              <a:ea typeface="Times New Roman"/>
              <a:cs typeface="Times New Roman"/>
            </a:endParaRPr>
          </a:p>
          <a:p>
            <a:pPr>
              <a:lnSpc>
                <a:spcPct val="150000"/>
              </a:lnSpc>
              <a:spcBef>
                <a:spcPts val="300"/>
              </a:spcBef>
            </a:pPr>
            <a:r>
              <a:rPr lang="en-GB" sz="2100" u="sng" dirty="0">
                <a:solidFill>
                  <a:schemeClr val="lt1"/>
                </a:solidFill>
                <a:latin typeface="Times New Roman"/>
                <a:ea typeface="Times New Roman"/>
                <a:cs typeface="Times New Roman"/>
                <a:sym typeface="Times New Roman"/>
              </a:rPr>
              <a:t>EI in Action at Grace &amp; Savour…………6</a:t>
            </a:r>
            <a:endParaRPr sz="2100" u="sng">
              <a:solidFill>
                <a:schemeClr val="lt1"/>
              </a:solidFill>
              <a:latin typeface="Times New Roman"/>
              <a:ea typeface="Times New Roman"/>
              <a:cs typeface="Times New Roman"/>
            </a:endParaRPr>
          </a:p>
          <a:p>
            <a:pPr>
              <a:lnSpc>
                <a:spcPct val="150000"/>
              </a:lnSpc>
            </a:pPr>
            <a:r>
              <a:rPr lang="en-GB" sz="2100" u="sng" dirty="0">
                <a:solidFill>
                  <a:schemeClr val="lt1"/>
                </a:solidFill>
                <a:latin typeface="Times New Roman"/>
                <a:ea typeface="Times New Roman"/>
                <a:cs typeface="Times New Roman"/>
                <a:sym typeface="Times New Roman"/>
              </a:rPr>
              <a:t>Perceiving Emotions………………7</a:t>
            </a:r>
            <a:endParaRPr sz="2100" u="sng">
              <a:solidFill>
                <a:schemeClr val="lt1"/>
              </a:solidFill>
              <a:latin typeface="Times New Roman"/>
              <a:ea typeface="Times New Roman"/>
              <a:cs typeface="Times New Roman"/>
            </a:endParaRPr>
          </a:p>
          <a:p>
            <a:pPr>
              <a:lnSpc>
                <a:spcPct val="150000"/>
              </a:lnSpc>
              <a:spcBef>
                <a:spcPts val="300"/>
              </a:spcBef>
            </a:pPr>
            <a:r>
              <a:rPr lang="en-GB" sz="2100" u="sng" dirty="0">
                <a:solidFill>
                  <a:schemeClr val="lt1"/>
                </a:solidFill>
                <a:latin typeface="Times New Roman"/>
                <a:ea typeface="Times New Roman"/>
                <a:cs typeface="Times New Roman"/>
                <a:sym typeface="Times New Roman"/>
              </a:rPr>
              <a:t>Using Emotions to Facilitate Thought……8</a:t>
            </a:r>
            <a:endParaRPr sz="2100" u="sng">
              <a:solidFill>
                <a:schemeClr val="lt1"/>
              </a:solidFill>
              <a:latin typeface="Times New Roman"/>
              <a:ea typeface="Times New Roman"/>
              <a:cs typeface="Times New Roman"/>
            </a:endParaRPr>
          </a:p>
          <a:p>
            <a:pPr>
              <a:lnSpc>
                <a:spcPct val="150000"/>
              </a:lnSpc>
              <a:spcBef>
                <a:spcPts val="300"/>
              </a:spcBef>
            </a:pPr>
            <a:r>
              <a:rPr lang="en-GB" sz="2100" u="sng" dirty="0">
                <a:solidFill>
                  <a:schemeClr val="lt1"/>
                </a:solidFill>
                <a:latin typeface="Times New Roman"/>
                <a:ea typeface="Times New Roman"/>
                <a:cs typeface="Times New Roman"/>
                <a:sym typeface="Times New Roman"/>
              </a:rPr>
              <a:t>Understanding Emotions…………………9</a:t>
            </a:r>
            <a:endParaRPr sz="2100" u="sng">
              <a:solidFill>
                <a:schemeClr val="lt1"/>
              </a:solidFill>
              <a:latin typeface="Times New Roman"/>
              <a:ea typeface="Times New Roman"/>
              <a:cs typeface="Times New Roman"/>
            </a:endParaRPr>
          </a:p>
          <a:p>
            <a:pPr>
              <a:lnSpc>
                <a:spcPct val="150000"/>
              </a:lnSpc>
            </a:pPr>
            <a:r>
              <a:rPr lang="en-GB" sz="2100" u="sng" dirty="0">
                <a:solidFill>
                  <a:schemeClr val="lt1"/>
                </a:solidFill>
                <a:latin typeface="Times New Roman"/>
                <a:ea typeface="Times New Roman"/>
                <a:cs typeface="Times New Roman"/>
              </a:rPr>
              <a:t>Managing Emotions...............................10</a:t>
            </a:r>
          </a:p>
          <a:p>
            <a:pPr>
              <a:lnSpc>
                <a:spcPct val="150000"/>
              </a:lnSpc>
              <a:spcBef>
                <a:spcPts val="300"/>
              </a:spcBef>
            </a:pPr>
            <a:r>
              <a:rPr lang="en-GB" sz="2100" u="sng" dirty="0">
                <a:solidFill>
                  <a:schemeClr val="lt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Conclusion</a:t>
            </a:r>
            <a:r>
              <a:rPr lang="en-GB" sz="2100" u="sng" dirty="0">
                <a:solidFill>
                  <a:schemeClr val="lt1"/>
                </a:solidFill>
                <a:latin typeface="Times New Roman"/>
                <a:ea typeface="Times New Roman"/>
                <a:cs typeface="Times New Roman"/>
                <a:sym typeface="Times New Roman"/>
              </a:rPr>
              <a:t> and </a:t>
            </a:r>
            <a:r>
              <a:rPr lang="en-GB" sz="2100" u="sng" err="1">
                <a:solidFill>
                  <a:schemeClr val="lt1"/>
                </a:solidFill>
                <a:latin typeface="Times New Roman"/>
                <a:ea typeface="Times New Roman"/>
                <a:cs typeface="Times New Roman"/>
                <a:sym typeface="Times New Roman"/>
              </a:rPr>
              <a:t>Recommentation</a:t>
            </a:r>
            <a:r>
              <a:rPr lang="en-GB" sz="2100" u="sng" dirty="0">
                <a:solidFill>
                  <a:schemeClr val="lt1"/>
                </a:solidFill>
                <a:latin typeface="Times New Roman"/>
                <a:ea typeface="Times New Roman"/>
                <a:cs typeface="Times New Roman"/>
                <a:sym typeface="Times New Roman"/>
              </a:rPr>
              <a:t>……………11</a:t>
            </a:r>
            <a:endParaRPr sz="2100" u="sng">
              <a:solidFill>
                <a:schemeClr val="lt1"/>
              </a:solidFill>
              <a:latin typeface="Times New Roman"/>
              <a:ea typeface="Times New Roman"/>
              <a:cs typeface="Times New Roman"/>
            </a:endParaRPr>
          </a:p>
          <a:p>
            <a:pPr marL="0" lvl="0" indent="0" algn="just" rtl="0">
              <a:lnSpc>
                <a:spcPct val="150000"/>
              </a:lnSpc>
              <a:spcBef>
                <a:spcPts val="0"/>
              </a:spcBef>
              <a:spcAft>
                <a:spcPts val="800"/>
              </a:spcAft>
              <a:buNone/>
            </a:pPr>
            <a:r>
              <a:rPr lang="en-GB" sz="2100" u="sng" dirty="0">
                <a:solidFill>
                  <a:schemeClr val="lt1"/>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References</a:t>
            </a:r>
            <a:r>
              <a:rPr lang="en-GB" sz="2100" u="sng" dirty="0">
                <a:solidFill>
                  <a:schemeClr val="lt1"/>
                </a:solidFill>
                <a:latin typeface="Times New Roman"/>
                <a:ea typeface="Times New Roman"/>
                <a:cs typeface="Times New Roman"/>
                <a:sym typeface="Times New Roman"/>
              </a:rPr>
              <a:t>……</a:t>
            </a:r>
            <a:r>
              <a:rPr lang="en-GB" sz="2100" b="1" u="sng" dirty="0">
                <a:solidFill>
                  <a:schemeClr val="lt1"/>
                </a:solidFill>
                <a:latin typeface="Times New Roman"/>
                <a:ea typeface="Times New Roman"/>
                <a:cs typeface="Times New Roman"/>
                <a:sym typeface="Times New Roman"/>
              </a:rPr>
              <a:t>………………</a:t>
            </a:r>
            <a:r>
              <a:rPr lang="en-GB" sz="2100" b="1" dirty="0">
                <a:solidFill>
                  <a:schemeClr val="lt1"/>
                </a:solidFill>
                <a:latin typeface="Times New Roman"/>
                <a:ea typeface="Times New Roman"/>
                <a:cs typeface="Times New Roman"/>
                <a:sym typeface="Times New Roman"/>
              </a:rPr>
              <a:t>………12</a:t>
            </a:r>
            <a:endParaRPr sz="2100" b="1">
              <a:solidFill>
                <a:schemeClr val="lt1"/>
              </a:solidFill>
              <a:latin typeface="Times New Roman"/>
              <a:ea typeface="Times New Roman"/>
              <a:cs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04"/>
        <p:cNvGrpSpPr/>
        <p:nvPr/>
      </p:nvGrpSpPr>
      <p:grpSpPr>
        <a:xfrm>
          <a:off x="0" y="0"/>
          <a:ext cx="0" cy="0"/>
          <a:chOff x="0" y="0"/>
          <a:chExt cx="0" cy="0"/>
        </a:xfrm>
      </p:grpSpPr>
      <p:sp>
        <p:nvSpPr>
          <p:cNvPr id="105" name="Google Shape;105;p2"/>
          <p:cNvSpPr/>
          <p:nvPr/>
        </p:nvSpPr>
        <p:spPr>
          <a:xfrm>
            <a:off x="6612744" y="663959"/>
            <a:ext cx="2410200" cy="5847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i="0" u="none" strike="noStrike">
                <a:solidFill>
                  <a:srgbClr val="000000"/>
                </a:solidFill>
                <a:latin typeface="Times New Roman"/>
                <a:ea typeface="Times New Roman"/>
                <a:cs typeface="Times New Roman"/>
                <a:sym typeface="Times New Roman"/>
              </a:rPr>
              <a:t>Introduction</a:t>
            </a:r>
            <a:endParaRPr sz="3200">
              <a:solidFill>
                <a:schemeClr val="dk1"/>
              </a:solidFill>
              <a:latin typeface="Calibri"/>
              <a:ea typeface="Calibri"/>
              <a:cs typeface="Calibri"/>
              <a:sym typeface="Calibri"/>
            </a:endParaRPr>
          </a:p>
        </p:txBody>
      </p:sp>
      <p:sp>
        <p:nvSpPr>
          <p:cNvPr id="106" name="Google Shape;106;p2"/>
          <p:cNvSpPr/>
          <p:nvPr/>
        </p:nvSpPr>
        <p:spPr>
          <a:xfrm>
            <a:off x="6096000" y="1732014"/>
            <a:ext cx="6096000" cy="2780100"/>
          </a:xfrm>
          <a:prstGeom prst="rect">
            <a:avLst/>
          </a:prstGeom>
          <a:noFill/>
          <a:ln>
            <a:noFill/>
          </a:ln>
        </p:spPr>
        <p:txBody>
          <a:bodyPr spcFirstLastPara="1" wrap="square" lIns="91425" tIns="45700" rIns="91425" bIns="45700" anchor="t" anchorCtr="0">
            <a:spAutoFit/>
          </a:bodyPr>
          <a:lstStyle/>
          <a:p>
            <a:pPr marL="457200" lvl="0" indent="-469900" algn="l" rtl="0">
              <a:spcBef>
                <a:spcPts val="0"/>
              </a:spcBef>
              <a:spcAft>
                <a:spcPts val="0"/>
              </a:spcAft>
              <a:buSzPts val="3800"/>
              <a:buFont typeface="Times New Roman"/>
              <a:buChar char="⮚"/>
            </a:pPr>
            <a:r>
              <a:rPr lang="en-GB" sz="2200">
                <a:solidFill>
                  <a:schemeClr val="dk1"/>
                </a:solidFill>
                <a:latin typeface="Times New Roman"/>
                <a:ea typeface="Times New Roman"/>
                <a:cs typeface="Times New Roman"/>
                <a:sym typeface="Times New Roman"/>
              </a:rPr>
              <a:t>Emotional Intelligence (EI) is the ability to recognise, understand and use both rational thinking as well emotional functions in ourselves.. </a:t>
            </a:r>
            <a:endParaRPr sz="2200">
              <a:solidFill>
                <a:schemeClr val="dk1"/>
              </a:solidFill>
              <a:latin typeface="Times New Roman"/>
              <a:ea typeface="Times New Roman"/>
              <a:cs typeface="Times New Roman"/>
              <a:sym typeface="Times New Roman"/>
            </a:endParaRPr>
          </a:p>
          <a:p>
            <a:pPr marL="457200" lvl="0" indent="0" algn="l" rtl="0">
              <a:spcBef>
                <a:spcPts val="0"/>
              </a:spcBef>
              <a:spcAft>
                <a:spcPts val="0"/>
              </a:spcAft>
              <a:buNone/>
            </a:pPr>
            <a:endParaRPr sz="2200">
              <a:solidFill>
                <a:schemeClr val="dk1"/>
              </a:solidFill>
              <a:latin typeface="Times New Roman"/>
              <a:ea typeface="Times New Roman"/>
              <a:cs typeface="Times New Roman"/>
              <a:sym typeface="Times New Roman"/>
            </a:endParaRPr>
          </a:p>
          <a:p>
            <a:pPr marL="457200" lvl="0" indent="-469900" algn="l" rtl="0">
              <a:spcBef>
                <a:spcPts val="0"/>
              </a:spcBef>
              <a:spcAft>
                <a:spcPts val="0"/>
              </a:spcAft>
              <a:buSzPts val="3800"/>
              <a:buFont typeface="Times New Roman"/>
              <a:buChar char="⮚"/>
            </a:pPr>
            <a:r>
              <a:rPr lang="en-GB" sz="2200">
                <a:solidFill>
                  <a:schemeClr val="dk1"/>
                </a:solidFill>
                <a:latin typeface="Times New Roman"/>
                <a:ea typeface="Times New Roman"/>
                <a:cs typeface="Times New Roman"/>
                <a:sym typeface="Times New Roman"/>
              </a:rPr>
              <a:t>This is an important concept when it comes to understanding human behaviour, especially in social as well as professional terms. </a:t>
            </a:r>
            <a:endParaRPr sz="2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2200">
              <a:solidFill>
                <a:schemeClr val="dk1"/>
              </a:solidFill>
              <a:latin typeface="Times New Roman"/>
              <a:ea typeface="Times New Roman"/>
              <a:cs typeface="Times New Roman"/>
              <a:sym typeface="Times New Roman"/>
            </a:endParaRPr>
          </a:p>
          <a:p>
            <a:pPr marL="457200" lvl="0" indent="-469900" algn="l" rtl="0">
              <a:spcBef>
                <a:spcPts val="0"/>
              </a:spcBef>
              <a:spcAft>
                <a:spcPts val="0"/>
              </a:spcAft>
              <a:buSzPts val="3800"/>
              <a:buFont typeface="Times New Roman"/>
              <a:buChar char="⮚"/>
            </a:pPr>
            <a:r>
              <a:rPr lang="en-GB" sz="2200">
                <a:solidFill>
                  <a:schemeClr val="dk1"/>
                </a:solidFill>
                <a:latin typeface="Times New Roman"/>
                <a:ea typeface="Times New Roman"/>
                <a:cs typeface="Times New Roman"/>
                <a:sym typeface="Times New Roman"/>
              </a:rPr>
              <a:t>Emotional intelligence is the ability to perceive and manage one's own emotions as well as the feelings of others. </a:t>
            </a:r>
            <a:endParaRPr sz="3800" i="0" u="none" strike="noStrike">
              <a:solidFill>
                <a:srgbClr val="000000"/>
              </a:solidFill>
              <a:latin typeface="Times New Roman"/>
              <a:ea typeface="Times New Roman"/>
              <a:cs typeface="Times New Roman"/>
              <a:sym typeface="Times New Roman"/>
            </a:endParaRPr>
          </a:p>
        </p:txBody>
      </p:sp>
      <p:pic>
        <p:nvPicPr>
          <p:cNvPr id="107" name="Google Shape;107;p2"/>
          <p:cNvPicPr preferRelativeResize="0"/>
          <p:nvPr/>
        </p:nvPicPr>
        <p:blipFill rotWithShape="1">
          <a:blip r:embed="rId4">
            <a:alphaModFix/>
          </a:blip>
          <a:srcRect t="32340" b="15204"/>
          <a:stretch/>
        </p:blipFill>
        <p:spPr>
          <a:xfrm>
            <a:off x="0" y="0"/>
            <a:ext cx="5952925" cy="6858000"/>
          </a:xfrm>
          <a:prstGeom prst="rect">
            <a:avLst/>
          </a:prstGeom>
          <a:noFill/>
          <a:ln>
            <a:noFill/>
          </a:ln>
        </p:spPr>
      </p:pic>
      <p:sp>
        <p:nvSpPr>
          <p:cNvPr id="108" name="Google Shape;108;p2"/>
          <p:cNvSpPr/>
          <p:nvPr/>
        </p:nvSpPr>
        <p:spPr>
          <a:xfrm>
            <a:off x="3313518" y="6374630"/>
            <a:ext cx="22146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0" i="0" u="none" strike="noStrike">
                <a:solidFill>
                  <a:srgbClr val="000000"/>
                </a:solidFill>
                <a:latin typeface="Times New Roman"/>
                <a:ea typeface="Times New Roman"/>
                <a:cs typeface="Times New Roman"/>
                <a:sym typeface="Times New Roman"/>
              </a:rPr>
              <a:t>(</a:t>
            </a:r>
            <a:r>
              <a:rPr lang="en-GB" sz="1800" b="0" i="0" u="none" strike="noStrike">
                <a:solidFill>
                  <a:srgbClr val="222222"/>
                </a:solidFill>
                <a:latin typeface="Times New Roman"/>
                <a:ea typeface="Times New Roman"/>
                <a:cs typeface="Times New Roman"/>
                <a:sym typeface="Times New Roman"/>
              </a:rPr>
              <a:t>Williams </a:t>
            </a:r>
            <a:r>
              <a:rPr lang="en-GB" sz="1800" b="0" i="1" u="none" strike="noStrike">
                <a:solidFill>
                  <a:srgbClr val="222222"/>
                </a:solidFill>
                <a:latin typeface="Times New Roman"/>
                <a:ea typeface="Times New Roman"/>
                <a:cs typeface="Times New Roman"/>
                <a:sym typeface="Times New Roman"/>
              </a:rPr>
              <a:t>et al. </a:t>
            </a:r>
            <a:r>
              <a:rPr lang="en-GB" sz="1800" b="0" i="0" u="none" strike="noStrike">
                <a:solidFill>
                  <a:srgbClr val="222222"/>
                </a:solidFill>
                <a:latin typeface="Times New Roman"/>
                <a:ea typeface="Times New Roman"/>
                <a:cs typeface="Times New Roman"/>
                <a:sym typeface="Times New Roman"/>
              </a:rPr>
              <a:t>2020)</a:t>
            </a:r>
            <a:endParaRPr sz="1800">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3"/>
          <p:cNvSpPr/>
          <p:nvPr/>
        </p:nvSpPr>
        <p:spPr>
          <a:xfrm>
            <a:off x="190331" y="517788"/>
            <a:ext cx="6537000" cy="646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600" b="1" i="0" u="none" strike="noStrike">
                <a:solidFill>
                  <a:srgbClr val="000000"/>
                </a:solidFill>
                <a:latin typeface="Times New Roman"/>
                <a:ea typeface="Times New Roman"/>
                <a:cs typeface="Times New Roman"/>
                <a:sym typeface="Times New Roman"/>
              </a:rPr>
              <a:t>Introduction to Grace &amp; Savour</a:t>
            </a:r>
            <a:endParaRPr sz="3600">
              <a:solidFill>
                <a:schemeClr val="dk1"/>
              </a:solidFill>
              <a:latin typeface="Calibri"/>
              <a:ea typeface="Calibri"/>
              <a:cs typeface="Calibri"/>
              <a:sym typeface="Calibri"/>
            </a:endParaRPr>
          </a:p>
        </p:txBody>
      </p:sp>
      <p:sp>
        <p:nvSpPr>
          <p:cNvPr id="115" name="Google Shape;115;p3"/>
          <p:cNvSpPr/>
          <p:nvPr/>
        </p:nvSpPr>
        <p:spPr>
          <a:xfrm>
            <a:off x="410878" y="1929646"/>
            <a:ext cx="6316500" cy="2780100"/>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rgbClr val="000000"/>
              </a:buClr>
              <a:buSzPts val="2800"/>
              <a:buFont typeface="Noto Sans Symbols"/>
              <a:buChar char="⮚"/>
            </a:pPr>
            <a:r>
              <a:rPr lang="en-GB" sz="2800" b="0" i="0" u="none" strike="noStrike">
                <a:solidFill>
                  <a:srgbClr val="000000"/>
                </a:solidFill>
                <a:latin typeface="Times New Roman"/>
                <a:ea typeface="Times New Roman"/>
                <a:cs typeface="Times New Roman"/>
                <a:sym typeface="Times New Roman"/>
              </a:rPr>
              <a:t>Renowned UK-based fine dining restaurant.</a:t>
            </a:r>
            <a:endParaRPr sz="2800" b="0" i="0" u="none" strike="noStrike">
              <a:solidFill>
                <a:srgbClr val="000000"/>
              </a:solidFill>
              <a:latin typeface="Times New Roman"/>
              <a:ea typeface="Times New Roman"/>
              <a:cs typeface="Times New Roman"/>
              <a:sym typeface="Times New Roman"/>
            </a:endParaRPr>
          </a:p>
          <a:p>
            <a:pPr marL="0" marR="0" lvl="0" indent="0" algn="l" rtl="0">
              <a:spcBef>
                <a:spcPts val="0"/>
              </a:spcBef>
              <a:spcAft>
                <a:spcPts val="0"/>
              </a:spcAft>
              <a:buNone/>
            </a:pPr>
            <a:endParaRPr sz="2800">
              <a:latin typeface="Times New Roman"/>
              <a:ea typeface="Times New Roman"/>
              <a:cs typeface="Times New Roman"/>
              <a:sym typeface="Times New Roman"/>
            </a:endParaRPr>
          </a:p>
          <a:p>
            <a:pPr marL="285750" marR="0" lvl="0" indent="-285750" algn="l" rtl="0">
              <a:spcBef>
                <a:spcPts val="0"/>
              </a:spcBef>
              <a:spcAft>
                <a:spcPts val="0"/>
              </a:spcAft>
              <a:buClr>
                <a:srgbClr val="000000"/>
              </a:buClr>
              <a:buSzPts val="2800"/>
              <a:buFont typeface="Noto Sans Symbols"/>
              <a:buChar char="⮚"/>
            </a:pPr>
            <a:r>
              <a:rPr lang="en-GB" sz="2800" b="0" i="0" u="none" strike="noStrike">
                <a:solidFill>
                  <a:srgbClr val="000000"/>
                </a:solidFill>
                <a:latin typeface="Times New Roman"/>
                <a:ea typeface="Times New Roman"/>
                <a:cs typeface="Times New Roman"/>
                <a:sym typeface="Times New Roman"/>
              </a:rPr>
              <a:t>Located centrally, offering exquisite cuisine.</a:t>
            </a:r>
            <a:endParaRPr sz="2800" b="0" i="0" u="none" strike="noStrike">
              <a:solidFill>
                <a:srgbClr val="000000"/>
              </a:solidFill>
              <a:latin typeface="Times New Roman"/>
              <a:ea typeface="Times New Roman"/>
              <a:cs typeface="Times New Roman"/>
              <a:sym typeface="Times New Roman"/>
            </a:endParaRPr>
          </a:p>
          <a:p>
            <a:pPr marL="0" marR="0" lvl="0" indent="0" algn="l" rtl="0">
              <a:spcBef>
                <a:spcPts val="0"/>
              </a:spcBef>
              <a:spcAft>
                <a:spcPts val="0"/>
              </a:spcAft>
              <a:buNone/>
            </a:pPr>
            <a:endParaRPr sz="2800">
              <a:latin typeface="Times New Roman"/>
              <a:ea typeface="Times New Roman"/>
              <a:cs typeface="Times New Roman"/>
              <a:sym typeface="Times New Roman"/>
            </a:endParaRPr>
          </a:p>
          <a:p>
            <a:pPr marL="285750" marR="0" lvl="0" indent="-285750" algn="l" rtl="0">
              <a:spcBef>
                <a:spcPts val="800"/>
              </a:spcBef>
              <a:spcAft>
                <a:spcPts val="0"/>
              </a:spcAft>
              <a:buClr>
                <a:srgbClr val="000000"/>
              </a:buClr>
              <a:buSzPts val="2800"/>
              <a:buFont typeface="Noto Sans Symbols"/>
              <a:buChar char="⮚"/>
            </a:pPr>
            <a:r>
              <a:rPr lang="en-GB" sz="2800" b="0" i="0" u="none" strike="noStrike">
                <a:solidFill>
                  <a:srgbClr val="000000"/>
                </a:solidFill>
                <a:latin typeface="Times New Roman"/>
                <a:ea typeface="Times New Roman"/>
                <a:cs typeface="Times New Roman"/>
                <a:sym typeface="Times New Roman"/>
              </a:rPr>
              <a:t>A diverse workforce with skilled professionals.</a:t>
            </a:r>
            <a:endParaRPr sz="2800" b="0" i="0" u="none" strike="noStrike">
              <a:solidFill>
                <a:srgbClr val="000000"/>
              </a:solidFill>
              <a:latin typeface="Times New Roman"/>
              <a:ea typeface="Times New Roman"/>
              <a:cs typeface="Times New Roman"/>
              <a:sym typeface="Times New Roman"/>
            </a:endParaRPr>
          </a:p>
        </p:txBody>
      </p:sp>
      <p:pic>
        <p:nvPicPr>
          <p:cNvPr id="116" name="Google Shape;116;p3"/>
          <p:cNvPicPr preferRelativeResize="0"/>
          <p:nvPr/>
        </p:nvPicPr>
        <p:blipFill rotWithShape="1">
          <a:blip r:embed="rId3">
            <a:alphaModFix/>
          </a:blip>
          <a:srcRect/>
          <a:stretch/>
        </p:blipFill>
        <p:spPr>
          <a:xfrm>
            <a:off x="7048500" y="1"/>
            <a:ext cx="5143500" cy="68580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21"/>
        <p:cNvGrpSpPr/>
        <p:nvPr/>
      </p:nvGrpSpPr>
      <p:grpSpPr>
        <a:xfrm>
          <a:off x="0" y="0"/>
          <a:ext cx="0" cy="0"/>
          <a:chOff x="0" y="0"/>
          <a:chExt cx="0" cy="0"/>
        </a:xfrm>
      </p:grpSpPr>
      <p:sp>
        <p:nvSpPr>
          <p:cNvPr id="122" name="Google Shape;122;p4"/>
          <p:cNvSpPr/>
          <p:nvPr/>
        </p:nvSpPr>
        <p:spPr>
          <a:xfrm>
            <a:off x="192277" y="628125"/>
            <a:ext cx="5842200" cy="5847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i="0" u="none" strike="noStrike">
                <a:solidFill>
                  <a:srgbClr val="000000"/>
                </a:solidFill>
                <a:latin typeface="Times New Roman"/>
                <a:ea typeface="Times New Roman"/>
                <a:cs typeface="Times New Roman"/>
                <a:sym typeface="Times New Roman"/>
              </a:rPr>
              <a:t>The Mayer-Salovey Ability Model of EI</a:t>
            </a:r>
            <a:endParaRPr sz="3200">
              <a:solidFill>
                <a:schemeClr val="dk1"/>
              </a:solidFill>
              <a:latin typeface="Calibri"/>
              <a:ea typeface="Calibri"/>
              <a:cs typeface="Calibri"/>
              <a:sym typeface="Calibri"/>
            </a:endParaRPr>
          </a:p>
        </p:txBody>
      </p:sp>
      <p:sp>
        <p:nvSpPr>
          <p:cNvPr id="123" name="Google Shape;123;p4"/>
          <p:cNvSpPr/>
          <p:nvPr/>
        </p:nvSpPr>
        <p:spPr>
          <a:xfrm>
            <a:off x="454437" y="2385247"/>
            <a:ext cx="5894100" cy="2780100"/>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rgbClr val="000000"/>
              </a:buClr>
              <a:buSzPts val="2800"/>
              <a:buFont typeface="Noto Sans Symbols"/>
              <a:buChar char="⮚"/>
            </a:pPr>
            <a:r>
              <a:rPr lang="en-GB" sz="2800" b="0" i="0" u="none" strike="noStrike">
                <a:solidFill>
                  <a:srgbClr val="000000"/>
                </a:solidFill>
                <a:latin typeface="Times New Roman"/>
                <a:ea typeface="Times New Roman"/>
                <a:cs typeface="Times New Roman"/>
                <a:sym typeface="Times New Roman"/>
              </a:rPr>
              <a:t>Four branches: Perceiving, Using, Understanding, and Managing.</a:t>
            </a:r>
            <a:endParaRPr sz="2800" b="0" i="0" u="none" strike="noStrike">
              <a:solidFill>
                <a:srgbClr val="000000"/>
              </a:solidFill>
              <a:latin typeface="Times New Roman"/>
              <a:ea typeface="Times New Roman"/>
              <a:cs typeface="Times New Roman"/>
              <a:sym typeface="Times New Roman"/>
            </a:endParaRPr>
          </a:p>
          <a:p>
            <a:pPr marL="0" marR="0" lvl="0" indent="0" algn="l" rtl="0">
              <a:spcBef>
                <a:spcPts val="0"/>
              </a:spcBef>
              <a:spcAft>
                <a:spcPts val="0"/>
              </a:spcAft>
              <a:buNone/>
            </a:pPr>
            <a:endParaRPr sz="2800">
              <a:latin typeface="Times New Roman"/>
              <a:ea typeface="Times New Roman"/>
              <a:cs typeface="Times New Roman"/>
              <a:sym typeface="Times New Roman"/>
            </a:endParaRPr>
          </a:p>
          <a:p>
            <a:pPr marL="285750" marR="0" lvl="0" indent="-285750" algn="l" rtl="0">
              <a:spcBef>
                <a:spcPts val="0"/>
              </a:spcBef>
              <a:spcAft>
                <a:spcPts val="0"/>
              </a:spcAft>
              <a:buClr>
                <a:srgbClr val="000000"/>
              </a:buClr>
              <a:buSzPts val="2800"/>
              <a:buFont typeface="Noto Sans Symbols"/>
              <a:buChar char="⮚"/>
            </a:pPr>
            <a:r>
              <a:rPr lang="en-GB" sz="2800" b="0" i="0" u="none" strike="noStrike">
                <a:solidFill>
                  <a:srgbClr val="000000"/>
                </a:solidFill>
                <a:latin typeface="Times New Roman"/>
                <a:ea typeface="Times New Roman"/>
                <a:cs typeface="Times New Roman"/>
                <a:sym typeface="Times New Roman"/>
              </a:rPr>
              <a:t>A comprehensive model for workplace analysis.</a:t>
            </a:r>
            <a:endParaRPr sz="2800" b="0" i="0" u="none" strike="noStrike">
              <a:solidFill>
                <a:srgbClr val="000000"/>
              </a:solidFill>
              <a:latin typeface="Times New Roman"/>
              <a:ea typeface="Times New Roman"/>
              <a:cs typeface="Times New Roman"/>
              <a:sym typeface="Times New Roman"/>
            </a:endParaRPr>
          </a:p>
          <a:p>
            <a:pPr marL="0" marR="0" lvl="0" indent="0" algn="l" rtl="0">
              <a:spcBef>
                <a:spcPts val="0"/>
              </a:spcBef>
              <a:spcAft>
                <a:spcPts val="0"/>
              </a:spcAft>
              <a:buNone/>
            </a:pPr>
            <a:endParaRPr sz="2800">
              <a:latin typeface="Times New Roman"/>
              <a:ea typeface="Times New Roman"/>
              <a:cs typeface="Times New Roman"/>
              <a:sym typeface="Times New Roman"/>
            </a:endParaRPr>
          </a:p>
          <a:p>
            <a:pPr marL="285750" marR="0" lvl="0" indent="-285750" algn="l" rtl="0">
              <a:spcBef>
                <a:spcPts val="800"/>
              </a:spcBef>
              <a:spcAft>
                <a:spcPts val="0"/>
              </a:spcAft>
              <a:buClr>
                <a:srgbClr val="000000"/>
              </a:buClr>
              <a:buSzPts val="2800"/>
              <a:buFont typeface="Noto Sans Symbols"/>
              <a:buChar char="⮚"/>
            </a:pPr>
            <a:r>
              <a:rPr lang="en-GB" sz="2800" b="0" i="0" u="none" strike="noStrike">
                <a:solidFill>
                  <a:srgbClr val="000000"/>
                </a:solidFill>
                <a:latin typeface="Times New Roman"/>
                <a:ea typeface="Times New Roman"/>
                <a:cs typeface="Times New Roman"/>
                <a:sym typeface="Times New Roman"/>
              </a:rPr>
              <a:t>Facilitates effective emotional intelligence application.</a:t>
            </a:r>
            <a:endParaRPr sz="2800" b="0" i="0" u="none" strike="noStrike">
              <a:solidFill>
                <a:srgbClr val="000000"/>
              </a:solidFill>
              <a:latin typeface="Times New Roman"/>
              <a:ea typeface="Times New Roman"/>
              <a:cs typeface="Times New Roman"/>
              <a:sym typeface="Times New Roman"/>
            </a:endParaRPr>
          </a:p>
        </p:txBody>
      </p:sp>
      <p:pic>
        <p:nvPicPr>
          <p:cNvPr id="124" name="Google Shape;124;p4"/>
          <p:cNvPicPr preferRelativeResize="0"/>
          <p:nvPr/>
        </p:nvPicPr>
        <p:blipFill rotWithShape="1">
          <a:blip r:embed="rId4">
            <a:alphaModFix/>
          </a:blip>
          <a:srcRect/>
          <a:stretch/>
        </p:blipFill>
        <p:spPr>
          <a:xfrm>
            <a:off x="5829400" y="0"/>
            <a:ext cx="6362599" cy="6488676"/>
          </a:xfrm>
          <a:prstGeom prst="rect">
            <a:avLst/>
          </a:prstGeom>
          <a:noFill/>
          <a:ln>
            <a:noFill/>
          </a:ln>
        </p:spPr>
      </p:pic>
      <p:sp>
        <p:nvSpPr>
          <p:cNvPr id="125" name="Google Shape;125;p4"/>
          <p:cNvSpPr/>
          <p:nvPr/>
        </p:nvSpPr>
        <p:spPr>
          <a:xfrm>
            <a:off x="8573842" y="6488673"/>
            <a:ext cx="14850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Calibri"/>
                <a:ea typeface="Calibri"/>
                <a:cs typeface="Calibri"/>
                <a:sym typeface="Calibri"/>
              </a:rPr>
              <a:t>(Mayer, 2024)</a:t>
            </a:r>
            <a:endParaRPr sz="1800">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30"/>
        <p:cNvGrpSpPr/>
        <p:nvPr/>
      </p:nvGrpSpPr>
      <p:grpSpPr>
        <a:xfrm>
          <a:off x="0" y="0"/>
          <a:ext cx="0" cy="0"/>
          <a:chOff x="0" y="0"/>
          <a:chExt cx="0" cy="0"/>
        </a:xfrm>
      </p:grpSpPr>
      <p:sp>
        <p:nvSpPr>
          <p:cNvPr id="131" name="Google Shape;131;p5"/>
          <p:cNvSpPr/>
          <p:nvPr/>
        </p:nvSpPr>
        <p:spPr>
          <a:xfrm>
            <a:off x="940526" y="765578"/>
            <a:ext cx="10450200" cy="5583000"/>
          </a:xfrm>
          <a:prstGeom prst="rect">
            <a:avLst/>
          </a:prstGeom>
          <a:solidFill>
            <a:srgbClr val="0C0C0C">
              <a:alpha val="3098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32" name="Google Shape;132;p5"/>
          <p:cNvSpPr/>
          <p:nvPr/>
        </p:nvSpPr>
        <p:spPr>
          <a:xfrm>
            <a:off x="2534194" y="765578"/>
            <a:ext cx="7315200" cy="58477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3200" b="1" i="0" u="none" strike="noStrike">
                <a:solidFill>
                  <a:schemeClr val="lt1"/>
                </a:solidFill>
                <a:latin typeface="Times New Roman"/>
                <a:ea typeface="Times New Roman"/>
                <a:cs typeface="Times New Roman"/>
                <a:sym typeface="Times New Roman"/>
              </a:rPr>
              <a:t>EI in Action at Grace &amp; Savour</a:t>
            </a:r>
            <a:endParaRPr sz="3200">
              <a:solidFill>
                <a:schemeClr val="lt1"/>
              </a:solidFill>
              <a:latin typeface="Calibri"/>
              <a:ea typeface="Calibri"/>
              <a:cs typeface="Calibri"/>
              <a:sym typeface="Calibri"/>
            </a:endParaRPr>
          </a:p>
        </p:txBody>
      </p:sp>
      <p:sp>
        <p:nvSpPr>
          <p:cNvPr id="133" name="Google Shape;133;p5"/>
          <p:cNvSpPr/>
          <p:nvPr/>
        </p:nvSpPr>
        <p:spPr>
          <a:xfrm>
            <a:off x="5471779" y="2408260"/>
            <a:ext cx="6096000" cy="2041500"/>
          </a:xfrm>
          <a:prstGeom prst="rect">
            <a:avLst/>
          </a:prstGeom>
          <a:noFill/>
          <a:ln>
            <a:noFill/>
          </a:ln>
        </p:spPr>
        <p:txBody>
          <a:bodyPr spcFirstLastPara="1" wrap="square" lIns="91425" tIns="45700" rIns="91425" bIns="45700" anchor="t" anchorCtr="0">
            <a:spAutoFit/>
          </a:bodyPr>
          <a:lstStyle/>
          <a:p>
            <a:pPr marL="285750" marR="0" lvl="0" indent="-285750" algn="just" rtl="0">
              <a:spcBef>
                <a:spcPts val="0"/>
              </a:spcBef>
              <a:spcAft>
                <a:spcPts val="0"/>
              </a:spcAft>
              <a:buClr>
                <a:schemeClr val="lt1"/>
              </a:buClr>
              <a:buSzPts val="2400"/>
              <a:buFont typeface="Noto Sans Symbols"/>
              <a:buChar char="⮚"/>
            </a:pPr>
            <a:r>
              <a:rPr lang="en-GB" sz="2400" b="0" i="0" u="none" strike="noStrike">
                <a:solidFill>
                  <a:schemeClr val="lt1"/>
                </a:solidFill>
                <a:latin typeface="Times New Roman"/>
                <a:ea typeface="Times New Roman"/>
                <a:cs typeface="Times New Roman"/>
                <a:sym typeface="Times New Roman"/>
              </a:rPr>
              <a:t>EI integrated into daily operations.</a:t>
            </a:r>
            <a:endParaRPr sz="2400" b="0" i="0" u="none" strike="noStrike">
              <a:solidFill>
                <a:schemeClr val="lt1"/>
              </a:solidFill>
              <a:latin typeface="Times New Roman"/>
              <a:ea typeface="Times New Roman"/>
              <a:cs typeface="Times New Roman"/>
              <a:sym typeface="Times New Roman"/>
            </a:endParaRPr>
          </a:p>
          <a:p>
            <a:pPr marL="0" marR="0" lvl="0" indent="0" algn="just" rtl="0">
              <a:spcBef>
                <a:spcPts val="0"/>
              </a:spcBef>
              <a:spcAft>
                <a:spcPts val="0"/>
              </a:spcAft>
              <a:buNone/>
            </a:pPr>
            <a:endParaRPr sz="2400">
              <a:solidFill>
                <a:schemeClr val="lt1"/>
              </a:solidFill>
              <a:latin typeface="Times New Roman"/>
              <a:ea typeface="Times New Roman"/>
              <a:cs typeface="Times New Roman"/>
              <a:sym typeface="Times New Roman"/>
            </a:endParaRPr>
          </a:p>
          <a:p>
            <a:pPr marL="285750" marR="0" lvl="0" indent="-285750" algn="just" rtl="0">
              <a:spcBef>
                <a:spcPts val="0"/>
              </a:spcBef>
              <a:spcAft>
                <a:spcPts val="0"/>
              </a:spcAft>
              <a:buClr>
                <a:schemeClr val="lt1"/>
              </a:buClr>
              <a:buSzPts val="2400"/>
              <a:buFont typeface="Noto Sans Symbols"/>
              <a:buChar char="⮚"/>
            </a:pPr>
            <a:r>
              <a:rPr lang="en-GB" sz="2400" b="0" i="0" u="none" strike="noStrike">
                <a:solidFill>
                  <a:schemeClr val="lt1"/>
                </a:solidFill>
                <a:latin typeface="Times New Roman"/>
                <a:ea typeface="Times New Roman"/>
                <a:cs typeface="Times New Roman"/>
                <a:sym typeface="Times New Roman"/>
              </a:rPr>
              <a:t>Enhances employee performance and interactions.</a:t>
            </a:r>
            <a:endParaRPr sz="2400" b="0" i="0" u="none" strike="noStrike">
              <a:solidFill>
                <a:schemeClr val="lt1"/>
              </a:solidFill>
              <a:latin typeface="Times New Roman"/>
              <a:ea typeface="Times New Roman"/>
              <a:cs typeface="Times New Roman"/>
              <a:sym typeface="Times New Roman"/>
            </a:endParaRPr>
          </a:p>
          <a:p>
            <a:pPr marL="0" marR="0" lvl="0" indent="0" algn="just" rtl="0">
              <a:spcBef>
                <a:spcPts val="0"/>
              </a:spcBef>
              <a:spcAft>
                <a:spcPts val="0"/>
              </a:spcAft>
              <a:buNone/>
            </a:pPr>
            <a:endParaRPr sz="2400">
              <a:solidFill>
                <a:schemeClr val="lt1"/>
              </a:solidFill>
              <a:latin typeface="Times New Roman"/>
              <a:ea typeface="Times New Roman"/>
              <a:cs typeface="Times New Roman"/>
              <a:sym typeface="Times New Roman"/>
            </a:endParaRPr>
          </a:p>
          <a:p>
            <a:pPr marL="285750" marR="0" lvl="0" indent="-285750" algn="just" rtl="0">
              <a:spcBef>
                <a:spcPts val="800"/>
              </a:spcBef>
              <a:spcAft>
                <a:spcPts val="0"/>
              </a:spcAft>
              <a:buClr>
                <a:schemeClr val="lt1"/>
              </a:buClr>
              <a:buSzPts val="2400"/>
              <a:buFont typeface="Noto Sans Symbols"/>
              <a:buChar char="⮚"/>
            </a:pPr>
            <a:r>
              <a:rPr lang="en-GB" sz="2400" b="0" i="0" u="none" strike="noStrike">
                <a:solidFill>
                  <a:schemeClr val="lt1"/>
                </a:solidFill>
                <a:latin typeface="Times New Roman"/>
                <a:ea typeface="Times New Roman"/>
                <a:cs typeface="Times New Roman"/>
                <a:sym typeface="Times New Roman"/>
              </a:rPr>
              <a:t>Creates positive customer experiences consistently.</a:t>
            </a:r>
            <a:endParaRPr sz="2400" b="0" i="0" u="none" strike="noStrike">
              <a:solidFill>
                <a:schemeClr val="lt1"/>
              </a:solidFill>
              <a:latin typeface="Times New Roman"/>
              <a:ea typeface="Times New Roman"/>
              <a:cs typeface="Times New Roman"/>
              <a:sym typeface="Times New Roman"/>
            </a:endParaRPr>
          </a:p>
        </p:txBody>
      </p:sp>
      <p:pic>
        <p:nvPicPr>
          <p:cNvPr id="134" name="Google Shape;134;p5"/>
          <p:cNvPicPr preferRelativeResize="0"/>
          <p:nvPr/>
        </p:nvPicPr>
        <p:blipFill rotWithShape="1">
          <a:blip r:embed="rId4">
            <a:alphaModFix/>
          </a:blip>
          <a:srcRect/>
          <a:stretch/>
        </p:blipFill>
        <p:spPr>
          <a:xfrm>
            <a:off x="0" y="1590275"/>
            <a:ext cx="6329325" cy="47582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39"/>
        <p:cNvGrpSpPr/>
        <p:nvPr/>
      </p:nvGrpSpPr>
      <p:grpSpPr>
        <a:xfrm>
          <a:off x="0" y="0"/>
          <a:ext cx="0" cy="0"/>
          <a:chOff x="0" y="0"/>
          <a:chExt cx="0" cy="0"/>
        </a:xfrm>
      </p:grpSpPr>
      <p:sp>
        <p:nvSpPr>
          <p:cNvPr id="140" name="Google Shape;140;p6"/>
          <p:cNvSpPr/>
          <p:nvPr/>
        </p:nvSpPr>
        <p:spPr>
          <a:xfrm>
            <a:off x="3231899" y="394257"/>
            <a:ext cx="5142177" cy="76944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4400" b="1" i="0" u="none" strike="noStrike">
                <a:solidFill>
                  <a:srgbClr val="000000"/>
                </a:solidFill>
                <a:latin typeface="Times New Roman"/>
                <a:ea typeface="Times New Roman"/>
                <a:cs typeface="Times New Roman"/>
                <a:sym typeface="Times New Roman"/>
              </a:rPr>
              <a:t>Perceiving Emotions</a:t>
            </a:r>
            <a:endParaRPr sz="4400">
              <a:solidFill>
                <a:schemeClr val="dk1"/>
              </a:solidFill>
              <a:latin typeface="Calibri"/>
              <a:ea typeface="Calibri"/>
              <a:cs typeface="Calibri"/>
              <a:sym typeface="Calibri"/>
            </a:endParaRPr>
          </a:p>
        </p:txBody>
      </p:sp>
      <p:sp>
        <p:nvSpPr>
          <p:cNvPr id="141" name="Google Shape;141;p6"/>
          <p:cNvSpPr/>
          <p:nvPr/>
        </p:nvSpPr>
        <p:spPr>
          <a:xfrm>
            <a:off x="727650" y="2166500"/>
            <a:ext cx="6096000" cy="3679500"/>
          </a:xfrm>
          <a:prstGeom prst="rect">
            <a:avLst/>
          </a:prstGeom>
          <a:solidFill>
            <a:srgbClr val="0C0C0C">
              <a:alpha val="30980"/>
            </a:srgbClr>
          </a:solidFill>
          <a:ln>
            <a:noFill/>
          </a:ln>
        </p:spPr>
        <p:txBody>
          <a:bodyPr spcFirstLastPara="1" wrap="square" lIns="91425" tIns="45700" rIns="91425" bIns="45700" anchor="t" anchorCtr="0">
            <a:spAutoFit/>
          </a:bodyPr>
          <a:lstStyle/>
          <a:p>
            <a:pPr marL="285750" marR="0" lvl="0" indent="-285750" algn="just" rtl="0">
              <a:spcBef>
                <a:spcPts val="0"/>
              </a:spcBef>
              <a:spcAft>
                <a:spcPts val="0"/>
              </a:spcAft>
              <a:buClr>
                <a:schemeClr val="lt1"/>
              </a:buClr>
              <a:buSzPts val="2800"/>
              <a:buFont typeface="Noto Sans Symbols"/>
              <a:buChar char="⮚"/>
            </a:pPr>
            <a:r>
              <a:rPr lang="en-GB" sz="2800" b="0" i="0" u="none" strike="noStrike">
                <a:solidFill>
                  <a:schemeClr val="lt1"/>
                </a:solidFill>
                <a:latin typeface="Times New Roman"/>
                <a:ea typeface="Times New Roman"/>
                <a:cs typeface="Times New Roman"/>
                <a:sym typeface="Times New Roman"/>
              </a:rPr>
              <a:t>Recognising emotions in self, and others.</a:t>
            </a:r>
            <a:endParaRPr sz="2800" b="0" i="0" u="none" strike="noStrike">
              <a:solidFill>
                <a:schemeClr val="lt1"/>
              </a:solidFill>
              <a:latin typeface="Times New Roman"/>
              <a:ea typeface="Times New Roman"/>
              <a:cs typeface="Times New Roman"/>
              <a:sym typeface="Times New Roman"/>
            </a:endParaRPr>
          </a:p>
          <a:p>
            <a:pPr marL="0" marR="0" lvl="0" indent="0" algn="just" rtl="0">
              <a:spcBef>
                <a:spcPts val="0"/>
              </a:spcBef>
              <a:spcAft>
                <a:spcPts val="0"/>
              </a:spcAft>
              <a:buNone/>
            </a:pPr>
            <a:endParaRPr sz="2800">
              <a:solidFill>
                <a:schemeClr val="lt1"/>
              </a:solidFill>
              <a:latin typeface="Times New Roman"/>
              <a:ea typeface="Times New Roman"/>
              <a:cs typeface="Times New Roman"/>
              <a:sym typeface="Times New Roman"/>
            </a:endParaRPr>
          </a:p>
          <a:p>
            <a:pPr marL="285750" marR="0" lvl="0" indent="-285750" algn="just" rtl="0">
              <a:spcBef>
                <a:spcPts val="0"/>
              </a:spcBef>
              <a:spcAft>
                <a:spcPts val="0"/>
              </a:spcAft>
              <a:buClr>
                <a:schemeClr val="lt1"/>
              </a:buClr>
              <a:buSzPts val="2800"/>
              <a:buFont typeface="Noto Sans Symbols"/>
              <a:buChar char="⮚"/>
            </a:pPr>
            <a:r>
              <a:rPr lang="en-GB" sz="2800" b="0" i="0" u="none" strike="noStrike">
                <a:solidFill>
                  <a:schemeClr val="lt1"/>
                </a:solidFill>
                <a:latin typeface="Times New Roman"/>
                <a:ea typeface="Times New Roman"/>
                <a:cs typeface="Times New Roman"/>
                <a:sym typeface="Times New Roman"/>
              </a:rPr>
              <a:t>Essential for effective customer service.</a:t>
            </a:r>
            <a:endParaRPr sz="2800" b="0" i="0" u="none" strike="noStrike">
              <a:solidFill>
                <a:schemeClr val="lt1"/>
              </a:solidFill>
              <a:latin typeface="Times New Roman"/>
              <a:ea typeface="Times New Roman"/>
              <a:cs typeface="Times New Roman"/>
              <a:sym typeface="Times New Roman"/>
            </a:endParaRPr>
          </a:p>
          <a:p>
            <a:pPr marL="0" marR="0" lvl="0" indent="0" algn="just" rtl="0">
              <a:spcBef>
                <a:spcPts val="0"/>
              </a:spcBef>
              <a:spcAft>
                <a:spcPts val="0"/>
              </a:spcAft>
              <a:buNone/>
            </a:pPr>
            <a:endParaRPr sz="2800">
              <a:solidFill>
                <a:schemeClr val="lt1"/>
              </a:solidFill>
              <a:latin typeface="Times New Roman"/>
              <a:ea typeface="Times New Roman"/>
              <a:cs typeface="Times New Roman"/>
              <a:sym typeface="Times New Roman"/>
            </a:endParaRPr>
          </a:p>
          <a:p>
            <a:pPr marL="285750" marR="0" lvl="0" indent="-285750" algn="just" rtl="0">
              <a:spcBef>
                <a:spcPts val="2400"/>
              </a:spcBef>
              <a:spcAft>
                <a:spcPts val="0"/>
              </a:spcAft>
              <a:buClr>
                <a:schemeClr val="lt1"/>
              </a:buClr>
              <a:buSzPts val="2800"/>
              <a:buFont typeface="Noto Sans Symbols"/>
              <a:buChar char="⮚"/>
            </a:pPr>
            <a:r>
              <a:rPr lang="en-GB" sz="2800" b="0" i="0" u="none" strike="noStrike">
                <a:solidFill>
                  <a:schemeClr val="lt1"/>
                </a:solidFill>
                <a:latin typeface="Times New Roman"/>
                <a:ea typeface="Times New Roman"/>
                <a:cs typeface="Times New Roman"/>
                <a:sym typeface="Times New Roman"/>
              </a:rPr>
              <a:t>Staff trained in emotional awareness.</a:t>
            </a:r>
            <a:endParaRPr sz="2800" b="0" i="0" u="none" strike="noStrike">
              <a:solidFill>
                <a:schemeClr val="lt1"/>
              </a:solidFill>
              <a:latin typeface="Times New Roman"/>
              <a:ea typeface="Times New Roman"/>
              <a:cs typeface="Times New Roman"/>
              <a:sym typeface="Times New Roman"/>
            </a:endParaRPr>
          </a:p>
        </p:txBody>
      </p:sp>
      <p:pic>
        <p:nvPicPr>
          <p:cNvPr id="142" name="Google Shape;142;p6"/>
          <p:cNvPicPr preferRelativeResize="0"/>
          <p:nvPr/>
        </p:nvPicPr>
        <p:blipFill rotWithShape="1">
          <a:blip r:embed="rId4">
            <a:alphaModFix/>
          </a:blip>
          <a:srcRect/>
          <a:stretch/>
        </p:blipFill>
        <p:spPr>
          <a:xfrm>
            <a:off x="6279899" y="1148374"/>
            <a:ext cx="5709626" cy="570962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pic>
        <p:nvPicPr>
          <p:cNvPr id="148" name="Google Shape;148;p7"/>
          <p:cNvPicPr preferRelativeResize="0"/>
          <p:nvPr/>
        </p:nvPicPr>
        <p:blipFill rotWithShape="1">
          <a:blip r:embed="rId3">
            <a:alphaModFix/>
          </a:blip>
          <a:srcRect t="4105" b="8821"/>
          <a:stretch/>
        </p:blipFill>
        <p:spPr>
          <a:xfrm>
            <a:off x="2329949" y="3500250"/>
            <a:ext cx="7345074" cy="3357750"/>
          </a:xfrm>
          <a:prstGeom prst="rect">
            <a:avLst/>
          </a:prstGeom>
          <a:noFill/>
          <a:ln>
            <a:noFill/>
          </a:ln>
        </p:spPr>
      </p:pic>
      <p:sp>
        <p:nvSpPr>
          <p:cNvPr id="149" name="Google Shape;149;p7"/>
          <p:cNvSpPr/>
          <p:nvPr/>
        </p:nvSpPr>
        <p:spPr>
          <a:xfrm>
            <a:off x="2221001" y="0"/>
            <a:ext cx="7563000" cy="646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600" b="1" i="0" u="none" strike="noStrike">
                <a:solidFill>
                  <a:srgbClr val="000000"/>
                </a:solidFill>
                <a:latin typeface="Times New Roman"/>
                <a:ea typeface="Times New Roman"/>
                <a:cs typeface="Times New Roman"/>
                <a:sym typeface="Times New Roman"/>
              </a:rPr>
              <a:t>Using Emotions to Facilitate Thought</a:t>
            </a:r>
            <a:endParaRPr sz="3600">
              <a:solidFill>
                <a:schemeClr val="dk1"/>
              </a:solidFill>
              <a:latin typeface="Calibri"/>
              <a:ea typeface="Calibri"/>
              <a:cs typeface="Calibri"/>
              <a:sym typeface="Calibri"/>
            </a:endParaRPr>
          </a:p>
        </p:txBody>
      </p:sp>
      <p:sp>
        <p:nvSpPr>
          <p:cNvPr id="150" name="Google Shape;150;p7"/>
          <p:cNvSpPr/>
          <p:nvPr/>
        </p:nvSpPr>
        <p:spPr>
          <a:xfrm>
            <a:off x="2058926" y="1065042"/>
            <a:ext cx="7616100" cy="1692900"/>
          </a:xfrm>
          <a:prstGeom prst="rect">
            <a:avLst/>
          </a:prstGeom>
          <a:noFill/>
          <a:ln>
            <a:noFill/>
          </a:ln>
        </p:spPr>
        <p:txBody>
          <a:bodyPr spcFirstLastPara="1" wrap="square" lIns="91425" tIns="45700" rIns="91425" bIns="45700" anchor="t" anchorCtr="0">
            <a:spAutoFit/>
          </a:bodyPr>
          <a:lstStyle/>
          <a:p>
            <a:pPr marL="457200" marR="0" lvl="0" indent="-457200" algn="l" rtl="0">
              <a:spcBef>
                <a:spcPts val="0"/>
              </a:spcBef>
              <a:spcAft>
                <a:spcPts val="0"/>
              </a:spcAft>
              <a:buClr>
                <a:srgbClr val="000000"/>
              </a:buClr>
              <a:buSzPts val="2800"/>
              <a:buFont typeface="Noto Sans Symbols"/>
              <a:buChar char="⮚"/>
            </a:pPr>
            <a:r>
              <a:rPr lang="en-GB" sz="2800" b="0" i="0" u="none" strike="noStrike">
                <a:solidFill>
                  <a:srgbClr val="000000"/>
                </a:solidFill>
                <a:latin typeface="Times New Roman"/>
                <a:ea typeface="Times New Roman"/>
                <a:cs typeface="Times New Roman"/>
                <a:sym typeface="Times New Roman"/>
              </a:rPr>
              <a:t>Emotions enhance the decision-making process.</a:t>
            </a:r>
            <a:endParaRPr sz="2800" b="0" i="0" u="none" strike="noStrike">
              <a:solidFill>
                <a:srgbClr val="000000"/>
              </a:solidFill>
              <a:latin typeface="Times New Roman"/>
              <a:ea typeface="Times New Roman"/>
              <a:cs typeface="Times New Roman"/>
              <a:sym typeface="Times New Roman"/>
            </a:endParaRPr>
          </a:p>
          <a:p>
            <a:pPr marL="0" marR="0" lvl="0" indent="0" algn="l" rtl="0">
              <a:spcBef>
                <a:spcPts val="0"/>
              </a:spcBef>
              <a:spcAft>
                <a:spcPts val="0"/>
              </a:spcAft>
              <a:buNone/>
            </a:pPr>
            <a:endParaRPr sz="2800">
              <a:latin typeface="Times New Roman"/>
              <a:ea typeface="Times New Roman"/>
              <a:cs typeface="Times New Roman"/>
              <a:sym typeface="Times New Roman"/>
            </a:endParaRPr>
          </a:p>
          <a:p>
            <a:pPr marL="457200" marR="0" lvl="0" indent="-457200" algn="l" rtl="0">
              <a:spcBef>
                <a:spcPts val="0"/>
              </a:spcBef>
              <a:spcAft>
                <a:spcPts val="0"/>
              </a:spcAft>
              <a:buClr>
                <a:srgbClr val="000000"/>
              </a:buClr>
              <a:buSzPts val="2800"/>
              <a:buFont typeface="Noto Sans Symbols"/>
              <a:buChar char="⮚"/>
            </a:pPr>
            <a:r>
              <a:rPr lang="en-GB" sz="2800" b="0" i="0" u="none" strike="noStrike">
                <a:solidFill>
                  <a:srgbClr val="000000"/>
                </a:solidFill>
                <a:latin typeface="Times New Roman"/>
                <a:ea typeface="Times New Roman"/>
                <a:cs typeface="Times New Roman"/>
                <a:sym typeface="Times New Roman"/>
              </a:rPr>
              <a:t>Drives creativity and problem-solving.</a:t>
            </a:r>
            <a:endParaRPr sz="2800" b="0" i="0" u="none" strike="noStrike">
              <a:solidFill>
                <a:srgbClr val="000000"/>
              </a:solidFill>
              <a:latin typeface="Times New Roman"/>
              <a:ea typeface="Times New Roman"/>
              <a:cs typeface="Times New Roman"/>
              <a:sym typeface="Times New Roman"/>
            </a:endParaRPr>
          </a:p>
          <a:p>
            <a:pPr marL="0" marR="0" lvl="0" indent="0" algn="l" rtl="0">
              <a:spcBef>
                <a:spcPts val="0"/>
              </a:spcBef>
              <a:spcAft>
                <a:spcPts val="0"/>
              </a:spcAft>
              <a:buNone/>
            </a:pPr>
            <a:endParaRPr sz="2800">
              <a:latin typeface="Times New Roman"/>
              <a:ea typeface="Times New Roman"/>
              <a:cs typeface="Times New Roman"/>
              <a:sym typeface="Times New Roman"/>
            </a:endParaRPr>
          </a:p>
          <a:p>
            <a:pPr marL="457200" marR="0" lvl="0" indent="-457200" algn="l" rtl="0">
              <a:spcBef>
                <a:spcPts val="2400"/>
              </a:spcBef>
              <a:spcAft>
                <a:spcPts val="0"/>
              </a:spcAft>
              <a:buClr>
                <a:srgbClr val="000000"/>
              </a:buClr>
              <a:buSzPts val="2800"/>
              <a:buFont typeface="Noto Sans Symbols"/>
              <a:buChar char="⮚"/>
            </a:pPr>
            <a:r>
              <a:rPr lang="en-GB" sz="2800" b="0" i="0" u="none" strike="noStrike">
                <a:solidFill>
                  <a:srgbClr val="000000"/>
                </a:solidFill>
                <a:latin typeface="Times New Roman"/>
                <a:ea typeface="Times New Roman"/>
                <a:cs typeface="Times New Roman"/>
                <a:sym typeface="Times New Roman"/>
              </a:rPr>
              <a:t>Positive emotions boost staff performance.</a:t>
            </a:r>
            <a:endParaRPr sz="2800" b="0" i="0" u="none" strike="noStrike">
              <a:solidFill>
                <a:srgbClr val="000000"/>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55"/>
        <p:cNvGrpSpPr/>
        <p:nvPr/>
      </p:nvGrpSpPr>
      <p:grpSpPr>
        <a:xfrm>
          <a:off x="0" y="0"/>
          <a:ext cx="0" cy="0"/>
          <a:chOff x="0" y="0"/>
          <a:chExt cx="0" cy="0"/>
        </a:xfrm>
      </p:grpSpPr>
      <p:sp>
        <p:nvSpPr>
          <p:cNvPr id="156" name="Google Shape;156;p8"/>
          <p:cNvSpPr/>
          <p:nvPr/>
        </p:nvSpPr>
        <p:spPr>
          <a:xfrm>
            <a:off x="2427540" y="287753"/>
            <a:ext cx="5121915"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600" b="1" i="0" u="none" strike="noStrike">
                <a:solidFill>
                  <a:srgbClr val="000000"/>
                </a:solidFill>
                <a:latin typeface="Times New Roman"/>
                <a:ea typeface="Times New Roman"/>
                <a:cs typeface="Times New Roman"/>
                <a:sym typeface="Times New Roman"/>
              </a:rPr>
              <a:t>Understanding Emotions</a:t>
            </a:r>
            <a:endParaRPr sz="3600">
              <a:solidFill>
                <a:schemeClr val="dk1"/>
              </a:solidFill>
              <a:latin typeface="Calibri"/>
              <a:ea typeface="Calibri"/>
              <a:cs typeface="Calibri"/>
              <a:sym typeface="Calibri"/>
            </a:endParaRPr>
          </a:p>
        </p:txBody>
      </p:sp>
      <p:sp>
        <p:nvSpPr>
          <p:cNvPr id="157" name="Google Shape;157;p8"/>
          <p:cNvSpPr/>
          <p:nvPr/>
        </p:nvSpPr>
        <p:spPr>
          <a:xfrm>
            <a:off x="5432262" y="2254317"/>
            <a:ext cx="6096000" cy="2349300"/>
          </a:xfrm>
          <a:prstGeom prst="rect">
            <a:avLst/>
          </a:prstGeom>
          <a:noFill/>
          <a:ln>
            <a:noFill/>
          </a:ln>
        </p:spPr>
        <p:txBody>
          <a:bodyPr spcFirstLastPara="1" wrap="square" lIns="91425" tIns="45700" rIns="91425" bIns="45700" anchor="t" anchorCtr="0">
            <a:spAutoFit/>
          </a:bodyPr>
          <a:lstStyle/>
          <a:p>
            <a:pPr marL="285750" marR="0" lvl="0" indent="-285750" algn="just" rtl="0">
              <a:spcBef>
                <a:spcPts val="0"/>
              </a:spcBef>
              <a:spcAft>
                <a:spcPts val="0"/>
              </a:spcAft>
              <a:buClr>
                <a:srgbClr val="000000"/>
              </a:buClr>
              <a:buSzPts val="2800"/>
              <a:buFont typeface="Noto Sans Symbols"/>
              <a:buChar char="⮚"/>
            </a:pPr>
            <a:r>
              <a:rPr lang="en-GB" sz="2800" b="0" i="0" u="none" strike="noStrike">
                <a:solidFill>
                  <a:srgbClr val="000000"/>
                </a:solidFill>
                <a:latin typeface="Times New Roman"/>
                <a:ea typeface="Times New Roman"/>
                <a:cs typeface="Times New Roman"/>
                <a:sym typeface="Times New Roman"/>
              </a:rPr>
              <a:t>Interpreting complex emotions accurately.</a:t>
            </a:r>
            <a:endParaRPr sz="2800" b="0" i="0" u="none" strike="noStrike">
              <a:solidFill>
                <a:srgbClr val="000000"/>
              </a:solidFill>
              <a:latin typeface="Times New Roman"/>
              <a:ea typeface="Times New Roman"/>
              <a:cs typeface="Times New Roman"/>
              <a:sym typeface="Times New Roman"/>
            </a:endParaRPr>
          </a:p>
          <a:p>
            <a:pPr marL="0" marR="0" lvl="0" indent="0" algn="just" rtl="0">
              <a:spcBef>
                <a:spcPts val="0"/>
              </a:spcBef>
              <a:spcAft>
                <a:spcPts val="0"/>
              </a:spcAft>
              <a:buNone/>
            </a:pPr>
            <a:endParaRPr sz="2800">
              <a:latin typeface="Times New Roman"/>
              <a:ea typeface="Times New Roman"/>
              <a:cs typeface="Times New Roman"/>
              <a:sym typeface="Times New Roman"/>
            </a:endParaRPr>
          </a:p>
          <a:p>
            <a:pPr marL="285750" marR="0" lvl="0" indent="-285750" algn="just" rtl="0">
              <a:spcBef>
                <a:spcPts val="0"/>
              </a:spcBef>
              <a:spcAft>
                <a:spcPts val="0"/>
              </a:spcAft>
              <a:buClr>
                <a:srgbClr val="000000"/>
              </a:buClr>
              <a:buSzPts val="2800"/>
              <a:buFont typeface="Noto Sans Symbols"/>
              <a:buChar char="⮚"/>
            </a:pPr>
            <a:r>
              <a:rPr lang="en-GB" sz="2800" b="0" i="0" u="none" strike="noStrike">
                <a:solidFill>
                  <a:srgbClr val="000000"/>
                </a:solidFill>
                <a:latin typeface="Times New Roman"/>
                <a:ea typeface="Times New Roman"/>
                <a:cs typeface="Times New Roman"/>
                <a:sym typeface="Times New Roman"/>
              </a:rPr>
              <a:t>Addresses underlying issues effectively.</a:t>
            </a:r>
            <a:endParaRPr sz="2800" b="0" i="0" u="none" strike="noStrike">
              <a:solidFill>
                <a:srgbClr val="000000"/>
              </a:solidFill>
              <a:latin typeface="Times New Roman"/>
              <a:ea typeface="Times New Roman"/>
              <a:cs typeface="Times New Roman"/>
              <a:sym typeface="Times New Roman"/>
            </a:endParaRPr>
          </a:p>
          <a:p>
            <a:pPr marL="0" marR="0" lvl="0" indent="0" algn="just" rtl="0">
              <a:spcBef>
                <a:spcPts val="0"/>
              </a:spcBef>
              <a:spcAft>
                <a:spcPts val="0"/>
              </a:spcAft>
              <a:buNone/>
            </a:pPr>
            <a:endParaRPr sz="2800">
              <a:latin typeface="Times New Roman"/>
              <a:ea typeface="Times New Roman"/>
              <a:cs typeface="Times New Roman"/>
              <a:sym typeface="Times New Roman"/>
            </a:endParaRPr>
          </a:p>
          <a:p>
            <a:pPr marL="285750" marR="0" lvl="0" indent="-285750" algn="just" rtl="0">
              <a:spcBef>
                <a:spcPts val="800"/>
              </a:spcBef>
              <a:spcAft>
                <a:spcPts val="0"/>
              </a:spcAft>
              <a:buClr>
                <a:srgbClr val="000000"/>
              </a:buClr>
              <a:buSzPts val="2800"/>
              <a:buFont typeface="Noto Sans Symbols"/>
              <a:buChar char="⮚"/>
            </a:pPr>
            <a:r>
              <a:rPr lang="en-GB" sz="2800" b="0" i="0" u="none" strike="noStrike">
                <a:solidFill>
                  <a:srgbClr val="000000"/>
                </a:solidFill>
                <a:latin typeface="Times New Roman"/>
                <a:ea typeface="Times New Roman"/>
                <a:cs typeface="Times New Roman"/>
                <a:sym typeface="Times New Roman"/>
              </a:rPr>
              <a:t>Crucial for maintaining team cohesion.</a:t>
            </a:r>
            <a:endParaRPr sz="2800" b="0" i="0" u="none" strike="noStrike">
              <a:solidFill>
                <a:srgbClr val="000000"/>
              </a:solidFill>
              <a:latin typeface="Times New Roman"/>
              <a:ea typeface="Times New Roman"/>
              <a:cs typeface="Times New Roman"/>
              <a:sym typeface="Times New Roman"/>
            </a:endParaRPr>
          </a:p>
        </p:txBody>
      </p:sp>
      <p:pic>
        <p:nvPicPr>
          <p:cNvPr id="158" name="Google Shape;158;p8"/>
          <p:cNvPicPr preferRelativeResize="0"/>
          <p:nvPr/>
        </p:nvPicPr>
        <p:blipFill rotWithShape="1">
          <a:blip r:embed="rId4">
            <a:alphaModFix/>
          </a:blip>
          <a:srcRect l="24475" t="-2431" r="23124" b="2430"/>
          <a:stretch/>
        </p:blipFill>
        <p:spPr>
          <a:xfrm>
            <a:off x="984347" y="2559779"/>
            <a:ext cx="4004150" cy="429822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83C2D1"/>
        </a:solidFill>
        <a:effectLst/>
      </p:bgPr>
    </p:bg>
    <p:spTree>
      <p:nvGrpSpPr>
        <p:cNvPr id="1" name="Shape 163"/>
        <p:cNvGrpSpPr/>
        <p:nvPr/>
      </p:nvGrpSpPr>
      <p:grpSpPr>
        <a:xfrm>
          <a:off x="0" y="0"/>
          <a:ext cx="0" cy="0"/>
          <a:chOff x="0" y="0"/>
          <a:chExt cx="0" cy="0"/>
        </a:xfrm>
      </p:grpSpPr>
      <p:sp>
        <p:nvSpPr>
          <p:cNvPr id="164" name="Google Shape;164;p9"/>
          <p:cNvSpPr/>
          <p:nvPr/>
        </p:nvSpPr>
        <p:spPr>
          <a:xfrm>
            <a:off x="1413005" y="384575"/>
            <a:ext cx="4173000" cy="646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600" b="1" i="0" u="none" strike="noStrike">
                <a:solidFill>
                  <a:srgbClr val="000000"/>
                </a:solidFill>
                <a:latin typeface="Times New Roman"/>
                <a:ea typeface="Times New Roman"/>
                <a:cs typeface="Times New Roman"/>
                <a:sym typeface="Times New Roman"/>
              </a:rPr>
              <a:t>Managing Emotions</a:t>
            </a:r>
            <a:endParaRPr sz="3600">
              <a:solidFill>
                <a:schemeClr val="dk1"/>
              </a:solidFill>
              <a:latin typeface="Calibri"/>
              <a:ea typeface="Calibri"/>
              <a:cs typeface="Calibri"/>
              <a:sym typeface="Calibri"/>
            </a:endParaRPr>
          </a:p>
        </p:txBody>
      </p:sp>
      <p:sp>
        <p:nvSpPr>
          <p:cNvPr id="165" name="Google Shape;165;p9"/>
          <p:cNvSpPr/>
          <p:nvPr/>
        </p:nvSpPr>
        <p:spPr>
          <a:xfrm>
            <a:off x="836023" y="1657823"/>
            <a:ext cx="6096000" cy="3149700"/>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rgbClr val="000000"/>
              </a:buClr>
              <a:buSzPts val="3200"/>
              <a:buFont typeface="Noto Sans Symbols"/>
              <a:buChar char="⮚"/>
            </a:pPr>
            <a:r>
              <a:rPr lang="en-GB" sz="3200" b="0" i="0" u="none" strike="noStrike">
                <a:solidFill>
                  <a:srgbClr val="000000"/>
                </a:solidFill>
                <a:latin typeface="Times New Roman"/>
                <a:ea typeface="Times New Roman"/>
                <a:cs typeface="Times New Roman"/>
                <a:sym typeface="Times New Roman"/>
              </a:rPr>
              <a:t>Regulates emotional responses effectively.</a:t>
            </a:r>
            <a:endParaRPr sz="3200" b="0" i="0" u="none" strike="noStrike">
              <a:solidFill>
                <a:srgbClr val="000000"/>
              </a:solidFill>
              <a:latin typeface="Times New Roman"/>
              <a:ea typeface="Times New Roman"/>
              <a:cs typeface="Times New Roman"/>
              <a:sym typeface="Times New Roman"/>
            </a:endParaRPr>
          </a:p>
          <a:p>
            <a:pPr marL="0" marR="0" lvl="0" indent="0" algn="l" rtl="0">
              <a:spcBef>
                <a:spcPts val="0"/>
              </a:spcBef>
              <a:spcAft>
                <a:spcPts val="0"/>
              </a:spcAft>
              <a:buNone/>
            </a:pPr>
            <a:endParaRPr sz="3200">
              <a:latin typeface="Times New Roman"/>
              <a:ea typeface="Times New Roman"/>
              <a:cs typeface="Times New Roman"/>
              <a:sym typeface="Times New Roman"/>
            </a:endParaRPr>
          </a:p>
          <a:p>
            <a:pPr marL="285750" marR="0" lvl="0" indent="-285750" algn="l" rtl="0">
              <a:spcBef>
                <a:spcPts val="0"/>
              </a:spcBef>
              <a:spcAft>
                <a:spcPts val="0"/>
              </a:spcAft>
              <a:buClr>
                <a:srgbClr val="000000"/>
              </a:buClr>
              <a:buSzPts val="3200"/>
              <a:buFont typeface="Noto Sans Symbols"/>
              <a:buChar char="⮚"/>
            </a:pPr>
            <a:r>
              <a:rPr lang="en-GB" sz="3200" b="0" i="0" u="none" strike="noStrike">
                <a:solidFill>
                  <a:srgbClr val="000000"/>
                </a:solidFill>
                <a:latin typeface="Times New Roman"/>
                <a:ea typeface="Times New Roman"/>
                <a:cs typeface="Times New Roman"/>
                <a:sym typeface="Times New Roman"/>
              </a:rPr>
              <a:t>Promotes resilience and adaptability.</a:t>
            </a:r>
            <a:endParaRPr sz="3200" b="0" i="0" u="none" strike="noStrike">
              <a:solidFill>
                <a:srgbClr val="000000"/>
              </a:solidFill>
              <a:latin typeface="Times New Roman"/>
              <a:ea typeface="Times New Roman"/>
              <a:cs typeface="Times New Roman"/>
              <a:sym typeface="Times New Roman"/>
            </a:endParaRPr>
          </a:p>
          <a:p>
            <a:pPr marL="0" marR="0" lvl="0" indent="0" algn="l" rtl="0">
              <a:spcBef>
                <a:spcPts val="0"/>
              </a:spcBef>
              <a:spcAft>
                <a:spcPts val="0"/>
              </a:spcAft>
              <a:buNone/>
            </a:pPr>
            <a:endParaRPr sz="3200">
              <a:latin typeface="Times New Roman"/>
              <a:ea typeface="Times New Roman"/>
              <a:cs typeface="Times New Roman"/>
              <a:sym typeface="Times New Roman"/>
            </a:endParaRPr>
          </a:p>
          <a:p>
            <a:pPr marL="285750" marR="0" lvl="0" indent="-285750" algn="l" rtl="0">
              <a:spcBef>
                <a:spcPts val="800"/>
              </a:spcBef>
              <a:spcAft>
                <a:spcPts val="0"/>
              </a:spcAft>
              <a:buClr>
                <a:srgbClr val="000000"/>
              </a:buClr>
              <a:buSzPts val="3200"/>
              <a:buFont typeface="Noto Sans Symbols"/>
              <a:buChar char="⮚"/>
            </a:pPr>
            <a:r>
              <a:rPr lang="en-GB" sz="3200" b="0" i="0" u="none" strike="noStrike">
                <a:solidFill>
                  <a:srgbClr val="000000"/>
                </a:solidFill>
                <a:latin typeface="Times New Roman"/>
                <a:ea typeface="Times New Roman"/>
                <a:cs typeface="Times New Roman"/>
                <a:sym typeface="Times New Roman"/>
              </a:rPr>
              <a:t>Maintains high staff morale consistently.</a:t>
            </a:r>
            <a:endParaRPr sz="3200" b="0" i="0" u="none" strike="noStrike">
              <a:solidFill>
                <a:srgbClr val="000000"/>
              </a:solidFill>
              <a:latin typeface="Times New Roman"/>
              <a:ea typeface="Times New Roman"/>
              <a:cs typeface="Times New Roman"/>
              <a:sym typeface="Times New Roman"/>
            </a:endParaRPr>
          </a:p>
        </p:txBody>
      </p:sp>
      <p:pic>
        <p:nvPicPr>
          <p:cNvPr id="166" name="Google Shape;166;p9"/>
          <p:cNvPicPr preferRelativeResize="0"/>
          <p:nvPr/>
        </p:nvPicPr>
        <p:blipFill rotWithShape="1">
          <a:blip r:embed="rId3">
            <a:alphaModFix/>
          </a:blip>
          <a:srcRect/>
          <a:stretch/>
        </p:blipFill>
        <p:spPr>
          <a:xfrm rot="-5400000">
            <a:off x="6203024" y="844149"/>
            <a:ext cx="6833126" cy="5144825"/>
          </a:xfrm>
          <a:prstGeom prst="rect">
            <a:avLst/>
          </a:prstGeom>
          <a:noFill/>
          <a:ln>
            <a:noFill/>
          </a:ln>
        </p:spPr>
      </p:pic>
      <p:sp>
        <p:nvSpPr>
          <p:cNvPr id="167" name="Google Shape;167;p9"/>
          <p:cNvSpPr txBox="1"/>
          <p:nvPr/>
        </p:nvSpPr>
        <p:spPr>
          <a:xfrm>
            <a:off x="7411450" y="6488700"/>
            <a:ext cx="3000000" cy="3693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0"/>
              </a:spcBef>
              <a:spcAft>
                <a:spcPts val="800"/>
              </a:spcAft>
              <a:buNone/>
            </a:pPr>
            <a:r>
              <a:rPr lang="en-GB" sz="1200">
                <a:solidFill>
                  <a:schemeClr val="dk1"/>
                </a:solidFill>
                <a:latin typeface="Times New Roman"/>
                <a:ea typeface="Times New Roman"/>
                <a:cs typeface="Times New Roman"/>
                <a:sym typeface="Times New Roman"/>
              </a:rPr>
              <a:t>(</a:t>
            </a:r>
            <a:r>
              <a:rPr lang="en-GB" sz="1200">
                <a:solidFill>
                  <a:srgbClr val="222222"/>
                </a:solidFill>
                <a:highlight>
                  <a:srgbClr val="FFFFFF"/>
                </a:highlight>
                <a:latin typeface="Times New Roman"/>
                <a:ea typeface="Times New Roman"/>
                <a:cs typeface="Times New Roman"/>
                <a:sym typeface="Times New Roman"/>
              </a:rPr>
              <a:t>Williams </a:t>
            </a:r>
            <a:r>
              <a:rPr lang="en-GB" sz="1200" i="1">
                <a:solidFill>
                  <a:srgbClr val="222222"/>
                </a:solidFill>
                <a:highlight>
                  <a:srgbClr val="FFFFFF"/>
                </a:highlight>
                <a:latin typeface="Times New Roman"/>
                <a:ea typeface="Times New Roman"/>
                <a:cs typeface="Times New Roman"/>
                <a:sym typeface="Times New Roman"/>
              </a:rPr>
              <a:t>et al. </a:t>
            </a:r>
            <a:r>
              <a:rPr lang="en-GB" sz="1200">
                <a:solidFill>
                  <a:srgbClr val="222222"/>
                </a:solidFill>
                <a:highlight>
                  <a:srgbClr val="FFFFFF"/>
                </a:highlight>
                <a:latin typeface="Times New Roman"/>
                <a:ea typeface="Times New Roman"/>
                <a:cs typeface="Times New Roman"/>
                <a:sym typeface="Times New Roman"/>
              </a:rPr>
              <a:t>2020)</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71"/>
        <p:cNvGrpSpPr/>
        <p:nvPr/>
      </p:nvGrpSpPr>
      <p:grpSpPr>
        <a:xfrm>
          <a:off x="0" y="0"/>
          <a:ext cx="0" cy="0"/>
          <a:chOff x="0" y="0"/>
          <a:chExt cx="0" cy="0"/>
        </a:xfrm>
      </p:grpSpPr>
      <p:sp>
        <p:nvSpPr>
          <p:cNvPr id="172" name="Google Shape;172;p10"/>
          <p:cNvSpPr/>
          <p:nvPr/>
        </p:nvSpPr>
        <p:spPr>
          <a:xfrm>
            <a:off x="3" y="76925"/>
            <a:ext cx="4662900" cy="584700"/>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GB" sz="3200" b="1" i="0" u="none" strike="noStrike">
                <a:solidFill>
                  <a:srgbClr val="000000"/>
                </a:solidFill>
                <a:latin typeface="Times New Roman"/>
                <a:ea typeface="Times New Roman"/>
                <a:cs typeface="Times New Roman"/>
                <a:sym typeface="Times New Roman"/>
              </a:rPr>
              <a:t>Conclusion and Recommendations</a:t>
            </a:r>
            <a:endParaRPr sz="3200">
              <a:solidFill>
                <a:schemeClr val="dk1"/>
              </a:solidFill>
              <a:latin typeface="Calibri"/>
              <a:ea typeface="Calibri"/>
              <a:cs typeface="Calibri"/>
              <a:sym typeface="Calibri"/>
            </a:endParaRPr>
          </a:p>
        </p:txBody>
      </p:sp>
      <p:sp>
        <p:nvSpPr>
          <p:cNvPr id="173" name="Google Shape;173;p10"/>
          <p:cNvSpPr/>
          <p:nvPr/>
        </p:nvSpPr>
        <p:spPr>
          <a:xfrm>
            <a:off x="7270540" y="3503235"/>
            <a:ext cx="4921460" cy="2616101"/>
          </a:xfrm>
          <a:prstGeom prst="rect">
            <a:avLst/>
          </a:prstGeom>
          <a:noFill/>
          <a:ln>
            <a:noFill/>
          </a:ln>
        </p:spPr>
        <p:txBody>
          <a:bodyPr spcFirstLastPara="1" wrap="square" lIns="91425" tIns="45700" rIns="91425" bIns="45700" anchor="t" anchorCtr="0">
            <a:spAutoFit/>
          </a:bodyPr>
          <a:lstStyle/>
          <a:p>
            <a:pPr marL="457200" lvl="0" indent="-425450" algn="just" rtl="0">
              <a:lnSpc>
                <a:spcPct val="150000"/>
              </a:lnSpc>
              <a:spcBef>
                <a:spcPts val="1200"/>
              </a:spcBef>
              <a:spcAft>
                <a:spcPts val="0"/>
              </a:spcAft>
              <a:buSzPts val="3100"/>
              <a:buFont typeface="Noto Sans Symbols"/>
              <a:buChar char="⮚"/>
            </a:pPr>
            <a:r>
              <a:rPr lang="en-GB" sz="1900">
                <a:solidFill>
                  <a:schemeClr val="dk1"/>
                </a:solidFill>
                <a:latin typeface="Times New Roman"/>
                <a:ea typeface="Times New Roman"/>
                <a:cs typeface="Times New Roman"/>
                <a:sym typeface="Times New Roman"/>
              </a:rPr>
              <a:t>The presentation stressed how EI levels of Grace &amp; Savor can help in increasing productivity and customer satisfaction. </a:t>
            </a:r>
            <a:endParaRPr sz="1900">
              <a:solidFill>
                <a:schemeClr val="dk1"/>
              </a:solidFill>
              <a:latin typeface="Times New Roman"/>
              <a:ea typeface="Times New Roman"/>
              <a:cs typeface="Times New Roman"/>
              <a:sym typeface="Times New Roman"/>
            </a:endParaRPr>
          </a:p>
          <a:p>
            <a:pPr marL="457200" lvl="0" indent="-425450" algn="just" rtl="0">
              <a:lnSpc>
                <a:spcPct val="150000"/>
              </a:lnSpc>
              <a:spcBef>
                <a:spcPts val="1200"/>
              </a:spcBef>
              <a:spcAft>
                <a:spcPts val="1200"/>
              </a:spcAft>
              <a:buSzPts val="3100"/>
              <a:buFont typeface="Noto Sans Symbols"/>
              <a:buChar char="⮚"/>
            </a:pPr>
            <a:r>
              <a:rPr lang="en-GB" sz="1900">
                <a:solidFill>
                  <a:schemeClr val="dk1"/>
                </a:solidFill>
                <a:latin typeface="Times New Roman"/>
                <a:ea typeface="Times New Roman"/>
                <a:cs typeface="Times New Roman"/>
                <a:sym typeface="Times New Roman"/>
              </a:rPr>
              <a:t>The Mayer-Salovey Ability Model served as a strong foundation for EI and its applications. </a:t>
            </a:r>
            <a:endParaRPr sz="3100" b="0" i="0" u="none" strike="noStrike">
              <a:solidFill>
                <a:srgbClr val="000000"/>
              </a:solidFill>
              <a:latin typeface="Times New Roman"/>
              <a:ea typeface="Times New Roman"/>
              <a:cs typeface="Times New Roman"/>
              <a:sym typeface="Times New Roman"/>
            </a:endParaRPr>
          </a:p>
        </p:txBody>
      </p:sp>
      <p:sp>
        <p:nvSpPr>
          <p:cNvPr id="174" name="Google Shape;174;p10"/>
          <p:cNvSpPr txBox="1"/>
          <p:nvPr/>
        </p:nvSpPr>
        <p:spPr>
          <a:xfrm>
            <a:off x="89750" y="3503225"/>
            <a:ext cx="4329600" cy="1693200"/>
          </a:xfrm>
          <a:prstGeom prst="rect">
            <a:avLst/>
          </a:prstGeom>
          <a:noFill/>
          <a:ln>
            <a:noFill/>
          </a:ln>
        </p:spPr>
        <p:txBody>
          <a:bodyPr spcFirstLastPara="1" wrap="square" lIns="91425" tIns="91425" rIns="91425" bIns="91425" anchor="t" anchorCtr="0">
            <a:spAutoFit/>
          </a:bodyPr>
          <a:lstStyle/>
          <a:p>
            <a:pPr marL="457200" lvl="0" indent="-431800" algn="just" rtl="0">
              <a:lnSpc>
                <a:spcPct val="150000"/>
              </a:lnSpc>
              <a:spcBef>
                <a:spcPts val="1200"/>
              </a:spcBef>
              <a:spcAft>
                <a:spcPts val="1200"/>
              </a:spcAft>
              <a:buClr>
                <a:schemeClr val="dk1"/>
              </a:buClr>
              <a:buSzPts val="3200"/>
              <a:buFont typeface="Noto Sans Symbols"/>
              <a:buChar char="⮚"/>
            </a:pPr>
            <a:r>
              <a:rPr lang="en-GB" sz="2000">
                <a:solidFill>
                  <a:schemeClr val="dk1"/>
                </a:solidFill>
                <a:latin typeface="Times New Roman"/>
                <a:ea typeface="Times New Roman"/>
                <a:cs typeface="Times New Roman"/>
                <a:sym typeface="Times New Roman"/>
              </a:rPr>
              <a:t>For a more harmonious and pleasant culture at work, EI is indispensable. </a:t>
            </a:r>
            <a:endParaRPr sz="22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79"/>
        <p:cNvGrpSpPr/>
        <p:nvPr/>
      </p:nvGrpSpPr>
      <p:grpSpPr>
        <a:xfrm>
          <a:off x="0" y="0"/>
          <a:ext cx="0" cy="0"/>
          <a:chOff x="0" y="0"/>
          <a:chExt cx="0" cy="0"/>
        </a:xfrm>
      </p:grpSpPr>
      <p:sp>
        <p:nvSpPr>
          <p:cNvPr id="180" name="Google Shape;180;p11"/>
          <p:cNvSpPr/>
          <p:nvPr/>
        </p:nvSpPr>
        <p:spPr>
          <a:xfrm>
            <a:off x="776647" y="1153321"/>
            <a:ext cx="10939548" cy="3847167"/>
          </a:xfrm>
          <a:prstGeom prst="rect">
            <a:avLst/>
          </a:prstGeom>
          <a:solidFill>
            <a:srgbClr val="EACDA1"/>
          </a:solid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1800" b="0" i="0" u="none" strike="noStrike" dirty="0">
                <a:solidFill>
                  <a:srgbClr val="222222"/>
                </a:solidFill>
                <a:latin typeface="Times New Roman"/>
                <a:ea typeface="Times New Roman"/>
                <a:cs typeface="Times New Roman"/>
                <a:sym typeface="Times New Roman"/>
              </a:rPr>
              <a:t>Scott, V., (2022). </a:t>
            </a:r>
            <a:r>
              <a:rPr lang="en-GB" sz="1800" b="0" i="1" u="none" strike="noStrike" dirty="0">
                <a:solidFill>
                  <a:srgbClr val="000000"/>
                </a:solidFill>
                <a:latin typeface="Times New Roman"/>
                <a:ea typeface="Times New Roman"/>
                <a:cs typeface="Times New Roman"/>
                <a:sym typeface="Times New Roman"/>
              </a:rPr>
              <a:t>Grace</a:t>
            </a:r>
            <a:r>
              <a:rPr lang="en-GB" sz="1800" b="0" i="0" u="none" strike="noStrike" dirty="0">
                <a:solidFill>
                  <a:srgbClr val="000000"/>
                </a:solidFill>
                <a:latin typeface="Times New Roman"/>
                <a:ea typeface="Times New Roman"/>
                <a:cs typeface="Times New Roman"/>
                <a:sym typeface="Times New Roman"/>
              </a:rPr>
              <a:t>. Bloomsbury Publishing.</a:t>
            </a:r>
            <a:endParaRPr sz="1800" b="0" dirty="0">
              <a:solidFill>
                <a:schemeClr val="dk1"/>
              </a:solidFill>
              <a:latin typeface="Calibri"/>
              <a:ea typeface="Calibri"/>
              <a:cs typeface="Calibri"/>
              <a:sym typeface="Calibri"/>
            </a:endParaRPr>
          </a:p>
          <a:p>
            <a:pPr marL="0" marR="0" lvl="0" indent="0" algn="just" rtl="0">
              <a:spcBef>
                <a:spcPts val="2400"/>
              </a:spcBef>
              <a:spcAft>
                <a:spcPts val="0"/>
              </a:spcAft>
              <a:buNone/>
            </a:pPr>
            <a:r>
              <a:rPr lang="en-GB" sz="1800" b="0" i="0" u="none" strike="noStrike" dirty="0">
                <a:solidFill>
                  <a:srgbClr val="222222"/>
                </a:solidFill>
                <a:latin typeface="Times New Roman"/>
                <a:ea typeface="Times New Roman"/>
                <a:cs typeface="Times New Roman"/>
                <a:sym typeface="Times New Roman"/>
              </a:rPr>
              <a:t>Mayer, J.D., Caruso, D.R., </a:t>
            </a:r>
            <a:r>
              <a:rPr lang="en-GB" sz="1800" b="0" i="0" u="none" strike="noStrike" dirty="0" err="1">
                <a:solidFill>
                  <a:srgbClr val="222222"/>
                </a:solidFill>
                <a:latin typeface="Times New Roman"/>
                <a:ea typeface="Times New Roman"/>
                <a:cs typeface="Times New Roman"/>
                <a:sym typeface="Times New Roman"/>
              </a:rPr>
              <a:t>Sitarenios</a:t>
            </a:r>
            <a:r>
              <a:rPr lang="en-GB" sz="1800" b="0" i="0" u="none" strike="noStrike" dirty="0">
                <a:solidFill>
                  <a:srgbClr val="222222"/>
                </a:solidFill>
                <a:latin typeface="Times New Roman"/>
                <a:ea typeface="Times New Roman"/>
                <a:cs typeface="Times New Roman"/>
                <a:sym typeface="Times New Roman"/>
              </a:rPr>
              <a:t>, G. and Escobar, M.R., (2024). How many emotional intelligence abilities are there? An examination of four measures of emotional intelligence. </a:t>
            </a:r>
            <a:r>
              <a:rPr lang="en-GB" sz="1800" b="0" i="1" u="none" strike="noStrike" dirty="0">
                <a:solidFill>
                  <a:srgbClr val="000000"/>
                </a:solidFill>
                <a:latin typeface="Times New Roman"/>
                <a:ea typeface="Times New Roman"/>
                <a:cs typeface="Times New Roman"/>
                <a:sym typeface="Times New Roman"/>
              </a:rPr>
              <a:t>Personality and Individual Differences</a:t>
            </a:r>
            <a:r>
              <a:rPr lang="en-GB" sz="1800" b="0" i="0" u="none" strike="noStrike" dirty="0">
                <a:solidFill>
                  <a:srgbClr val="000000"/>
                </a:solidFill>
                <a:latin typeface="Times New Roman"/>
                <a:ea typeface="Times New Roman"/>
                <a:cs typeface="Times New Roman"/>
                <a:sym typeface="Times New Roman"/>
              </a:rPr>
              <a:t>, </a:t>
            </a:r>
            <a:r>
              <a:rPr lang="en-GB" sz="1800" b="0" i="1" u="none" strike="noStrike" dirty="0">
                <a:solidFill>
                  <a:srgbClr val="000000"/>
                </a:solidFill>
                <a:latin typeface="Times New Roman"/>
                <a:ea typeface="Times New Roman"/>
                <a:cs typeface="Times New Roman"/>
                <a:sym typeface="Times New Roman"/>
              </a:rPr>
              <a:t>219</a:t>
            </a:r>
            <a:r>
              <a:rPr lang="en-GB" sz="1800" b="0" i="0" u="none" strike="noStrike" dirty="0">
                <a:solidFill>
                  <a:srgbClr val="000000"/>
                </a:solidFill>
                <a:latin typeface="Times New Roman"/>
                <a:ea typeface="Times New Roman"/>
                <a:cs typeface="Times New Roman"/>
                <a:sym typeface="Times New Roman"/>
              </a:rPr>
              <a:t>, p.112468.</a:t>
            </a:r>
            <a:endParaRPr sz="1800" b="0" dirty="0">
              <a:solidFill>
                <a:schemeClr val="dk1"/>
              </a:solidFill>
              <a:latin typeface="Calibri"/>
              <a:ea typeface="Calibri"/>
              <a:cs typeface="Calibri"/>
              <a:sym typeface="Calibri"/>
            </a:endParaRPr>
          </a:p>
          <a:p>
            <a:pPr marL="0" marR="0" lvl="0" indent="0" algn="just" rtl="0">
              <a:spcBef>
                <a:spcPts val="2400"/>
              </a:spcBef>
              <a:spcAft>
                <a:spcPts val="0"/>
              </a:spcAft>
              <a:buNone/>
            </a:pPr>
            <a:r>
              <a:rPr lang="en-GB" sz="1800" b="0" i="0" u="none" strike="noStrike" dirty="0">
                <a:solidFill>
                  <a:srgbClr val="222222"/>
                </a:solidFill>
                <a:latin typeface="Times New Roman"/>
                <a:ea typeface="Times New Roman"/>
                <a:cs typeface="Times New Roman"/>
                <a:sym typeface="Times New Roman"/>
              </a:rPr>
              <a:t>Strout, S.O., (2024). Of Thine Own Have We Given Thee: A Liturgical Theology of the Offertory in Anglicanism.</a:t>
            </a:r>
            <a:endParaRPr sz="1800" b="0" dirty="0">
              <a:solidFill>
                <a:schemeClr val="dk1"/>
              </a:solidFill>
              <a:latin typeface="Calibri"/>
              <a:ea typeface="Calibri"/>
              <a:cs typeface="Calibri"/>
              <a:sym typeface="Calibri"/>
            </a:endParaRPr>
          </a:p>
          <a:p>
            <a:pPr marL="0" marR="0" lvl="0" indent="0" algn="just" rtl="0">
              <a:spcBef>
                <a:spcPts val="2400"/>
              </a:spcBef>
              <a:spcAft>
                <a:spcPts val="0"/>
              </a:spcAft>
              <a:buNone/>
            </a:pPr>
            <a:r>
              <a:rPr lang="en-GB" sz="1800" b="0" i="0" u="none" strike="noStrike" dirty="0" err="1">
                <a:solidFill>
                  <a:srgbClr val="222222"/>
                </a:solidFill>
                <a:latin typeface="Times New Roman"/>
                <a:ea typeface="Times New Roman"/>
                <a:cs typeface="Times New Roman"/>
                <a:sym typeface="Times New Roman"/>
              </a:rPr>
              <a:t>Ortony</a:t>
            </a:r>
            <a:r>
              <a:rPr lang="en-GB" sz="1800" b="0" i="0" u="none" strike="noStrike" dirty="0">
                <a:solidFill>
                  <a:srgbClr val="222222"/>
                </a:solidFill>
                <a:latin typeface="Times New Roman"/>
                <a:ea typeface="Times New Roman"/>
                <a:cs typeface="Times New Roman"/>
                <a:sym typeface="Times New Roman"/>
              </a:rPr>
              <a:t>, A., Clore, G.L. and Collins, A., (2022). </a:t>
            </a:r>
            <a:r>
              <a:rPr lang="en-GB" sz="1800" b="0" i="1" u="none" strike="noStrike" dirty="0">
                <a:solidFill>
                  <a:srgbClr val="000000"/>
                </a:solidFill>
                <a:latin typeface="Times New Roman"/>
                <a:ea typeface="Times New Roman"/>
                <a:cs typeface="Times New Roman"/>
                <a:sym typeface="Times New Roman"/>
              </a:rPr>
              <a:t>The cognitive structure of emotions</a:t>
            </a:r>
            <a:r>
              <a:rPr lang="en-GB" sz="1800" b="0" i="0" u="none" strike="noStrike" dirty="0">
                <a:solidFill>
                  <a:srgbClr val="000000"/>
                </a:solidFill>
                <a:latin typeface="Times New Roman"/>
                <a:ea typeface="Times New Roman"/>
                <a:cs typeface="Times New Roman"/>
                <a:sym typeface="Times New Roman"/>
              </a:rPr>
              <a:t>. Cambridge university press.</a:t>
            </a:r>
            <a:endParaRPr sz="1800" b="0" dirty="0">
              <a:solidFill>
                <a:schemeClr val="dk1"/>
              </a:solidFill>
              <a:latin typeface="Calibri"/>
              <a:ea typeface="Calibri"/>
              <a:cs typeface="Calibri"/>
              <a:sym typeface="Calibri"/>
            </a:endParaRPr>
          </a:p>
          <a:p>
            <a:pPr marL="0" marR="0" lvl="0" indent="0" algn="just" rtl="0">
              <a:spcBef>
                <a:spcPts val="2400"/>
              </a:spcBef>
              <a:spcAft>
                <a:spcPts val="0"/>
              </a:spcAft>
              <a:buNone/>
            </a:pPr>
            <a:r>
              <a:rPr lang="en-GB" sz="1800" b="0" i="0" u="none" strike="noStrike" dirty="0">
                <a:solidFill>
                  <a:srgbClr val="222222"/>
                </a:solidFill>
                <a:latin typeface="Times New Roman"/>
                <a:ea typeface="Times New Roman"/>
                <a:cs typeface="Times New Roman"/>
                <a:sym typeface="Times New Roman"/>
              </a:rPr>
              <a:t>Richards, J.C., (2022). Exploring emotions in language teaching. </a:t>
            </a:r>
            <a:r>
              <a:rPr lang="en-GB" sz="1800" b="0" i="1" u="none" strike="noStrike" dirty="0" err="1">
                <a:solidFill>
                  <a:srgbClr val="000000"/>
                </a:solidFill>
                <a:latin typeface="Times New Roman"/>
                <a:ea typeface="Times New Roman"/>
                <a:cs typeface="Times New Roman"/>
                <a:sym typeface="Times New Roman"/>
              </a:rPr>
              <a:t>Relc</a:t>
            </a:r>
            <a:r>
              <a:rPr lang="en-GB" sz="1800" b="0" i="1" u="none" strike="noStrike" dirty="0">
                <a:solidFill>
                  <a:srgbClr val="000000"/>
                </a:solidFill>
                <a:latin typeface="Times New Roman"/>
                <a:ea typeface="Times New Roman"/>
                <a:cs typeface="Times New Roman"/>
                <a:sym typeface="Times New Roman"/>
              </a:rPr>
              <a:t> Journal</a:t>
            </a:r>
            <a:r>
              <a:rPr lang="en-GB" sz="1800" b="0" i="0" u="none" strike="noStrike" dirty="0">
                <a:solidFill>
                  <a:srgbClr val="000000"/>
                </a:solidFill>
                <a:latin typeface="Times New Roman"/>
                <a:ea typeface="Times New Roman"/>
                <a:cs typeface="Times New Roman"/>
                <a:sym typeface="Times New Roman"/>
              </a:rPr>
              <a:t>, </a:t>
            </a:r>
            <a:r>
              <a:rPr lang="en-GB" sz="1800" b="0" i="1" u="none" strike="noStrike" dirty="0">
                <a:solidFill>
                  <a:srgbClr val="000000"/>
                </a:solidFill>
                <a:latin typeface="Times New Roman"/>
                <a:ea typeface="Times New Roman"/>
                <a:cs typeface="Times New Roman"/>
                <a:sym typeface="Times New Roman"/>
              </a:rPr>
              <a:t>53</a:t>
            </a:r>
            <a:r>
              <a:rPr lang="en-GB" sz="1800" b="0" i="0" u="none" strike="noStrike" dirty="0">
                <a:solidFill>
                  <a:srgbClr val="000000"/>
                </a:solidFill>
                <a:latin typeface="Times New Roman"/>
                <a:ea typeface="Times New Roman"/>
                <a:cs typeface="Times New Roman"/>
                <a:sym typeface="Times New Roman"/>
              </a:rPr>
              <a:t>(1), pp.225-239.</a:t>
            </a:r>
            <a:endParaRPr sz="1800" b="0" dirty="0">
              <a:solidFill>
                <a:schemeClr val="dk1"/>
              </a:solidFill>
              <a:latin typeface="Calibri"/>
              <a:ea typeface="Calibri"/>
              <a:cs typeface="Calibri"/>
              <a:sym typeface="Calibri"/>
            </a:endParaRPr>
          </a:p>
          <a:p>
            <a:pPr marL="0" marR="0" lvl="0" indent="0" algn="just" rtl="0">
              <a:spcBef>
                <a:spcPts val="2400"/>
              </a:spcBef>
              <a:spcAft>
                <a:spcPts val="0"/>
              </a:spcAft>
              <a:buNone/>
            </a:pPr>
            <a:endParaRPr lang="en-GB" sz="1800" b="0" dirty="0">
              <a:solidFill>
                <a:schemeClr val="dk1"/>
              </a:solidFill>
              <a:latin typeface="Times New Roman"/>
              <a:ea typeface="Calibri"/>
              <a:cs typeface="Times New Roman"/>
            </a:endParaRPr>
          </a:p>
        </p:txBody>
      </p:sp>
      <p:sp>
        <p:nvSpPr>
          <p:cNvPr id="181" name="Google Shape;181;p11"/>
          <p:cNvSpPr/>
          <p:nvPr/>
        </p:nvSpPr>
        <p:spPr>
          <a:xfrm>
            <a:off x="4570353" y="444132"/>
            <a:ext cx="2094420" cy="584775"/>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3200" b="1" i="0" u="none" strike="noStrike">
                <a:solidFill>
                  <a:srgbClr val="000000"/>
                </a:solidFill>
                <a:latin typeface="Times New Roman"/>
                <a:ea typeface="Times New Roman"/>
                <a:cs typeface="Times New Roman"/>
                <a:sym typeface="Times New Roman"/>
              </a:rPr>
              <a:t>References</a:t>
            </a:r>
            <a:endParaRPr sz="3200" b="1">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12</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Table of 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revision>63</cp:revision>
  <dcterms:created xsi:type="dcterms:W3CDTF">2024-07-08T07:05:27Z</dcterms:created>
  <dcterms:modified xsi:type="dcterms:W3CDTF">2024-07-13T13:25:17Z</dcterms:modified>
</cp:coreProperties>
</file>