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3"/>
  </p:notesMasterIdLst>
  <p:sldIdLst>
    <p:sldId id="256" r:id="rId2"/>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varScale="1">
        <p:scale>
          <a:sx n="55" d="100"/>
          <a:sy n="55" d="100"/>
        </p:scale>
        <p:origin x="2016"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3AF3C9-0200-4B11-8F07-DC8139CAD123}" type="datetimeFigureOut">
              <a:rPr lang="en-IN" smtClean="0"/>
              <a:t>09-12-2023</a:t>
            </a:fld>
            <a:endParaRPr lang="en-IN"/>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14152F-B3DC-4649-9ABA-06D780107159}" type="slidenum">
              <a:rPr lang="en-IN" smtClean="0"/>
              <a:t>‹#›</a:t>
            </a:fld>
            <a:endParaRPr lang="en-IN"/>
          </a:p>
        </p:txBody>
      </p:sp>
    </p:spTree>
    <p:extLst>
      <p:ext uri="{BB962C8B-B14F-4D97-AF65-F5344CB8AC3E}">
        <p14:creationId xmlns:p14="http://schemas.microsoft.com/office/powerpoint/2010/main" val="3544990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200000"/>
              </a:lnSpc>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BMSW 5106 Knowledge and Information Management Skills for the Workplace (Poster)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Student ID: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10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Student Name: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GB" sz="1800" b="1" kern="0" dirty="0">
                <a:effectLst/>
                <a:latin typeface="Times New Roman" panose="02020603050405020304" pitchFamily="18" charset="0"/>
                <a:ea typeface="Calibri" panose="020F0502020204030204" pitchFamily="34" charset="0"/>
              </a:rPr>
            </a:b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Introduction</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comprehensive description of Unilever's proposed Knowledge Management (KM)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provided in this poster presentation. It highlights the expected functionality of possible knowledge management (KM) tools and technologies and outlines their identities and goals. It also describes the intended use and access points, with a focus on screen layout, security protocols, and system integration. The introduction also discusses ways to apply ideas at a low cost and looks into ways to make knowledge that has been acquired profitable. Finally, it presents the assessment of the suggested KM framework, exploring its possible advantages and disadvantages in the context of Unilever's business operations.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Identifying the possible KM tools and technologies and their purposes</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Unilever uses a range of knowledge management (KM) methods and technology to improve innovation, teamwork, and information sharing throughout its international operations: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Intranet Platforms: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Unilever uses intranet platforms as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locations for company-wide communication, best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documents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Falloon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These platforms provide smooth information exchange between staff members, guaranteeing quick access to resources and encouraging teamwork in the workplace.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Collaboration software: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These tools allow teams to collaborate on projects, share files, and communicate in real time, even when they are located in different places. These platforms encourage prompt decision-making,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optimise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processes, and improve collaboration.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Corporate Social Networking: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Unilever uses corporate social networking platforms like as Yammer to let workers from different departments share ideas, have conversations, and exchange knowledge, which encourages cross-functional cooperation and creativity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Fischer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Document Management Systems: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Systems for efficiently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storing, and managing documents are called document management systems, such as SharePoint. These solutions make information conveniently available while upholding security and compliance, improving version control and document retrieval.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Data Analytics and Business Intelligence Tools: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Unilever uses business intelligence and data analytics techniques to extract insights from large datasets that can be put to use in real-world applications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Steffen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Making educated decisions and developing effective strategies is facilitated by the analysis of customer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market developments, and internal operations.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Implementation and Access of KM Tools and Technologies at Unilever</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Unilever employs secure access points and user-friendly interfaces to apply its knowledge management tools and technologies. Using unique login credentials, staff members have safe, role-based access to intranet platforms and collaboration tools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Falloon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emphasis of the screen design is on simple navigation, making it simple to access documents, conversations, and collaboration areas. Role-based access controls and encryption protocols are two of the security measures in place to safeguard sensitive data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Hacker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system is further strengthened by options for multifactor authentication, frequent data backups, and security upgrades, which provide a smooth yet safe environment for effective information exchange and collaboration inside Unilever.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Integration of Knowledge Management Tools within Unilever's Operational Systems</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KM solutions from Unilever easily mesh with current systems, promoting collaboration and interoperability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Falloon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By integrating these technologies with the business's ERP (Enterprise Resource Planning) systems, knowledge repositories and operational data are typically aligned. Collaboration software improves information flow and work coordination by interacting with project management systems. One common access point to stored information is ensured by interaction with document management systems. Furthermore, KM tools integrate with analytics systems to improve decision-making by combining information from several sources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Fischer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connectivity improves productivity, makes all data use easier, and encourages a unified strategy for information leveraging throughout Unilever's varied operating environment.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Cost-Efficient Implementation of the Chosen KM System at Unilever</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Unilever may effectively deploy the selected KM system without expending a significant number of resources by: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Leveraging Current Technologies: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Using platforms or software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that are already in place inside the company and that support knowledge management goals helps to cut expenses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Beynon-Davies,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Open-Source Solutions: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Investigating open-source knowledge management systems reduces software costs and provides affordable options without sacrificing functionality.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Phased Implementation: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Using a phased strategy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initial costs, enables progressive integration, and permits modifications in response to user input.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Training and Internal Support: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Putting an emphasis on thorough internal training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need for outside consultants and saves money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Antunes and Pinheiro,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Cloud-Based Solutions: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Selecting cloud-based knowledge management systems avoids infrastructure expenses and provides scalable solutions that are in line with financial limitations.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err="1">
                <a:effectLst/>
                <a:latin typeface="Times New Roman" panose="02020603050405020304" pitchFamily="18" charset="0"/>
              </a:rPr>
              <a:t>Commercialisation</a:t>
            </a:r>
            <a:r>
              <a:rPr lang="en-US" sz="1800" b="1" kern="0" dirty="0">
                <a:effectLst/>
                <a:latin typeface="Times New Roman" panose="02020603050405020304" pitchFamily="18" charset="0"/>
              </a:rPr>
              <a:t> Strategies for Accumulated Knowledge at Unilever</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Unilever has several ways to market acquired knowledge, including: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Product innovation: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is the process of using insights to create new goods or improve ones that already exist while taking advantage of market trends and preferences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Beynon-Davies,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Partnerships and </a:t>
            </a:r>
            <a:r>
              <a:rPr lang="en-US" sz="1800" b="1" i="1" dirty="0" err="1">
                <a:effectLst/>
                <a:latin typeface="Times New Roman" panose="02020603050405020304" pitchFamily="18" charset="0"/>
                <a:ea typeface="Calibri" panose="020F0502020204030204" pitchFamily="34" charset="0"/>
                <a:cs typeface="Times New Roman" panose="02020603050405020304" pitchFamily="18" charset="0"/>
              </a:rPr>
              <a:t>Licencing</a:t>
            </a: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Creating strategic alliances to exchange information and technology, or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licencing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intellectual property, are two ways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monetise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knowledge.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Consultancy Services: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Providing outside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looking for knowledge in consumer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analysis or sustainable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advice based on accumulated experience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Antunes and Pinheiro,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Data </a:t>
            </a:r>
            <a:r>
              <a:rPr lang="en-US" sz="1800" b="1" i="1" dirty="0" err="1">
                <a:effectLst/>
                <a:latin typeface="Times New Roman" panose="02020603050405020304" pitchFamily="18" charset="0"/>
                <a:ea typeface="Calibri" panose="020F0502020204030204" pitchFamily="34" charset="0"/>
                <a:cs typeface="Times New Roman" panose="02020603050405020304" pitchFamily="18" charset="0"/>
              </a:rPr>
              <a:t>monetisation</a:t>
            </a: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is the process of generating income streams from valuable information, abiding with privacy laws, and selling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anonymised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data or insights to other parties.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Training </a:t>
            </a:r>
            <a:r>
              <a:rPr lang="en-US" sz="1800" b="1" i="1"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Making information more marketable by providing courses or training sessions based on expertise, aimed at professionals in the sector looking for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knowledge.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Evaluation of Proposed Knowledge Management Framework with Benefits and Drawbacks in Unilever</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Although Unilever's suggested Knowledge Management (KM) system has many advantages, it also has certain disadvantages.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Advantages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Enhanced Innovation and Collaboration: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Encouraging information exchange across departments promotes innovation and cross-departmental problem-solving.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Better Decision-Making: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Having access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knowledge facilitates the ability to make well-informed decisions, which improves operational effectiveness and strategic planning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Antunes and Pinheiro,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Effective Information Extraction: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well-organized Knowledge Management system simplifies information extraction, cutting down on duplication and raising efficiency.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Drawbacks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Resource Intensiveness: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significant amount of time, money, and continuous assistance are needed to develop and sustain the KM framework.</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Resistance to Adoption: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success of the framework may be hampered by cultural resistance or a lack of staff participation, which might affect information sharing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Beynon-Davies,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Data Security Risks: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knowledge repositories provide data security issues if sufficient safeguards are not put in place to protect sensitive data.</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Conclusion</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initiative Unilever took to build a strong Knowledge Management (KM) framework is a calculated move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maximise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innovation, knowledge exchange, and operational effectiveness.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positioned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favourably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by the anticipated benefits, which include improved cooperation, informed decision-making, and expedited information access, even in the face of possible obstacles including resource limitations and cultural adoption problems. Proactive mitigation techniques are required to ensure that the KM framework is successfully integrated and continuously enhanced for sustainable growth and competitiveness, considering all of the predicted downsides.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br>
              <a:rPr lang="en-US" sz="1800" kern="0" dirty="0">
                <a:effectLst/>
                <a:latin typeface="Times New Roman" panose="02020603050405020304" pitchFamily="18" charset="0"/>
                <a:ea typeface="Calibri" panose="020F0502020204030204" pitchFamily="34"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0"/>
              </a:spcBef>
              <a:spcAft>
                <a:spcPts val="600"/>
              </a:spcAft>
            </a:pPr>
            <a:r>
              <a:rPr lang="en-US" sz="1800" b="1" kern="0" dirty="0">
                <a:effectLst/>
                <a:latin typeface="Times New Roman" panose="02020603050405020304" pitchFamily="18" charset="0"/>
              </a:rPr>
              <a:t>References</a:t>
            </a:r>
            <a:endParaRPr lang="en-IN" sz="1800" b="1" kern="0" dirty="0">
              <a:effectLst/>
              <a:latin typeface="Times New Roman" panose="02020603050405020304" pitchFamily="18" charset="0"/>
            </a:endParaRP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Antunes, H.D.J.G. and Pinheiro, P.G., (2020). Linking knowledge management, organizational learning and memory.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Journal of Innovation &amp; Knowledge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(2), pp.140-149.</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Beynon-Davies, P., (2019).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Business information systems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Bloomsbury Publishing.</a:t>
            </a:r>
          </a:p>
          <a:p>
            <a:pPr algn="just">
              <a:lnSpc>
                <a:spcPct val="200000"/>
              </a:lnSpc>
              <a:spcAft>
                <a:spcPts val="10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Falloon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(2020). From digital literacy to digital competence: the teacher digital competency (TDC) framework.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Educational Technology Research and Development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68</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pp.2449-2472.</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Fischer, M.,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Imgrund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Janiesch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and Winkelmann, A., (2020). Strategy archetypes for digital transformation: Defining meta objectives using business process management.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Information &amp; Management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57</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(5), p.103262.</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Hacker, J.,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Brocke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Handali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Otto, M. and Schneider, J., (2020). Virtually in this together–how web-conferencing systems enabled a new virtual togetherness during the COVID-19 crisis.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European Journal of Information Systems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29</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(5), pp.563-584.</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Steffen, J.H., Gaskin, J.E.,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Meservy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 Jenkins, J.L. and Wolman, I., (2019). Framework of affordances for virtual reality and augmented reality.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Journal of Management Information Systems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36</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(3), pp.683-729.</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C14152F-B3DC-4649-9ABA-06D780107159}" type="slidenum">
              <a:rPr lang="en-IN" smtClean="0"/>
              <a:t>1</a:t>
            </a:fld>
            <a:endParaRPr lang="en-IN"/>
          </a:p>
        </p:txBody>
      </p:sp>
    </p:spTree>
    <p:extLst>
      <p:ext uri="{BB962C8B-B14F-4D97-AF65-F5344CB8AC3E}">
        <p14:creationId xmlns:p14="http://schemas.microsoft.com/office/powerpoint/2010/main" val="598944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57B384-657A-4B9C-A4DE-BF100A1B3717}" type="datetimeFigureOut">
              <a:rPr lang="en-IN" smtClean="0"/>
              <a:t>09-12-2023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192450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57B384-657A-4B9C-A4DE-BF100A1B3717}" type="datetimeFigureOut">
              <a:rPr lang="en-IN" smtClean="0"/>
              <a:t>09-12-2023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618822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57B384-657A-4B9C-A4DE-BF100A1B3717}" type="datetimeFigureOut">
              <a:rPr lang="en-IN" smtClean="0"/>
              <a:t>09-12-2023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2541203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57B384-657A-4B9C-A4DE-BF100A1B3717}" type="datetimeFigureOut">
              <a:rPr lang="en-IN" smtClean="0"/>
              <a:t>09-12-2023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1388206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57B384-657A-4B9C-A4DE-BF100A1B3717}" type="datetimeFigureOut">
              <a:rPr lang="en-IN" smtClean="0"/>
              <a:t>09-12-2023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487038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57B384-657A-4B9C-A4DE-BF100A1B3717}" type="datetimeFigureOut">
              <a:rPr lang="en-IN" smtClean="0"/>
              <a:t>09-12-2023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3610397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57B384-657A-4B9C-A4DE-BF100A1B3717}" type="datetimeFigureOut">
              <a:rPr lang="en-IN" smtClean="0"/>
              <a:t>09-12-2023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1967413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057B384-657A-4B9C-A4DE-BF100A1B3717}" type="datetimeFigureOut">
              <a:rPr lang="en-IN" smtClean="0"/>
              <a:t>09-12-2023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3388876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057B384-657A-4B9C-A4DE-BF100A1B3717}" type="datetimeFigureOut">
              <a:rPr lang="en-IN" smtClean="0"/>
              <a:t>09-12-2023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2001051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57B384-657A-4B9C-A4DE-BF100A1B3717}" type="datetimeFigureOut">
              <a:rPr lang="en-IN" smtClean="0"/>
              <a:t>09-12-2023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1729632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57B384-657A-4B9C-A4DE-BF100A1B3717}" type="datetimeFigureOut">
              <a:rPr lang="en-IN" smtClean="0"/>
              <a:t>09-12-2023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D48CDE-6646-4C1E-8979-F2E82C38B0D8}" type="slidenum">
              <a:rPr lang="en-IN" smtClean="0"/>
              <a:t>‹#›</a:t>
            </a:fld>
            <a:endParaRPr lang="en-IN"/>
          </a:p>
        </p:txBody>
      </p:sp>
    </p:spTree>
    <p:extLst>
      <p:ext uri="{BB962C8B-B14F-4D97-AF65-F5344CB8AC3E}">
        <p14:creationId xmlns:p14="http://schemas.microsoft.com/office/powerpoint/2010/main" val="3522297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5057B384-657A-4B9C-A4DE-BF100A1B3717}" type="datetimeFigureOut">
              <a:rPr lang="en-IN" smtClean="0"/>
              <a:t>09-12-2023</a:t>
            </a:fld>
            <a:endParaRPr lang="en-IN"/>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F2D48CDE-6646-4C1E-8979-F2E82C38B0D8}" type="slidenum">
              <a:rPr lang="en-IN" smtClean="0"/>
              <a:t>‹#›</a:t>
            </a:fld>
            <a:endParaRPr lang="en-IN"/>
          </a:p>
        </p:txBody>
      </p:sp>
    </p:spTree>
    <p:extLst>
      <p:ext uri="{BB962C8B-B14F-4D97-AF65-F5344CB8AC3E}">
        <p14:creationId xmlns:p14="http://schemas.microsoft.com/office/powerpoint/2010/main" val="9125008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510A5C-D713-2654-A663-95BDB0F832A5}"/>
              </a:ext>
            </a:extLst>
          </p:cNvPr>
          <p:cNvSpPr/>
          <p:nvPr/>
        </p:nvSpPr>
        <p:spPr>
          <a:xfrm>
            <a:off x="0" y="0"/>
            <a:ext cx="6858000" cy="654908"/>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i="1" dirty="0">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Knowledge Management (KM) System in practice </a:t>
            </a:r>
            <a:r>
              <a:rPr lang="en-US" sz="2400" b="1" i="1" dirty="0" err="1">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2400" b="1" i="1" dirty="0">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 Unilever  </a:t>
            </a:r>
            <a:r>
              <a:rPr lang="en-US" sz="2400" b="1" i="1">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Andreea Ciorascu 2121532</a:t>
            </a:r>
            <a:endParaRPr lang="en-IN" sz="2400" b="1" i="1" dirty="0">
              <a:solidFill>
                <a:schemeClr val="tx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24516F91-EE2B-EDA5-C469-A716536B8A20}"/>
              </a:ext>
            </a:extLst>
          </p:cNvPr>
          <p:cNvSpPr/>
          <p:nvPr/>
        </p:nvSpPr>
        <p:spPr>
          <a:xfrm>
            <a:off x="19611" y="685473"/>
            <a:ext cx="2842054" cy="1470454"/>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Bef>
                <a:spcPts val="2000"/>
              </a:spcBef>
              <a:spcAft>
                <a:spcPts val="600"/>
              </a:spcAft>
            </a:pPr>
            <a:r>
              <a:rPr lang="en-GB" sz="1000" b="1" kern="0" dirty="0">
                <a:solidFill>
                  <a:schemeClr val="tx1"/>
                </a:solidFill>
                <a:effectLst/>
                <a:latin typeface="Times New Roman" panose="02020603050405020304" pitchFamily="18" charset="0"/>
                <a:cs typeface="Arial" panose="020B0604020202020204" pitchFamily="34" charset="0"/>
              </a:rPr>
              <a:t>Introduction</a:t>
            </a:r>
            <a:r>
              <a:rPr lang="en-US" sz="1000" kern="0" dirty="0">
                <a:solidFill>
                  <a:schemeClr val="tx1"/>
                </a:solidFill>
                <a:effectLst/>
                <a:latin typeface="Times New Roman" panose="02020603050405020304" pitchFamily="18" charset="0"/>
                <a:ea typeface="Calibri" panose="020F0502020204030204" pitchFamily="34" charset="0"/>
              </a:rPr>
              <a:t>A comprehensive description of Unilever's proposed Knowledge Management (KM) </a:t>
            </a:r>
            <a:r>
              <a:rPr lang="en-US" sz="1000" kern="0" dirty="0" err="1">
                <a:solidFill>
                  <a:schemeClr val="tx1"/>
                </a:solidFill>
                <a:effectLst/>
                <a:latin typeface="Times New Roman" panose="02020603050405020304" pitchFamily="18" charset="0"/>
                <a:ea typeface="Calibri" panose="020F0502020204030204" pitchFamily="34" charset="0"/>
              </a:rPr>
              <a:t>programme</a:t>
            </a:r>
            <a:r>
              <a:rPr lang="en-US" sz="1000" kern="0" dirty="0">
                <a:solidFill>
                  <a:schemeClr val="tx1"/>
                </a:solidFill>
                <a:effectLst/>
                <a:latin typeface="Times New Roman" panose="02020603050405020304" pitchFamily="18" charset="0"/>
                <a:ea typeface="Calibri" panose="020F0502020204030204" pitchFamily="34" charset="0"/>
              </a:rPr>
              <a:t> is provided in this poster presentation. It highlights the expected functionality of possible knowledge management (KM) tools and technologies and outlines their identities and goals. </a:t>
            </a:r>
            <a:endParaRPr lang="en-IN" sz="1000" b="1" kern="0" dirty="0">
              <a:solidFill>
                <a:schemeClr val="tx1"/>
              </a:solidFill>
              <a:effectLst/>
              <a:latin typeface="Times New Roman" panose="02020603050405020304" pitchFamily="18" charset="0"/>
              <a:cs typeface="Arial" panose="020B0604020202020204" pitchFamily="34" charset="0"/>
            </a:endParaRPr>
          </a:p>
        </p:txBody>
      </p:sp>
      <p:sp>
        <p:nvSpPr>
          <p:cNvPr id="6" name="Rectangle 5">
            <a:extLst>
              <a:ext uri="{FF2B5EF4-FFF2-40B4-BE49-F238E27FC236}">
                <a16:creationId xmlns:a16="http://schemas.microsoft.com/office/drawing/2014/main" id="{BA3FC752-D0F2-FEF7-A169-C2F56FCB7AD0}"/>
              </a:ext>
            </a:extLst>
          </p:cNvPr>
          <p:cNvSpPr/>
          <p:nvPr/>
        </p:nvSpPr>
        <p:spPr>
          <a:xfrm>
            <a:off x="2842054" y="2125362"/>
            <a:ext cx="4015946" cy="1470454"/>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Bef>
                <a:spcPts val="2000"/>
              </a:spcBef>
              <a:spcAft>
                <a:spcPts val="600"/>
              </a:spcAft>
            </a:pPr>
            <a:endParaRPr lang="en-US" sz="1100" b="1" kern="0" dirty="0">
              <a:solidFill>
                <a:schemeClr val="tx1"/>
              </a:solidFill>
              <a:effectLst/>
              <a:latin typeface="Times New Roman" panose="02020603050405020304" pitchFamily="18" charset="0"/>
            </a:endParaRPr>
          </a:p>
          <a:p>
            <a:pPr algn="just">
              <a:spcBef>
                <a:spcPts val="2000"/>
              </a:spcBef>
              <a:spcAft>
                <a:spcPts val="600"/>
              </a:spcAft>
            </a:pPr>
            <a:r>
              <a:rPr lang="en-US" sz="1100" b="1" kern="0" dirty="0">
                <a:solidFill>
                  <a:schemeClr val="tx1"/>
                </a:solidFill>
                <a:effectLst/>
                <a:latin typeface="Times New Roman" panose="02020603050405020304" pitchFamily="18" charset="0"/>
              </a:rPr>
              <a:t>Identifying the possible KM tools and technologies and their purposes</a:t>
            </a:r>
          </a:p>
          <a:p>
            <a:pPr algn="just">
              <a:spcBef>
                <a:spcPts val="2000"/>
              </a:spcBef>
              <a:spcAft>
                <a:spcPts val="600"/>
              </a:spcAft>
            </a:pPr>
            <a:r>
              <a:rPr lang="en-US" sz="1100" b="1" i="1" kern="0" dirty="0">
                <a:solidFill>
                  <a:schemeClr val="tx1"/>
                </a:solidFill>
                <a:effectLst/>
                <a:latin typeface="Times New Roman" panose="02020603050405020304" pitchFamily="18" charset="0"/>
                <a:ea typeface="Calibri" panose="020F0502020204030204" pitchFamily="34" charset="0"/>
              </a:rPr>
              <a:t>Intranet Platforms:</a:t>
            </a:r>
            <a:r>
              <a:rPr lang="en-US" sz="1100" kern="0" dirty="0">
                <a:solidFill>
                  <a:schemeClr val="tx1"/>
                </a:solidFill>
                <a:effectLst/>
                <a:latin typeface="Times New Roman" panose="02020603050405020304" pitchFamily="18" charset="0"/>
                <a:ea typeface="Calibri" panose="020F0502020204030204" pitchFamily="34" charset="0"/>
              </a:rPr>
              <a:t> Unilever uses intranet platforms as </a:t>
            </a:r>
            <a:r>
              <a:rPr lang="en-US" sz="1100" kern="0" dirty="0" err="1">
                <a:solidFill>
                  <a:schemeClr val="tx1"/>
                </a:solidFill>
                <a:effectLst/>
                <a:latin typeface="Times New Roman" panose="02020603050405020304" pitchFamily="18" charset="0"/>
                <a:ea typeface="Calibri" panose="020F0502020204030204" pitchFamily="34" charset="0"/>
              </a:rPr>
              <a:t>centralised</a:t>
            </a:r>
            <a:r>
              <a:rPr lang="en-US" sz="1100" kern="0" dirty="0">
                <a:solidFill>
                  <a:schemeClr val="tx1"/>
                </a:solidFill>
                <a:effectLst/>
                <a:latin typeface="Times New Roman" panose="02020603050405020304" pitchFamily="18" charset="0"/>
                <a:ea typeface="Calibri" panose="020F0502020204030204" pitchFamily="34" charset="0"/>
              </a:rPr>
              <a:t> locations for company-wide communication, best </a:t>
            </a:r>
            <a:r>
              <a:rPr lang="en-US" sz="1100" kern="0" dirty="0" err="1">
                <a:solidFill>
                  <a:schemeClr val="tx1"/>
                </a:solidFill>
                <a:effectLst/>
                <a:latin typeface="Times New Roman" panose="02020603050405020304" pitchFamily="18" charset="0"/>
                <a:ea typeface="Calibri" panose="020F0502020204030204" pitchFamily="34" charset="0"/>
              </a:rPr>
              <a:t>practises</a:t>
            </a:r>
            <a:r>
              <a:rPr lang="en-US" sz="1100" kern="0" dirty="0">
                <a:solidFill>
                  <a:schemeClr val="tx1"/>
                </a:solidFill>
                <a:effectLst/>
                <a:latin typeface="Times New Roman" panose="02020603050405020304" pitchFamily="18" charset="0"/>
                <a:ea typeface="Calibri" panose="020F0502020204030204" pitchFamily="34" charset="0"/>
              </a:rPr>
              <a:t>, and documents (</a:t>
            </a:r>
            <a:r>
              <a:rPr lang="en-GB" sz="1100" kern="0" dirty="0" err="1">
                <a:solidFill>
                  <a:schemeClr val="tx1"/>
                </a:solidFill>
                <a:effectLst/>
                <a:latin typeface="Times New Roman" panose="02020603050405020304" pitchFamily="18" charset="0"/>
                <a:ea typeface="Calibri" panose="020F0502020204030204" pitchFamily="34" charset="0"/>
              </a:rPr>
              <a:t>Falloon</a:t>
            </a:r>
            <a:r>
              <a:rPr lang="en-GB" sz="1100" kern="0" dirty="0">
                <a:solidFill>
                  <a:schemeClr val="tx1"/>
                </a:solidFill>
                <a:effectLst/>
                <a:latin typeface="Times New Roman" panose="02020603050405020304" pitchFamily="18" charset="0"/>
                <a:ea typeface="Calibri" panose="020F0502020204030204" pitchFamily="34" charset="0"/>
              </a:rPr>
              <a:t>, 2020)</a:t>
            </a:r>
            <a:r>
              <a:rPr lang="en-US" sz="1100" kern="0" dirty="0">
                <a:solidFill>
                  <a:schemeClr val="tx1"/>
                </a:solidFill>
                <a:effectLst/>
                <a:latin typeface="Times New Roman" panose="02020603050405020304" pitchFamily="18" charset="0"/>
                <a:ea typeface="Calibri" panose="020F0502020204030204" pitchFamily="34" charset="0"/>
              </a:rPr>
              <a:t>. </a:t>
            </a:r>
            <a:r>
              <a:rPr lang="en-US" sz="1100" b="1" i="1" kern="0" dirty="0">
                <a:solidFill>
                  <a:schemeClr val="tx1"/>
                </a:solidFill>
                <a:effectLst/>
                <a:latin typeface="Times New Roman" panose="02020603050405020304" pitchFamily="18" charset="0"/>
                <a:ea typeface="Calibri" panose="020F0502020204030204" pitchFamily="34" charset="0"/>
              </a:rPr>
              <a:t>Collaboration software:</a:t>
            </a:r>
            <a:r>
              <a:rPr lang="en-US" sz="1100" kern="0" dirty="0">
                <a:solidFill>
                  <a:schemeClr val="tx1"/>
                </a:solidFill>
                <a:effectLst/>
                <a:latin typeface="Times New Roman" panose="02020603050405020304" pitchFamily="18" charset="0"/>
                <a:ea typeface="Calibri" panose="020F0502020204030204" pitchFamily="34" charset="0"/>
              </a:rPr>
              <a:t> These tools allow teams to collaborate on projects, share files, and communicate in real time, even when they are located in different places. </a:t>
            </a:r>
            <a:endParaRPr lang="en-IN" sz="1100" b="1" kern="0" dirty="0">
              <a:solidFill>
                <a:schemeClr val="tx1"/>
              </a:solidFill>
              <a:effectLst/>
              <a:latin typeface="Times New Roman" panose="02020603050405020304" pitchFamily="18" charset="0"/>
            </a:endParaRPr>
          </a:p>
          <a:p>
            <a:pPr algn="just">
              <a:spcBef>
                <a:spcPts val="2000"/>
              </a:spcBef>
              <a:spcAft>
                <a:spcPts val="600"/>
              </a:spcAft>
            </a:pPr>
            <a:endParaRPr lang="en-IN" sz="1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CE9FDBA2-47EC-C6D6-3D91-F6445A1BB8E5}"/>
              </a:ext>
            </a:extLst>
          </p:cNvPr>
          <p:cNvSpPr/>
          <p:nvPr/>
        </p:nvSpPr>
        <p:spPr>
          <a:xfrm>
            <a:off x="0" y="3595817"/>
            <a:ext cx="2842054" cy="1631092"/>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2000"/>
              </a:spcBef>
              <a:spcAft>
                <a:spcPts val="600"/>
              </a:spcAft>
            </a:pPr>
            <a:r>
              <a:rPr lang="en-US" sz="1800" b="1" kern="0" dirty="0">
                <a:solidFill>
                  <a:schemeClr val="tx1"/>
                </a:solidFill>
                <a:effectLst/>
                <a:latin typeface="Times New Roman" panose="02020603050405020304" pitchFamily="18" charset="0"/>
              </a:rPr>
              <a:t>Implementation and </a:t>
            </a:r>
            <a:r>
              <a:rPr lang="en-US" sz="1000" b="1" kern="0" dirty="0">
                <a:solidFill>
                  <a:schemeClr val="tx1"/>
                </a:solidFill>
                <a:effectLst/>
                <a:latin typeface="Times New Roman" panose="02020603050405020304" pitchFamily="18" charset="0"/>
              </a:rPr>
              <a:t>Access of KM Tools and Technologies at Unilever</a:t>
            </a:r>
          </a:p>
          <a:p>
            <a:pPr algn="just">
              <a:spcBef>
                <a:spcPts val="2000"/>
              </a:spcBef>
              <a:spcAft>
                <a:spcPts val="600"/>
              </a:spcAft>
            </a:pPr>
            <a:r>
              <a:rPr lang="en-US" sz="1000" kern="0" dirty="0">
                <a:solidFill>
                  <a:schemeClr val="tx1"/>
                </a:solidFill>
                <a:effectLst/>
                <a:latin typeface="Times New Roman" panose="02020603050405020304" pitchFamily="18" charset="0"/>
                <a:ea typeface="Calibri" panose="020F0502020204030204" pitchFamily="34" charset="0"/>
              </a:rPr>
              <a:t>Unilever employs secure access points and user-friendly interfaces to apply its knowledge management tools and technologies. Using unique login credentials, staff members have safe, role-based access to intranet platforms and collaboration tools (</a:t>
            </a:r>
            <a:r>
              <a:rPr lang="en-GB" sz="1000" kern="0" dirty="0" err="1">
                <a:solidFill>
                  <a:schemeClr val="tx1"/>
                </a:solidFill>
                <a:effectLst/>
                <a:latin typeface="Times New Roman" panose="02020603050405020304" pitchFamily="18" charset="0"/>
                <a:ea typeface="Calibri" panose="020F0502020204030204" pitchFamily="34" charset="0"/>
              </a:rPr>
              <a:t>Falloon</a:t>
            </a:r>
            <a:r>
              <a:rPr lang="en-GB" sz="1000" kern="0" dirty="0">
                <a:solidFill>
                  <a:schemeClr val="tx1"/>
                </a:solidFill>
                <a:effectLst/>
                <a:latin typeface="Times New Roman" panose="02020603050405020304" pitchFamily="18" charset="0"/>
                <a:ea typeface="Calibri" panose="020F0502020204030204" pitchFamily="34" charset="0"/>
              </a:rPr>
              <a:t>, 2020)</a:t>
            </a:r>
            <a:r>
              <a:rPr lang="en-US" sz="1000" kern="0" dirty="0">
                <a:solidFill>
                  <a:schemeClr val="tx1"/>
                </a:solidFill>
                <a:effectLst/>
                <a:latin typeface="Times New Roman" panose="02020603050405020304" pitchFamily="18" charset="0"/>
                <a:ea typeface="Calibri" panose="020F0502020204030204" pitchFamily="34" charset="0"/>
              </a:rPr>
              <a:t>. </a:t>
            </a:r>
            <a:endParaRPr lang="en-IN" sz="1000" b="1" kern="0" dirty="0">
              <a:solidFill>
                <a:schemeClr val="tx1"/>
              </a:solidFill>
              <a:effectLst/>
              <a:latin typeface="Times New Roman" panose="02020603050405020304" pitchFamily="18" charset="0"/>
            </a:endParaRPr>
          </a:p>
        </p:txBody>
      </p:sp>
      <p:sp>
        <p:nvSpPr>
          <p:cNvPr id="8" name="Rectangle 7">
            <a:extLst>
              <a:ext uri="{FF2B5EF4-FFF2-40B4-BE49-F238E27FC236}">
                <a16:creationId xmlns:a16="http://schemas.microsoft.com/office/drawing/2014/main" id="{3A1567B2-4067-2819-27EA-4DF5DAB02809}"/>
              </a:ext>
            </a:extLst>
          </p:cNvPr>
          <p:cNvSpPr/>
          <p:nvPr/>
        </p:nvSpPr>
        <p:spPr>
          <a:xfrm>
            <a:off x="2842054" y="5226908"/>
            <a:ext cx="3996335" cy="2743385"/>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Bef>
                <a:spcPts val="2000"/>
              </a:spcBef>
              <a:spcAft>
                <a:spcPts val="600"/>
              </a:spcAft>
            </a:pPr>
            <a:r>
              <a:rPr lang="en-GB" sz="1100" b="1" kern="0" dirty="0">
                <a:solidFill>
                  <a:schemeClr val="tx1"/>
                </a:solidFill>
                <a:effectLst/>
                <a:latin typeface="Times New Roman" panose="02020603050405020304" pitchFamily="18" charset="0"/>
                <a:ea typeface="Calibri" panose="020F0502020204030204" pitchFamily="34" charset="0"/>
              </a:rPr>
              <a:t>Cost-Efficient Implementation of the Chosen KM System at Unilever</a:t>
            </a:r>
          </a:p>
          <a:p>
            <a:pPr>
              <a:spcBef>
                <a:spcPts val="2000"/>
              </a:spcBef>
              <a:spcAft>
                <a:spcPts val="600"/>
              </a:spcAft>
            </a:pPr>
            <a:r>
              <a:rPr lang="en-US" sz="1100" b="1"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Leveraging Current Technologies:</a:t>
            </a:r>
            <a:r>
              <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Using platforms or software </a:t>
            </a:r>
            <a:r>
              <a:rPr lang="en-US" sz="1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licences</a:t>
            </a:r>
            <a:r>
              <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that are already in place inside the company and that support knowledge management goals helps to cut expenses (</a:t>
            </a: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Beynon-Davies, 2019)</a:t>
            </a:r>
            <a:r>
              <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spcBef>
                <a:spcPts val="2000"/>
              </a:spcBef>
              <a:spcAft>
                <a:spcPts val="600"/>
              </a:spcAft>
            </a:pPr>
            <a:r>
              <a:rPr lang="en-US" sz="1100" b="1"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Open-Source Solutions:</a:t>
            </a:r>
            <a:r>
              <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Investigating open-source knowledge management systems reduces software costs and provides affordable options without sacrificing functionality.</a:t>
            </a:r>
            <a:endParaRPr lang="en-IN"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2000"/>
              </a:spcBef>
              <a:spcAft>
                <a:spcPts val="600"/>
              </a:spcAft>
            </a:pP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AB170A4F-19F5-1E74-1F76-A7E158EF1967}"/>
              </a:ext>
            </a:extLst>
          </p:cNvPr>
          <p:cNvSpPr txBox="1"/>
          <p:nvPr/>
        </p:nvSpPr>
        <p:spPr>
          <a:xfrm>
            <a:off x="288235" y="8774667"/>
            <a:ext cx="2553818"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err="1">
                <a:solidFill>
                  <a:srgbClr val="000000"/>
                </a:solidFill>
                <a:effectLst/>
                <a:latin typeface="Times New Roman" panose="02020603050405020304" pitchFamily="18" charset="0"/>
                <a:ea typeface="Calibri" panose="020F0502020204030204" pitchFamily="34" charset="0"/>
              </a:rPr>
              <a:t>Falloon</a:t>
            </a:r>
            <a:r>
              <a:rPr lang="en-GB" sz="1800" kern="0" dirty="0">
                <a:solidFill>
                  <a:srgbClr val="000000"/>
                </a:solidFill>
                <a:effectLst/>
                <a:latin typeface="Times New Roman" panose="02020603050405020304" pitchFamily="18" charset="0"/>
                <a:ea typeface="Calibri" panose="020F0502020204030204" pitchFamily="34" charset="0"/>
              </a:rPr>
              <a:t>, 2020)</a:t>
            </a:r>
            <a:endParaRPr lang="en-IN" dirty="0"/>
          </a:p>
        </p:txBody>
      </p:sp>
      <p:sp>
        <p:nvSpPr>
          <p:cNvPr id="13" name="TextBox 12">
            <a:extLst>
              <a:ext uri="{FF2B5EF4-FFF2-40B4-BE49-F238E27FC236}">
                <a16:creationId xmlns:a16="http://schemas.microsoft.com/office/drawing/2014/main" id="{12CDC678-BBB9-6FCD-1445-04E1FB547513}"/>
              </a:ext>
            </a:extLst>
          </p:cNvPr>
          <p:cNvSpPr txBox="1"/>
          <p:nvPr/>
        </p:nvSpPr>
        <p:spPr>
          <a:xfrm>
            <a:off x="3606513" y="4881604"/>
            <a:ext cx="2842054"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Steffen </a:t>
            </a:r>
            <a:r>
              <a:rPr lang="en-GB" sz="1800" i="1" kern="0" dirty="0">
                <a:solidFill>
                  <a:srgbClr val="000000"/>
                </a:solidFill>
                <a:effectLst/>
                <a:latin typeface="Times New Roman" panose="02020603050405020304" pitchFamily="18" charset="0"/>
                <a:ea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rPr>
              <a:t> 2019)</a:t>
            </a:r>
            <a:endParaRPr lang="en-IN" dirty="0"/>
          </a:p>
        </p:txBody>
      </p:sp>
      <p:sp>
        <p:nvSpPr>
          <p:cNvPr id="15" name="TextBox 14">
            <a:extLst>
              <a:ext uri="{FF2B5EF4-FFF2-40B4-BE49-F238E27FC236}">
                <a16:creationId xmlns:a16="http://schemas.microsoft.com/office/drawing/2014/main" id="{6985480E-D7BB-AC62-FF88-CA8DE3D6490A}"/>
              </a:ext>
            </a:extLst>
          </p:cNvPr>
          <p:cNvSpPr txBox="1"/>
          <p:nvPr/>
        </p:nvSpPr>
        <p:spPr>
          <a:xfrm>
            <a:off x="288235" y="3278838"/>
            <a:ext cx="3438938"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Hacker </a:t>
            </a:r>
            <a:r>
              <a:rPr lang="en-GB" sz="1800" i="1" kern="0" dirty="0">
                <a:solidFill>
                  <a:srgbClr val="000000"/>
                </a:solidFill>
                <a:effectLst/>
                <a:latin typeface="Times New Roman" panose="02020603050405020304" pitchFamily="18" charset="0"/>
                <a:ea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rPr>
              <a:t> 2020)</a:t>
            </a:r>
            <a:endParaRPr lang="en-IN" dirty="0"/>
          </a:p>
        </p:txBody>
      </p:sp>
      <p:sp>
        <p:nvSpPr>
          <p:cNvPr id="17" name="TextBox 16">
            <a:extLst>
              <a:ext uri="{FF2B5EF4-FFF2-40B4-BE49-F238E27FC236}">
                <a16:creationId xmlns:a16="http://schemas.microsoft.com/office/drawing/2014/main" id="{81B2BAA4-2293-3FA5-C772-B2F97B85A0EE}"/>
              </a:ext>
            </a:extLst>
          </p:cNvPr>
          <p:cNvSpPr txBox="1"/>
          <p:nvPr/>
        </p:nvSpPr>
        <p:spPr>
          <a:xfrm>
            <a:off x="3727173" y="1832412"/>
            <a:ext cx="3438938" cy="369332"/>
          </a:xfrm>
          <a:prstGeom prst="rect">
            <a:avLst/>
          </a:prstGeom>
          <a:noFill/>
        </p:spPr>
        <p:txBody>
          <a:bodyPr wrap="square">
            <a:spAutoFit/>
          </a:bodyPr>
          <a:lstStyle/>
          <a:p>
            <a:r>
              <a:rPr lang="en-GB"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Gong et al., 2020)</a:t>
            </a:r>
            <a:endParaRPr lang="en-IN" dirty="0"/>
          </a:p>
        </p:txBody>
      </p:sp>
      <p:sp>
        <p:nvSpPr>
          <p:cNvPr id="2" name="Rectangle 1">
            <a:extLst>
              <a:ext uri="{FF2B5EF4-FFF2-40B4-BE49-F238E27FC236}">
                <a16:creationId xmlns:a16="http://schemas.microsoft.com/office/drawing/2014/main" id="{410B5994-C220-CE5D-6C14-5EA3288D40F4}"/>
              </a:ext>
            </a:extLst>
          </p:cNvPr>
          <p:cNvSpPr/>
          <p:nvPr/>
        </p:nvSpPr>
        <p:spPr>
          <a:xfrm>
            <a:off x="2861665" y="7970293"/>
            <a:ext cx="3996335" cy="11737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spcBef>
                <a:spcPts val="2000"/>
              </a:spcBef>
              <a:spcAft>
                <a:spcPts val="600"/>
              </a:spcAft>
            </a:pPr>
            <a:r>
              <a:rPr lang="en-US" sz="1000" b="1" kern="0" dirty="0">
                <a:effectLst/>
                <a:latin typeface="Times New Roman" panose="02020603050405020304" pitchFamily="18" charset="0"/>
              </a:rPr>
              <a:t>References</a:t>
            </a:r>
            <a:endParaRPr lang="en-IN" sz="1000" b="1" kern="0" dirty="0">
              <a:effectLst/>
              <a:latin typeface="Times New Roman" panose="02020603050405020304" pitchFamily="18" charset="0"/>
            </a:endParaRPr>
          </a:p>
          <a:p>
            <a:pPr algn="just">
              <a:spcAft>
                <a:spcPts val="1000"/>
              </a:spcAft>
            </a:pP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Antunes, H.D.J.G. and Pinheiro, P.G., (2020). Linking knowledge management, organizational learning and memory. </a:t>
            </a:r>
            <a:r>
              <a:rPr lang="en-IN" sz="1000" i="1" dirty="0">
                <a:effectLst/>
                <a:latin typeface="Times New Roman" panose="02020603050405020304" pitchFamily="18" charset="0"/>
                <a:ea typeface="Calibri" panose="020F0502020204030204" pitchFamily="34" charset="0"/>
                <a:cs typeface="Times New Roman" panose="02020603050405020304" pitchFamily="18" charset="0"/>
              </a:rPr>
              <a:t>Journal of Innovation &amp; Knowledge</a:t>
            </a: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(2), pp.140-149.</a:t>
            </a:r>
          </a:p>
          <a:p>
            <a:pPr algn="just">
              <a:spcAft>
                <a:spcPts val="1000"/>
              </a:spcAft>
            </a:pP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Beynon-Davies, P., (2019). </a:t>
            </a:r>
            <a:r>
              <a:rPr lang="en-IN" sz="1000" i="1" dirty="0">
                <a:effectLst/>
                <a:latin typeface="Times New Roman" panose="02020603050405020304" pitchFamily="18" charset="0"/>
                <a:ea typeface="Calibri" panose="020F0502020204030204" pitchFamily="34" charset="0"/>
                <a:cs typeface="Times New Roman" panose="02020603050405020304" pitchFamily="18" charset="0"/>
              </a:rPr>
              <a:t>Business information systems</a:t>
            </a: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 Bloomsbury Publishing.</a:t>
            </a:r>
          </a:p>
        </p:txBody>
      </p:sp>
      <p:pic>
        <p:nvPicPr>
          <p:cNvPr id="3" name="Picture 2">
            <a:extLst>
              <a:ext uri="{FF2B5EF4-FFF2-40B4-BE49-F238E27FC236}">
                <a16:creationId xmlns:a16="http://schemas.microsoft.com/office/drawing/2014/main" id="{29BC19F6-A73E-9CDD-F5DB-FA6D1579E7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6" y="2176140"/>
            <a:ext cx="2861665" cy="115218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a:extLst>
              <a:ext uri="{FF2B5EF4-FFF2-40B4-BE49-F238E27FC236}">
                <a16:creationId xmlns:a16="http://schemas.microsoft.com/office/drawing/2014/main" id="{4563DD16-3679-AE98-DAEC-E5DF8A821F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38" y="5494401"/>
            <a:ext cx="2861400" cy="311733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368CCC10-C38D-F161-F4A1-BFBD8052A3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7741" y="685473"/>
            <a:ext cx="3930648" cy="114693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FE9C06CE-9F65-6F19-7491-BB977F6701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7741" y="3611373"/>
            <a:ext cx="3930648" cy="1184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1745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1864</Words>
  <Application>Microsoft Office PowerPoint</Application>
  <PresentationFormat>On-screen Show (4:3)</PresentationFormat>
  <Paragraphs>84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2023-11-23T23:33:07Z</dcterms:created>
  <dcterms:modified xsi:type="dcterms:W3CDTF">2023-12-09T14:53:25Z</dcterms:modified>
</cp:coreProperties>
</file>