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330483-2087-6FBE-74B4-BC5396BE2840}" v="16" dt="2021-07-13T11:55:39.545"/>
    <p1510:client id="{DC4A20B0-CBD1-4D72-BBD1-CCBE12F7CAB3}" v="12" dt="2021-07-13T11:52:26.2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lfa Khatun (1910272)" userId="S::1910272@student.uwtsd.ac.uk::32ec2f03-e71a-442c-8108-aa3668fdd772" providerId="AD" clId="Web-{DC4A20B0-CBD1-4D72-BBD1-CCBE12F7CAB3}"/>
    <pc:docChg chg="addSld modSld">
      <pc:chgData name="Nilfa Khatun (1910272)" userId="S::1910272@student.uwtsd.ac.uk::32ec2f03-e71a-442c-8108-aa3668fdd772" providerId="AD" clId="Web-{DC4A20B0-CBD1-4D72-BBD1-CCBE12F7CAB3}" dt="2021-07-13T11:52:26.204" v="9" actId="14100"/>
      <pc:docMkLst>
        <pc:docMk/>
      </pc:docMkLst>
      <pc:sldChg chg="addSp modSp new">
        <pc:chgData name="Nilfa Khatun (1910272)" userId="S::1910272@student.uwtsd.ac.uk::32ec2f03-e71a-442c-8108-aa3668fdd772" providerId="AD" clId="Web-{DC4A20B0-CBD1-4D72-BBD1-CCBE12F7CAB3}" dt="2021-07-13T11:52:26.204" v="9" actId="14100"/>
        <pc:sldMkLst>
          <pc:docMk/>
          <pc:sldMk cId="4252137633" sldId="257"/>
        </pc:sldMkLst>
        <pc:spChg chg="add mod">
          <ac:chgData name="Nilfa Khatun (1910272)" userId="S::1910272@student.uwtsd.ac.uk::32ec2f03-e71a-442c-8108-aa3668fdd772" providerId="AD" clId="Web-{DC4A20B0-CBD1-4D72-BBD1-CCBE12F7CAB3}" dt="2021-07-13T11:52:26.204" v="9" actId="14100"/>
          <ac:spMkLst>
            <pc:docMk/>
            <pc:sldMk cId="4252137633" sldId="257"/>
            <ac:spMk id="2" creationId="{EFCA1250-1A6D-49B1-B124-DF1C7F71AB52}"/>
          </ac:spMkLst>
        </pc:spChg>
      </pc:sldChg>
      <pc:sldChg chg="new">
        <pc:chgData name="Nilfa Khatun (1910272)" userId="S::1910272@student.uwtsd.ac.uk::32ec2f03-e71a-442c-8108-aa3668fdd772" providerId="AD" clId="Web-{DC4A20B0-CBD1-4D72-BBD1-CCBE12F7CAB3}" dt="2021-07-13T11:51:27.859" v="1"/>
        <pc:sldMkLst>
          <pc:docMk/>
          <pc:sldMk cId="4095441344" sldId="258"/>
        </pc:sldMkLst>
      </pc:sldChg>
    </pc:docChg>
  </pc:docChgLst>
  <pc:docChgLst>
    <pc:chgData name="Nilfa Khatun (1910272)" userId="S::1910272@student.uwtsd.ac.uk::32ec2f03-e71a-442c-8108-aa3668fdd772" providerId="AD" clId="Web-{61330483-2087-6FBE-74B4-BC5396BE2840}"/>
    <pc:docChg chg="modSld">
      <pc:chgData name="Nilfa Khatun (1910272)" userId="S::1910272@student.uwtsd.ac.uk::32ec2f03-e71a-442c-8108-aa3668fdd772" providerId="AD" clId="Web-{61330483-2087-6FBE-74B4-BC5396BE2840}" dt="2021-07-13T11:55:39.545" v="10" actId="20577"/>
      <pc:docMkLst>
        <pc:docMk/>
      </pc:docMkLst>
      <pc:sldChg chg="addSp">
        <pc:chgData name="Nilfa Khatun (1910272)" userId="S::1910272@student.uwtsd.ac.uk::32ec2f03-e71a-442c-8108-aa3668fdd772" providerId="AD" clId="Web-{61330483-2087-6FBE-74B4-BC5396BE2840}" dt="2021-07-13T11:54:39.809" v="0"/>
        <pc:sldMkLst>
          <pc:docMk/>
          <pc:sldMk cId="109857222" sldId="256"/>
        </pc:sldMkLst>
        <pc:spChg chg="add">
          <ac:chgData name="Nilfa Khatun (1910272)" userId="S::1910272@student.uwtsd.ac.uk::32ec2f03-e71a-442c-8108-aa3668fdd772" providerId="AD" clId="Web-{61330483-2087-6FBE-74B4-BC5396BE2840}" dt="2021-07-13T11:54:39.809" v="0"/>
          <ac:spMkLst>
            <pc:docMk/>
            <pc:sldMk cId="109857222" sldId="256"/>
            <ac:spMk id="4" creationId="{8F9EA4F1-B657-4AC1-B3BA-EC8FE1BFDEBB}"/>
          </ac:spMkLst>
        </pc:spChg>
      </pc:sldChg>
      <pc:sldChg chg="addSp modSp">
        <pc:chgData name="Nilfa Khatun (1910272)" userId="S::1910272@student.uwtsd.ac.uk::32ec2f03-e71a-442c-8108-aa3668fdd772" providerId="AD" clId="Web-{61330483-2087-6FBE-74B4-BC5396BE2840}" dt="2021-07-13T11:55:39.545" v="10" actId="20577"/>
        <pc:sldMkLst>
          <pc:docMk/>
          <pc:sldMk cId="4095441344" sldId="258"/>
        </pc:sldMkLst>
        <pc:spChg chg="add mod">
          <ac:chgData name="Nilfa Khatun (1910272)" userId="S::1910272@student.uwtsd.ac.uk::32ec2f03-e71a-442c-8108-aa3668fdd772" providerId="AD" clId="Web-{61330483-2087-6FBE-74B4-BC5396BE2840}" dt="2021-07-13T11:55:39.545" v="10" actId="20577"/>
          <ac:spMkLst>
            <pc:docMk/>
            <pc:sldMk cId="4095441344" sldId="258"/>
            <ac:spMk id="2" creationId="{497BE5EC-0225-4D25-A42B-347825ABA75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13/07/2021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13/07/2021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13/07/2021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13/07/2021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13/07/2021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13/07/2021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13/07/2021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13/07/2021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13/07/2021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13/07/2021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a:extLst>
              <a:ext uri="{FF2B5EF4-FFF2-40B4-BE49-F238E27FC236}">
                <a16:creationId xmlns:a16="http://schemas.microsoft.com/office/drawing/2014/main" id="{8F9EA4F1-B657-4AC1-B3BA-EC8FE1BFDEBB}"/>
              </a:ext>
            </a:extLst>
          </p:cNvPr>
          <p:cNvSpPr txBox="1"/>
          <p:nvPr/>
        </p:nvSpPr>
        <p:spPr>
          <a:xfrm>
            <a:off x="4724400"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CA1250-1A6D-49B1-B124-DF1C7F71AB52}"/>
              </a:ext>
            </a:extLst>
          </p:cNvPr>
          <p:cNvSpPr txBox="1"/>
          <p:nvPr/>
        </p:nvSpPr>
        <p:spPr>
          <a:xfrm>
            <a:off x="539858" y="488196"/>
            <a:ext cx="10750656"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Case management is a process of planning, co-ordination, management and examination of the care of individuals or family member.  The main goal is to find efficient ways to co-ordinate services to improve the quality of life.</a:t>
            </a:r>
            <a:endParaRPr lang="en-US">
              <a:ea typeface="+mn-lt"/>
              <a:cs typeface="+mn-lt"/>
            </a:endParaRPr>
          </a:p>
          <a:p>
            <a:endParaRPr lang="en-GB">
              <a:ea typeface="+mn-lt"/>
              <a:cs typeface="+mn-lt"/>
            </a:endParaRPr>
          </a:p>
          <a:p>
            <a:r>
              <a:rPr lang="en-GB">
                <a:ea typeface="+mn-lt"/>
                <a:cs typeface="+mn-lt"/>
              </a:rPr>
              <a:t>There are no single case management models, a range of approaches are used, which includes multi-agency networks depending on what is needed for a positive change for the individual or family members.  The core elements are case findings, assessments, care planning, implementation, monitoring and review.</a:t>
            </a:r>
            <a:endParaRPr lang="en-US">
              <a:ea typeface="+mn-lt"/>
              <a:cs typeface="+mn-lt"/>
            </a:endParaRPr>
          </a:p>
          <a:p>
            <a:endParaRPr lang="en-GB">
              <a:ea typeface="+mn-lt"/>
              <a:cs typeface="+mn-lt"/>
            </a:endParaRPr>
          </a:p>
          <a:p>
            <a:r>
              <a:rPr lang="en-GB">
                <a:ea typeface="+mn-lt"/>
                <a:cs typeface="+mn-lt"/>
              </a:rPr>
              <a:t>Some or most of the core elements can be carried out as a case management initiative within this case study.  They may also be considered as a task or roles performed by different members of a multi-disciplinary team. This could be a health care or social care team or a collective health and social service team.   Various techniques will be provided by individual multi-agency networks, with communication and collaborative working skills to ensure the family receive intensive support from a highly skilled case manager.  A range of services will be identified through assessments, and care planning.  For high-quality services with a positive outcome, monitoring and reviewing the case findings is essential in order to progress.</a:t>
            </a:r>
          </a:p>
          <a:p>
            <a:pPr algn="l"/>
            <a:endParaRPr lang="en-GB">
              <a:cs typeface="Calibri"/>
            </a:endParaRPr>
          </a:p>
        </p:txBody>
      </p:sp>
    </p:spTree>
    <p:extLst>
      <p:ext uri="{BB962C8B-B14F-4D97-AF65-F5344CB8AC3E}">
        <p14:creationId xmlns:p14="http://schemas.microsoft.com/office/powerpoint/2010/main" val="4252137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7BE5EC-0225-4D25-A42B-347825ABA75A}"/>
              </a:ext>
            </a:extLst>
          </p:cNvPr>
          <p:cNvSpPr txBox="1"/>
          <p:nvPr/>
        </p:nvSpPr>
        <p:spPr>
          <a:xfrm>
            <a:off x="1159790" y="552772"/>
            <a:ext cx="10750656" cy="57400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a:ea typeface="+mn-lt"/>
                <a:cs typeface="+mn-lt"/>
              </a:rPr>
              <a:t>Child vulnerability is the result of interaction and an array of different environmental factors that accumulate dynamically through time.  Type and degree of child susceptibility vary as these factors change and evolve.  For instance, age shapes the demands of children while exposing youngsters to potential new threats.  Children who are fully reliant and need reactionary and predictable care are particularly sensitive to the health and material deprivation of their parents.  Income and poverty and material deprivation and environmental factors can contribute to the children's vulnerability including the level of education of parents.</a:t>
            </a:r>
          </a:p>
          <a:p>
            <a:pPr>
              <a:lnSpc>
                <a:spcPct val="90000"/>
              </a:lnSpc>
              <a:spcBef>
                <a:spcPts val="1000"/>
              </a:spcBef>
            </a:pPr>
            <a:endParaRPr lang="en-GB">
              <a:ea typeface="+mn-lt"/>
              <a:cs typeface="+mn-lt"/>
            </a:endParaRPr>
          </a:p>
          <a:p>
            <a:pPr>
              <a:lnSpc>
                <a:spcPct val="90000"/>
              </a:lnSpc>
              <a:spcBef>
                <a:spcPts val="1000"/>
              </a:spcBef>
            </a:pPr>
            <a:r>
              <a:rPr lang="en-GB">
                <a:ea typeface="+mn-lt"/>
                <a:cs typeface="+mn-lt"/>
              </a:rPr>
              <a:t>Individual elements contributing to the child's susceptibility comes from age, physical capabilities, self-disposition or mental health difficulty, emotional and physical capacity or personal situations.  Risk factors that are prevailing in children's lives increases the likelihood of negative implications in childhood and later in adulthood.  It affects the healthy development of children, the family and prosperity of the community.  The risk factors include a lack of healthy nutrition, poor housing quality, limited access to recreational activities, a limited understanding by parents of the child and child development needs, negative parental health behaviours, and a lack of support and potential neighbourhood crimes.</a:t>
            </a:r>
            <a:endParaRPr lang="en-US">
              <a:ea typeface="+mn-lt"/>
              <a:cs typeface="+mn-lt"/>
            </a:endParaRPr>
          </a:p>
          <a:p>
            <a:pPr>
              <a:lnSpc>
                <a:spcPct val="90000"/>
              </a:lnSpc>
              <a:spcBef>
                <a:spcPts val="1000"/>
              </a:spcBef>
            </a:pPr>
            <a:r>
              <a:rPr lang="en-GB">
                <a:ea typeface="+mn-lt"/>
                <a:cs typeface="+mn-lt"/>
              </a:rPr>
              <a:t>Over time, the overall impact of protective influences makes it possible for children or individuals to achieve beneficial results.  Protective influences also provides a </a:t>
            </a:r>
            <a:r>
              <a:rPr lang="en-GB" err="1">
                <a:ea typeface="+mn-lt"/>
                <a:cs typeface="+mn-lt"/>
              </a:rPr>
              <a:t>childs</a:t>
            </a:r>
            <a:r>
              <a:rPr lang="en-GB">
                <a:ea typeface="+mn-lt"/>
                <a:cs typeface="+mn-lt"/>
              </a:rPr>
              <a:t> disposition, temperament which allows a child to adapt to stress, and adequate mental and interpersonal abilities, as this enables children to adjust to avoid hardship.  Family and community protective factors such as schoolteachers and other role models gives the children the ability to have a positive outcome over time including a strong and robust child protection welfare system.</a:t>
            </a:r>
            <a:endParaRPr lang="en-US">
              <a:ea typeface="+mn-lt"/>
              <a:cs typeface="+mn-lt"/>
            </a:endParaRPr>
          </a:p>
          <a:p>
            <a:pPr algn="l"/>
            <a:endParaRPr lang="en-GB">
              <a:cs typeface="Calibri"/>
            </a:endParaRPr>
          </a:p>
        </p:txBody>
      </p:sp>
    </p:spTree>
    <p:extLst>
      <p:ext uri="{BB962C8B-B14F-4D97-AF65-F5344CB8AC3E}">
        <p14:creationId xmlns:p14="http://schemas.microsoft.com/office/powerpoint/2010/main" val="40954413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Slides>
  <Notes>0</Notes>
  <HiddenSlides>0</HiddenSlide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2021-07-13T11:50:39Z</dcterms:created>
  <dcterms:modified xsi:type="dcterms:W3CDTF">2021-07-13T11:56:01Z</dcterms:modified>
</cp:coreProperties>
</file>