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4"/>
  </p:notesMasterIdLst>
  <p:sldIdLst>
    <p:sldId id="278" r:id="rId5"/>
    <p:sldId id="279" r:id="rId6"/>
    <p:sldId id="283" r:id="rId7"/>
    <p:sldId id="282" r:id="rId8"/>
    <p:sldId id="281" r:id="rId9"/>
    <p:sldId id="285" r:id="rId10"/>
    <p:sldId id="284" r:id="rId11"/>
    <p:sldId id="280" r:id="rId12"/>
    <p:sldId id="28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varScale="1">
        <p:scale>
          <a:sx n="63" d="100"/>
          <a:sy n="63" d="100"/>
        </p:scale>
        <p:origin x="7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01546-198A-4195-BCF8-F0FF54C90E5E}" type="datetimeFigureOut">
              <a:rPr lang="en-US" smtClean="0"/>
              <a:t>2/7/2023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6DE88F-1F85-4A27-9D34-D74A50E7B0DA}" type="slidenum">
              <a:rPr lang="en-US" smtClean="0"/>
              <a:t>‹#›</a:t>
            </a:fld>
            <a:endParaRPr lang="en-US" dirty="0"/>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847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50746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486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4640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88205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3512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9094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2/7/2023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5130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93556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2/7/2023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3056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09502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385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75291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450925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32647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93254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2/7/2023</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85897835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A1C807-B9AD-4C9B-BF9F-60F03428998E}"/>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 y="10"/>
            <a:ext cx="12192001" cy="6857990"/>
          </a:xfrm>
          <a:prstGeom prst="rect">
            <a:avLst/>
          </a:prstGeom>
        </p:spPr>
      </p:pic>
      <p:sp useBgFill="1">
        <p:nvSpPr>
          <p:cNvPr id="103" name="Freeform 5">
            <a:extLst>
              <a:ext uri="{FF2B5EF4-FFF2-40B4-BE49-F238E27FC236}">
                <a16:creationId xmlns:a16="http://schemas.microsoft.com/office/drawing/2014/main" id="{FE469E50-3893-4ED6-92BA-2985C32B0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7131809"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7389962" y="1673524"/>
            <a:ext cx="3485073" cy="1374476"/>
          </a:xfrm>
        </p:spPr>
        <p:txBody>
          <a:bodyPr>
            <a:normAutofit fontScale="90000"/>
          </a:bodyPr>
          <a:lstStyle/>
          <a:p>
            <a:pPr algn="l"/>
            <a:r>
              <a:rPr lang="en-US" sz="4000" dirty="0"/>
              <a:t>Component 1 – Presentation.</a:t>
            </a:r>
            <a:br>
              <a:rPr lang="en-US" sz="4000" dirty="0"/>
            </a:br>
            <a:endParaRPr lang="en-US" sz="4000" dirty="0"/>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7389965" y="2438400"/>
            <a:ext cx="3485072" cy="2746077"/>
          </a:xfrm>
        </p:spPr>
        <p:txBody>
          <a:bodyPr>
            <a:normAutofit fontScale="92500"/>
          </a:bodyPr>
          <a:lstStyle/>
          <a:p>
            <a:pPr algn="l"/>
            <a:r>
              <a:rPr lang="en-US" dirty="0">
                <a:latin typeface="Arial" panose="020B0604020202020204" pitchFamily="34" charset="0"/>
                <a:cs typeface="Arial" panose="020B0604020202020204" pitchFamily="34" charset="0"/>
              </a:rPr>
              <a:t>Jordana Baylis </a:t>
            </a:r>
          </a:p>
          <a:p>
            <a:pPr algn="l"/>
            <a:r>
              <a:rPr lang="en-US" dirty="0">
                <a:latin typeface="Arial" panose="020B0604020202020204" pitchFamily="34" charset="0"/>
                <a:cs typeface="Arial" panose="020B0604020202020204" pitchFamily="34" charset="0"/>
              </a:rPr>
              <a:t>2125426</a:t>
            </a:r>
          </a:p>
          <a:p>
            <a:pPr algn="l"/>
            <a:r>
              <a:rPr lang="en-US" dirty="0">
                <a:latin typeface="Arial" panose="020B0604020202020204" pitchFamily="34" charset="0"/>
                <a:cs typeface="Arial" panose="020B0604020202020204" pitchFamily="34" charset="0"/>
              </a:rPr>
              <a:t>Alice Clayton</a:t>
            </a:r>
          </a:p>
          <a:p>
            <a:pPr algn="l"/>
            <a:r>
              <a:rPr lang="en-GB" dirty="0">
                <a:latin typeface="Arial" panose="020B0604020202020204" pitchFamily="34" charset="0"/>
                <a:cs typeface="Arial" panose="020B0604020202020204" pitchFamily="34" charset="0"/>
              </a:rPr>
              <a:t>LCHS4005_BIRM</a:t>
            </a:r>
          </a:p>
          <a:p>
            <a:pPr algn="l"/>
            <a:r>
              <a:rPr lang="en-GB" dirty="0">
                <a:latin typeface="Arial" panose="020B0604020202020204" pitchFamily="34" charset="0"/>
                <a:cs typeface="Arial" panose="020B0604020202020204" pitchFamily="34" charset="0"/>
              </a:rPr>
              <a:t>Psychology in health and social care</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7884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8622" y="10"/>
            <a:ext cx="6096000"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a:bodyPr>
          <a:lstStyle/>
          <a:p>
            <a:pPr algn="l"/>
            <a:r>
              <a:rPr lang="en-US" sz="4000" dirty="0"/>
              <a:t>introduction	</a:t>
            </a:r>
          </a:p>
        </p:txBody>
      </p:sp>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6967757" y="1580050"/>
            <a:ext cx="4403596" cy="4058751"/>
          </a:xfrm>
        </p:spPr>
        <p:txBody>
          <a:bodyPr anchor="t">
            <a:normAutofit/>
          </a:bodyPr>
          <a:lstStyle/>
          <a:p>
            <a:pPr marL="36900" lvl="0" indent="0">
              <a:buNone/>
            </a:pPr>
            <a:r>
              <a:rPr lang="en-US" sz="1700" dirty="0">
                <a:latin typeface="Arial" panose="020B0604020202020204" pitchFamily="34" charset="0"/>
                <a:cs typeface="Arial" panose="020B0604020202020204" pitchFamily="34" charset="0"/>
              </a:rPr>
              <a:t>Working in a women’s refuge and rewarded with 2 activities to understand the professional and psychological development with children aged 7 – 11.</a:t>
            </a:r>
          </a:p>
          <a:p>
            <a:pPr marL="36900" lvl="0" indent="0">
              <a:buNone/>
            </a:pPr>
            <a:r>
              <a:rPr lang="en-US" sz="1700" dirty="0">
                <a:latin typeface="Arial" panose="020B0604020202020204" pitchFamily="34" charset="0"/>
                <a:cs typeface="Arial" panose="020B0604020202020204" pitchFamily="34" charset="0"/>
              </a:rPr>
              <a:t>Outside Music was the first chosen activity, this really understands how outside noise and surroundings impact the Piaget theory and Vygotsky theory. </a:t>
            </a:r>
          </a:p>
          <a:p>
            <a:pPr marL="36900" lvl="0" indent="0">
              <a:buNone/>
            </a:pPr>
            <a:r>
              <a:rPr lang="en-US" sz="1700" dirty="0">
                <a:latin typeface="Arial" panose="020B0604020202020204" pitchFamily="34" charset="0"/>
                <a:cs typeface="Arial" panose="020B0604020202020204" pitchFamily="34" charset="0"/>
              </a:rPr>
              <a:t>Indoor reading and writing was the second activity, this shows the children’s ability and shows their ages from the depth of writing and reading skills. Also, biological factors.</a:t>
            </a:r>
          </a:p>
          <a:p>
            <a:endParaRPr lang="en-US" sz="2400" dirty="0"/>
          </a:p>
        </p:txBody>
      </p:sp>
      <p:pic>
        <p:nvPicPr>
          <p:cNvPr id="4" name="Picture 3">
            <a:extLst>
              <a:ext uri="{FF2B5EF4-FFF2-40B4-BE49-F238E27FC236}">
                <a16:creationId xmlns:a16="http://schemas.microsoft.com/office/drawing/2014/main" id="{E57B3E80-B9BF-8DA0-7E85-9AC32B1557AD}"/>
              </a:ext>
            </a:extLst>
          </p:cNvPr>
          <p:cNvPicPr>
            <a:picLocks noChangeAspect="1"/>
          </p:cNvPicPr>
          <p:nvPr/>
        </p:nvPicPr>
        <p:blipFill>
          <a:blip r:embed="rId7"/>
          <a:stretch>
            <a:fillRect/>
          </a:stretch>
        </p:blipFill>
        <p:spPr>
          <a:xfrm>
            <a:off x="-33541" y="0"/>
            <a:ext cx="6934033" cy="6857990"/>
          </a:xfrm>
          <a:prstGeom prst="rect">
            <a:avLst/>
          </a:prstGeom>
        </p:spPr>
      </p:pic>
    </p:spTree>
    <p:extLst>
      <p:ext uri="{BB962C8B-B14F-4D97-AF65-F5344CB8AC3E}">
        <p14:creationId xmlns:p14="http://schemas.microsoft.com/office/powerpoint/2010/main" val="3220235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4D6FD-DD2A-1362-9102-27D1C96AC3E6}"/>
              </a:ext>
            </a:extLst>
          </p:cNvPr>
          <p:cNvSpPr>
            <a:spLocks noGrp="1"/>
          </p:cNvSpPr>
          <p:nvPr>
            <p:ph type="title"/>
          </p:nvPr>
        </p:nvSpPr>
        <p:spPr>
          <a:xfrm>
            <a:off x="1990755" y="619760"/>
            <a:ext cx="10353762" cy="1257300"/>
          </a:xfrm>
        </p:spPr>
        <p:txBody>
          <a:bodyPr>
            <a:normAutofit fontScale="90000"/>
          </a:bodyPr>
          <a:lstStyle/>
          <a:p>
            <a:r>
              <a:rPr lang="en-GB" dirty="0"/>
              <a:t>Knowledge of communication and understanding behaviours through athletics </a:t>
            </a:r>
          </a:p>
        </p:txBody>
      </p:sp>
      <p:sp>
        <p:nvSpPr>
          <p:cNvPr id="3" name="TextBox 2">
            <a:extLst>
              <a:ext uri="{FF2B5EF4-FFF2-40B4-BE49-F238E27FC236}">
                <a16:creationId xmlns:a16="http://schemas.microsoft.com/office/drawing/2014/main" id="{467CF9CE-4690-9E40-4A62-0D80B3C95852}"/>
              </a:ext>
            </a:extLst>
          </p:cNvPr>
          <p:cNvSpPr txBox="1"/>
          <p:nvPr/>
        </p:nvSpPr>
        <p:spPr>
          <a:xfrm>
            <a:off x="0" y="1866900"/>
            <a:ext cx="10850880" cy="2585323"/>
          </a:xfrm>
          <a:prstGeom prst="rect">
            <a:avLst/>
          </a:prstGeom>
          <a:noFill/>
        </p:spPr>
        <p:txBody>
          <a:bodyPr wrap="square" rtlCol="0">
            <a:spAutoFit/>
          </a:bodyPr>
          <a:lstStyle/>
          <a:p>
            <a:r>
              <a:rPr lang="en-GB" dirty="0"/>
              <a:t>In this study the children who are more athletic tend to have more climate motivation and their performance is more effective whereas some children would prefer indoor activities in this analysis shows from parents and peers, if they motivate and are more involved shows their performance and behaviours through communication, social and competitive behaviour.</a:t>
            </a:r>
          </a:p>
          <a:p>
            <a:r>
              <a:rPr lang="en-GB" dirty="0"/>
              <a:t>By the ages of 7 – 11, children can explain and know what type of things they like, they’re more verbal to what interests they have and this shows psychological understandings of their formative years from young ages the parents careers influential to children. (Keegan, 2009). for example;</a:t>
            </a:r>
          </a:p>
          <a:p>
            <a:r>
              <a:rPr lang="en-GB" dirty="0"/>
              <a:t>When a child is at the age where the parents/carers or teachers will notice the chid who has athletic abilities then the adult will influence the child to continue and progress within that sport (Loko,2000).</a:t>
            </a:r>
          </a:p>
        </p:txBody>
      </p:sp>
      <p:pic>
        <p:nvPicPr>
          <p:cNvPr id="4" name="Picture 3">
            <a:extLst>
              <a:ext uri="{FF2B5EF4-FFF2-40B4-BE49-F238E27FC236}">
                <a16:creationId xmlns:a16="http://schemas.microsoft.com/office/drawing/2014/main" id="{282C52B3-DA74-682E-0823-6643F77A48AD}"/>
              </a:ext>
            </a:extLst>
          </p:cNvPr>
          <p:cNvPicPr>
            <a:picLocks noChangeAspect="1"/>
          </p:cNvPicPr>
          <p:nvPr/>
        </p:nvPicPr>
        <p:blipFill>
          <a:blip r:embed="rId2"/>
          <a:stretch>
            <a:fillRect/>
          </a:stretch>
        </p:blipFill>
        <p:spPr>
          <a:xfrm>
            <a:off x="7830207" y="4203612"/>
            <a:ext cx="3437350" cy="2476903"/>
          </a:xfrm>
          <a:prstGeom prst="rect">
            <a:avLst/>
          </a:prstGeom>
        </p:spPr>
      </p:pic>
      <p:pic>
        <p:nvPicPr>
          <p:cNvPr id="5" name="Picture 4">
            <a:extLst>
              <a:ext uri="{FF2B5EF4-FFF2-40B4-BE49-F238E27FC236}">
                <a16:creationId xmlns:a16="http://schemas.microsoft.com/office/drawing/2014/main" id="{650106D7-6657-817B-6890-1C2B36F4D3ED}"/>
              </a:ext>
            </a:extLst>
          </p:cNvPr>
          <p:cNvPicPr>
            <a:picLocks noChangeAspect="1"/>
          </p:cNvPicPr>
          <p:nvPr/>
        </p:nvPicPr>
        <p:blipFill>
          <a:blip r:embed="rId3"/>
          <a:stretch>
            <a:fillRect/>
          </a:stretch>
        </p:blipFill>
        <p:spPr>
          <a:xfrm>
            <a:off x="329876" y="4480560"/>
            <a:ext cx="4953323" cy="2199955"/>
          </a:xfrm>
          <a:prstGeom prst="rect">
            <a:avLst/>
          </a:prstGeom>
        </p:spPr>
      </p:pic>
      <p:sp>
        <p:nvSpPr>
          <p:cNvPr id="6" name="TextBox 5">
            <a:extLst>
              <a:ext uri="{FF2B5EF4-FFF2-40B4-BE49-F238E27FC236}">
                <a16:creationId xmlns:a16="http://schemas.microsoft.com/office/drawing/2014/main" id="{B8095484-257E-DD31-2B63-3D42BB1C5634}"/>
              </a:ext>
            </a:extLst>
          </p:cNvPr>
          <p:cNvSpPr txBox="1"/>
          <p:nvPr/>
        </p:nvSpPr>
        <p:spPr>
          <a:xfrm>
            <a:off x="146044" y="4582160"/>
            <a:ext cx="7301236" cy="369332"/>
          </a:xfrm>
          <a:prstGeom prst="rect">
            <a:avLst/>
          </a:prstGeom>
          <a:noFill/>
        </p:spPr>
        <p:txBody>
          <a:bodyPr wrap="square" rtlCol="0">
            <a:spAutoFit/>
          </a:bodyPr>
          <a:lstStyle/>
          <a:p>
            <a:r>
              <a:rPr lang="en-GB" dirty="0"/>
              <a:t> </a:t>
            </a:r>
          </a:p>
        </p:txBody>
      </p:sp>
    </p:spTree>
    <p:extLst>
      <p:ext uri="{BB962C8B-B14F-4D97-AF65-F5344CB8AC3E}">
        <p14:creationId xmlns:p14="http://schemas.microsoft.com/office/powerpoint/2010/main" val="39947353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456DA-9ADB-8181-7C1A-DE8B3566B0D7}"/>
              </a:ext>
            </a:extLst>
          </p:cNvPr>
          <p:cNvSpPr>
            <a:spLocks noGrp="1"/>
          </p:cNvSpPr>
          <p:nvPr>
            <p:ph type="title"/>
          </p:nvPr>
        </p:nvSpPr>
        <p:spPr>
          <a:xfrm>
            <a:off x="1818640" y="0"/>
            <a:ext cx="5994400" cy="991629"/>
          </a:xfrm>
        </p:spPr>
        <p:txBody>
          <a:bodyPr/>
          <a:lstStyle/>
          <a:p>
            <a:r>
              <a:rPr lang="en-GB" dirty="0"/>
              <a:t>Outdoor music activity </a:t>
            </a:r>
          </a:p>
        </p:txBody>
      </p:sp>
      <p:sp>
        <p:nvSpPr>
          <p:cNvPr id="4" name="TextBox 3">
            <a:extLst>
              <a:ext uri="{FF2B5EF4-FFF2-40B4-BE49-F238E27FC236}">
                <a16:creationId xmlns:a16="http://schemas.microsoft.com/office/drawing/2014/main" id="{C266CA2B-2A8D-B363-8207-36341B5CC47D}"/>
              </a:ext>
            </a:extLst>
          </p:cNvPr>
          <p:cNvSpPr txBox="1"/>
          <p:nvPr/>
        </p:nvSpPr>
        <p:spPr>
          <a:xfrm>
            <a:off x="142240" y="863600"/>
            <a:ext cx="8503920" cy="5509200"/>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Children ages 7 – 11 were given an activity at making music outdoors shows that the performance and social experience has a great impact on their senses, emotional impact and freedom the children were then interviewed and this shows the calm collective state from after their outdoor activity. </a:t>
            </a:r>
          </a:p>
          <a:p>
            <a:r>
              <a:rPr lang="en-GB" sz="1600" dirty="0">
                <a:latin typeface="Arial" panose="020B0604020202020204" pitchFamily="34" charset="0"/>
                <a:cs typeface="Arial" panose="020B0604020202020204" pitchFamily="34" charset="0"/>
              </a:rPr>
              <a:t>They were given multiple instruments, this was write a challenge as the children could be distracted by the environment but spiritually interaction of bring in nature helps the children’s development through 3 theories, Piaget, Vygotsky and social interactions.</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Children who performed music outdoors helped their thinking ability, listening also having the instruments during this stage the children physically pick an instrument they like and listen to their classmates in order to join in with the music, mentally and logically using their hands, mouths, thinking and listening shows their understanding of how they communicate, this is crucial for Piaget theory because children ages 7- 11 have objects inform of them visually, in order for them to use this theory they have to have the object in their hands. </a:t>
            </a:r>
          </a:p>
          <a:p>
            <a:r>
              <a:rPr lang="en-GB" sz="1600" dirty="0">
                <a:latin typeface="Arial" panose="020B0604020202020204" pitchFamily="34" charset="0"/>
                <a:cs typeface="Arial" panose="020B0604020202020204" pitchFamily="34" charset="0"/>
              </a:rPr>
              <a:t>As children don’t think for themselves critically, their thinking is limited.</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Although the children ages 7-11 participate with categorization so in groups they organized numbers and objects giving their abilities to understand that is in front of them in order for them to use Piaget theory playing music outdoors helps stimulate the thinking showing logically the rhythms and orderly of sounds in an environment such as outdoors. From this their behaviour when returning was at more of a clam state than when they started. (Holland, D. 2016).</a:t>
            </a:r>
          </a:p>
        </p:txBody>
      </p:sp>
      <p:pic>
        <p:nvPicPr>
          <p:cNvPr id="5" name="Picture 4">
            <a:extLst>
              <a:ext uri="{FF2B5EF4-FFF2-40B4-BE49-F238E27FC236}">
                <a16:creationId xmlns:a16="http://schemas.microsoft.com/office/drawing/2014/main" id="{C4690CBD-A67E-3EAB-433A-A8DAD949FBCE}"/>
              </a:ext>
            </a:extLst>
          </p:cNvPr>
          <p:cNvPicPr>
            <a:picLocks noChangeAspect="1"/>
          </p:cNvPicPr>
          <p:nvPr/>
        </p:nvPicPr>
        <p:blipFill>
          <a:blip r:embed="rId2"/>
          <a:stretch>
            <a:fillRect/>
          </a:stretch>
        </p:blipFill>
        <p:spPr>
          <a:xfrm>
            <a:off x="8524240" y="353695"/>
            <a:ext cx="3667760" cy="2480945"/>
          </a:xfrm>
          <a:prstGeom prst="rect">
            <a:avLst/>
          </a:prstGeom>
        </p:spPr>
      </p:pic>
      <p:pic>
        <p:nvPicPr>
          <p:cNvPr id="6" name="Picture 5">
            <a:extLst>
              <a:ext uri="{FF2B5EF4-FFF2-40B4-BE49-F238E27FC236}">
                <a16:creationId xmlns:a16="http://schemas.microsoft.com/office/drawing/2014/main" id="{18C7FC03-4C87-0CD8-46CF-C1DED569622D}"/>
              </a:ext>
            </a:extLst>
          </p:cNvPr>
          <p:cNvPicPr>
            <a:picLocks noChangeAspect="1"/>
          </p:cNvPicPr>
          <p:nvPr/>
        </p:nvPicPr>
        <p:blipFill>
          <a:blip r:embed="rId3"/>
          <a:stretch>
            <a:fillRect/>
          </a:stretch>
        </p:blipFill>
        <p:spPr>
          <a:xfrm>
            <a:off x="8485103" y="4277360"/>
            <a:ext cx="3424110" cy="2054466"/>
          </a:xfrm>
          <a:prstGeom prst="rect">
            <a:avLst/>
          </a:prstGeom>
        </p:spPr>
      </p:pic>
    </p:spTree>
    <p:extLst>
      <p:ext uri="{BB962C8B-B14F-4D97-AF65-F5344CB8AC3E}">
        <p14:creationId xmlns:p14="http://schemas.microsoft.com/office/powerpoint/2010/main" val="40388806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2731A-EC60-B215-9E3E-8F9048434496}"/>
              </a:ext>
            </a:extLst>
          </p:cNvPr>
          <p:cNvSpPr>
            <a:spLocks noGrp="1"/>
          </p:cNvSpPr>
          <p:nvPr>
            <p:ph type="title"/>
          </p:nvPr>
        </p:nvSpPr>
        <p:spPr>
          <a:xfrm>
            <a:off x="0" y="0"/>
            <a:ext cx="12191999" cy="1107440"/>
          </a:xfrm>
        </p:spPr>
        <p:txBody>
          <a:bodyPr/>
          <a:lstStyle/>
          <a:p>
            <a:r>
              <a:rPr lang="en-GB" dirty="0"/>
              <a:t>Indoor activity of reading and writing</a:t>
            </a:r>
          </a:p>
        </p:txBody>
      </p:sp>
      <p:sp>
        <p:nvSpPr>
          <p:cNvPr id="3" name="TextBox 2">
            <a:extLst>
              <a:ext uri="{FF2B5EF4-FFF2-40B4-BE49-F238E27FC236}">
                <a16:creationId xmlns:a16="http://schemas.microsoft.com/office/drawing/2014/main" id="{58211E5E-419E-AC2B-7454-DC391727612A}"/>
              </a:ext>
            </a:extLst>
          </p:cNvPr>
          <p:cNvSpPr txBox="1"/>
          <p:nvPr/>
        </p:nvSpPr>
        <p:spPr>
          <a:xfrm>
            <a:off x="4710376" y="3688080"/>
            <a:ext cx="7481624" cy="3964340"/>
          </a:xfrm>
          <a:prstGeom prst="rect">
            <a:avLst/>
          </a:prstGeom>
          <a:noFill/>
        </p:spPr>
        <p:txBody>
          <a:bodyPr wrap="square" rtlCol="0">
            <a:spAutoFit/>
          </a:bodyPr>
          <a:lstStyle/>
          <a:p>
            <a:r>
              <a:rPr lang="en-GB" dirty="0"/>
              <a:t>Study shows male students of readers and non readers at ages 7-11 shows how different understanding if development from readers to non readers.</a:t>
            </a:r>
          </a:p>
          <a:p>
            <a:r>
              <a:rPr lang="en-GB" dirty="0"/>
              <a:t>The study shows psychological factors, development historical and family. The difference between being taught and not taught was significant, it stated that children who do not read have learning disabilities, dyslexia, low self confidence and other disorders. (Hunter, E.J 1971).</a:t>
            </a:r>
          </a:p>
          <a:p>
            <a:r>
              <a:rPr lang="en-GB" dirty="0"/>
              <a:t>Children aged 7-11 were given a written assessment and within 5 weeks the assessment will be evaluated from each child’s writing skills, from the results of this study shows the expression of language used from the ages and the development from 7-11 year olds. This shows the potential from different expressions from ages (Dunsmuir, S. 2015).</a:t>
            </a:r>
          </a:p>
          <a:p>
            <a:endParaRPr lang="en-GB" dirty="0"/>
          </a:p>
          <a:p>
            <a:endParaRPr lang="en-GB" dirty="0"/>
          </a:p>
          <a:p>
            <a:endParaRPr lang="en-GB" dirty="0"/>
          </a:p>
        </p:txBody>
      </p:sp>
      <p:pic>
        <p:nvPicPr>
          <p:cNvPr id="4" name="Picture 3">
            <a:extLst>
              <a:ext uri="{FF2B5EF4-FFF2-40B4-BE49-F238E27FC236}">
                <a16:creationId xmlns:a16="http://schemas.microsoft.com/office/drawing/2014/main" id="{575D2D86-AAB0-389F-4DAB-2D290162F1DF}"/>
              </a:ext>
            </a:extLst>
          </p:cNvPr>
          <p:cNvPicPr>
            <a:picLocks noChangeAspect="1"/>
          </p:cNvPicPr>
          <p:nvPr/>
        </p:nvPicPr>
        <p:blipFill rotWithShape="1">
          <a:blip r:embed="rId2"/>
          <a:srcRect l="52130" t="12470" r="8413" b="48567"/>
          <a:stretch/>
        </p:blipFill>
        <p:spPr>
          <a:xfrm>
            <a:off x="365759" y="3688080"/>
            <a:ext cx="4344617" cy="2682240"/>
          </a:xfrm>
          <a:prstGeom prst="rect">
            <a:avLst/>
          </a:prstGeom>
        </p:spPr>
      </p:pic>
      <p:sp>
        <p:nvSpPr>
          <p:cNvPr id="6" name="TextBox 5">
            <a:extLst>
              <a:ext uri="{FF2B5EF4-FFF2-40B4-BE49-F238E27FC236}">
                <a16:creationId xmlns:a16="http://schemas.microsoft.com/office/drawing/2014/main" id="{1E2E7D7F-4E33-138A-B8DF-AEBF8FC18405}"/>
              </a:ext>
            </a:extLst>
          </p:cNvPr>
          <p:cNvSpPr txBox="1"/>
          <p:nvPr/>
        </p:nvSpPr>
        <p:spPr>
          <a:xfrm>
            <a:off x="161685" y="1173304"/>
            <a:ext cx="11918555" cy="2308324"/>
          </a:xfrm>
          <a:prstGeom prst="rect">
            <a:avLst/>
          </a:prstGeom>
          <a:noFill/>
        </p:spPr>
        <p:txBody>
          <a:bodyPr wrap="square">
            <a:spAutoFit/>
          </a:bodyPr>
          <a:lstStyle/>
          <a:p>
            <a:r>
              <a:rPr lang="en-GB" dirty="0"/>
              <a:t>For the second activity the children ages 7 – 11 were given the change to learn how to read and write, this helps the children’s self confidence as this is what’s needed in everyday life. Children were given assessments over their 1 hour session a week at the women’s refuge, this has given the children the opportunities to develop and advance their reading and writing skills.</a:t>
            </a:r>
          </a:p>
          <a:p>
            <a:r>
              <a:rPr lang="en-GB" dirty="0"/>
              <a:t>The children psychological factors improve over the months of learning this new activity as it shows different writing fonts and the books are different for each reader.</a:t>
            </a:r>
          </a:p>
          <a:p>
            <a:r>
              <a:rPr lang="en-GB" dirty="0"/>
              <a:t>According to research it shows that over 10 years the studies of a child’s literature has a great impact on the nature, health and wellbeing. Having limited time with nature and outside environments reduces the opportunities for children to evolve their knowledge and experiences which can have a poor impact to their futures as well as their childhood. (Malone (2016).</a:t>
            </a:r>
          </a:p>
        </p:txBody>
      </p:sp>
    </p:spTree>
    <p:extLst>
      <p:ext uri="{BB962C8B-B14F-4D97-AF65-F5344CB8AC3E}">
        <p14:creationId xmlns:p14="http://schemas.microsoft.com/office/powerpoint/2010/main" val="32972621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E82EC-06E9-DE09-605C-D7B36B68AAB9}"/>
              </a:ext>
            </a:extLst>
          </p:cNvPr>
          <p:cNvSpPr>
            <a:spLocks noGrp="1"/>
          </p:cNvSpPr>
          <p:nvPr>
            <p:ph type="title"/>
          </p:nvPr>
        </p:nvSpPr>
        <p:spPr/>
        <p:txBody>
          <a:bodyPr/>
          <a:lstStyle/>
          <a:p>
            <a:r>
              <a:rPr lang="en-GB" dirty="0"/>
              <a:t>Indoor activity reading and writing</a:t>
            </a:r>
          </a:p>
        </p:txBody>
      </p:sp>
      <p:pic>
        <p:nvPicPr>
          <p:cNvPr id="3" name="Picture 2">
            <a:extLst>
              <a:ext uri="{FF2B5EF4-FFF2-40B4-BE49-F238E27FC236}">
                <a16:creationId xmlns:a16="http://schemas.microsoft.com/office/drawing/2014/main" id="{3795DFAA-20E9-8532-DE67-4627837D9DC9}"/>
              </a:ext>
            </a:extLst>
          </p:cNvPr>
          <p:cNvPicPr>
            <a:picLocks noChangeAspect="1"/>
          </p:cNvPicPr>
          <p:nvPr/>
        </p:nvPicPr>
        <p:blipFill>
          <a:blip r:embed="rId2"/>
          <a:stretch>
            <a:fillRect/>
          </a:stretch>
        </p:blipFill>
        <p:spPr>
          <a:xfrm>
            <a:off x="1310640" y="2196148"/>
            <a:ext cx="9184641" cy="1232852"/>
          </a:xfrm>
          <a:prstGeom prst="rect">
            <a:avLst/>
          </a:prstGeom>
        </p:spPr>
      </p:pic>
      <p:sp>
        <p:nvSpPr>
          <p:cNvPr id="4" name="TextBox 3">
            <a:extLst>
              <a:ext uri="{FF2B5EF4-FFF2-40B4-BE49-F238E27FC236}">
                <a16:creationId xmlns:a16="http://schemas.microsoft.com/office/drawing/2014/main" id="{5B2406F3-8BBA-A91A-31B4-C761C5A454EA}"/>
              </a:ext>
            </a:extLst>
          </p:cNvPr>
          <p:cNvSpPr txBox="1"/>
          <p:nvPr/>
        </p:nvSpPr>
        <p:spPr>
          <a:xfrm>
            <a:off x="512835" y="3606801"/>
            <a:ext cx="11155681" cy="3139321"/>
          </a:xfrm>
          <a:prstGeom prst="rect">
            <a:avLst/>
          </a:prstGeom>
          <a:noFill/>
        </p:spPr>
        <p:txBody>
          <a:bodyPr wrap="square" rtlCol="0">
            <a:spAutoFit/>
          </a:bodyPr>
          <a:lstStyle/>
          <a:p>
            <a:r>
              <a:rPr lang="en-GB" dirty="0"/>
              <a:t>Children aged 7 had writing and reading for an activity, this can show that the difference in hand writing skills and understanding certain words in books when reading, and how depth and detail is not as advanced as children aged 11. Cognitive would show from 7-11 would develop slowly therefore its shown and believed by researchers that children understand Piaget far more understood by children more than it’s expected.</a:t>
            </a:r>
          </a:p>
          <a:p>
            <a:r>
              <a:rPr lang="en-GB" dirty="0"/>
              <a:t>From the picture it shows the writing samples, it also shows the number at the right, the ages are from 7 which shows 70% of effort when writing and the 89% was from children aged 11.</a:t>
            </a:r>
          </a:p>
          <a:p>
            <a:r>
              <a:rPr lang="en-GB" dirty="0"/>
              <a:t>The cognitive theory of children’s reading and writing does and can be a skill that was passed down from a parent, this also determines how much effort and how much detail and motivate that is there, the children tend to be motivated with that particular skill from their peers.</a:t>
            </a:r>
          </a:p>
          <a:p>
            <a:r>
              <a:rPr lang="en-GB" dirty="0"/>
              <a:t>Vygotsky theory shows that the individual can develop this through the atmosphere they grew up in, can help their motivation when it comes to writing and reading.</a:t>
            </a:r>
          </a:p>
        </p:txBody>
      </p:sp>
    </p:spTree>
    <p:extLst>
      <p:ext uri="{BB962C8B-B14F-4D97-AF65-F5344CB8AC3E}">
        <p14:creationId xmlns:p14="http://schemas.microsoft.com/office/powerpoint/2010/main" val="39237650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3E269-B634-D690-D7F1-652F8C889687}"/>
              </a:ext>
            </a:extLst>
          </p:cNvPr>
          <p:cNvSpPr>
            <a:spLocks noGrp="1"/>
          </p:cNvSpPr>
          <p:nvPr>
            <p:ph type="title"/>
          </p:nvPr>
        </p:nvSpPr>
        <p:spPr>
          <a:xfrm>
            <a:off x="669955" y="10160"/>
            <a:ext cx="10353762" cy="1257300"/>
          </a:xfrm>
        </p:spPr>
        <p:txBody>
          <a:bodyPr/>
          <a:lstStyle/>
          <a:p>
            <a:r>
              <a:rPr lang="en-GB" dirty="0"/>
              <a:t>conclusion</a:t>
            </a:r>
          </a:p>
        </p:txBody>
      </p:sp>
      <p:sp>
        <p:nvSpPr>
          <p:cNvPr id="3" name="TextBox 2">
            <a:extLst>
              <a:ext uri="{FF2B5EF4-FFF2-40B4-BE49-F238E27FC236}">
                <a16:creationId xmlns:a16="http://schemas.microsoft.com/office/drawing/2014/main" id="{69C58C90-D6CB-875A-42CD-C52472CD5BB4}"/>
              </a:ext>
            </a:extLst>
          </p:cNvPr>
          <p:cNvSpPr txBox="1"/>
          <p:nvPr/>
        </p:nvSpPr>
        <p:spPr>
          <a:xfrm>
            <a:off x="355600" y="938530"/>
            <a:ext cx="11480800" cy="5909310"/>
          </a:xfrm>
          <a:prstGeom prst="rect">
            <a:avLst/>
          </a:prstGeom>
          <a:noFill/>
        </p:spPr>
        <p:txBody>
          <a:bodyPr wrap="square" rtlCol="0">
            <a:spAutoFit/>
          </a:bodyPr>
          <a:lstStyle/>
          <a:p>
            <a:r>
              <a:rPr lang="en-GB" dirty="0"/>
              <a:t>Children from the age 8-11 are more vocal with their interests, from all theories of Piaget Vygotsky and social interactions children’s development stages are different. From aged 7 found that boys enjoy playing more noise and want to be more dominant with their music playing, whereas the girls have more of adult involvement. This shows that the children yet have not developed the music and how to make a rhythm but once the children were separated from their comfort groups and were put into groups of children they don’t have often social interactions with shows that they are more motivated and listen more in order for them to learn and develop with the Piaget theory. Socially this helps the children overcome anxiety from being in a group of other peers they don’t interact with regularly, but once the atmosphere of the music starts and everyone plays their role they learn how to make the music progress into a rhythm, this helps their engagement with understanding when their que is and how to keep the flow of music outdoors freely. But at the age of 11 the children tend to have an instrument they enjoy and like playing therefore the Vygotsky theory shows the development stage of them understanding the instrument and the environment.  (Lamb, S. 1993).</a:t>
            </a:r>
          </a:p>
          <a:p>
            <a:r>
              <a:rPr lang="en-GB" dirty="0"/>
              <a:t>As mentoring children with reading and writing helps the development of understanding words and how to connect sentences, with the right vocabulary.  By the ages for 7 children should have some sort of basic intel on how to write full sentences and are able to read so in order for them to develop thee children will be given tasks to challenge their understandings of reading and writing. Piaget theory shows that the time they have to read a chapter of a book and then write in sentences from what they have understood helps show the space and time, cognitively helps the children for future. </a:t>
            </a:r>
          </a:p>
          <a:p>
            <a:r>
              <a:rPr lang="en-GB" dirty="0"/>
              <a:t>Psycho analysis </a:t>
            </a:r>
          </a:p>
          <a:p>
            <a:r>
              <a:rPr lang="en-GB" dirty="0"/>
              <a:t>By the age of 7 – 11 years children should understand things from others point of views so children should be able to think logically, whereas Vygotsky shows their attention to the music notes allowing their inner selves to make music with a rhythm, this also shows their attention to their memories this theory determines the sensory and concepts of this helps them develop in later life especially with activities such as reading and writing which is near enough used everyday.</a:t>
            </a:r>
          </a:p>
        </p:txBody>
      </p:sp>
    </p:spTree>
    <p:extLst>
      <p:ext uri="{BB962C8B-B14F-4D97-AF65-F5344CB8AC3E}">
        <p14:creationId xmlns:p14="http://schemas.microsoft.com/office/powerpoint/2010/main" val="23708711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3C909-7529-44E3-9555-56B467C24E65}"/>
              </a:ext>
            </a:extLst>
          </p:cNvPr>
          <p:cNvSpPr>
            <a:spLocks noGrp="1"/>
          </p:cNvSpPr>
          <p:nvPr>
            <p:ph type="title"/>
          </p:nvPr>
        </p:nvSpPr>
        <p:spPr>
          <a:xfrm>
            <a:off x="919119" y="3245"/>
            <a:ext cx="10353762" cy="609600"/>
          </a:xfrm>
        </p:spPr>
        <p:txBody>
          <a:bodyPr>
            <a:normAutofit fontScale="90000"/>
          </a:bodyPr>
          <a:lstStyle/>
          <a:p>
            <a:r>
              <a:rPr lang="en-GB" dirty="0"/>
              <a:t>references</a:t>
            </a:r>
          </a:p>
        </p:txBody>
      </p:sp>
      <p:sp>
        <p:nvSpPr>
          <p:cNvPr id="4" name="TextBox 3">
            <a:extLst>
              <a:ext uri="{FF2B5EF4-FFF2-40B4-BE49-F238E27FC236}">
                <a16:creationId xmlns:a16="http://schemas.microsoft.com/office/drawing/2014/main" id="{0A9262F3-3C08-CC5E-37FA-288A59C1B9E3}"/>
              </a:ext>
            </a:extLst>
          </p:cNvPr>
          <p:cNvSpPr txBox="1"/>
          <p:nvPr/>
        </p:nvSpPr>
        <p:spPr>
          <a:xfrm>
            <a:off x="78740" y="880250"/>
            <a:ext cx="12034520" cy="6124754"/>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Adams, D. and Beauchamp, G., (2018). Portals between worlds: A study of the experiences of children aged 7–11 years from primary schools in Wales making music outdoors. Research Studies in Music Education, 40(1), pp.50-66. [accessed date 07/02/23].</a:t>
            </a:r>
          </a:p>
          <a:p>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Drisko</a:t>
            </a:r>
            <a:r>
              <a:rPr lang="en-GB" sz="1400" dirty="0">
                <a:latin typeface="Arial" panose="020B0604020202020204" pitchFamily="34" charset="0"/>
                <a:cs typeface="Arial" panose="020B0604020202020204" pitchFamily="34" charset="0"/>
              </a:rPr>
              <a:t>, J. W. (1997). Strengthening qualitative studies and reports: Standards to promote academic integrity. Journal of Social Work Education, 33(1), 185–197. [accessed date 12/02/23].</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Dunsmuir, S., </a:t>
            </a:r>
            <a:r>
              <a:rPr lang="en-GB" sz="1400" dirty="0" err="1">
                <a:latin typeface="Arial" panose="020B0604020202020204" pitchFamily="34" charset="0"/>
                <a:cs typeface="Arial" panose="020B0604020202020204" pitchFamily="34" charset="0"/>
              </a:rPr>
              <a:t>Kyriacou</a:t>
            </a:r>
            <a:r>
              <a:rPr lang="en-GB" sz="1400" dirty="0">
                <a:latin typeface="Arial" panose="020B0604020202020204" pitchFamily="34" charset="0"/>
                <a:cs typeface="Arial" panose="020B0604020202020204" pitchFamily="34" charset="0"/>
              </a:rPr>
              <a:t>, M., </a:t>
            </a:r>
            <a:r>
              <a:rPr lang="en-GB" sz="1400" dirty="0" err="1">
                <a:latin typeface="Arial" panose="020B0604020202020204" pitchFamily="34" charset="0"/>
                <a:cs typeface="Arial" panose="020B0604020202020204" pitchFamily="34" charset="0"/>
              </a:rPr>
              <a:t>Batuwitage</a:t>
            </a:r>
            <a:r>
              <a:rPr lang="en-GB" sz="1400" dirty="0">
                <a:latin typeface="Arial" panose="020B0604020202020204" pitchFamily="34" charset="0"/>
                <a:cs typeface="Arial" panose="020B0604020202020204" pitchFamily="34" charset="0"/>
              </a:rPr>
              <a:t>, S., Hinson, E., Ingram, V. and O'Sullivan, S., (2015). An evaluation of the Writing Assessment Measure (WAM) for children's narrative writing. Assessing Writing, 23, pp.1-18. [accessed date 06/02/23].</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Everson, B.J., (1991). Vygotsky and the teaching of writing. The Quarterly, 13(3), pp.8-11. [accessed date 17/02/23].</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Ferreiro</a:t>
            </a:r>
            <a:r>
              <a:rPr lang="en-GB" sz="1400" dirty="0">
                <a:latin typeface="Arial" panose="020B0604020202020204" pitchFamily="34" charset="0"/>
                <a:cs typeface="Arial" panose="020B0604020202020204" pitchFamily="34" charset="0"/>
              </a:rPr>
              <a:t> E, </a:t>
            </a:r>
            <a:r>
              <a:rPr lang="en-GB" sz="1400" dirty="0" err="1">
                <a:latin typeface="Arial" panose="020B0604020202020204" pitchFamily="34" charset="0"/>
                <a:cs typeface="Arial" panose="020B0604020202020204" pitchFamily="34" charset="0"/>
              </a:rPr>
              <a:t>Teberosky</a:t>
            </a:r>
            <a:r>
              <a:rPr lang="en-GB" sz="1400" dirty="0">
                <a:latin typeface="Arial" panose="020B0604020202020204" pitchFamily="34" charset="0"/>
                <a:cs typeface="Arial" panose="020B0604020202020204" pitchFamily="34" charset="0"/>
              </a:rPr>
              <a:t> A. Los </a:t>
            </a:r>
            <a:r>
              <a:rPr lang="en-GB" sz="1400" dirty="0" err="1">
                <a:latin typeface="Arial" panose="020B0604020202020204" pitchFamily="34" charset="0"/>
                <a:cs typeface="Arial" panose="020B0604020202020204" pitchFamily="34" charset="0"/>
              </a:rPr>
              <a:t>Sistemas</a:t>
            </a:r>
            <a:r>
              <a:rPr lang="en-GB" sz="1400" dirty="0">
                <a:latin typeface="Arial" panose="020B0604020202020204" pitchFamily="34" charset="0"/>
                <a:cs typeface="Arial" panose="020B0604020202020204" pitchFamily="34" charset="0"/>
              </a:rPr>
              <a:t> de </a:t>
            </a:r>
            <a:r>
              <a:rPr lang="en-GB" sz="1400" dirty="0" err="1">
                <a:latin typeface="Arial" panose="020B0604020202020204" pitchFamily="34" charset="0"/>
                <a:cs typeface="Arial" panose="020B0604020202020204" pitchFamily="34" charset="0"/>
              </a:rPr>
              <a:t>Escriture</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el</a:t>
            </a:r>
            <a:r>
              <a:rPr lang="en-GB" sz="1400" dirty="0">
                <a:latin typeface="Arial" panose="020B0604020202020204" pitchFamily="34" charset="0"/>
                <a:cs typeface="Arial" panose="020B0604020202020204" pitchFamily="34" charset="0"/>
              </a:rPr>
              <a:t> Desarrollo del Nino. (1982).  [Literacy before Schooling]. Goodman Castro K, trans. Exeter, NH: Heinemann. [accessed date 17/02/23].</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Hatch, L. T., &amp; Fristrup, K. M. (2009). No barrier at the boundaries: Implementing regional frameworks</a:t>
            </a:r>
          </a:p>
          <a:p>
            <a:r>
              <a:rPr lang="en-GB" sz="1400" dirty="0">
                <a:latin typeface="Arial" panose="020B0604020202020204" pitchFamily="34" charset="0"/>
                <a:cs typeface="Arial" panose="020B0604020202020204" pitchFamily="34" charset="0"/>
              </a:rPr>
              <a:t>for noise management in protected natural areas. Marine Ecology Progress Series, 395, 223–244. [accessed date 07/02/23].</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Holland, D., 2016. Developing heightened listening: A creative tool for introducing primary school children to sound-based music. [accessed date 17/02/23].</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Hunter, E.J. and Johnson, L.C., (1971). Developmental and psychological differences between readers and </a:t>
            </a:r>
            <a:r>
              <a:rPr lang="en-GB" sz="1400" dirty="0" err="1">
                <a:latin typeface="Arial" panose="020B0604020202020204" pitchFamily="34" charset="0"/>
                <a:cs typeface="Arial" panose="020B0604020202020204" pitchFamily="34" charset="0"/>
              </a:rPr>
              <a:t>nonreaders</a:t>
            </a:r>
            <a:r>
              <a:rPr lang="en-GB" sz="1400" dirty="0">
                <a:latin typeface="Arial" panose="020B0604020202020204" pitchFamily="34" charset="0"/>
                <a:cs typeface="Arial" panose="020B0604020202020204" pitchFamily="34" charset="0"/>
              </a:rPr>
              <a:t>. Journal of Learning Disabilities, 4(10), pp.572-577. [accessed date 06/02/23].</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Keegan, R.J., Harwood, C.G., Spray, C.M. and Lavallee, D.E., (2009). A qualitative investigation exploring the motivational climate in early career sports participants: Coach, parent and peer influences on sport motivation. Psychology of sport and exercise, 10(3), pp.361-372. [accessed date 07/02/23].</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0074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DFBF7-4C3D-107A-DE0F-861ACC85656A}"/>
              </a:ext>
            </a:extLst>
          </p:cNvPr>
          <p:cNvSpPr>
            <a:spLocks noGrp="1"/>
          </p:cNvSpPr>
          <p:nvPr>
            <p:ph type="title"/>
          </p:nvPr>
        </p:nvSpPr>
        <p:spPr>
          <a:xfrm>
            <a:off x="919119" y="101600"/>
            <a:ext cx="10353762" cy="678180"/>
          </a:xfrm>
        </p:spPr>
        <p:txBody>
          <a:bodyPr>
            <a:normAutofit fontScale="90000"/>
          </a:bodyPr>
          <a:lstStyle/>
          <a:p>
            <a:r>
              <a:rPr lang="en-GB" dirty="0"/>
              <a:t>references</a:t>
            </a:r>
          </a:p>
        </p:txBody>
      </p:sp>
      <p:sp>
        <p:nvSpPr>
          <p:cNvPr id="4" name="TextBox 3">
            <a:extLst>
              <a:ext uri="{FF2B5EF4-FFF2-40B4-BE49-F238E27FC236}">
                <a16:creationId xmlns:a16="http://schemas.microsoft.com/office/drawing/2014/main" id="{0DE8719C-6098-2773-1E9F-91758B92B8D4}"/>
              </a:ext>
            </a:extLst>
          </p:cNvPr>
          <p:cNvSpPr txBox="1"/>
          <p:nvPr/>
        </p:nvSpPr>
        <p:spPr>
          <a:xfrm>
            <a:off x="132080" y="1127760"/>
            <a:ext cx="11927840" cy="5262979"/>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Lamb, S.J. and Gregory, A.H., 1993. The relationship between music and reading in beginning readers. Educational psychology, 13(1), pp.19-27. [accessed date 17/02/23].</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Loko, J., </a:t>
            </a:r>
            <a:r>
              <a:rPr lang="en-GB" sz="1400" dirty="0" err="1">
                <a:latin typeface="Arial" panose="020B0604020202020204" pitchFamily="34" charset="0"/>
                <a:cs typeface="Arial" panose="020B0604020202020204" pitchFamily="34" charset="0"/>
              </a:rPr>
              <a:t>Aule</a:t>
            </a:r>
            <a:r>
              <a:rPr lang="en-GB" sz="1400" dirty="0">
                <a:latin typeface="Arial" panose="020B0604020202020204" pitchFamily="34" charset="0"/>
                <a:cs typeface="Arial" panose="020B0604020202020204" pitchFamily="34" charset="0"/>
              </a:rPr>
              <a:t>, R., </a:t>
            </a:r>
            <a:r>
              <a:rPr lang="en-GB" sz="1400" dirty="0" err="1">
                <a:latin typeface="Arial" panose="020B0604020202020204" pitchFamily="34" charset="0"/>
                <a:cs typeface="Arial" panose="020B0604020202020204" pitchFamily="34" charset="0"/>
              </a:rPr>
              <a:t>Sikkut</a:t>
            </a:r>
            <a:r>
              <a:rPr lang="en-GB" sz="1400" dirty="0">
                <a:latin typeface="Arial" panose="020B0604020202020204" pitchFamily="34" charset="0"/>
                <a:cs typeface="Arial" panose="020B0604020202020204" pitchFamily="34" charset="0"/>
              </a:rPr>
              <a:t>, T., </a:t>
            </a:r>
            <a:r>
              <a:rPr lang="en-GB" sz="1400" dirty="0" err="1">
                <a:latin typeface="Arial" panose="020B0604020202020204" pitchFamily="34" charset="0"/>
                <a:cs typeface="Arial" panose="020B0604020202020204" pitchFamily="34" charset="0"/>
              </a:rPr>
              <a:t>Ereline</a:t>
            </a:r>
            <a:r>
              <a:rPr lang="en-GB" sz="1400" dirty="0">
                <a:latin typeface="Arial" panose="020B0604020202020204" pitchFamily="34" charset="0"/>
                <a:cs typeface="Arial" panose="020B0604020202020204" pitchFamily="34" charset="0"/>
              </a:rPr>
              <a:t>, J. and </a:t>
            </a:r>
            <a:r>
              <a:rPr lang="en-GB" sz="1400" dirty="0" err="1">
                <a:latin typeface="Arial" panose="020B0604020202020204" pitchFamily="34" charset="0"/>
                <a:cs typeface="Arial" panose="020B0604020202020204" pitchFamily="34" charset="0"/>
              </a:rPr>
              <a:t>Viru</a:t>
            </a:r>
            <a:r>
              <a:rPr lang="en-GB" sz="1400" dirty="0">
                <a:latin typeface="Arial" panose="020B0604020202020204" pitchFamily="34" charset="0"/>
                <a:cs typeface="Arial" panose="020B0604020202020204" pitchFamily="34" charset="0"/>
              </a:rPr>
              <a:t>, A., (2000). Motor performance status in 10 to 17‐year‐old Estonian girls. Scandinavian journal of medicine &amp; science in sports, 10(2), pp.109-113. [accessed date 07/02/23].</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Malone, K. and Waite, S., (2016). Student outcomes and natural schooling: Pathways form evidence to impact report 2016. [accessed date 07/02/23].</a:t>
            </a:r>
          </a:p>
          <a:p>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Sriwahyuniati</a:t>
            </a:r>
            <a:r>
              <a:rPr lang="en-GB" sz="1400" dirty="0">
                <a:latin typeface="Arial" panose="020B0604020202020204" pitchFamily="34" charset="0"/>
                <a:cs typeface="Arial" panose="020B0604020202020204" pitchFamily="34" charset="0"/>
              </a:rPr>
              <a:t>, C.F. and </a:t>
            </a:r>
            <a:r>
              <a:rPr lang="en-GB" sz="1400" dirty="0" err="1">
                <a:latin typeface="Arial" panose="020B0604020202020204" pitchFamily="34" charset="0"/>
                <a:cs typeface="Arial" panose="020B0604020202020204" pitchFamily="34" charset="0"/>
              </a:rPr>
              <a:t>Trisnanda</a:t>
            </a:r>
            <a:r>
              <a:rPr lang="en-GB" sz="1400" dirty="0">
                <a:latin typeface="Arial" panose="020B0604020202020204" pitchFamily="34" charset="0"/>
                <a:cs typeface="Arial" panose="020B0604020202020204" pitchFamily="34" charset="0"/>
              </a:rPr>
              <a:t>, I., (2020). Developing of Basic Motion Techniques of Rhythmic Gymnastic by Freehand Series </a:t>
            </a:r>
            <a:r>
              <a:rPr lang="en-GB" sz="1400" dirty="0" err="1">
                <a:latin typeface="Arial" panose="020B0604020202020204" pitchFamily="34" charset="0"/>
                <a:cs typeface="Arial" panose="020B0604020202020204" pitchFamily="34" charset="0"/>
              </a:rPr>
              <a:t>Audiovisual</a:t>
            </a:r>
            <a:r>
              <a:rPr lang="en-GB" sz="1400" dirty="0">
                <a:latin typeface="Arial" panose="020B0604020202020204" pitchFamily="34" charset="0"/>
                <a:cs typeface="Arial" panose="020B0604020202020204" pitchFamily="34" charset="0"/>
              </a:rPr>
              <a:t>-based for Children Age 7-11 Year. [accessed date 07/02/23].</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Teale W, </a:t>
            </a:r>
            <a:r>
              <a:rPr lang="en-GB" sz="1400" dirty="0" err="1">
                <a:latin typeface="Arial" panose="020B0604020202020204" pitchFamily="34" charset="0"/>
                <a:cs typeface="Arial" panose="020B0604020202020204" pitchFamily="34" charset="0"/>
              </a:rPr>
              <a:t>Sulzby</a:t>
            </a:r>
            <a:r>
              <a:rPr lang="en-GB" sz="1400" dirty="0">
                <a:latin typeface="Arial" panose="020B0604020202020204" pitchFamily="34" charset="0"/>
                <a:cs typeface="Arial" panose="020B0604020202020204" pitchFamily="34" charset="0"/>
              </a:rPr>
              <a:t>, E.(1986).  Emergent literacy as a perspective for examining how young children become writers and readers. In: Teale W, </a:t>
            </a:r>
            <a:r>
              <a:rPr lang="en-GB" sz="1400" dirty="0" err="1">
                <a:latin typeface="Arial" panose="020B0604020202020204" pitchFamily="34" charset="0"/>
                <a:cs typeface="Arial" panose="020B0604020202020204" pitchFamily="34" charset="0"/>
              </a:rPr>
              <a:t>Sulzby</a:t>
            </a:r>
            <a:r>
              <a:rPr lang="en-GB" sz="1400" dirty="0">
                <a:latin typeface="Arial" panose="020B0604020202020204" pitchFamily="34" charset="0"/>
                <a:cs typeface="Arial" panose="020B0604020202020204" pitchFamily="34" charset="0"/>
              </a:rPr>
              <a:t> E, eds. Emergent</a:t>
            </a:r>
          </a:p>
          <a:p>
            <a:r>
              <a:rPr lang="en-GB" sz="1400" dirty="0">
                <a:latin typeface="Arial" panose="020B0604020202020204" pitchFamily="34" charset="0"/>
                <a:cs typeface="Arial" panose="020B0604020202020204" pitchFamily="34" charset="0"/>
              </a:rPr>
              <a:t>Literacy: Writing and Reading. Norwood, NJ: </a:t>
            </a:r>
            <a:r>
              <a:rPr lang="en-GB" sz="1400" dirty="0" err="1">
                <a:latin typeface="Arial" panose="020B0604020202020204" pitchFamily="34" charset="0"/>
                <a:cs typeface="Arial" panose="020B0604020202020204" pitchFamily="34" charset="0"/>
              </a:rPr>
              <a:t>Ablex</a:t>
            </a:r>
            <a:r>
              <a:rPr lang="en-GB" sz="1400" dirty="0">
                <a:latin typeface="Arial" panose="020B0604020202020204" pitchFamily="34" charset="0"/>
                <a:cs typeface="Arial" panose="020B0604020202020204" pitchFamily="34" charset="0"/>
              </a:rPr>
              <a:t>. [accessed date 17/02/23].</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https://www.cliffsnotes.com/study-guides/psychology/development-psychology/physical-cognitive-development-age-711/cognitive-development-age-711  . [accessed date 17/02/23].</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https://quizlet.com/453138484/jean-piagets-cognitive-development-theory-diagram/  . [accessed date 17/02/23].</a:t>
            </a:r>
          </a:p>
          <a:p>
            <a:r>
              <a:rPr lang="en-GB" sz="1400" dirty="0">
                <a:latin typeface="Arial" panose="020B0604020202020204" pitchFamily="34" charset="0"/>
                <a:cs typeface="Arial" panose="020B0604020202020204" pitchFamily="34" charset="0"/>
              </a:rPr>
              <a:t>https://www.indigovolunteers.org/product-page/refugee-women-s-centre  . [accessed date 17/02/23].</a:t>
            </a:r>
          </a:p>
          <a:p>
            <a:r>
              <a:rPr lang="en-GB" sz="1400" dirty="0">
                <a:latin typeface="Arial" panose="020B0604020202020204" pitchFamily="34" charset="0"/>
                <a:cs typeface="Arial" panose="020B0604020202020204" pitchFamily="34" charset="0"/>
              </a:rPr>
              <a:t>https://www.scholastic.ca/readingreport/reading-aloud.php - picture [assessed date 13/2/23].</a:t>
            </a:r>
          </a:p>
          <a:p>
            <a:r>
              <a:rPr lang="en-GB" sz="1400" dirty="0">
                <a:latin typeface="Arial" panose="020B0604020202020204" pitchFamily="34" charset="0"/>
                <a:cs typeface="Arial" panose="020B0604020202020204" pitchFamily="34" charset="0"/>
              </a:rPr>
              <a:t>https://www.rufd.co.uk/outdoor-music - [Accessed date 16/02/23].</a:t>
            </a:r>
          </a:p>
          <a:p>
            <a:r>
              <a:rPr lang="en-GB" sz="1400" dirty="0">
                <a:latin typeface="Arial" panose="020B0604020202020204" pitchFamily="34" charset="0"/>
                <a:cs typeface="Arial" panose="020B0604020202020204" pitchFamily="34" charset="0"/>
              </a:rPr>
              <a:t>https://www.alamy.com/stock-photo-children-7-9-years-old-outdoors-at-a-school-sports-day-tug-of-war-89759846.html [accessed date 17/02/23].</a:t>
            </a:r>
          </a:p>
          <a:p>
            <a:r>
              <a:rPr lang="en-GB" sz="1400" dirty="0">
                <a:latin typeface="Arial" panose="020B0604020202020204" pitchFamily="34" charset="0"/>
                <a:cs typeface="Arial" panose="020B0604020202020204" pitchFamily="34" charset="0"/>
              </a:rPr>
              <a:t>https://saferfutures.org.uk/healthy-relationships-programme/  . [accessed date 17/02/23].</a:t>
            </a:r>
          </a:p>
        </p:txBody>
      </p:sp>
    </p:spTree>
    <p:extLst>
      <p:ext uri="{BB962C8B-B14F-4D97-AF65-F5344CB8AC3E}">
        <p14:creationId xmlns:p14="http://schemas.microsoft.com/office/powerpoint/2010/main" val="35170645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2.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585E981-8C91-4205-A0C3-C991F42B4C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C4C00F4-06E9-43E3-AD97-88A857CEFA82}">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64B270AB-C138-415C-897E-3C24487DECF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{E5E3F314-85F9-47C3-9324-5627EE7ECF27}tf55705232_win32</Template>
  <TotalTime>19141</TotalTime>
  <Words>2227</Words>
  <Application>Microsoft Office PowerPoint</Application>
  <PresentationFormat>Widescreen</PresentationFormat>
  <Paragraphs>82</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Goudy Old Style</vt:lpstr>
      <vt:lpstr>Wingdings 2</vt:lpstr>
      <vt:lpstr>SlateVTI</vt:lpstr>
      <vt:lpstr>Component 1 – Presentation. </vt:lpstr>
      <vt:lpstr>introduction </vt:lpstr>
      <vt:lpstr>Knowledge of communication and understanding behaviours through athletics </vt:lpstr>
      <vt:lpstr>Outdoor music activity </vt:lpstr>
      <vt:lpstr>Indoor activity of reading and writing</vt:lpstr>
      <vt:lpstr>Indoor activity reading and writing</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jordana baylis</dc:creator>
  <cp:lastModifiedBy>jordana baylis</cp:lastModifiedBy>
  <cp:revision>5</cp:revision>
  <dcterms:created xsi:type="dcterms:W3CDTF">2023-02-06T10:13:08Z</dcterms:created>
  <dcterms:modified xsi:type="dcterms:W3CDTF">2023-02-19T17:32:53Z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