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3"/>
  </p:notesMasterIdLst>
  <p:sldIdLst>
    <p:sldId id="256" r:id="rId2"/>
  </p:sldIdLst>
  <p:sldSz cx="7562850" cy="10688638"/>
  <p:notesSz cx="10688638" cy="756285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11"/>
    <p:restoredTop sz="94249" autoAdjust="0"/>
  </p:normalViewPr>
  <p:slideViewPr>
    <p:cSldViewPr snapToGrid="0" snapToObjects="1">
      <p:cViewPr>
        <p:scale>
          <a:sx n="100" d="100"/>
          <a:sy n="100" d="100"/>
        </p:scale>
        <p:origin x="1014" y="72"/>
      </p:cViewPr>
      <p:guideLst/>
    </p:cSldViewPr>
  </p:slideViewPr>
  <p:notesTextViewPr>
    <p:cViewPr>
      <p:scale>
        <a:sx n="1" d="1"/>
        <a:sy n="1" d="1"/>
      </p:scale>
      <p:origin x="0" y="-198"/>
    </p:cViewPr>
  </p:notesTextViewPr>
  <p:gridSpacing cx="76200" cy="76200"/>
</p:viewPr>
</file>

<file path=ppt/_rels/presentation.xml.rels><?xml version="1.0" encoding="UTF-8" standalone="yes"?>
<Relationships xmlns="http://schemas.openxmlformats.org/package/2006/relationships"><Relationship Id="rId3" Type="http://schemas.openxmlformats.org/officeDocument/2006/relationships/notesMaster" Target="notesMasters/notesMaster1.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13612040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ctr">
              <a:lnSpc>
                <a:spcPct val="107000"/>
              </a:lnSpc>
              <a:spcBef>
                <a:spcPts val="0"/>
              </a:spcBef>
              <a:spcAft>
                <a:spcPts val="800"/>
              </a:spcAft>
            </a:pPr>
            <a:r>
              <a:rPr lang="en-US" sz="1800" b="1" kern="1800" dirty="0">
                <a:effectLst/>
                <a:latin typeface="Times New Roman" panose="02020603050405020304" pitchFamily="18" charset="0"/>
                <a:ea typeface="Times New Roman" panose="02020603050405020304" pitchFamily="18" charset="0"/>
                <a:cs typeface="Times New Roman" panose="02020603050405020304" pitchFamily="18" charset="0"/>
              </a:rPr>
              <a:t>Leading Group Projects with Emotional Intelligence</a:t>
            </a:r>
          </a:p>
          <a:p>
            <a:pPr marL="0" marR="0" algn="ctr">
              <a:lnSpc>
                <a:spcPct val="107000"/>
              </a:lnSpc>
              <a:spcBef>
                <a:spcPts val="0"/>
              </a:spcBef>
              <a:spcAft>
                <a:spcPts val="800"/>
              </a:spcAft>
            </a:pP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07000"/>
              </a:lnSpc>
              <a:spcBef>
                <a:spcPts val="0"/>
              </a:spcBef>
              <a:spcAft>
                <a:spcPts val="800"/>
              </a:spcAft>
            </a:pPr>
            <a:r>
              <a:rPr lang="en-US" sz="1800" b="1" dirty="0">
                <a:effectLst/>
                <a:latin typeface="Times New Roman" panose="02020603050405020304" pitchFamily="18" charset="0"/>
                <a:ea typeface="Times New Roman" panose="02020603050405020304" pitchFamily="18" charset="0"/>
                <a:cs typeface="Times New Roman" panose="02020603050405020304" pitchFamily="18" charset="0"/>
              </a:rPr>
              <a:t>1. Introduction</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07000"/>
              </a:lnSpc>
              <a:spcBef>
                <a:spcPts val="0"/>
              </a:spcBef>
              <a:spcAft>
                <a:spcPts val="800"/>
              </a:spcAft>
            </a:pPr>
            <a:r>
              <a:rPr lang="en-US" sz="1800" b="0" dirty="0">
                <a:effectLst/>
                <a:latin typeface="Times New Roman" panose="02020603050405020304" pitchFamily="18" charset="0"/>
                <a:ea typeface="Times New Roman" panose="02020603050405020304" pitchFamily="18" charset="0"/>
                <a:cs typeface="Times New Roman" panose="02020603050405020304" pitchFamily="18" charset="0"/>
              </a:rPr>
              <a:t>Emotional intelligence (EI) is the ability to </a:t>
            </a:r>
            <a:r>
              <a:rPr lang="en-US" sz="1800" b="0" dirty="0" err="1">
                <a:effectLst/>
                <a:latin typeface="Times New Roman" panose="02020603050405020304" pitchFamily="18" charset="0"/>
                <a:ea typeface="Times New Roman" panose="02020603050405020304" pitchFamily="18" charset="0"/>
                <a:cs typeface="Times New Roman" panose="02020603050405020304" pitchFamily="18" charset="0"/>
              </a:rPr>
              <a:t>recognise</a:t>
            </a:r>
            <a:r>
              <a:rPr lang="en-US" sz="1800" b="0" dirty="0">
                <a:effectLst/>
                <a:latin typeface="Times New Roman" panose="02020603050405020304" pitchFamily="18" charset="0"/>
                <a:ea typeface="Times New Roman" panose="02020603050405020304" pitchFamily="18" charset="0"/>
                <a:cs typeface="Times New Roman" panose="02020603050405020304" pitchFamily="18" charset="0"/>
              </a:rPr>
              <a:t>, understand, manage and use emotions effectively while also understanding the emotions of other people. According to Goleman's Emotional Intelligence Model, EI consists of five important skills: self-awareness, self-regulation, motivation, empathy and social skills. These skills help people make better decisions, communicate effectively and build positive relationships (</a:t>
            </a:r>
            <a:r>
              <a:rPr lang="en-US" sz="1800" b="0" dirty="0" err="1">
                <a:effectLst/>
                <a:latin typeface="Times New Roman" panose="02020603050405020304" pitchFamily="18" charset="0"/>
                <a:ea typeface="Times New Roman" panose="02020603050405020304" pitchFamily="18" charset="0"/>
                <a:cs typeface="Times New Roman" panose="02020603050405020304" pitchFamily="18" charset="0"/>
              </a:rPr>
              <a:t>Kargeti</a:t>
            </a:r>
            <a:r>
              <a:rPr lang="en-US" sz="1800" b="0" dirty="0">
                <a:effectLst/>
                <a:latin typeface="Times New Roman" panose="02020603050405020304" pitchFamily="18" charset="0"/>
                <a:ea typeface="Times New Roman" panose="02020603050405020304" pitchFamily="18" charset="0"/>
                <a:cs typeface="Times New Roman" panose="02020603050405020304" pitchFamily="18" charset="0"/>
              </a:rPr>
              <a:t>, 2023).</a:t>
            </a:r>
            <a:endParaRPr lang="en-US" sz="1800" b="0"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07000"/>
              </a:lnSpc>
              <a:spcBef>
                <a:spcPts val="0"/>
              </a:spcBef>
              <a:spcAft>
                <a:spcPts val="800"/>
              </a:spcAft>
            </a:pPr>
            <a:r>
              <a:rPr lang="en-US" sz="1800" dirty="0">
                <a:effectLst/>
                <a:latin typeface="Times New Roman" panose="02020603050405020304" pitchFamily="18" charset="0"/>
                <a:ea typeface="Times New Roman" panose="02020603050405020304" pitchFamily="18" charset="0"/>
                <a:cs typeface="Times New Roman" panose="02020603050405020304" pitchFamily="18" charset="0"/>
              </a:rPr>
              <a:t>In university group projects, students often experience different emotional reactions to deadlines, feedback and workload. Some students remain motivated and confident, while others become frustrated, anxious or withdrawn. These emotional differences can reduce communication, create conflict and delay project completion. Emotional intelligence allows students to understand these emotional responses and work together more effectively. Research shows that emotionally intelligent teams experience stronger cooperation, better conflict management and improved overall performance (</a:t>
            </a:r>
            <a:r>
              <a:rPr lang="en-US" sz="1800" dirty="0" err="1">
                <a:effectLst/>
                <a:latin typeface="Times New Roman" panose="02020603050405020304" pitchFamily="18" charset="0"/>
                <a:ea typeface="Times New Roman" panose="02020603050405020304" pitchFamily="18" charset="0"/>
                <a:cs typeface="Times New Roman" panose="02020603050405020304" pitchFamily="18" charset="0"/>
              </a:rPr>
              <a:t>Woime</a:t>
            </a:r>
            <a:r>
              <a:rPr lang="en-US" sz="1800" dirty="0">
                <a:effectLst/>
                <a:latin typeface="Times New Roman" panose="02020603050405020304" pitchFamily="18" charset="0"/>
                <a:ea typeface="Times New Roman" panose="02020603050405020304" pitchFamily="18" charset="0"/>
                <a:cs typeface="Times New Roman" panose="02020603050405020304" pitchFamily="18" charset="0"/>
              </a:rPr>
              <a:t> and </a:t>
            </a:r>
            <a:r>
              <a:rPr lang="en-US" sz="1800" dirty="0" err="1">
                <a:effectLst/>
                <a:latin typeface="Times New Roman" panose="02020603050405020304" pitchFamily="18" charset="0"/>
                <a:ea typeface="Times New Roman" panose="02020603050405020304" pitchFamily="18" charset="0"/>
                <a:cs typeface="Times New Roman" panose="02020603050405020304" pitchFamily="18" charset="0"/>
              </a:rPr>
              <a:t>Shato</a:t>
            </a:r>
            <a:r>
              <a:rPr lang="en-US" sz="1800" dirty="0">
                <a:effectLst/>
                <a:latin typeface="Times New Roman" panose="02020603050405020304" pitchFamily="18" charset="0"/>
                <a:ea typeface="Times New Roman" panose="02020603050405020304" pitchFamily="18" charset="0"/>
                <a:cs typeface="Times New Roman" panose="02020603050405020304" pitchFamily="18" charset="0"/>
              </a:rPr>
              <a:t>, 2025). Therefore, developing EI during university group work also prepares students for teamwork in future professional workplaces.</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07000"/>
              </a:lnSpc>
              <a:spcBef>
                <a:spcPts val="0"/>
              </a:spcBef>
              <a:spcAft>
                <a:spcPts val="0"/>
              </a:spcAft>
            </a:pPr>
            <a:r>
              <a:rPr lang="en-US" sz="18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07000"/>
              </a:lnSpc>
              <a:spcBef>
                <a:spcPts val="0"/>
              </a:spcBef>
              <a:spcAft>
                <a:spcPts val="800"/>
              </a:spcAft>
            </a:pPr>
            <a:r>
              <a:rPr lang="en-US" sz="1800" b="1" kern="1800" dirty="0">
                <a:effectLst/>
                <a:latin typeface="Times New Roman" panose="02020603050405020304" pitchFamily="18" charset="0"/>
                <a:ea typeface="Times New Roman" panose="02020603050405020304" pitchFamily="18" charset="0"/>
                <a:cs typeface="Times New Roman" panose="02020603050405020304" pitchFamily="18" charset="0"/>
              </a:rPr>
              <a:t>2. Section 1 – Emotional Intelligence in Teamwork</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07000"/>
              </a:lnSpc>
              <a:spcBef>
                <a:spcPts val="0"/>
              </a:spcBef>
              <a:spcAft>
                <a:spcPts val="800"/>
              </a:spcAft>
            </a:pPr>
            <a:r>
              <a:rPr lang="en-US" sz="1800" b="1" dirty="0">
                <a:effectLst/>
                <a:latin typeface="Times New Roman" panose="02020603050405020304" pitchFamily="18" charset="0"/>
                <a:ea typeface="Times New Roman" panose="02020603050405020304" pitchFamily="18" charset="0"/>
                <a:cs typeface="Times New Roman" panose="02020603050405020304" pitchFamily="18" charset="0"/>
              </a:rPr>
              <a:t>Applying Goleman's Emotional Intelligence Model</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07000"/>
              </a:lnSpc>
              <a:spcBef>
                <a:spcPts val="0"/>
              </a:spcBef>
              <a:spcAft>
                <a:spcPts val="800"/>
              </a:spcAft>
            </a:pPr>
            <a:r>
              <a:rPr lang="en-US" sz="1800" dirty="0">
                <a:effectLst/>
                <a:latin typeface="Times New Roman" panose="02020603050405020304" pitchFamily="18" charset="0"/>
                <a:ea typeface="Times New Roman" panose="02020603050405020304" pitchFamily="18" charset="0"/>
                <a:cs typeface="Times New Roman" panose="02020603050405020304" pitchFamily="18" charset="0"/>
              </a:rPr>
              <a:t>Goleman's model provides a practical framework for managing teamwork challenges because each EI skill supports successful collaboration.</a:t>
            </a:r>
          </a:p>
          <a:p>
            <a:pPr marL="0" marR="0">
              <a:lnSpc>
                <a:spcPct val="107000"/>
              </a:lnSpc>
              <a:spcBef>
                <a:spcPts val="0"/>
              </a:spcBef>
              <a:spcAft>
                <a:spcPts val="800"/>
              </a:spcAft>
            </a:pP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07000"/>
              </a:lnSpc>
              <a:spcBef>
                <a:spcPts val="0"/>
              </a:spcBef>
              <a:spcAft>
                <a:spcPts val="800"/>
              </a:spcAft>
            </a:pPr>
            <a:r>
              <a:rPr lang="en-US" sz="1800" b="1" dirty="0">
                <a:effectLst/>
                <a:latin typeface="Times New Roman" panose="02020603050405020304" pitchFamily="18" charset="0"/>
                <a:ea typeface="Times New Roman" panose="02020603050405020304" pitchFamily="18" charset="0"/>
                <a:cs typeface="Times New Roman" panose="02020603050405020304" pitchFamily="18" charset="0"/>
              </a:rPr>
              <a:t>Self-awareness</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07000"/>
              </a:lnSpc>
              <a:spcBef>
                <a:spcPts val="0"/>
              </a:spcBef>
              <a:spcAft>
                <a:spcPts val="800"/>
              </a:spcAft>
            </a:pPr>
            <a:r>
              <a:rPr lang="en-US" sz="1800" dirty="0">
                <a:effectLst/>
                <a:latin typeface="Times New Roman" panose="02020603050405020304" pitchFamily="18" charset="0"/>
                <a:ea typeface="Times New Roman" panose="02020603050405020304" pitchFamily="18" charset="0"/>
                <a:cs typeface="Times New Roman" panose="02020603050405020304" pitchFamily="18" charset="0"/>
              </a:rPr>
              <a:t>Self-awareness allows students to </a:t>
            </a:r>
            <a:r>
              <a:rPr lang="en-US" sz="1800" dirty="0" err="1">
                <a:effectLst/>
                <a:latin typeface="Times New Roman" panose="02020603050405020304" pitchFamily="18" charset="0"/>
                <a:ea typeface="Times New Roman" panose="02020603050405020304" pitchFamily="18" charset="0"/>
                <a:cs typeface="Times New Roman" panose="02020603050405020304" pitchFamily="18" charset="0"/>
              </a:rPr>
              <a:t>recognise</a:t>
            </a:r>
            <a:r>
              <a:rPr lang="en-US" sz="1800" dirty="0">
                <a:effectLst/>
                <a:latin typeface="Times New Roman" panose="02020603050405020304" pitchFamily="18" charset="0"/>
                <a:ea typeface="Times New Roman" panose="02020603050405020304" pitchFamily="18" charset="0"/>
                <a:cs typeface="Times New Roman" panose="02020603050405020304" pitchFamily="18" charset="0"/>
              </a:rPr>
              <a:t> their emotions before they influence </a:t>
            </a:r>
            <a:r>
              <a:rPr lang="en-US" sz="1800" dirty="0" err="1">
                <a:effectLst/>
                <a:latin typeface="Times New Roman" panose="02020603050405020304" pitchFamily="18" charset="0"/>
                <a:ea typeface="Times New Roman" panose="02020603050405020304" pitchFamily="18" charset="0"/>
                <a:cs typeface="Times New Roman" panose="02020603050405020304" pitchFamily="18" charset="0"/>
              </a:rPr>
              <a:t>behaviour</a:t>
            </a:r>
            <a:r>
              <a:rPr lang="en-US" sz="1800" dirty="0">
                <a:effectLst/>
                <a:latin typeface="Times New Roman" panose="02020603050405020304" pitchFamily="18" charset="0"/>
                <a:ea typeface="Times New Roman" panose="02020603050405020304" pitchFamily="18" charset="0"/>
                <a:cs typeface="Times New Roman" panose="02020603050405020304" pitchFamily="18" charset="0"/>
              </a:rPr>
              <a:t>. For example, a student who feels frustrated after receiving critical feedback can identify this emotion instead of reacting defensively. </a:t>
            </a:r>
            <a:r>
              <a:rPr lang="en-US" sz="1800" dirty="0" err="1">
                <a:effectLst/>
                <a:latin typeface="Times New Roman" panose="02020603050405020304" pitchFamily="18" charset="0"/>
                <a:ea typeface="Times New Roman" panose="02020603050405020304" pitchFamily="18" charset="0"/>
                <a:cs typeface="Times New Roman" panose="02020603050405020304" pitchFamily="18" charset="0"/>
              </a:rPr>
              <a:t>Recognising</a:t>
            </a:r>
            <a:r>
              <a:rPr lang="en-US" sz="1800" dirty="0">
                <a:effectLst/>
                <a:latin typeface="Times New Roman" panose="02020603050405020304" pitchFamily="18" charset="0"/>
                <a:ea typeface="Times New Roman" panose="02020603050405020304" pitchFamily="18" charset="0"/>
                <a:cs typeface="Times New Roman" panose="02020603050405020304" pitchFamily="18" charset="0"/>
              </a:rPr>
              <a:t> emotions early improves decision-making and reduces unnecessary conflict </a:t>
            </a:r>
            <a:r>
              <a:rPr lang="en-US" sz="800" i="1" dirty="0">
                <a:solidFill>
                  <a:srgbClr val="58706E"/>
                </a:solidFill>
                <a:latin typeface="Calibri" pitchFamily="34" charset="0"/>
                <a:ea typeface="Calibri" pitchFamily="34" charset="-122"/>
                <a:cs typeface="Calibri" pitchFamily="34" charset="-120"/>
              </a:rPr>
              <a:t>(Goleman, 2005)</a:t>
            </a:r>
            <a:r>
              <a:rPr lang="en-US" sz="1800" dirty="0">
                <a:effectLst/>
                <a:latin typeface="Times New Roman" panose="02020603050405020304" pitchFamily="18" charset="0"/>
                <a:ea typeface="Times New Roman" panose="02020603050405020304" pitchFamily="18" charset="0"/>
                <a:cs typeface="Times New Roman" panose="02020603050405020304" pitchFamily="18" charset="0"/>
              </a:rPr>
              <a:t>.</a:t>
            </a:r>
          </a:p>
          <a:p>
            <a:pPr marL="0" marR="0">
              <a:lnSpc>
                <a:spcPct val="107000"/>
              </a:lnSpc>
              <a:spcBef>
                <a:spcPts val="0"/>
              </a:spcBef>
              <a:spcAft>
                <a:spcPts val="800"/>
              </a:spcAft>
            </a:pP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07000"/>
              </a:lnSpc>
              <a:spcBef>
                <a:spcPts val="0"/>
              </a:spcBef>
              <a:spcAft>
                <a:spcPts val="800"/>
              </a:spcAft>
            </a:pPr>
            <a:r>
              <a:rPr lang="en-US" sz="1800" b="1" dirty="0">
                <a:effectLst/>
                <a:latin typeface="Times New Roman" panose="02020603050405020304" pitchFamily="18" charset="0"/>
                <a:ea typeface="Times New Roman" panose="02020603050405020304" pitchFamily="18" charset="0"/>
                <a:cs typeface="Times New Roman" panose="02020603050405020304" pitchFamily="18" charset="0"/>
              </a:rPr>
              <a:t>Self-regulation</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07000"/>
              </a:lnSpc>
              <a:spcBef>
                <a:spcPts val="0"/>
              </a:spcBef>
              <a:spcAft>
                <a:spcPts val="800"/>
              </a:spcAft>
            </a:pPr>
            <a:r>
              <a:rPr lang="en-US" sz="1800" dirty="0">
                <a:effectLst/>
                <a:latin typeface="Times New Roman" panose="02020603050405020304" pitchFamily="18" charset="0"/>
                <a:ea typeface="Times New Roman" panose="02020603050405020304" pitchFamily="18" charset="0"/>
                <a:cs typeface="Times New Roman" panose="02020603050405020304" pitchFamily="18" charset="0"/>
              </a:rPr>
              <a:t>Self-regulation means controlling emotional reactions </a:t>
            </a:r>
            <a:r>
              <a:rPr lang="en-US" sz="800" i="1" dirty="0">
                <a:solidFill>
                  <a:srgbClr val="58706E"/>
                </a:solidFill>
                <a:latin typeface="Calibri" pitchFamily="34" charset="0"/>
                <a:ea typeface="Calibri" pitchFamily="34" charset="-122"/>
                <a:cs typeface="Calibri" pitchFamily="34" charset="-120"/>
              </a:rPr>
              <a:t>(Goleman, 2005)</a:t>
            </a:r>
            <a:r>
              <a:rPr lang="en-US" sz="1800" dirty="0">
                <a:effectLst/>
                <a:latin typeface="Times New Roman" panose="02020603050405020304" pitchFamily="18" charset="0"/>
                <a:ea typeface="Times New Roman" panose="02020603050405020304" pitchFamily="18" charset="0"/>
                <a:cs typeface="Times New Roman" panose="02020603050405020304" pitchFamily="18" charset="0"/>
              </a:rPr>
              <a:t>. During disagreements about project ideas or task allocation, students who regulate their emotions remain calm, discuss problems respectfully and focus on finding solutions rather than blaming others.</a:t>
            </a:r>
          </a:p>
          <a:p>
            <a:pPr marL="0" marR="0">
              <a:lnSpc>
                <a:spcPct val="107000"/>
              </a:lnSpc>
              <a:spcBef>
                <a:spcPts val="0"/>
              </a:spcBef>
              <a:spcAft>
                <a:spcPts val="800"/>
              </a:spcAft>
            </a:pP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07000"/>
              </a:lnSpc>
              <a:spcBef>
                <a:spcPts val="0"/>
              </a:spcBef>
              <a:spcAft>
                <a:spcPts val="800"/>
              </a:spcAft>
            </a:pPr>
            <a:r>
              <a:rPr lang="en-US" sz="1800" b="1" dirty="0">
                <a:effectLst/>
                <a:latin typeface="Times New Roman" panose="02020603050405020304" pitchFamily="18" charset="0"/>
                <a:ea typeface="Times New Roman" panose="02020603050405020304" pitchFamily="18" charset="0"/>
                <a:cs typeface="Times New Roman" panose="02020603050405020304" pitchFamily="18" charset="0"/>
              </a:rPr>
              <a:t>Motivation</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07000"/>
              </a:lnSpc>
              <a:spcBef>
                <a:spcPts val="0"/>
              </a:spcBef>
              <a:spcAft>
                <a:spcPts val="800"/>
              </a:spcAft>
            </a:pPr>
            <a:r>
              <a:rPr lang="en-US" sz="1800" dirty="0">
                <a:effectLst/>
                <a:latin typeface="Times New Roman" panose="02020603050405020304" pitchFamily="18" charset="0"/>
                <a:ea typeface="Times New Roman" panose="02020603050405020304" pitchFamily="18" charset="0"/>
                <a:cs typeface="Times New Roman" panose="02020603050405020304" pitchFamily="18" charset="0"/>
              </a:rPr>
              <a:t>Motivation encourages students to continue working towards project goals despite challenges such as approaching deadlines or unexpected problems. Motivated students also encourage less engaged team members and maintain positive energy throughout the project.</a:t>
            </a:r>
          </a:p>
          <a:p>
            <a:pPr marL="0" marR="0">
              <a:lnSpc>
                <a:spcPct val="107000"/>
              </a:lnSpc>
              <a:spcBef>
                <a:spcPts val="0"/>
              </a:spcBef>
              <a:spcAft>
                <a:spcPts val="800"/>
              </a:spcAft>
            </a:pP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07000"/>
              </a:lnSpc>
              <a:spcBef>
                <a:spcPts val="0"/>
              </a:spcBef>
              <a:spcAft>
                <a:spcPts val="800"/>
              </a:spcAft>
            </a:pPr>
            <a:r>
              <a:rPr lang="en-US" sz="1800" b="1" dirty="0">
                <a:effectLst/>
                <a:latin typeface="Times New Roman" panose="02020603050405020304" pitchFamily="18" charset="0"/>
                <a:ea typeface="Times New Roman" panose="02020603050405020304" pitchFamily="18" charset="0"/>
                <a:cs typeface="Times New Roman" panose="02020603050405020304" pitchFamily="18" charset="0"/>
              </a:rPr>
              <a:t>Empathy</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07000"/>
              </a:lnSpc>
              <a:spcBef>
                <a:spcPts val="0"/>
              </a:spcBef>
              <a:spcAft>
                <a:spcPts val="800"/>
              </a:spcAft>
            </a:pPr>
            <a:r>
              <a:rPr lang="en-US" sz="1800" dirty="0">
                <a:effectLst/>
                <a:latin typeface="Times New Roman" panose="02020603050405020304" pitchFamily="18" charset="0"/>
                <a:ea typeface="Times New Roman" panose="02020603050405020304" pitchFamily="18" charset="0"/>
                <a:cs typeface="Times New Roman" panose="02020603050405020304" pitchFamily="18" charset="0"/>
              </a:rPr>
              <a:t>Empathy enables students to understand why teammates behave differently. For example, a student who suddenly misses meetings may be facing personal or academic difficulties rather than showing a lack of commitment. Understanding these situations reduces conflict and strengthens trust.</a:t>
            </a:r>
          </a:p>
          <a:p>
            <a:pPr marL="0" marR="0">
              <a:lnSpc>
                <a:spcPct val="107000"/>
              </a:lnSpc>
              <a:spcBef>
                <a:spcPts val="0"/>
              </a:spcBef>
              <a:spcAft>
                <a:spcPts val="800"/>
              </a:spcAft>
            </a:pP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07000"/>
              </a:lnSpc>
              <a:spcBef>
                <a:spcPts val="0"/>
              </a:spcBef>
              <a:spcAft>
                <a:spcPts val="800"/>
              </a:spcAft>
            </a:pPr>
            <a:r>
              <a:rPr lang="en-US" sz="1800" b="1" dirty="0">
                <a:effectLst/>
                <a:latin typeface="Times New Roman" panose="02020603050405020304" pitchFamily="18" charset="0"/>
                <a:ea typeface="Times New Roman" panose="02020603050405020304" pitchFamily="18" charset="0"/>
                <a:cs typeface="Times New Roman" panose="02020603050405020304" pitchFamily="18" charset="0"/>
              </a:rPr>
              <a:t>Social Skills</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07000"/>
              </a:lnSpc>
              <a:spcBef>
                <a:spcPts val="0"/>
              </a:spcBef>
              <a:spcAft>
                <a:spcPts val="800"/>
              </a:spcAft>
            </a:pPr>
            <a:r>
              <a:rPr lang="en-US" sz="1800" dirty="0">
                <a:effectLst/>
                <a:latin typeface="Times New Roman" panose="02020603050405020304" pitchFamily="18" charset="0"/>
                <a:ea typeface="Times New Roman" panose="02020603050405020304" pitchFamily="18" charset="0"/>
                <a:cs typeface="Times New Roman" panose="02020603050405020304" pitchFamily="18" charset="0"/>
              </a:rPr>
              <a:t>Social skills include communication, negotiation, collaboration and conflict resolution. Students with strong social skills </a:t>
            </a:r>
            <a:r>
              <a:rPr lang="en-US" sz="1800" dirty="0" err="1">
                <a:effectLst/>
                <a:latin typeface="Times New Roman" panose="02020603050405020304" pitchFamily="18" charset="0"/>
                <a:ea typeface="Times New Roman" panose="02020603050405020304" pitchFamily="18" charset="0"/>
                <a:cs typeface="Times New Roman" panose="02020603050405020304" pitchFamily="18" charset="0"/>
              </a:rPr>
              <a:t>organise</a:t>
            </a:r>
            <a:r>
              <a:rPr lang="en-US" sz="1800" dirty="0">
                <a:effectLst/>
                <a:latin typeface="Times New Roman" panose="02020603050405020304" pitchFamily="18" charset="0"/>
                <a:ea typeface="Times New Roman" panose="02020603050405020304" pitchFamily="18" charset="0"/>
                <a:cs typeface="Times New Roman" panose="02020603050405020304" pitchFamily="18" charset="0"/>
              </a:rPr>
              <a:t> meetings effectively, encourage participation and solve disagreements through respectful discussion.</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07000"/>
              </a:lnSpc>
              <a:spcBef>
                <a:spcPts val="0"/>
              </a:spcBef>
              <a:spcAft>
                <a:spcPts val="800"/>
              </a:spcAft>
            </a:pPr>
            <a:r>
              <a:rPr lang="en-US" sz="1800" dirty="0">
                <a:effectLst/>
                <a:latin typeface="Times New Roman" panose="02020603050405020304" pitchFamily="18" charset="0"/>
                <a:ea typeface="Times New Roman" panose="02020603050405020304" pitchFamily="18" charset="0"/>
                <a:cs typeface="Times New Roman" panose="02020603050405020304" pitchFamily="18" charset="0"/>
              </a:rPr>
              <a:t>Although emotional intelligence cannot remove every disagreement, it reduces emotional tension and helps conflicts become opportunities for learning instead of barriers to success. </a:t>
            </a:r>
            <a:r>
              <a:rPr lang="en-US" sz="800" i="1" dirty="0">
                <a:solidFill>
                  <a:srgbClr val="58706E"/>
                </a:solidFill>
                <a:latin typeface="Calibri" pitchFamily="34" charset="0"/>
                <a:ea typeface="Calibri" pitchFamily="34" charset="-122"/>
                <a:cs typeface="Calibri" pitchFamily="34" charset="-120"/>
              </a:rPr>
              <a:t>Goleman (2005) </a:t>
            </a:r>
            <a:r>
              <a:rPr lang="en-US" sz="1800" dirty="0">
                <a:effectLst/>
                <a:latin typeface="Times New Roman" panose="02020603050405020304" pitchFamily="18" charset="0"/>
                <a:ea typeface="Times New Roman" panose="02020603050405020304" pitchFamily="18" charset="0"/>
                <a:cs typeface="Times New Roman" panose="02020603050405020304" pitchFamily="18" charset="0"/>
              </a:rPr>
              <a:t>found that emotionally intelligent teams communicate more openly, demonstrate greater trust and achieve stronger performance outcomes. Similarly, </a:t>
            </a:r>
            <a:r>
              <a:rPr lang="en-US" sz="1800" dirty="0" err="1">
                <a:effectLst/>
                <a:latin typeface="Times New Roman" panose="02020603050405020304" pitchFamily="18" charset="0"/>
                <a:ea typeface="Times New Roman" panose="02020603050405020304" pitchFamily="18" charset="0"/>
                <a:cs typeface="Times New Roman" panose="02020603050405020304" pitchFamily="18" charset="0"/>
              </a:rPr>
              <a:t>Woime</a:t>
            </a:r>
            <a:r>
              <a:rPr lang="en-US" sz="1800" dirty="0">
                <a:effectLst/>
                <a:latin typeface="Times New Roman" panose="02020603050405020304" pitchFamily="18" charset="0"/>
                <a:ea typeface="Times New Roman" panose="02020603050405020304" pitchFamily="18" charset="0"/>
                <a:cs typeface="Times New Roman" panose="02020603050405020304" pitchFamily="18" charset="0"/>
              </a:rPr>
              <a:t> and </a:t>
            </a:r>
            <a:r>
              <a:rPr lang="en-US" sz="1800" dirty="0" err="1">
                <a:effectLst/>
                <a:latin typeface="Times New Roman" panose="02020603050405020304" pitchFamily="18" charset="0"/>
                <a:ea typeface="Times New Roman" panose="02020603050405020304" pitchFamily="18" charset="0"/>
                <a:cs typeface="Times New Roman" panose="02020603050405020304" pitchFamily="18" charset="0"/>
              </a:rPr>
              <a:t>Shato</a:t>
            </a:r>
            <a:r>
              <a:rPr lang="en-US" sz="1800" dirty="0">
                <a:effectLst/>
                <a:latin typeface="Times New Roman" panose="02020603050405020304" pitchFamily="18" charset="0"/>
                <a:ea typeface="Times New Roman" panose="02020603050405020304" pitchFamily="18" charset="0"/>
                <a:cs typeface="Times New Roman" panose="02020603050405020304" pitchFamily="18" charset="0"/>
              </a:rPr>
              <a:t> (2025) concluded that emotional intelligence improves teamwork by strengthening communication while reducing unnecessary conflict.</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07000"/>
              </a:lnSpc>
              <a:spcBef>
                <a:spcPts val="0"/>
              </a:spcBef>
              <a:spcAft>
                <a:spcPts val="0"/>
              </a:spcAft>
            </a:pPr>
            <a:r>
              <a:rPr lang="en-US" sz="18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07000"/>
              </a:lnSpc>
              <a:spcBef>
                <a:spcPts val="0"/>
              </a:spcBef>
              <a:spcAft>
                <a:spcPts val="800"/>
              </a:spcAft>
            </a:pPr>
            <a:r>
              <a:rPr lang="en-US" sz="1800" b="1" kern="1800" dirty="0">
                <a:effectLst/>
                <a:latin typeface="Times New Roman" panose="02020603050405020304" pitchFamily="18" charset="0"/>
                <a:ea typeface="Times New Roman" panose="02020603050405020304" pitchFamily="18" charset="0"/>
                <a:cs typeface="Times New Roman" panose="02020603050405020304" pitchFamily="18" charset="0"/>
              </a:rPr>
              <a:t>3. Section 2 – Managing Own Emotions</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07000"/>
              </a:lnSpc>
              <a:spcBef>
                <a:spcPts val="0"/>
              </a:spcBef>
              <a:spcAft>
                <a:spcPts val="800"/>
              </a:spcAft>
            </a:pPr>
            <a:r>
              <a:rPr lang="en-US" sz="1800" dirty="0" err="1">
                <a:effectLst/>
                <a:latin typeface="Times New Roman" panose="02020603050405020304" pitchFamily="18" charset="0"/>
                <a:ea typeface="Times New Roman" panose="02020603050405020304" pitchFamily="18" charset="0"/>
                <a:cs typeface="Times New Roman" panose="02020603050405020304" pitchFamily="18" charset="0"/>
              </a:rPr>
              <a:t>Recognising</a:t>
            </a:r>
            <a:r>
              <a:rPr lang="en-US" sz="1800" dirty="0">
                <a:effectLst/>
                <a:latin typeface="Times New Roman" panose="02020603050405020304" pitchFamily="18" charset="0"/>
                <a:ea typeface="Times New Roman" panose="02020603050405020304" pitchFamily="18" charset="0"/>
                <a:cs typeface="Times New Roman" panose="02020603050405020304" pitchFamily="18" charset="0"/>
              </a:rPr>
              <a:t> and managing personal emotions is essential for remaining productive during group projects. Emotional intelligence helps students pause before emotions influence their </a:t>
            </a:r>
            <a:r>
              <a:rPr lang="en-US" sz="1800" dirty="0" err="1">
                <a:effectLst/>
                <a:latin typeface="Times New Roman" panose="02020603050405020304" pitchFamily="18" charset="0"/>
                <a:ea typeface="Times New Roman" panose="02020603050405020304" pitchFamily="18" charset="0"/>
                <a:cs typeface="Times New Roman" panose="02020603050405020304" pitchFamily="18" charset="0"/>
              </a:rPr>
              <a:t>behaviour</a:t>
            </a:r>
            <a:r>
              <a:rPr lang="en-US" sz="1800" dirty="0">
                <a:effectLst/>
                <a:latin typeface="Times New Roman" panose="02020603050405020304" pitchFamily="18" charset="0"/>
                <a:ea typeface="Times New Roman" panose="02020603050405020304" pitchFamily="18" charset="0"/>
                <a:cs typeface="Times New Roman" panose="02020603050405020304" pitchFamily="18" charset="0"/>
              </a:rPr>
              <a:t>.</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07000"/>
              </a:lnSpc>
              <a:spcBef>
                <a:spcPts val="0"/>
              </a:spcBef>
              <a:spcAft>
                <a:spcPts val="800"/>
              </a:spcAft>
            </a:pPr>
            <a:r>
              <a:rPr lang="en-US" sz="1800" b="0" dirty="0">
                <a:effectLst/>
                <a:latin typeface="Times New Roman" panose="02020603050405020304" pitchFamily="18" charset="0"/>
                <a:ea typeface="Times New Roman" panose="02020603050405020304" pitchFamily="18" charset="0"/>
                <a:cs typeface="Times New Roman" panose="02020603050405020304" pitchFamily="18" charset="0"/>
              </a:rPr>
              <a:t>One effective strategy is mindfulness, which involves paying attention to the present moment without reacting immediately. Instead of becoming overwhelmed by deadlines or criticism, mindful students focus on understanding their emotions before responding. Mindfulness strengthens self-awareness and supports emotional regulation because students become more aware of their emotional triggers.</a:t>
            </a:r>
            <a:endParaRPr lang="en-US" sz="1800" b="0"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07000"/>
              </a:lnSpc>
              <a:spcBef>
                <a:spcPts val="0"/>
              </a:spcBef>
              <a:spcAft>
                <a:spcPts val="800"/>
              </a:spcAft>
            </a:pPr>
            <a:r>
              <a:rPr lang="en-US" sz="1800" b="0" dirty="0">
                <a:effectLst/>
                <a:latin typeface="Times New Roman" panose="02020603050405020304" pitchFamily="18" charset="0"/>
                <a:ea typeface="Times New Roman" panose="02020603050405020304" pitchFamily="18" charset="0"/>
                <a:cs typeface="Times New Roman" panose="02020603050405020304" pitchFamily="18" charset="0"/>
              </a:rPr>
              <a:t>Another useful strategy is reflection. After each group meeting, students can consider questions such as:</a:t>
            </a:r>
            <a:endParaRPr lang="en-US" sz="1800" b="0" dirty="0">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nSpc>
                <a:spcPct val="107000"/>
              </a:lnSpc>
              <a:spcBef>
                <a:spcPts val="0"/>
              </a:spcBef>
              <a:spcAft>
                <a:spcPts val="800"/>
              </a:spcAft>
              <a:buSzPts val="1000"/>
              <a:buFont typeface="Symbol" panose="05050102010706020507" pitchFamily="18" charset="2"/>
              <a:buChar char=""/>
              <a:tabLst>
                <a:tab pos="457200" algn="l"/>
              </a:tabLst>
            </a:pPr>
            <a:r>
              <a:rPr lang="en-US" sz="1800" dirty="0">
                <a:effectLst/>
                <a:latin typeface="Times New Roman" panose="02020603050405020304" pitchFamily="18" charset="0"/>
                <a:ea typeface="Times New Roman" panose="02020603050405020304" pitchFamily="18" charset="0"/>
                <a:cs typeface="Times New Roman" panose="02020603050405020304" pitchFamily="18" charset="0"/>
              </a:rPr>
              <a:t>Why did I feel frustrated? </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nSpc>
                <a:spcPct val="107000"/>
              </a:lnSpc>
              <a:spcBef>
                <a:spcPts val="0"/>
              </a:spcBef>
              <a:spcAft>
                <a:spcPts val="800"/>
              </a:spcAft>
              <a:buSzPts val="1000"/>
              <a:buFont typeface="Symbol" panose="05050102010706020507" pitchFamily="18" charset="2"/>
              <a:buChar char=""/>
              <a:tabLst>
                <a:tab pos="457200" algn="l"/>
              </a:tabLst>
            </a:pPr>
            <a:r>
              <a:rPr lang="en-US" sz="1800" dirty="0">
                <a:effectLst/>
                <a:latin typeface="Times New Roman" panose="02020603050405020304" pitchFamily="18" charset="0"/>
                <a:ea typeface="Times New Roman" panose="02020603050405020304" pitchFamily="18" charset="0"/>
                <a:cs typeface="Times New Roman" panose="02020603050405020304" pitchFamily="18" charset="0"/>
              </a:rPr>
              <a:t>How did I respond? </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nSpc>
                <a:spcPct val="107000"/>
              </a:lnSpc>
              <a:spcBef>
                <a:spcPts val="0"/>
              </a:spcBef>
              <a:spcAft>
                <a:spcPts val="800"/>
              </a:spcAft>
              <a:buSzPts val="1000"/>
              <a:buFont typeface="Symbol" panose="05050102010706020507" pitchFamily="18" charset="2"/>
              <a:buChar char=""/>
              <a:tabLst>
                <a:tab pos="457200" algn="l"/>
              </a:tabLst>
            </a:pPr>
            <a:r>
              <a:rPr lang="en-US" sz="1800" dirty="0">
                <a:effectLst/>
                <a:latin typeface="Times New Roman" panose="02020603050405020304" pitchFamily="18" charset="0"/>
                <a:ea typeface="Times New Roman" panose="02020603050405020304" pitchFamily="18" charset="0"/>
                <a:cs typeface="Times New Roman" panose="02020603050405020304" pitchFamily="18" charset="0"/>
              </a:rPr>
              <a:t>What could I improve next time? </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07000"/>
              </a:lnSpc>
              <a:spcBef>
                <a:spcPts val="0"/>
              </a:spcBef>
              <a:spcAft>
                <a:spcPts val="800"/>
              </a:spcAft>
            </a:pPr>
            <a:r>
              <a:rPr lang="en-US" sz="1800" dirty="0">
                <a:effectLst/>
                <a:latin typeface="Times New Roman" panose="02020603050405020304" pitchFamily="18" charset="0"/>
                <a:ea typeface="Times New Roman" panose="02020603050405020304" pitchFamily="18" charset="0"/>
                <a:cs typeface="Times New Roman" panose="02020603050405020304" pitchFamily="18" charset="0"/>
              </a:rPr>
              <a:t>Reflection helps students gradually develop stronger emotional intelligence.</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07000"/>
              </a:lnSpc>
              <a:spcBef>
                <a:spcPts val="0"/>
              </a:spcBef>
              <a:spcAft>
                <a:spcPts val="800"/>
              </a:spcAft>
            </a:pPr>
            <a:r>
              <a:rPr lang="en-US" sz="1800" b="0" dirty="0">
                <a:effectLst/>
                <a:latin typeface="Times New Roman" panose="02020603050405020304" pitchFamily="18" charset="0"/>
                <a:ea typeface="Times New Roman" panose="02020603050405020304" pitchFamily="18" charset="0"/>
                <a:cs typeface="Times New Roman" panose="02020603050405020304" pitchFamily="18" charset="0"/>
              </a:rPr>
              <a:t>Students should also </a:t>
            </a:r>
            <a:r>
              <a:rPr lang="en-US" sz="1800" b="0" dirty="0" err="1">
                <a:effectLst/>
                <a:latin typeface="Times New Roman" panose="02020603050405020304" pitchFamily="18" charset="0"/>
                <a:ea typeface="Times New Roman" panose="02020603050405020304" pitchFamily="18" charset="0"/>
                <a:cs typeface="Times New Roman" panose="02020603050405020304" pitchFamily="18" charset="0"/>
              </a:rPr>
              <a:t>practise</a:t>
            </a:r>
            <a:r>
              <a:rPr lang="en-US" sz="1800" b="0" dirty="0">
                <a:effectLst/>
                <a:latin typeface="Times New Roman" panose="02020603050405020304" pitchFamily="18" charset="0"/>
                <a:ea typeface="Times New Roman" panose="02020603050405020304" pitchFamily="18" charset="0"/>
                <a:cs typeface="Times New Roman" panose="02020603050405020304" pitchFamily="18" charset="0"/>
              </a:rPr>
              <a:t> stress management by planning tasks early, sharing responsibilities fairly and communicating when difficulties arise. Good planning reduces pressure and prevents emotional exhaustion.</a:t>
            </a:r>
            <a:endParaRPr lang="en-US" sz="1800" b="0"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07000"/>
              </a:lnSpc>
              <a:spcBef>
                <a:spcPts val="0"/>
              </a:spcBef>
              <a:spcAft>
                <a:spcPts val="800"/>
              </a:spcAft>
            </a:pPr>
            <a:r>
              <a:rPr lang="en-US" sz="1800" b="0" dirty="0">
                <a:effectLst/>
                <a:latin typeface="Times New Roman" panose="02020603050405020304" pitchFamily="18" charset="0"/>
                <a:ea typeface="Times New Roman" panose="02020603050405020304" pitchFamily="18" charset="0"/>
                <a:cs typeface="Times New Roman" panose="02020603050405020304" pitchFamily="18" charset="0"/>
              </a:rPr>
              <a:t>A simple but effective strategy is pausing before reacting. For example, if a teammate </a:t>
            </a:r>
            <a:r>
              <a:rPr lang="en-US" sz="1800" b="0" dirty="0" err="1">
                <a:effectLst/>
                <a:latin typeface="Times New Roman" panose="02020603050405020304" pitchFamily="18" charset="0"/>
                <a:ea typeface="Times New Roman" panose="02020603050405020304" pitchFamily="18" charset="0"/>
                <a:cs typeface="Times New Roman" panose="02020603050405020304" pitchFamily="18" charset="0"/>
              </a:rPr>
              <a:t>criticises</a:t>
            </a:r>
            <a:r>
              <a:rPr lang="en-US" sz="1800" b="0" dirty="0">
                <a:effectLst/>
                <a:latin typeface="Times New Roman" panose="02020603050405020304" pitchFamily="18" charset="0"/>
                <a:ea typeface="Times New Roman" panose="02020603050405020304" pitchFamily="18" charset="0"/>
                <a:cs typeface="Times New Roman" panose="02020603050405020304" pitchFamily="18" charset="0"/>
              </a:rPr>
              <a:t> part of the presentation, immediately arguing may increase conflict. Taking a short pause allows the student to think carefully before responding respectfully.</a:t>
            </a:r>
            <a:endParaRPr lang="en-US" sz="1800" b="0"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07000"/>
              </a:lnSpc>
              <a:spcBef>
                <a:spcPts val="0"/>
              </a:spcBef>
              <a:spcAft>
                <a:spcPts val="800"/>
              </a:spcAft>
            </a:pPr>
            <a:r>
              <a:rPr lang="en-US" sz="1800" dirty="0">
                <a:effectLst/>
                <a:latin typeface="Times New Roman" panose="02020603050405020304" pitchFamily="18" charset="0"/>
                <a:ea typeface="Times New Roman" panose="02020603050405020304" pitchFamily="18" charset="0"/>
                <a:cs typeface="Times New Roman" panose="02020603050405020304" pitchFamily="18" charset="0"/>
              </a:rPr>
              <a:t>Although mindfulness cannot remove all academic pressure, it helps students respond more calmly and make better decisions under stress. Awe </a:t>
            </a:r>
            <a:r>
              <a:rPr lang="en-US" sz="1800" i="1" dirty="0">
                <a:effectLst/>
                <a:latin typeface="Times New Roman" panose="02020603050405020304" pitchFamily="18" charset="0"/>
                <a:ea typeface="Times New Roman" panose="02020603050405020304" pitchFamily="18" charset="0"/>
                <a:cs typeface="Times New Roman" panose="02020603050405020304" pitchFamily="18" charset="0"/>
              </a:rPr>
              <a:t>et al.</a:t>
            </a:r>
            <a:r>
              <a:rPr lang="en-US" sz="1800" dirty="0">
                <a:effectLst/>
                <a:latin typeface="Times New Roman" panose="02020603050405020304" pitchFamily="18" charset="0"/>
                <a:ea typeface="Times New Roman" panose="02020603050405020304" pitchFamily="18" charset="0"/>
                <a:cs typeface="Times New Roman" panose="02020603050405020304" pitchFamily="18" charset="0"/>
              </a:rPr>
              <a:t> (2023) found that individuals with stronger emotional intelligence demonstrate better emotional regulation, improved resilience and greater ability to manage stressful situations.</a:t>
            </a:r>
          </a:p>
          <a:p>
            <a:pPr marL="0" marR="0">
              <a:lnSpc>
                <a:spcPct val="107000"/>
              </a:lnSpc>
              <a:spcBef>
                <a:spcPts val="0"/>
              </a:spcBef>
              <a:spcAft>
                <a:spcPts val="800"/>
              </a:spcAft>
            </a:pP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07000"/>
              </a:lnSpc>
              <a:spcBef>
                <a:spcPts val="0"/>
              </a:spcBef>
              <a:spcAft>
                <a:spcPts val="800"/>
              </a:spcAft>
            </a:pPr>
            <a:r>
              <a:rPr lang="en-US" sz="1800" b="1" kern="1800" dirty="0">
                <a:effectLst/>
                <a:latin typeface="Times New Roman" panose="02020603050405020304" pitchFamily="18" charset="0"/>
                <a:ea typeface="Times New Roman" panose="02020603050405020304" pitchFamily="18" charset="0"/>
                <a:cs typeface="Times New Roman" panose="02020603050405020304" pitchFamily="18" charset="0"/>
              </a:rPr>
              <a:t>Emotions</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07000"/>
              </a:lnSpc>
              <a:spcBef>
                <a:spcPts val="0"/>
              </a:spcBef>
              <a:spcAft>
                <a:spcPts val="800"/>
              </a:spcAft>
            </a:pPr>
            <a:r>
              <a:rPr lang="en-US" sz="1800" b="0" dirty="0">
                <a:effectLst/>
                <a:latin typeface="Times New Roman" panose="02020603050405020304" pitchFamily="18" charset="0"/>
                <a:ea typeface="Times New Roman" panose="02020603050405020304" pitchFamily="18" charset="0"/>
                <a:cs typeface="Times New Roman" panose="02020603050405020304" pitchFamily="18" charset="0"/>
              </a:rPr>
              <a:t>Understanding the emotions of other people is equally important because successful teamwork depends on trust, communication and cooperation.</a:t>
            </a:r>
            <a:endParaRPr lang="en-US" sz="1800" b="0"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07000"/>
              </a:lnSpc>
              <a:spcBef>
                <a:spcPts val="0"/>
              </a:spcBef>
              <a:spcAft>
                <a:spcPts val="800"/>
              </a:spcAft>
            </a:pPr>
            <a:r>
              <a:rPr lang="en-US" sz="1800" b="0" dirty="0">
                <a:effectLst/>
                <a:latin typeface="Times New Roman" panose="02020603050405020304" pitchFamily="18" charset="0"/>
                <a:ea typeface="Times New Roman" panose="02020603050405020304" pitchFamily="18" charset="0"/>
                <a:cs typeface="Times New Roman" panose="02020603050405020304" pitchFamily="18" charset="0"/>
              </a:rPr>
              <a:t>One important </a:t>
            </a:r>
            <a:r>
              <a:rPr lang="en-US" sz="1800" b="0" dirty="0" err="1">
                <a:effectLst/>
                <a:latin typeface="Times New Roman" panose="02020603050405020304" pitchFamily="18" charset="0"/>
                <a:ea typeface="Times New Roman" panose="02020603050405020304" pitchFamily="18" charset="0"/>
                <a:cs typeface="Times New Roman" panose="02020603050405020304" pitchFamily="18" charset="0"/>
              </a:rPr>
              <a:t>behaviour</a:t>
            </a:r>
            <a:r>
              <a:rPr lang="en-US" sz="1800" b="0" dirty="0">
                <a:effectLst/>
                <a:latin typeface="Times New Roman" panose="02020603050405020304" pitchFamily="18" charset="0"/>
                <a:ea typeface="Times New Roman" panose="02020603050405020304" pitchFamily="18" charset="0"/>
                <a:cs typeface="Times New Roman" panose="02020603050405020304" pitchFamily="18" charset="0"/>
              </a:rPr>
              <a:t> is active listening. Students should listen carefully without interrupting and ask questions to fully understand different opinions. This makes every team member feel respected and increases participation.</a:t>
            </a:r>
            <a:endParaRPr lang="en-US" sz="1800" b="0"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07000"/>
              </a:lnSpc>
              <a:spcBef>
                <a:spcPts val="0"/>
              </a:spcBef>
              <a:spcAft>
                <a:spcPts val="800"/>
              </a:spcAft>
            </a:pPr>
            <a:r>
              <a:rPr lang="en-US" sz="1800" b="0" dirty="0">
                <a:effectLst/>
                <a:latin typeface="Times New Roman" panose="02020603050405020304" pitchFamily="18" charset="0"/>
                <a:ea typeface="Times New Roman" panose="02020603050405020304" pitchFamily="18" charset="0"/>
                <a:cs typeface="Times New Roman" panose="02020603050405020304" pitchFamily="18" charset="0"/>
              </a:rPr>
              <a:t>Another </a:t>
            </a:r>
            <a:r>
              <a:rPr lang="en-US" sz="1800" b="0" dirty="0" err="1">
                <a:effectLst/>
                <a:latin typeface="Times New Roman" panose="02020603050405020304" pitchFamily="18" charset="0"/>
                <a:ea typeface="Times New Roman" panose="02020603050405020304" pitchFamily="18" charset="0"/>
                <a:cs typeface="Times New Roman" panose="02020603050405020304" pitchFamily="18" charset="0"/>
              </a:rPr>
              <a:t>behaviour</a:t>
            </a:r>
            <a:r>
              <a:rPr lang="en-US" sz="1800" b="0" dirty="0">
                <a:effectLst/>
                <a:latin typeface="Times New Roman" panose="02020603050405020304" pitchFamily="18" charset="0"/>
                <a:ea typeface="Times New Roman" panose="02020603050405020304" pitchFamily="18" charset="0"/>
                <a:cs typeface="Times New Roman" panose="02020603050405020304" pitchFamily="18" charset="0"/>
              </a:rPr>
              <a:t> is perspective-taking, where students try to understand situations from another person's point of view. For example, instead of assuming a teammate is lazy after missing a deadline, emotionally intelligent students first ask whether personal or academic difficulties affected their contribution.</a:t>
            </a:r>
            <a:endParaRPr lang="en-US" sz="1800" b="0"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07000"/>
              </a:lnSpc>
              <a:spcBef>
                <a:spcPts val="0"/>
              </a:spcBef>
              <a:spcAft>
                <a:spcPts val="800"/>
              </a:spcAft>
            </a:pPr>
            <a:r>
              <a:rPr lang="en-US" sz="1800" b="0" dirty="0">
                <a:effectLst/>
                <a:latin typeface="Times New Roman" panose="02020603050405020304" pitchFamily="18" charset="0"/>
                <a:ea typeface="Times New Roman" panose="02020603050405020304" pitchFamily="18" charset="0"/>
                <a:cs typeface="Times New Roman" panose="02020603050405020304" pitchFamily="18" charset="0"/>
              </a:rPr>
              <a:t>Students should also provide constructive feedback by focusing on improving the work rather than </a:t>
            </a:r>
            <a:r>
              <a:rPr lang="en-US" sz="1800" b="0" dirty="0" err="1">
                <a:effectLst/>
                <a:latin typeface="Times New Roman" panose="02020603050405020304" pitchFamily="18" charset="0"/>
                <a:ea typeface="Times New Roman" panose="02020603050405020304" pitchFamily="18" charset="0"/>
                <a:cs typeface="Times New Roman" panose="02020603050405020304" pitchFamily="18" charset="0"/>
              </a:rPr>
              <a:t>criticising</a:t>
            </a:r>
            <a:r>
              <a:rPr lang="en-US" sz="1800" b="0" dirty="0">
                <a:effectLst/>
                <a:latin typeface="Times New Roman" panose="02020603050405020304" pitchFamily="18" charset="0"/>
                <a:ea typeface="Times New Roman" panose="02020603050405020304" pitchFamily="18" charset="0"/>
                <a:cs typeface="Times New Roman" panose="02020603050405020304" pitchFamily="18" charset="0"/>
              </a:rPr>
              <a:t> the individual. Saying, </a:t>
            </a:r>
            <a:r>
              <a:rPr lang="en-US" sz="1800" b="0" i="1" dirty="0">
                <a:effectLst/>
                <a:latin typeface="Times New Roman" panose="02020603050405020304" pitchFamily="18" charset="0"/>
                <a:ea typeface="Times New Roman" panose="02020603050405020304" pitchFamily="18" charset="0"/>
                <a:cs typeface="Times New Roman" panose="02020603050405020304" pitchFamily="18" charset="0"/>
              </a:rPr>
              <a:t>"This section could become clearer if we add more evidence,"</a:t>
            </a:r>
            <a:r>
              <a:rPr lang="en-US" sz="1800" b="0" dirty="0">
                <a:effectLst/>
                <a:latin typeface="Times New Roman" panose="02020603050405020304" pitchFamily="18" charset="0"/>
                <a:ea typeface="Times New Roman" panose="02020603050405020304" pitchFamily="18" charset="0"/>
                <a:cs typeface="Times New Roman" panose="02020603050405020304" pitchFamily="18" charset="0"/>
              </a:rPr>
              <a:t> is more supportive than saying, </a:t>
            </a:r>
            <a:r>
              <a:rPr lang="en-US" sz="1800" b="0" i="1" dirty="0">
                <a:effectLst/>
                <a:latin typeface="Times New Roman" panose="02020603050405020304" pitchFamily="18" charset="0"/>
                <a:ea typeface="Times New Roman" panose="02020603050405020304" pitchFamily="18" charset="0"/>
                <a:cs typeface="Times New Roman" panose="02020603050405020304" pitchFamily="18" charset="0"/>
              </a:rPr>
              <a:t>"Your work is poor."</a:t>
            </a:r>
            <a:r>
              <a:rPr lang="en-US" sz="1800" b="0" dirty="0">
                <a:effectLst/>
                <a:latin typeface="Times New Roman" panose="02020603050405020304" pitchFamily="18" charset="0"/>
                <a:ea typeface="Times New Roman" panose="02020603050405020304" pitchFamily="18" charset="0"/>
                <a:cs typeface="Times New Roman" panose="02020603050405020304" pitchFamily="18" charset="0"/>
              </a:rPr>
              <a:t> Constructive feedback improves confidence while maintaining positive relationships.</a:t>
            </a:r>
            <a:endParaRPr lang="en-US" sz="1800" b="0"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07000"/>
              </a:lnSpc>
              <a:spcBef>
                <a:spcPts val="0"/>
              </a:spcBef>
              <a:spcAft>
                <a:spcPts val="800"/>
              </a:spcAft>
            </a:pPr>
            <a:r>
              <a:rPr lang="en-US" sz="1800" b="0" dirty="0">
                <a:effectLst/>
                <a:latin typeface="Times New Roman" panose="02020603050405020304" pitchFamily="18" charset="0"/>
                <a:ea typeface="Times New Roman" panose="02020603050405020304" pitchFamily="18" charset="0"/>
                <a:cs typeface="Times New Roman" panose="02020603050405020304" pitchFamily="18" charset="0"/>
              </a:rPr>
              <a:t>Empathy also encourages students to support quieter or withdrawn group members by inviting their opinions and </a:t>
            </a:r>
            <a:r>
              <a:rPr lang="en-US" sz="1800" b="0" dirty="0" err="1">
                <a:effectLst/>
                <a:latin typeface="Times New Roman" panose="02020603050405020304" pitchFamily="18" charset="0"/>
                <a:ea typeface="Times New Roman" panose="02020603050405020304" pitchFamily="18" charset="0"/>
                <a:cs typeface="Times New Roman" panose="02020603050405020304" pitchFamily="18" charset="0"/>
              </a:rPr>
              <a:t>recognising</a:t>
            </a:r>
            <a:r>
              <a:rPr lang="en-US" sz="1800" b="0" dirty="0">
                <a:effectLst/>
                <a:latin typeface="Times New Roman" panose="02020603050405020304" pitchFamily="18" charset="0"/>
                <a:ea typeface="Times New Roman" panose="02020603050405020304" pitchFamily="18" charset="0"/>
                <a:cs typeface="Times New Roman" panose="02020603050405020304" pitchFamily="18" charset="0"/>
              </a:rPr>
              <a:t> their contributions. This creates an inclusive learning environment where everyone feels valued.</a:t>
            </a:r>
            <a:endParaRPr lang="en-US" sz="1800" b="0"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07000"/>
              </a:lnSpc>
              <a:spcBef>
                <a:spcPts val="0"/>
              </a:spcBef>
              <a:spcAft>
                <a:spcPts val="800"/>
              </a:spcAft>
            </a:pPr>
            <a:r>
              <a:rPr lang="en-US" sz="1800" b="0" dirty="0">
                <a:effectLst/>
                <a:latin typeface="Times New Roman" panose="02020603050405020304" pitchFamily="18" charset="0"/>
                <a:ea typeface="Times New Roman" panose="02020603050405020304" pitchFamily="18" charset="0"/>
                <a:cs typeface="Times New Roman" panose="02020603050405020304" pitchFamily="18" charset="0"/>
              </a:rPr>
              <a:t>However, empathy should be balanced with accountability. Understanding another person's difficulties should not prevent teams from maintaining shared responsibilities and agreed deadlines. Combining empathy with clear communication creates fair and effective teamwork rather than avoiding difficult conversations.</a:t>
            </a:r>
            <a:endParaRPr lang="en-US" sz="1800" b="0"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07000"/>
              </a:lnSpc>
              <a:spcBef>
                <a:spcPts val="0"/>
              </a:spcBef>
              <a:spcAft>
                <a:spcPts val="800"/>
              </a:spcAft>
            </a:pPr>
            <a:r>
              <a:rPr lang="en-US" sz="1800" b="0" dirty="0">
                <a:effectLst/>
                <a:latin typeface="Times New Roman" panose="02020603050405020304" pitchFamily="18" charset="0"/>
                <a:ea typeface="Times New Roman" panose="02020603050405020304" pitchFamily="18" charset="0"/>
                <a:cs typeface="Times New Roman" panose="02020603050405020304" pitchFamily="18" charset="0"/>
              </a:rPr>
              <a:t>Research shows that emotionally intelligent teams demonstrate stronger collaboration, improved communication, higher motivation and greater overall wellbeing because members understand both their own emotions and the emotions of others (Reilly, 2023; </a:t>
            </a:r>
            <a:r>
              <a:rPr lang="en-US" sz="1800" b="0" dirty="0" err="1">
                <a:effectLst/>
                <a:latin typeface="Times New Roman" panose="02020603050405020304" pitchFamily="18" charset="0"/>
                <a:ea typeface="Times New Roman" panose="02020603050405020304" pitchFamily="18" charset="0"/>
                <a:cs typeface="Times New Roman" panose="02020603050405020304" pitchFamily="18" charset="0"/>
              </a:rPr>
              <a:t>Woime</a:t>
            </a:r>
            <a:r>
              <a:rPr lang="en-US" sz="1800" b="0" dirty="0">
                <a:effectLst/>
                <a:latin typeface="Times New Roman" panose="02020603050405020304" pitchFamily="18" charset="0"/>
                <a:ea typeface="Times New Roman" panose="02020603050405020304" pitchFamily="18" charset="0"/>
                <a:cs typeface="Times New Roman" panose="02020603050405020304" pitchFamily="18" charset="0"/>
              </a:rPr>
              <a:t> and </a:t>
            </a:r>
            <a:r>
              <a:rPr lang="en-US" sz="1800" b="0" dirty="0" err="1">
                <a:effectLst/>
                <a:latin typeface="Times New Roman" panose="02020603050405020304" pitchFamily="18" charset="0"/>
                <a:ea typeface="Times New Roman" panose="02020603050405020304" pitchFamily="18" charset="0"/>
                <a:cs typeface="Times New Roman" panose="02020603050405020304" pitchFamily="18" charset="0"/>
              </a:rPr>
              <a:t>Shato</a:t>
            </a:r>
            <a:r>
              <a:rPr lang="en-US" sz="1800" b="0" dirty="0">
                <a:effectLst/>
                <a:latin typeface="Times New Roman" panose="02020603050405020304" pitchFamily="18" charset="0"/>
                <a:ea typeface="Times New Roman" panose="02020603050405020304" pitchFamily="18" charset="0"/>
                <a:cs typeface="Times New Roman" panose="02020603050405020304" pitchFamily="18" charset="0"/>
              </a:rPr>
              <a:t>, 2025).</a:t>
            </a:r>
          </a:p>
          <a:p>
            <a:pPr marL="0" marR="0">
              <a:lnSpc>
                <a:spcPct val="107000"/>
              </a:lnSpc>
              <a:spcBef>
                <a:spcPts val="0"/>
              </a:spcBef>
              <a:spcAft>
                <a:spcPts val="0"/>
              </a:spcAft>
            </a:pPr>
            <a:r>
              <a:rPr lang="en-US" sz="18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07000"/>
              </a:lnSpc>
              <a:spcBef>
                <a:spcPts val="0"/>
              </a:spcBef>
              <a:spcAft>
                <a:spcPts val="800"/>
              </a:spcAft>
            </a:pPr>
            <a:r>
              <a:rPr lang="en-US" sz="1800" b="1" kern="1800" dirty="0">
                <a:effectLst/>
                <a:latin typeface="Times New Roman" panose="02020603050405020304" pitchFamily="18" charset="0"/>
                <a:ea typeface="Times New Roman" panose="02020603050405020304" pitchFamily="18" charset="0"/>
                <a:cs typeface="Times New Roman" panose="02020603050405020304" pitchFamily="18" charset="0"/>
              </a:rPr>
              <a:t>5. Method / Reflection (Presentation)</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07000"/>
              </a:lnSpc>
              <a:spcBef>
                <a:spcPts val="0"/>
              </a:spcBef>
              <a:spcAft>
                <a:spcPts val="800"/>
              </a:spcAft>
            </a:pPr>
            <a:r>
              <a:rPr lang="en-US" sz="1800" dirty="0">
                <a:effectLst/>
                <a:latin typeface="Times New Roman" panose="02020603050405020304" pitchFamily="18" charset="0"/>
                <a:ea typeface="Times New Roman" panose="02020603050405020304" pitchFamily="18" charset="0"/>
                <a:cs typeface="Times New Roman" panose="02020603050405020304" pitchFamily="18" charset="0"/>
              </a:rPr>
              <a:t>The information for this poster was gathered using three main approaches: academic journal research, observation of university group work, and personal reflection. First, recent academic journal articles were reviewed to develop an understanding of emotional intelligence, mindfulness, teamwork, and conflict management. These sources provided reliable evidence on how emotional intelligence improves communication, collaboration, motivation, and team performance. Using peer-reviewed research ensured that the ideas presented in the poster were supported by current academic knowledge.</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07000"/>
              </a:lnSpc>
              <a:spcBef>
                <a:spcPts val="0"/>
              </a:spcBef>
              <a:spcAft>
                <a:spcPts val="800"/>
              </a:spcAft>
            </a:pPr>
            <a:r>
              <a:rPr lang="en-US" sz="1800" dirty="0">
                <a:effectLst/>
                <a:latin typeface="Times New Roman" panose="02020603050405020304" pitchFamily="18" charset="0"/>
                <a:ea typeface="Times New Roman" panose="02020603050405020304" pitchFamily="18" charset="0"/>
                <a:cs typeface="Times New Roman" panose="02020603050405020304" pitchFamily="18" charset="0"/>
              </a:rPr>
              <a:t>Second, observations of university group projects were used to understand how students respond differently to deadlines, feedback, disagreements, and workload. These observations showed that while some students remained motivated and cooperative, others became frustrated, stressed, or disengaged. Observing these </a:t>
            </a:r>
            <a:r>
              <a:rPr lang="en-US" sz="1800" dirty="0" err="1">
                <a:effectLst/>
                <a:latin typeface="Times New Roman" panose="02020603050405020304" pitchFamily="18" charset="0"/>
                <a:ea typeface="Times New Roman" panose="02020603050405020304" pitchFamily="18" charset="0"/>
                <a:cs typeface="Times New Roman" panose="02020603050405020304" pitchFamily="18" charset="0"/>
              </a:rPr>
              <a:t>behaviours</a:t>
            </a:r>
            <a:r>
              <a:rPr lang="en-US" sz="1800" dirty="0">
                <a:effectLst/>
                <a:latin typeface="Times New Roman" panose="02020603050405020304" pitchFamily="18" charset="0"/>
                <a:ea typeface="Times New Roman" panose="02020603050405020304" pitchFamily="18" charset="0"/>
                <a:cs typeface="Times New Roman" panose="02020603050405020304" pitchFamily="18" charset="0"/>
              </a:rPr>
              <a:t> helped connect emotional intelligence theories with realistic teamwork situations.</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07000"/>
              </a:lnSpc>
              <a:spcBef>
                <a:spcPts val="0"/>
              </a:spcBef>
              <a:spcAft>
                <a:spcPts val="800"/>
              </a:spcAft>
            </a:pPr>
            <a:r>
              <a:rPr lang="en-US" sz="1800" dirty="0">
                <a:effectLst/>
                <a:latin typeface="Times New Roman" panose="02020603050405020304" pitchFamily="18" charset="0"/>
                <a:ea typeface="Times New Roman" panose="02020603050405020304" pitchFamily="18" charset="0"/>
                <a:cs typeface="Times New Roman" panose="02020603050405020304" pitchFamily="18" charset="0"/>
              </a:rPr>
              <a:t>Finally, personal reflection was used to consider experiences of working in collaborative learning environments. Reflecting on group discussions, task allocation, communication challenges, and conflict provided practical insights into how emotional intelligence skills such as self-awareness, empathy, self-regulation, and active listening can improve teamwork. Combining research evidence, real-life observation, and personal reflection created a balanced understanding of emotional intelligence and demonstrated how these skills can be applied effectively during university group projects and in future professional workplaces.</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07000"/>
              </a:lnSpc>
              <a:spcBef>
                <a:spcPts val="0"/>
              </a:spcBef>
              <a:spcAft>
                <a:spcPts val="0"/>
              </a:spcAft>
            </a:pPr>
            <a:r>
              <a:rPr lang="en-US" sz="18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07000"/>
              </a:lnSpc>
              <a:spcBef>
                <a:spcPts val="0"/>
              </a:spcBef>
              <a:spcAft>
                <a:spcPts val="800"/>
              </a:spcAft>
            </a:pPr>
            <a:r>
              <a:rPr lang="en-US" sz="1800" b="1" kern="1800" dirty="0">
                <a:effectLst/>
                <a:latin typeface="Times New Roman" panose="02020603050405020304" pitchFamily="18" charset="0"/>
                <a:ea typeface="Times New Roman" panose="02020603050405020304" pitchFamily="18" charset="0"/>
                <a:cs typeface="Times New Roman" panose="02020603050405020304" pitchFamily="18" charset="0"/>
              </a:rPr>
              <a:t>6. Conclusion and Recommendations</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07000"/>
              </a:lnSpc>
              <a:spcBef>
                <a:spcPts val="0"/>
              </a:spcBef>
              <a:spcAft>
                <a:spcPts val="800"/>
              </a:spcAft>
            </a:pPr>
            <a:r>
              <a:rPr lang="en-US" sz="1800" dirty="0">
                <a:effectLst/>
                <a:latin typeface="Times New Roman" panose="02020603050405020304" pitchFamily="18" charset="0"/>
                <a:ea typeface="Times New Roman" panose="02020603050405020304" pitchFamily="18" charset="0"/>
                <a:cs typeface="Times New Roman" panose="02020603050405020304" pitchFamily="18" charset="0"/>
              </a:rPr>
              <a:t>Emotional intelligence is a valuable skill for successful university group projects and future professional careers. Goleman's Emotional Intelligence Model demonstrates that self-awareness, self-regulation, motivation, empathy and social skills work together to improve teamwork, manage conflict and increase productivity. Mindfulness further strengthens emotional regulation by helping students </a:t>
            </a:r>
            <a:r>
              <a:rPr lang="en-US" sz="1800" dirty="0" err="1">
                <a:effectLst/>
                <a:latin typeface="Times New Roman" panose="02020603050405020304" pitchFamily="18" charset="0"/>
                <a:ea typeface="Times New Roman" panose="02020603050405020304" pitchFamily="18" charset="0"/>
                <a:cs typeface="Times New Roman" panose="02020603050405020304" pitchFamily="18" charset="0"/>
              </a:rPr>
              <a:t>recognise</a:t>
            </a:r>
            <a:r>
              <a:rPr lang="en-US" sz="1800" dirty="0">
                <a:effectLst/>
                <a:latin typeface="Times New Roman" panose="02020603050405020304" pitchFamily="18" charset="0"/>
                <a:ea typeface="Times New Roman" panose="02020603050405020304" pitchFamily="18" charset="0"/>
                <a:cs typeface="Times New Roman" panose="02020603050405020304" pitchFamily="18" charset="0"/>
              </a:rPr>
              <a:t> emotions before reacting. Although emotional intelligence does not completely remove challenges, it enables students to manage them more positively and effectively.</a:t>
            </a:r>
          </a:p>
          <a:p>
            <a:pPr marL="0" marR="0">
              <a:lnSpc>
                <a:spcPct val="107000"/>
              </a:lnSpc>
              <a:spcBef>
                <a:spcPts val="0"/>
              </a:spcBef>
              <a:spcAft>
                <a:spcPts val="800"/>
              </a:spcAft>
            </a:pP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07000"/>
              </a:lnSpc>
              <a:spcBef>
                <a:spcPts val="0"/>
              </a:spcBef>
              <a:spcAft>
                <a:spcPts val="800"/>
              </a:spcAft>
            </a:pPr>
            <a:r>
              <a:rPr lang="en-US" sz="1800" b="1" dirty="0">
                <a:effectLst/>
                <a:latin typeface="Times New Roman" panose="02020603050405020304" pitchFamily="18" charset="0"/>
                <a:ea typeface="Times New Roman" panose="02020603050405020304" pitchFamily="18" charset="0"/>
                <a:cs typeface="Times New Roman" panose="02020603050405020304" pitchFamily="18" charset="0"/>
              </a:rPr>
              <a:t>Practical Recommendations</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285750" marR="0" indent="-285750">
              <a:lnSpc>
                <a:spcPct val="107000"/>
              </a:lnSpc>
              <a:spcBef>
                <a:spcPts val="0"/>
              </a:spcBef>
              <a:spcAft>
                <a:spcPts val="800"/>
              </a:spcAft>
              <a:buFont typeface="Arial" panose="020B0604020202020204" pitchFamily="34" charset="0"/>
              <a:buChar char="•"/>
            </a:pPr>
            <a:r>
              <a:rPr lang="en-US" sz="1800" dirty="0" err="1">
                <a:effectLst/>
                <a:latin typeface="Times New Roman" panose="02020603050405020304" pitchFamily="18" charset="0"/>
                <a:ea typeface="Times New Roman" panose="02020603050405020304" pitchFamily="18" charset="0"/>
                <a:cs typeface="Times New Roman" panose="02020603050405020304" pitchFamily="18" charset="0"/>
              </a:rPr>
              <a:t>Recognise</a:t>
            </a:r>
            <a:r>
              <a:rPr lang="en-US" sz="1800" dirty="0">
                <a:effectLst/>
                <a:latin typeface="Times New Roman" panose="02020603050405020304" pitchFamily="18" charset="0"/>
                <a:ea typeface="Times New Roman" panose="02020603050405020304" pitchFamily="18" charset="0"/>
                <a:cs typeface="Times New Roman" panose="02020603050405020304" pitchFamily="18" charset="0"/>
              </a:rPr>
              <a:t> emotions before reacting.</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285750" marR="0" indent="-285750">
              <a:lnSpc>
                <a:spcPct val="107000"/>
              </a:lnSpc>
              <a:spcBef>
                <a:spcPts val="0"/>
              </a:spcBef>
              <a:spcAft>
                <a:spcPts val="800"/>
              </a:spcAft>
              <a:buFont typeface="Arial" panose="020B0604020202020204" pitchFamily="34" charset="0"/>
              <a:buChar char="•"/>
            </a:pPr>
            <a:r>
              <a:rPr lang="en-US" sz="1800" dirty="0" err="1">
                <a:effectLst/>
                <a:latin typeface="Times New Roman" panose="02020603050405020304" pitchFamily="18" charset="0"/>
                <a:ea typeface="Times New Roman" panose="02020603050405020304" pitchFamily="18" charset="0"/>
                <a:cs typeface="Times New Roman" panose="02020603050405020304" pitchFamily="18" charset="0"/>
              </a:rPr>
              <a:t>Practise</a:t>
            </a:r>
            <a:r>
              <a:rPr lang="en-US" sz="1800" dirty="0">
                <a:effectLst/>
                <a:latin typeface="Times New Roman" panose="02020603050405020304" pitchFamily="18" charset="0"/>
                <a:ea typeface="Times New Roman" panose="02020603050405020304" pitchFamily="18" charset="0"/>
                <a:cs typeface="Times New Roman" panose="02020603050405020304" pitchFamily="18" charset="0"/>
              </a:rPr>
              <a:t> mindfulness during stressful situations.</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285750" marR="0" indent="-285750">
              <a:lnSpc>
                <a:spcPct val="107000"/>
              </a:lnSpc>
              <a:spcBef>
                <a:spcPts val="0"/>
              </a:spcBef>
              <a:spcAft>
                <a:spcPts val="800"/>
              </a:spcAft>
              <a:buFont typeface="Arial" panose="020B0604020202020204" pitchFamily="34" charset="0"/>
              <a:buChar char="•"/>
            </a:pPr>
            <a:r>
              <a:rPr lang="en-US" sz="1800" dirty="0">
                <a:effectLst/>
                <a:latin typeface="Times New Roman" panose="02020603050405020304" pitchFamily="18" charset="0"/>
                <a:ea typeface="Times New Roman" panose="02020603050405020304" pitchFamily="18" charset="0"/>
                <a:cs typeface="Times New Roman" panose="02020603050405020304" pitchFamily="18" charset="0"/>
              </a:rPr>
              <a:t>Reflect after group meetings to improve emotional awareness.</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285750" marR="0" indent="-285750">
              <a:lnSpc>
                <a:spcPct val="107000"/>
              </a:lnSpc>
              <a:spcBef>
                <a:spcPts val="0"/>
              </a:spcBef>
              <a:spcAft>
                <a:spcPts val="800"/>
              </a:spcAft>
              <a:buFont typeface="Arial" panose="020B0604020202020204" pitchFamily="34" charset="0"/>
              <a:buChar char="•"/>
            </a:pPr>
            <a:r>
              <a:rPr lang="en-US" sz="1800" dirty="0">
                <a:effectLst/>
                <a:latin typeface="Times New Roman" panose="02020603050405020304" pitchFamily="18" charset="0"/>
                <a:ea typeface="Times New Roman" panose="02020603050405020304" pitchFamily="18" charset="0"/>
                <a:cs typeface="Times New Roman" panose="02020603050405020304" pitchFamily="18" charset="0"/>
              </a:rPr>
              <a:t>Listen actively and understand different perspectives.</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285750" marR="0" indent="-285750">
              <a:lnSpc>
                <a:spcPct val="107000"/>
              </a:lnSpc>
              <a:spcBef>
                <a:spcPts val="0"/>
              </a:spcBef>
              <a:spcAft>
                <a:spcPts val="800"/>
              </a:spcAft>
              <a:buFont typeface="Arial" panose="020B0604020202020204" pitchFamily="34" charset="0"/>
              <a:buChar char="•"/>
            </a:pPr>
            <a:r>
              <a:rPr lang="en-US" sz="1800" dirty="0">
                <a:effectLst/>
                <a:latin typeface="Times New Roman" panose="02020603050405020304" pitchFamily="18" charset="0"/>
                <a:ea typeface="Times New Roman" panose="02020603050405020304" pitchFamily="18" charset="0"/>
                <a:cs typeface="Times New Roman" panose="02020603050405020304" pitchFamily="18" charset="0"/>
              </a:rPr>
              <a:t>Give constructive feedback with respect.</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285750" marR="0" indent="-285750">
              <a:lnSpc>
                <a:spcPct val="107000"/>
              </a:lnSpc>
              <a:spcBef>
                <a:spcPts val="0"/>
              </a:spcBef>
              <a:spcAft>
                <a:spcPts val="800"/>
              </a:spcAft>
              <a:buFont typeface="Arial" panose="020B0604020202020204" pitchFamily="34" charset="0"/>
              <a:buChar char="•"/>
            </a:pPr>
            <a:r>
              <a:rPr lang="en-US" sz="1800" dirty="0">
                <a:effectLst/>
                <a:latin typeface="Times New Roman" panose="02020603050405020304" pitchFamily="18" charset="0"/>
                <a:ea typeface="Times New Roman" panose="02020603050405020304" pitchFamily="18" charset="0"/>
                <a:cs typeface="Times New Roman" panose="02020603050405020304" pitchFamily="18" charset="0"/>
              </a:rPr>
              <a:t>Support withdrawn team members through empathy.</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285750" marR="0" indent="-285750">
              <a:lnSpc>
                <a:spcPct val="107000"/>
              </a:lnSpc>
              <a:spcBef>
                <a:spcPts val="0"/>
              </a:spcBef>
              <a:spcAft>
                <a:spcPts val="800"/>
              </a:spcAft>
              <a:buFont typeface="Arial" panose="020B0604020202020204" pitchFamily="34" charset="0"/>
              <a:buChar char="•"/>
            </a:pPr>
            <a:r>
              <a:rPr lang="en-US" sz="1800" dirty="0">
                <a:effectLst/>
                <a:latin typeface="Times New Roman" panose="02020603050405020304" pitchFamily="18" charset="0"/>
                <a:ea typeface="Times New Roman" panose="02020603050405020304" pitchFamily="18" charset="0"/>
                <a:cs typeface="Times New Roman" panose="02020603050405020304" pitchFamily="18" charset="0"/>
              </a:rPr>
              <a:t>Plan work early to reduce stress.</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285750" marR="0" indent="-285750">
              <a:lnSpc>
                <a:spcPct val="107000"/>
              </a:lnSpc>
              <a:spcBef>
                <a:spcPts val="0"/>
              </a:spcBef>
              <a:spcAft>
                <a:spcPts val="800"/>
              </a:spcAft>
              <a:buFont typeface="Arial" panose="020B0604020202020204" pitchFamily="34" charset="0"/>
              <a:buChar char="•"/>
            </a:pPr>
            <a:r>
              <a:rPr lang="en-US" sz="1800" dirty="0">
                <a:effectLst/>
                <a:latin typeface="Times New Roman" panose="02020603050405020304" pitchFamily="18" charset="0"/>
                <a:ea typeface="Times New Roman" panose="02020603050405020304" pitchFamily="18" charset="0"/>
                <a:cs typeface="Times New Roman" panose="02020603050405020304" pitchFamily="18" charset="0"/>
              </a:rPr>
              <a:t>Use Goleman's EI skills during every stage of group projects.</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07000"/>
              </a:lnSpc>
              <a:spcBef>
                <a:spcPts val="0"/>
              </a:spcBef>
              <a:spcAft>
                <a:spcPts val="800"/>
              </a:spcAft>
            </a:pPr>
            <a:endParaRPr lang="en-US" sz="1800" b="1" dirty="0">
              <a:effectLst/>
              <a:latin typeface="Times New Roman" panose="02020603050405020304" pitchFamily="18" charset="0"/>
              <a:ea typeface="Times New Roman" panose="02020603050405020304" pitchFamily="18" charset="0"/>
              <a:cs typeface="Times New Roman" panose="02020603050405020304" pitchFamily="18" charset="0"/>
            </a:endParaRPr>
          </a:p>
          <a:p>
            <a:pPr marL="0" marR="0">
              <a:lnSpc>
                <a:spcPct val="107000"/>
              </a:lnSpc>
              <a:spcBef>
                <a:spcPts val="0"/>
              </a:spcBef>
              <a:spcAft>
                <a:spcPts val="800"/>
              </a:spcAft>
            </a:pPr>
            <a:r>
              <a:rPr lang="en-US" sz="1800" b="1" dirty="0">
                <a:effectLst/>
                <a:latin typeface="Times New Roman" panose="02020603050405020304" pitchFamily="18" charset="0"/>
                <a:ea typeface="Times New Roman" panose="02020603050405020304" pitchFamily="18" charset="0"/>
                <a:cs typeface="Times New Roman" panose="02020603050405020304" pitchFamily="18" charset="0"/>
              </a:rPr>
              <a:t>Final Message</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07000"/>
              </a:lnSpc>
              <a:spcBef>
                <a:spcPts val="0"/>
              </a:spcBef>
              <a:spcAft>
                <a:spcPts val="800"/>
              </a:spcAft>
            </a:pPr>
            <a:r>
              <a:rPr lang="en-US" sz="1800" b="0" dirty="0">
                <a:effectLst/>
                <a:latin typeface="Times New Roman" panose="02020603050405020304" pitchFamily="18" charset="0"/>
                <a:ea typeface="Times New Roman" panose="02020603050405020304" pitchFamily="18" charset="0"/>
                <a:cs typeface="Times New Roman" panose="02020603050405020304" pitchFamily="18" charset="0"/>
              </a:rPr>
              <a:t>Emotionally intelligent students communicate better, manage conflict more effectively, reduce stress, and achieve stronger teamwork outcomes both at university and in future workplaces.</a:t>
            </a:r>
            <a:endParaRPr lang="en-US" sz="1800" b="0"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07000"/>
              </a:lnSpc>
              <a:spcBef>
                <a:spcPts val="0"/>
              </a:spcBef>
              <a:spcAft>
                <a:spcPts val="0"/>
              </a:spcAft>
            </a:pPr>
            <a:r>
              <a:rPr lang="en-US" sz="18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07000"/>
              </a:lnSpc>
              <a:spcBef>
                <a:spcPts val="0"/>
              </a:spcBef>
              <a:spcAft>
                <a:spcPts val="800"/>
              </a:spcAft>
            </a:pPr>
            <a:r>
              <a:rPr lang="en-US" sz="1800" b="1" dirty="0">
                <a:effectLst/>
                <a:latin typeface="Times New Roman" panose="02020603050405020304" pitchFamily="18" charset="0"/>
                <a:ea typeface="Times New Roman" panose="02020603050405020304" pitchFamily="18" charset="0"/>
                <a:cs typeface="Times New Roman" panose="02020603050405020304" pitchFamily="18" charset="0"/>
              </a:rPr>
              <a:t>References</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285750" marR="0" indent="-285750">
              <a:lnSpc>
                <a:spcPct val="107000"/>
              </a:lnSpc>
              <a:spcBef>
                <a:spcPts val="0"/>
              </a:spcBef>
              <a:spcAft>
                <a:spcPts val="800"/>
              </a:spcAft>
              <a:buFont typeface="Arial" panose="020B0604020202020204" pitchFamily="34" charset="0"/>
              <a:buChar char="•"/>
            </a:pPr>
            <a:r>
              <a:rPr lang="en-US" sz="1800" dirty="0">
                <a:effectLst/>
                <a:latin typeface="Times New Roman" panose="02020603050405020304" pitchFamily="18" charset="0"/>
                <a:ea typeface="Times New Roman" panose="02020603050405020304" pitchFamily="18" charset="0"/>
                <a:cs typeface="Times New Roman" panose="02020603050405020304" pitchFamily="18" charset="0"/>
              </a:rPr>
              <a:t>Awe, A.O., David-</a:t>
            </a:r>
            <a:r>
              <a:rPr lang="en-US" sz="1800" dirty="0" err="1">
                <a:effectLst/>
                <a:latin typeface="Times New Roman" panose="02020603050405020304" pitchFamily="18" charset="0"/>
                <a:ea typeface="Times New Roman" panose="02020603050405020304" pitchFamily="18" charset="0"/>
                <a:cs typeface="Times New Roman" panose="02020603050405020304" pitchFamily="18" charset="0"/>
              </a:rPr>
              <a:t>Olawade</a:t>
            </a:r>
            <a:r>
              <a:rPr lang="en-US" sz="1800" dirty="0">
                <a:effectLst/>
                <a:latin typeface="Times New Roman" panose="02020603050405020304" pitchFamily="18" charset="0"/>
                <a:ea typeface="Times New Roman" panose="02020603050405020304" pitchFamily="18" charset="0"/>
                <a:cs typeface="Times New Roman" panose="02020603050405020304" pitchFamily="18" charset="0"/>
              </a:rPr>
              <a:t>, A.C., Ayodele-Awe, I., Feng, H., </a:t>
            </a:r>
            <a:r>
              <a:rPr lang="en-US" sz="1800" dirty="0" err="1">
                <a:effectLst/>
                <a:latin typeface="Times New Roman" panose="02020603050405020304" pitchFamily="18" charset="0"/>
                <a:ea typeface="Times New Roman" panose="02020603050405020304" pitchFamily="18" charset="0"/>
                <a:cs typeface="Times New Roman" panose="02020603050405020304" pitchFamily="18" charset="0"/>
              </a:rPr>
              <a:t>Odetayo</a:t>
            </a:r>
            <a:r>
              <a:rPr lang="en-US" sz="1800" dirty="0">
                <a:effectLst/>
                <a:latin typeface="Times New Roman" panose="02020603050405020304" pitchFamily="18" charset="0"/>
                <a:ea typeface="Times New Roman" panose="02020603050405020304" pitchFamily="18" charset="0"/>
                <a:cs typeface="Times New Roman" panose="02020603050405020304" pitchFamily="18" charset="0"/>
              </a:rPr>
              <a:t>, A., </a:t>
            </a:r>
            <a:r>
              <a:rPr lang="en-US" sz="1800" dirty="0" err="1">
                <a:effectLst/>
                <a:latin typeface="Times New Roman" panose="02020603050405020304" pitchFamily="18" charset="0"/>
                <a:ea typeface="Times New Roman" panose="02020603050405020304" pitchFamily="18" charset="0"/>
                <a:cs typeface="Times New Roman" panose="02020603050405020304" pitchFamily="18" charset="0"/>
              </a:rPr>
              <a:t>Afolalu</a:t>
            </a:r>
            <a:r>
              <a:rPr lang="en-US" sz="1800" dirty="0">
                <a:effectLst/>
                <a:latin typeface="Times New Roman" panose="02020603050405020304" pitchFamily="18" charset="0"/>
                <a:ea typeface="Times New Roman" panose="02020603050405020304" pitchFamily="18" charset="0"/>
                <a:cs typeface="Times New Roman" panose="02020603050405020304" pitchFamily="18" charset="0"/>
              </a:rPr>
              <a:t>, T.D., </a:t>
            </a:r>
            <a:r>
              <a:rPr lang="en-US" sz="1800" dirty="0" err="1">
                <a:effectLst/>
                <a:latin typeface="Times New Roman" panose="02020603050405020304" pitchFamily="18" charset="0"/>
                <a:ea typeface="Times New Roman" panose="02020603050405020304" pitchFamily="18" charset="0"/>
                <a:cs typeface="Times New Roman" panose="02020603050405020304" pitchFamily="18" charset="0"/>
              </a:rPr>
              <a:t>Ladan</a:t>
            </a:r>
            <a:r>
              <a:rPr lang="en-US" sz="1800" dirty="0">
                <a:effectLst/>
                <a:latin typeface="Times New Roman" panose="02020603050405020304" pitchFamily="18" charset="0"/>
                <a:ea typeface="Times New Roman" panose="02020603050405020304" pitchFamily="18" charset="0"/>
                <a:cs typeface="Times New Roman" panose="02020603050405020304" pitchFamily="18" charset="0"/>
              </a:rPr>
              <a:t>, H. and </a:t>
            </a:r>
            <a:r>
              <a:rPr lang="en-US" sz="1800" dirty="0" err="1">
                <a:effectLst/>
                <a:latin typeface="Times New Roman" panose="02020603050405020304" pitchFamily="18" charset="0"/>
                <a:ea typeface="Times New Roman" panose="02020603050405020304" pitchFamily="18" charset="0"/>
                <a:cs typeface="Times New Roman" panose="02020603050405020304" pitchFamily="18" charset="0"/>
              </a:rPr>
              <a:t>Olawade</a:t>
            </a:r>
            <a:r>
              <a:rPr lang="en-US" sz="1800" dirty="0">
                <a:effectLst/>
                <a:latin typeface="Times New Roman" panose="02020603050405020304" pitchFamily="18" charset="0"/>
                <a:ea typeface="Times New Roman" panose="02020603050405020304" pitchFamily="18" charset="0"/>
                <a:cs typeface="Times New Roman" panose="02020603050405020304" pitchFamily="18" charset="0"/>
              </a:rPr>
              <a:t>, D.B., 2023. </a:t>
            </a:r>
            <a:r>
              <a:rPr lang="en-US" sz="1800" i="1" dirty="0">
                <a:effectLst/>
                <a:latin typeface="Times New Roman" panose="02020603050405020304" pitchFamily="18" charset="0"/>
                <a:ea typeface="Times New Roman" panose="02020603050405020304" pitchFamily="18" charset="0"/>
                <a:cs typeface="Times New Roman" panose="02020603050405020304" pitchFamily="18" charset="0"/>
              </a:rPr>
              <a:t>Predictors and influencing factors of emotional intelligence among nurses in the North East England, United Kingdom</a:t>
            </a:r>
            <a:r>
              <a:rPr lang="en-US" sz="180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1800" i="1" dirty="0">
                <a:effectLst/>
                <a:latin typeface="Times New Roman" panose="02020603050405020304" pitchFamily="18" charset="0"/>
                <a:ea typeface="Times New Roman" panose="02020603050405020304" pitchFamily="18" charset="0"/>
                <a:cs typeface="Times New Roman" panose="02020603050405020304" pitchFamily="18" charset="0"/>
              </a:rPr>
              <a:t>Journal of Education and Health Promotion</a:t>
            </a:r>
            <a:r>
              <a:rPr lang="en-US" sz="1800" dirty="0">
                <a:effectLst/>
                <a:latin typeface="Times New Roman" panose="02020603050405020304" pitchFamily="18" charset="0"/>
                <a:ea typeface="Times New Roman" panose="02020603050405020304" pitchFamily="18" charset="0"/>
                <a:cs typeface="Times New Roman" panose="02020603050405020304" pitchFamily="18" charset="0"/>
              </a:rPr>
              <a:t>, 12(1), p.236.</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285750" marR="0" indent="-285750">
              <a:lnSpc>
                <a:spcPct val="107000"/>
              </a:lnSpc>
              <a:spcBef>
                <a:spcPts val="0"/>
              </a:spcBef>
              <a:spcAft>
                <a:spcPts val="800"/>
              </a:spcAft>
              <a:buFont typeface="Arial" panose="020B0604020202020204" pitchFamily="34" charset="0"/>
              <a:buChar char="•"/>
            </a:pPr>
            <a:r>
              <a:rPr lang="en-US" sz="1800" dirty="0" err="1">
                <a:effectLst/>
                <a:latin typeface="Times New Roman" panose="02020603050405020304" pitchFamily="18" charset="0"/>
                <a:ea typeface="Times New Roman" panose="02020603050405020304" pitchFamily="18" charset="0"/>
                <a:cs typeface="Times New Roman" panose="02020603050405020304" pitchFamily="18" charset="0"/>
              </a:rPr>
              <a:t>Kargeti</a:t>
            </a:r>
            <a:r>
              <a:rPr lang="en-US" sz="1800" dirty="0">
                <a:effectLst/>
                <a:latin typeface="Times New Roman" panose="02020603050405020304" pitchFamily="18" charset="0"/>
                <a:ea typeface="Times New Roman" panose="02020603050405020304" pitchFamily="18" charset="0"/>
                <a:cs typeface="Times New Roman" panose="02020603050405020304" pitchFamily="18" charset="0"/>
              </a:rPr>
              <a:t>, H., 2023. </a:t>
            </a:r>
            <a:r>
              <a:rPr lang="en-US" sz="1800" i="1" dirty="0">
                <a:effectLst/>
                <a:latin typeface="Times New Roman" panose="02020603050405020304" pitchFamily="18" charset="0"/>
                <a:ea typeface="Times New Roman" panose="02020603050405020304" pitchFamily="18" charset="0"/>
                <a:cs typeface="Times New Roman" panose="02020603050405020304" pitchFamily="18" charset="0"/>
              </a:rPr>
              <a:t>The role of Emotional Intelligence in Building Effective Workplace: A quantitative study</a:t>
            </a:r>
            <a:r>
              <a:rPr lang="en-US" sz="180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1800" i="1" dirty="0">
                <a:effectLst/>
                <a:latin typeface="Times New Roman" panose="02020603050405020304" pitchFamily="18" charset="0"/>
                <a:ea typeface="Times New Roman" panose="02020603050405020304" pitchFamily="18" charset="0"/>
                <a:cs typeface="Times New Roman" panose="02020603050405020304" pitchFamily="18" charset="0"/>
              </a:rPr>
              <a:t>Journal of Cardiovascular Disease Research</a:t>
            </a:r>
            <a:r>
              <a:rPr lang="en-US" sz="1800" dirty="0">
                <a:effectLst/>
                <a:latin typeface="Times New Roman" panose="02020603050405020304" pitchFamily="18" charset="0"/>
                <a:ea typeface="Times New Roman" panose="02020603050405020304" pitchFamily="18" charset="0"/>
                <a:cs typeface="Times New Roman" panose="02020603050405020304" pitchFamily="18" charset="0"/>
              </a:rPr>
              <a:t>, 12(4), pp.2558–2565.</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285750" marR="0" indent="-285750">
              <a:lnSpc>
                <a:spcPct val="107000"/>
              </a:lnSpc>
              <a:spcBef>
                <a:spcPts val="0"/>
              </a:spcBef>
              <a:spcAft>
                <a:spcPts val="800"/>
              </a:spcAft>
              <a:buFont typeface="Arial" panose="020B0604020202020204" pitchFamily="34" charset="0"/>
              <a:buChar char="•"/>
            </a:pPr>
            <a:r>
              <a:rPr lang="en-US" sz="1800" dirty="0">
                <a:effectLst/>
                <a:latin typeface="Times New Roman" panose="02020603050405020304" pitchFamily="18" charset="0"/>
                <a:ea typeface="Times New Roman" panose="02020603050405020304" pitchFamily="18" charset="0"/>
                <a:cs typeface="Times New Roman" panose="02020603050405020304" pitchFamily="18" charset="0"/>
              </a:rPr>
              <a:t>Reilly, P.J., 2023. </a:t>
            </a:r>
            <a:r>
              <a:rPr lang="en-US" sz="1800" i="1" dirty="0">
                <a:effectLst/>
                <a:latin typeface="Times New Roman" panose="02020603050405020304" pitchFamily="18" charset="0"/>
                <a:ea typeface="Times New Roman" panose="02020603050405020304" pitchFamily="18" charset="0"/>
                <a:cs typeface="Times New Roman" panose="02020603050405020304" pitchFamily="18" charset="0"/>
              </a:rPr>
              <a:t>Developing emotionally intelligent work teams improves performance and organizational wellbeing: A literature review</a:t>
            </a:r>
            <a:r>
              <a:rPr lang="en-US" sz="180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1800" i="1" dirty="0">
                <a:effectLst/>
                <a:latin typeface="Times New Roman" panose="02020603050405020304" pitchFamily="18" charset="0"/>
                <a:ea typeface="Times New Roman" panose="02020603050405020304" pitchFamily="18" charset="0"/>
                <a:cs typeface="Times New Roman" panose="02020603050405020304" pitchFamily="18" charset="0"/>
              </a:rPr>
              <a:t>New Review of Academic Librarianship</a:t>
            </a:r>
            <a:r>
              <a:rPr lang="en-US" sz="1800" dirty="0">
                <a:effectLst/>
                <a:latin typeface="Times New Roman" panose="02020603050405020304" pitchFamily="18" charset="0"/>
                <a:ea typeface="Times New Roman" panose="02020603050405020304" pitchFamily="18" charset="0"/>
                <a:cs typeface="Times New Roman" panose="02020603050405020304" pitchFamily="18" charset="0"/>
              </a:rPr>
              <a:t>, 29(2), pp.203–217.</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285750" marR="0" indent="-285750">
              <a:lnSpc>
                <a:spcPct val="107000"/>
              </a:lnSpc>
              <a:spcBef>
                <a:spcPts val="0"/>
              </a:spcBef>
              <a:spcAft>
                <a:spcPts val="800"/>
              </a:spcAft>
              <a:buFont typeface="Arial" panose="020B0604020202020204" pitchFamily="34" charset="0"/>
              <a:buChar char="•"/>
            </a:pPr>
            <a:r>
              <a:rPr lang="en-US" sz="1800" dirty="0" err="1">
                <a:effectLst/>
                <a:latin typeface="Times New Roman" panose="02020603050405020304" pitchFamily="18" charset="0"/>
                <a:ea typeface="Times New Roman" panose="02020603050405020304" pitchFamily="18" charset="0"/>
                <a:cs typeface="Times New Roman" panose="02020603050405020304" pitchFamily="18" charset="0"/>
              </a:rPr>
              <a:t>Woime</a:t>
            </a:r>
            <a:r>
              <a:rPr lang="en-US" sz="1800" dirty="0">
                <a:effectLst/>
                <a:latin typeface="Times New Roman" panose="02020603050405020304" pitchFamily="18" charset="0"/>
                <a:ea typeface="Times New Roman" panose="02020603050405020304" pitchFamily="18" charset="0"/>
                <a:cs typeface="Times New Roman" panose="02020603050405020304" pitchFamily="18" charset="0"/>
              </a:rPr>
              <a:t>, A.W. and </a:t>
            </a:r>
            <a:r>
              <a:rPr lang="en-US" sz="1800" dirty="0" err="1">
                <a:effectLst/>
                <a:latin typeface="Times New Roman" panose="02020603050405020304" pitchFamily="18" charset="0"/>
                <a:ea typeface="Times New Roman" panose="02020603050405020304" pitchFamily="18" charset="0"/>
                <a:cs typeface="Times New Roman" panose="02020603050405020304" pitchFamily="18" charset="0"/>
              </a:rPr>
              <a:t>Shato</a:t>
            </a:r>
            <a:r>
              <a:rPr lang="en-US" sz="1800" dirty="0">
                <a:effectLst/>
                <a:latin typeface="Times New Roman" panose="02020603050405020304" pitchFamily="18" charset="0"/>
                <a:ea typeface="Times New Roman" panose="02020603050405020304" pitchFamily="18" charset="0"/>
                <a:cs typeface="Times New Roman" panose="02020603050405020304" pitchFamily="18" charset="0"/>
              </a:rPr>
              <a:t>, G.A., 2025. </a:t>
            </a:r>
            <a:r>
              <a:rPr lang="en-US" sz="1800" i="1" dirty="0">
                <a:effectLst/>
                <a:latin typeface="Times New Roman" panose="02020603050405020304" pitchFamily="18" charset="0"/>
                <a:ea typeface="Times New Roman" panose="02020603050405020304" pitchFamily="18" charset="0"/>
                <a:cs typeface="Times New Roman" panose="02020603050405020304" pitchFamily="18" charset="0"/>
              </a:rPr>
              <a:t>The role of emotional intelligence and conflict management in job satisfaction and teamwork: A systematic review</a:t>
            </a:r>
            <a:r>
              <a:rPr lang="en-US" sz="180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1800" i="1" dirty="0">
                <a:effectLst/>
                <a:latin typeface="Times New Roman" panose="02020603050405020304" pitchFamily="18" charset="0"/>
                <a:ea typeface="Times New Roman" panose="02020603050405020304" pitchFamily="18" charset="0"/>
                <a:cs typeface="Times New Roman" panose="02020603050405020304" pitchFamily="18" charset="0"/>
              </a:rPr>
              <a:t>Public Health Challenges</a:t>
            </a:r>
            <a:r>
              <a:rPr lang="en-US" sz="1800" dirty="0">
                <a:effectLst/>
                <a:latin typeface="Times New Roman" panose="02020603050405020304" pitchFamily="18" charset="0"/>
                <a:ea typeface="Times New Roman" panose="02020603050405020304" pitchFamily="18" charset="0"/>
                <a:cs typeface="Times New Roman" panose="02020603050405020304" pitchFamily="18" charset="0"/>
              </a:rPr>
              <a:t>, 4(2), p.e70054.</a:t>
            </a:r>
          </a:p>
          <a:p>
            <a:pPr marL="285750" marR="0" indent="-285750">
              <a:lnSpc>
                <a:spcPct val="107000"/>
              </a:lnSpc>
              <a:spcBef>
                <a:spcPts val="0"/>
              </a:spcBef>
              <a:spcAft>
                <a:spcPts val="800"/>
              </a:spcAft>
              <a:buFont typeface="Arial" panose="020B0604020202020204" pitchFamily="34" charset="0"/>
              <a:buChar char="•"/>
            </a:pPr>
            <a:r>
              <a:rPr lang="en-US" sz="2800" b="0" i="0" dirty="0">
                <a:solidFill>
                  <a:srgbClr val="222222"/>
                </a:solidFill>
                <a:effectLst/>
                <a:latin typeface="Arial" panose="020B0604020202020204" pitchFamily="34" charset="0"/>
              </a:rPr>
              <a:t>Goleman, D., 2005. </a:t>
            </a:r>
            <a:r>
              <a:rPr lang="en-US" sz="2800" b="0" i="1" dirty="0">
                <a:solidFill>
                  <a:srgbClr val="222222"/>
                </a:solidFill>
                <a:effectLst/>
                <a:latin typeface="Arial" panose="020B0604020202020204" pitchFamily="34" charset="0"/>
              </a:rPr>
              <a:t>Emotional intelligence: Why it can matter more than IQ</a:t>
            </a:r>
            <a:r>
              <a:rPr lang="en-US" sz="2800" b="0" i="0" dirty="0">
                <a:solidFill>
                  <a:srgbClr val="222222"/>
                </a:solidFill>
                <a:effectLst/>
                <a:latin typeface="Arial" panose="020B0604020202020204" pitchFamily="34" charset="0"/>
              </a:rPr>
              <a:t>. Bantam.</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07000"/>
              </a:lnSpc>
              <a:spcBef>
                <a:spcPts val="0"/>
              </a:spcBef>
              <a:spcAft>
                <a:spcPts val="800"/>
              </a:spcAft>
            </a:pPr>
            <a:r>
              <a:rPr lang="en-US" sz="1800" dirty="0">
                <a:effectLst/>
                <a:latin typeface="Calibri" panose="020F0502020204030204" pitchFamily="34" charset="0"/>
                <a:ea typeface="Calibri" panose="020F0502020204030204" pitchFamily="34" charset="0"/>
                <a:cs typeface="Times New Roman" panose="02020603050405020304" pitchFamily="18" charset="0"/>
              </a:rPr>
              <a:t> </a:t>
            </a: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6.png"/><Relationship Id="rId13" Type="http://schemas.openxmlformats.org/officeDocument/2006/relationships/image" Target="../media/image11.png"/><Relationship Id="rId18" Type="http://schemas.openxmlformats.org/officeDocument/2006/relationships/image" Target="../media/image16.png"/><Relationship Id="rId3" Type="http://schemas.openxmlformats.org/officeDocument/2006/relationships/image" Target="../media/image1.png"/><Relationship Id="rId21" Type="http://schemas.openxmlformats.org/officeDocument/2006/relationships/image" Target="../media/image19.png"/><Relationship Id="rId7" Type="http://schemas.openxmlformats.org/officeDocument/2006/relationships/image" Target="../media/image5.png"/><Relationship Id="rId12" Type="http://schemas.openxmlformats.org/officeDocument/2006/relationships/image" Target="../media/image10.png"/><Relationship Id="rId17" Type="http://schemas.openxmlformats.org/officeDocument/2006/relationships/image" Target="../media/image15.png"/><Relationship Id="rId2" Type="http://schemas.openxmlformats.org/officeDocument/2006/relationships/notesSlide" Target="../notesSlides/notesSlide1.xml"/><Relationship Id="rId16" Type="http://schemas.openxmlformats.org/officeDocument/2006/relationships/image" Target="../media/image14.png"/><Relationship Id="rId20" Type="http://schemas.openxmlformats.org/officeDocument/2006/relationships/image" Target="../media/image18.png"/><Relationship Id="rId1" Type="http://schemas.openxmlformats.org/officeDocument/2006/relationships/slideLayout" Target="../slideLayouts/slideLayout1.xml"/><Relationship Id="rId6" Type="http://schemas.openxmlformats.org/officeDocument/2006/relationships/image" Target="../media/image4.png"/><Relationship Id="rId11" Type="http://schemas.openxmlformats.org/officeDocument/2006/relationships/image" Target="../media/image9.png"/><Relationship Id="rId5" Type="http://schemas.openxmlformats.org/officeDocument/2006/relationships/image" Target="../media/image3.png"/><Relationship Id="rId15" Type="http://schemas.openxmlformats.org/officeDocument/2006/relationships/image" Target="../media/image13.png"/><Relationship Id="rId23" Type="http://schemas.openxmlformats.org/officeDocument/2006/relationships/image" Target="../media/image21.png"/><Relationship Id="rId10" Type="http://schemas.openxmlformats.org/officeDocument/2006/relationships/image" Target="../media/image8.png"/><Relationship Id="rId19" Type="http://schemas.openxmlformats.org/officeDocument/2006/relationships/image" Target="../media/image17.png"/><Relationship Id="rId4" Type="http://schemas.openxmlformats.org/officeDocument/2006/relationships/image" Target="../media/image2.png"/><Relationship Id="rId9" Type="http://schemas.openxmlformats.org/officeDocument/2006/relationships/image" Target="../media/image7.png"/><Relationship Id="rId14" Type="http://schemas.openxmlformats.org/officeDocument/2006/relationships/image" Target="../media/image12.png"/><Relationship Id="rId22" Type="http://schemas.openxmlformats.org/officeDocument/2006/relationships/image" Target="../media/image20.png"/></Relationships>
</file>

<file path=ppt/slides/slide1.xml><?xml version="1.0" encoding="utf-8"?>
<p:sld xmlns:a="http://schemas.openxmlformats.org/drawingml/2006/main" xmlns:r="http://schemas.openxmlformats.org/officeDocument/2006/relationships" xmlns:p="http://schemas.openxmlformats.org/presentationml/2006/main">
  <p:cSld name="Slide 1">
    <p:bg>
      <p:bgPr>
        <a:solidFill>
          <a:srgbClr val="FFFFFF"/>
        </a:solidFill>
        <a:effectLst/>
      </p:bgPr>
    </p:bg>
    <p:spTree>
      <p:nvGrpSpPr>
        <p:cNvPr id="1" name=""/>
        <p:cNvGrpSpPr/>
        <p:nvPr/>
      </p:nvGrpSpPr>
      <p:grpSpPr>
        <a:xfrm>
          <a:off x="0" y="0"/>
          <a:ext cx="0" cy="0"/>
          <a:chOff x="0" y="0"/>
          <a:chExt cx="0" cy="0"/>
        </a:xfrm>
      </p:grpSpPr>
      <p:sp>
        <p:nvSpPr>
          <p:cNvPr id="4" name="Text 1"/>
          <p:cNvSpPr/>
          <p:nvPr/>
        </p:nvSpPr>
        <p:spPr>
          <a:xfrm>
            <a:off x="365760" y="288036"/>
            <a:ext cx="6830568" cy="347472"/>
          </a:xfrm>
          <a:prstGeom prst="rect">
            <a:avLst/>
          </a:prstGeom>
          <a:noFill/>
          <a:ln>
            <a:solidFill>
              <a:schemeClr val="accent6"/>
            </a:solidFill>
          </a:ln>
        </p:spPr>
        <p:txBody>
          <a:bodyPr wrap="square" lIns="0" tIns="0" rIns="0" bIns="0" rtlCol="0" anchor="ctr"/>
          <a:lstStyle/>
          <a:p>
            <a:pPr marL="0" indent="0" algn="ctr">
              <a:buNone/>
            </a:pPr>
            <a:r>
              <a:rPr lang="en-US" sz="2100" b="1" dirty="0">
                <a:solidFill>
                  <a:srgbClr val="0A4A50"/>
                </a:solidFill>
                <a:latin typeface="Cambria" pitchFamily="34" charset="0"/>
                <a:ea typeface="Cambria" pitchFamily="34" charset="-122"/>
                <a:cs typeface="Cambria" pitchFamily="34" charset="-120"/>
              </a:rPr>
              <a:t>Leading Group Projects with Emotional Intelligence</a:t>
            </a:r>
            <a:endParaRPr lang="en-US" sz="2100" dirty="0"/>
          </a:p>
        </p:txBody>
      </p:sp>
      <p:sp>
        <p:nvSpPr>
          <p:cNvPr id="5" name="Text 2"/>
          <p:cNvSpPr/>
          <p:nvPr/>
        </p:nvSpPr>
        <p:spPr>
          <a:xfrm>
            <a:off x="365760" y="680084"/>
            <a:ext cx="6830568" cy="197739"/>
          </a:xfrm>
          <a:prstGeom prst="rect">
            <a:avLst/>
          </a:prstGeom>
          <a:noFill/>
          <a:ln>
            <a:solidFill>
              <a:schemeClr val="accent6"/>
            </a:solidFill>
          </a:ln>
        </p:spPr>
        <p:txBody>
          <a:bodyPr wrap="square" lIns="0" tIns="0" rIns="0" bIns="0" rtlCol="0" anchor="ctr"/>
          <a:lstStyle/>
          <a:p>
            <a:pPr marL="0" indent="0" algn="ctr">
              <a:buNone/>
            </a:pPr>
            <a:r>
              <a:rPr lang="en-US" sz="1000" i="1" dirty="0">
                <a:solidFill>
                  <a:srgbClr val="58706E"/>
                </a:solidFill>
                <a:latin typeface="Calibri" pitchFamily="34" charset="0"/>
                <a:ea typeface="Calibri" pitchFamily="34" charset="-122"/>
                <a:cs typeface="Calibri" pitchFamily="34" charset="-120"/>
              </a:rPr>
              <a:t>Applying Goleman's Emotional Intelligence Model in University Group Work</a:t>
            </a:r>
            <a:endParaRPr lang="en-US" sz="1000" dirty="0"/>
          </a:p>
        </p:txBody>
      </p:sp>
      <p:sp>
        <p:nvSpPr>
          <p:cNvPr id="6" name="Shape 3"/>
          <p:cNvSpPr/>
          <p:nvPr/>
        </p:nvSpPr>
        <p:spPr>
          <a:xfrm>
            <a:off x="365760" y="1005840"/>
            <a:ext cx="6830568" cy="749808"/>
          </a:xfrm>
          <a:prstGeom prst="roundRect">
            <a:avLst>
              <a:gd name="adj" fmla="val 9756"/>
            </a:avLst>
          </a:prstGeom>
          <a:solidFill>
            <a:srgbClr val="F8FBFA"/>
          </a:solidFill>
          <a:ln>
            <a:solidFill>
              <a:schemeClr val="accent6"/>
            </a:solidFill>
          </a:ln>
        </p:spPr>
      </p:sp>
      <p:sp>
        <p:nvSpPr>
          <p:cNvPr id="7" name="Shape 4"/>
          <p:cNvSpPr/>
          <p:nvPr/>
        </p:nvSpPr>
        <p:spPr>
          <a:xfrm>
            <a:off x="512064" y="1097280"/>
            <a:ext cx="246888" cy="246888"/>
          </a:xfrm>
          <a:prstGeom prst="ellipse">
            <a:avLst/>
          </a:prstGeom>
          <a:solidFill>
            <a:srgbClr val="0B6E76"/>
          </a:solidFill>
          <a:ln/>
        </p:spPr>
      </p:sp>
      <p:pic>
        <p:nvPicPr>
          <p:cNvPr id="8" name="Image 1" descr="/home/claude/poster/icon_intro_icon.png"/>
          <p:cNvPicPr>
            <a:picLocks noChangeAspect="1"/>
          </p:cNvPicPr>
          <p:nvPr/>
        </p:nvPicPr>
        <p:blipFill>
          <a:blip r:embed="rId3"/>
          <a:stretch>
            <a:fillRect/>
          </a:stretch>
        </p:blipFill>
        <p:spPr>
          <a:xfrm>
            <a:off x="566379" y="1151595"/>
            <a:ext cx="138257" cy="138257"/>
          </a:xfrm>
          <a:prstGeom prst="rect">
            <a:avLst/>
          </a:prstGeom>
        </p:spPr>
      </p:pic>
      <p:sp>
        <p:nvSpPr>
          <p:cNvPr id="9" name="Text 5"/>
          <p:cNvSpPr/>
          <p:nvPr/>
        </p:nvSpPr>
        <p:spPr>
          <a:xfrm>
            <a:off x="868680" y="1078992"/>
            <a:ext cx="6181344" cy="283464"/>
          </a:xfrm>
          <a:prstGeom prst="rect">
            <a:avLst/>
          </a:prstGeom>
          <a:noFill/>
          <a:ln/>
        </p:spPr>
        <p:txBody>
          <a:bodyPr wrap="square" lIns="0" tIns="0" rIns="0" bIns="0" rtlCol="0" anchor="ctr"/>
          <a:lstStyle/>
          <a:p>
            <a:pPr marL="0" indent="0">
              <a:buNone/>
            </a:pPr>
            <a:r>
              <a:rPr lang="en-US" sz="1250" b="1" dirty="0">
                <a:solidFill>
                  <a:srgbClr val="0B6E76"/>
                </a:solidFill>
                <a:latin typeface="Calibri" pitchFamily="34" charset="0"/>
                <a:ea typeface="Calibri" pitchFamily="34" charset="-122"/>
                <a:cs typeface="Calibri" pitchFamily="34" charset="-120"/>
              </a:rPr>
              <a:t>1. Introduction</a:t>
            </a:r>
            <a:endParaRPr lang="en-US" sz="1250" dirty="0"/>
          </a:p>
        </p:txBody>
      </p:sp>
      <p:sp>
        <p:nvSpPr>
          <p:cNvPr id="10" name="Text 6"/>
          <p:cNvSpPr/>
          <p:nvPr/>
        </p:nvSpPr>
        <p:spPr>
          <a:xfrm>
            <a:off x="493776" y="1371600"/>
            <a:ext cx="6702552" cy="384048"/>
          </a:xfrm>
          <a:prstGeom prst="rect">
            <a:avLst/>
          </a:prstGeom>
          <a:noFill/>
          <a:ln/>
        </p:spPr>
        <p:txBody>
          <a:bodyPr wrap="square" lIns="0" tIns="0" rIns="0" bIns="0" rtlCol="0" anchor="ctr"/>
          <a:lstStyle/>
          <a:p>
            <a:pPr marL="0" indent="0">
              <a:lnSpc>
                <a:spcPct val="100000"/>
              </a:lnSpc>
              <a:buNone/>
            </a:pPr>
            <a:r>
              <a:rPr lang="en-US" sz="800" dirty="0">
                <a:solidFill>
                  <a:srgbClr val="2B3A39"/>
                </a:solidFill>
                <a:latin typeface="Calibri" pitchFamily="34" charset="0"/>
                <a:ea typeface="Calibri" pitchFamily="34" charset="-122"/>
                <a:cs typeface="Calibri" pitchFamily="34" charset="-120"/>
              </a:rPr>
              <a:t>Emotional intelligence (EI) is the ability to recognise, understand, manage and use emotions effectively while understanding others' emotions. Goleman's model identifies five skills — self-awareness, self-regulation, motivation, empathy and social skills — that help students communicate, decide and build positive relationships in group projects (Kargeti, 2023; Woime and Shato, 2025).</a:t>
            </a:r>
            <a:endParaRPr lang="en-US" sz="800" dirty="0"/>
          </a:p>
        </p:txBody>
      </p:sp>
      <p:sp>
        <p:nvSpPr>
          <p:cNvPr id="11" name="Shape 7"/>
          <p:cNvSpPr/>
          <p:nvPr/>
        </p:nvSpPr>
        <p:spPr>
          <a:xfrm>
            <a:off x="365760" y="1819656"/>
            <a:ext cx="6830568" cy="1984248"/>
          </a:xfrm>
          <a:prstGeom prst="roundRect">
            <a:avLst>
              <a:gd name="adj" fmla="val 3687"/>
            </a:avLst>
          </a:prstGeom>
          <a:solidFill>
            <a:srgbClr val="EBF7F5"/>
          </a:solidFill>
          <a:ln>
            <a:solidFill>
              <a:schemeClr val="accent6"/>
            </a:solidFill>
          </a:ln>
        </p:spPr>
        <p:txBody>
          <a:bodyPr/>
          <a:lstStyle/>
          <a:p>
            <a:endParaRPr lang="en-US" dirty="0"/>
          </a:p>
        </p:txBody>
      </p:sp>
      <p:sp>
        <p:nvSpPr>
          <p:cNvPr id="12" name="Shape 8"/>
          <p:cNvSpPr/>
          <p:nvPr/>
        </p:nvSpPr>
        <p:spPr>
          <a:xfrm>
            <a:off x="512064" y="1911096"/>
            <a:ext cx="246888" cy="246888"/>
          </a:xfrm>
          <a:prstGeom prst="ellipse">
            <a:avLst/>
          </a:prstGeom>
          <a:solidFill>
            <a:srgbClr val="0B6E76"/>
          </a:solidFill>
          <a:ln/>
        </p:spPr>
      </p:sp>
      <p:pic>
        <p:nvPicPr>
          <p:cNvPr id="13" name="Image 2" descr="/home/claude/poster/icon_header_users.png"/>
          <p:cNvPicPr>
            <a:picLocks noChangeAspect="1"/>
          </p:cNvPicPr>
          <p:nvPr/>
        </p:nvPicPr>
        <p:blipFill>
          <a:blip r:embed="rId4"/>
          <a:stretch>
            <a:fillRect/>
          </a:stretch>
        </p:blipFill>
        <p:spPr>
          <a:xfrm>
            <a:off x="566379" y="1965411"/>
            <a:ext cx="138257" cy="138257"/>
          </a:xfrm>
          <a:prstGeom prst="rect">
            <a:avLst/>
          </a:prstGeom>
        </p:spPr>
      </p:pic>
      <p:sp>
        <p:nvSpPr>
          <p:cNvPr id="14" name="Text 9"/>
          <p:cNvSpPr/>
          <p:nvPr/>
        </p:nvSpPr>
        <p:spPr>
          <a:xfrm>
            <a:off x="868680" y="1892808"/>
            <a:ext cx="6181344" cy="283464"/>
          </a:xfrm>
          <a:prstGeom prst="rect">
            <a:avLst/>
          </a:prstGeom>
          <a:noFill/>
          <a:ln/>
        </p:spPr>
        <p:txBody>
          <a:bodyPr wrap="square" lIns="0" tIns="0" rIns="0" bIns="0" rtlCol="0" anchor="ctr"/>
          <a:lstStyle/>
          <a:p>
            <a:pPr marL="0" indent="0">
              <a:buNone/>
            </a:pPr>
            <a:r>
              <a:rPr lang="en-US" sz="1250" b="1" dirty="0">
                <a:solidFill>
                  <a:srgbClr val="0B6E76"/>
                </a:solidFill>
                <a:latin typeface="Calibri" pitchFamily="34" charset="0"/>
                <a:ea typeface="Calibri" pitchFamily="34" charset="-122"/>
                <a:cs typeface="Calibri" pitchFamily="34" charset="-120"/>
              </a:rPr>
              <a:t>2. Section 1 – Emotional Intelligence in Teamwork</a:t>
            </a:r>
            <a:endParaRPr lang="en-US" sz="1250" dirty="0"/>
          </a:p>
        </p:txBody>
      </p:sp>
      <p:sp>
        <p:nvSpPr>
          <p:cNvPr id="15" name="Text 10"/>
          <p:cNvSpPr/>
          <p:nvPr/>
        </p:nvSpPr>
        <p:spPr>
          <a:xfrm>
            <a:off x="512064" y="2221992"/>
            <a:ext cx="6537960" cy="164592"/>
          </a:xfrm>
          <a:prstGeom prst="rect">
            <a:avLst/>
          </a:prstGeom>
          <a:noFill/>
          <a:ln/>
        </p:spPr>
        <p:txBody>
          <a:bodyPr wrap="square" lIns="0" tIns="0" rIns="0" bIns="0" rtlCol="0" anchor="ctr"/>
          <a:lstStyle/>
          <a:p>
            <a:pPr marL="0" indent="0">
              <a:lnSpc>
                <a:spcPct val="100000"/>
              </a:lnSpc>
              <a:buNone/>
            </a:pPr>
            <a:r>
              <a:rPr lang="en-US" sz="830" i="1" dirty="0">
                <a:solidFill>
                  <a:srgbClr val="58706E"/>
                </a:solidFill>
                <a:latin typeface="Calibri" pitchFamily="34" charset="0"/>
                <a:ea typeface="Calibri" pitchFamily="34" charset="-122"/>
                <a:cs typeface="Calibri" pitchFamily="34" charset="-120"/>
              </a:rPr>
              <a:t>Goleman's EI Model (self-awareness, self-regulation, motivation, empathy, social skills)</a:t>
            </a:r>
            <a:endParaRPr lang="en-US" sz="830" dirty="0"/>
          </a:p>
        </p:txBody>
      </p:sp>
      <p:sp>
        <p:nvSpPr>
          <p:cNvPr id="16" name="Shape 11"/>
          <p:cNvSpPr/>
          <p:nvPr/>
        </p:nvSpPr>
        <p:spPr>
          <a:xfrm>
            <a:off x="982980" y="2423160"/>
            <a:ext cx="365760" cy="365760"/>
          </a:xfrm>
          <a:prstGeom prst="ellipse">
            <a:avLst/>
          </a:prstGeom>
          <a:solidFill>
            <a:srgbClr val="0B6E76"/>
          </a:solidFill>
          <a:ln/>
        </p:spPr>
      </p:sp>
      <p:pic>
        <p:nvPicPr>
          <p:cNvPr id="17" name="Image 3" descr="/home/claude/poster/icon_self_awareness.png"/>
          <p:cNvPicPr>
            <a:picLocks noChangeAspect="1"/>
          </p:cNvPicPr>
          <p:nvPr/>
        </p:nvPicPr>
        <p:blipFill>
          <a:blip r:embed="rId5"/>
          <a:stretch>
            <a:fillRect/>
          </a:stretch>
        </p:blipFill>
        <p:spPr>
          <a:xfrm>
            <a:off x="1063447" y="2503627"/>
            <a:ext cx="204826" cy="204826"/>
          </a:xfrm>
          <a:prstGeom prst="rect">
            <a:avLst/>
          </a:prstGeom>
        </p:spPr>
      </p:pic>
      <p:sp>
        <p:nvSpPr>
          <p:cNvPr id="18" name="Text 12"/>
          <p:cNvSpPr/>
          <p:nvPr/>
        </p:nvSpPr>
        <p:spPr>
          <a:xfrm>
            <a:off x="530352" y="2816352"/>
            <a:ext cx="1271016" cy="137160"/>
          </a:xfrm>
          <a:prstGeom prst="rect">
            <a:avLst/>
          </a:prstGeom>
          <a:noFill/>
          <a:ln/>
        </p:spPr>
        <p:txBody>
          <a:bodyPr wrap="square" lIns="0" tIns="0" rIns="0" bIns="0" rtlCol="0" anchor="ctr"/>
          <a:lstStyle/>
          <a:p>
            <a:pPr marL="0" indent="0" algn="ctr">
              <a:buNone/>
            </a:pPr>
            <a:r>
              <a:rPr lang="en-US" sz="760" b="1" dirty="0">
                <a:solidFill>
                  <a:srgbClr val="0A4A50"/>
                </a:solidFill>
                <a:latin typeface="Calibri" pitchFamily="34" charset="0"/>
                <a:ea typeface="Calibri" pitchFamily="34" charset="-122"/>
                <a:cs typeface="Calibri" pitchFamily="34" charset="-120"/>
              </a:rPr>
              <a:t>Self-Awareness</a:t>
            </a:r>
            <a:endParaRPr lang="en-US" sz="760" dirty="0"/>
          </a:p>
        </p:txBody>
      </p:sp>
      <p:sp>
        <p:nvSpPr>
          <p:cNvPr id="19" name="Text 13"/>
          <p:cNvSpPr/>
          <p:nvPr/>
        </p:nvSpPr>
        <p:spPr>
          <a:xfrm>
            <a:off x="530352" y="2953512"/>
            <a:ext cx="1271016" cy="237744"/>
          </a:xfrm>
          <a:prstGeom prst="rect">
            <a:avLst/>
          </a:prstGeom>
          <a:noFill/>
          <a:ln/>
        </p:spPr>
        <p:txBody>
          <a:bodyPr wrap="square" lIns="0" tIns="0" rIns="0" bIns="0" rtlCol="0" anchor="ctr"/>
          <a:lstStyle/>
          <a:p>
            <a:pPr marL="0" indent="0" algn="ctr">
              <a:lnSpc>
                <a:spcPct val="95000"/>
              </a:lnSpc>
              <a:buNone/>
            </a:pPr>
            <a:r>
              <a:rPr lang="en-US" sz="660" dirty="0">
                <a:solidFill>
                  <a:srgbClr val="58706E"/>
                </a:solidFill>
                <a:latin typeface="Calibri" pitchFamily="34" charset="0"/>
                <a:ea typeface="Calibri" pitchFamily="34" charset="-122"/>
                <a:cs typeface="Calibri" pitchFamily="34" charset="-120"/>
              </a:rPr>
              <a:t>Recognise emotions</a:t>
            </a:r>
            <a:endParaRPr lang="en-US" sz="660" dirty="0"/>
          </a:p>
          <a:p>
            <a:pPr marL="0" indent="0" algn="ctr">
              <a:lnSpc>
                <a:spcPct val="95000"/>
              </a:lnSpc>
              <a:buNone/>
            </a:pPr>
            <a:r>
              <a:rPr lang="en-US" sz="660" dirty="0">
                <a:solidFill>
                  <a:srgbClr val="58706E"/>
                </a:solidFill>
                <a:latin typeface="Calibri" pitchFamily="34" charset="0"/>
                <a:ea typeface="Calibri" pitchFamily="34" charset="-122"/>
                <a:cs typeface="Calibri" pitchFamily="34" charset="-120"/>
              </a:rPr>
              <a:t>before reacting</a:t>
            </a:r>
            <a:endParaRPr lang="en-US" sz="660" dirty="0"/>
          </a:p>
        </p:txBody>
      </p:sp>
      <p:sp>
        <p:nvSpPr>
          <p:cNvPr id="20" name="Text 14"/>
          <p:cNvSpPr/>
          <p:nvPr/>
        </p:nvSpPr>
        <p:spPr>
          <a:xfrm>
            <a:off x="1751076" y="2537460"/>
            <a:ext cx="137160" cy="137160"/>
          </a:xfrm>
          <a:prstGeom prst="rect">
            <a:avLst/>
          </a:prstGeom>
          <a:noFill/>
          <a:ln/>
        </p:spPr>
        <p:txBody>
          <a:bodyPr wrap="square" lIns="0" tIns="0" rIns="0" bIns="0" rtlCol="0" anchor="ctr"/>
          <a:lstStyle/>
          <a:p>
            <a:pPr marL="0" indent="0" algn="ctr">
              <a:buNone/>
            </a:pPr>
            <a:r>
              <a:rPr lang="en-US" sz="1100" dirty="0">
                <a:solidFill>
                  <a:srgbClr val="02C39A"/>
                </a:solidFill>
                <a:latin typeface="Arial" pitchFamily="34" charset="0"/>
                <a:ea typeface="Arial" pitchFamily="34" charset="-122"/>
                <a:cs typeface="Arial" pitchFamily="34" charset="-120"/>
              </a:rPr>
              <a:t>➤</a:t>
            </a:r>
            <a:endParaRPr lang="en-US" sz="1100" dirty="0"/>
          </a:p>
        </p:txBody>
      </p:sp>
      <p:sp>
        <p:nvSpPr>
          <p:cNvPr id="21" name="Shape 15"/>
          <p:cNvSpPr/>
          <p:nvPr/>
        </p:nvSpPr>
        <p:spPr>
          <a:xfrm>
            <a:off x="2290572" y="2423160"/>
            <a:ext cx="365760" cy="365760"/>
          </a:xfrm>
          <a:prstGeom prst="ellipse">
            <a:avLst/>
          </a:prstGeom>
          <a:solidFill>
            <a:srgbClr val="00A896"/>
          </a:solidFill>
          <a:ln/>
        </p:spPr>
      </p:sp>
      <p:pic>
        <p:nvPicPr>
          <p:cNvPr id="22" name="Image 4" descr="/home/claude/poster/icon_self_regulation.png"/>
          <p:cNvPicPr>
            <a:picLocks noChangeAspect="1"/>
          </p:cNvPicPr>
          <p:nvPr/>
        </p:nvPicPr>
        <p:blipFill>
          <a:blip r:embed="rId6"/>
          <a:stretch>
            <a:fillRect/>
          </a:stretch>
        </p:blipFill>
        <p:spPr>
          <a:xfrm>
            <a:off x="2371039" y="2503627"/>
            <a:ext cx="204826" cy="204826"/>
          </a:xfrm>
          <a:prstGeom prst="rect">
            <a:avLst/>
          </a:prstGeom>
        </p:spPr>
      </p:pic>
      <p:sp>
        <p:nvSpPr>
          <p:cNvPr id="23" name="Text 16"/>
          <p:cNvSpPr/>
          <p:nvPr/>
        </p:nvSpPr>
        <p:spPr>
          <a:xfrm>
            <a:off x="1837944" y="2816352"/>
            <a:ext cx="1271016" cy="137160"/>
          </a:xfrm>
          <a:prstGeom prst="rect">
            <a:avLst/>
          </a:prstGeom>
          <a:noFill/>
          <a:ln/>
        </p:spPr>
        <p:txBody>
          <a:bodyPr wrap="square" lIns="0" tIns="0" rIns="0" bIns="0" rtlCol="0" anchor="ctr"/>
          <a:lstStyle/>
          <a:p>
            <a:pPr marL="0" indent="0" algn="ctr">
              <a:buNone/>
            </a:pPr>
            <a:r>
              <a:rPr lang="en-US" sz="760" b="1" dirty="0">
                <a:solidFill>
                  <a:srgbClr val="0A4A50"/>
                </a:solidFill>
                <a:latin typeface="Calibri" pitchFamily="34" charset="0"/>
                <a:ea typeface="Calibri" pitchFamily="34" charset="-122"/>
                <a:cs typeface="Calibri" pitchFamily="34" charset="-120"/>
              </a:rPr>
              <a:t>Self-Regulation</a:t>
            </a:r>
            <a:endParaRPr lang="en-US" sz="760" dirty="0"/>
          </a:p>
        </p:txBody>
      </p:sp>
      <p:sp>
        <p:nvSpPr>
          <p:cNvPr id="24" name="Text 17"/>
          <p:cNvSpPr/>
          <p:nvPr/>
        </p:nvSpPr>
        <p:spPr>
          <a:xfrm>
            <a:off x="1837944" y="2953512"/>
            <a:ext cx="1271016" cy="237744"/>
          </a:xfrm>
          <a:prstGeom prst="rect">
            <a:avLst/>
          </a:prstGeom>
          <a:noFill/>
          <a:ln/>
        </p:spPr>
        <p:txBody>
          <a:bodyPr wrap="square" lIns="0" tIns="0" rIns="0" bIns="0" rtlCol="0" anchor="ctr"/>
          <a:lstStyle/>
          <a:p>
            <a:pPr marL="0" indent="0" algn="ctr">
              <a:lnSpc>
                <a:spcPct val="95000"/>
              </a:lnSpc>
              <a:buNone/>
            </a:pPr>
            <a:r>
              <a:rPr lang="en-US" sz="660" dirty="0">
                <a:solidFill>
                  <a:srgbClr val="58706E"/>
                </a:solidFill>
                <a:latin typeface="Calibri" pitchFamily="34" charset="0"/>
                <a:ea typeface="Calibri" pitchFamily="34" charset="-122"/>
                <a:cs typeface="Calibri" pitchFamily="34" charset="-120"/>
              </a:rPr>
              <a:t>Stay calm, focus</a:t>
            </a:r>
            <a:endParaRPr lang="en-US" sz="660" dirty="0"/>
          </a:p>
          <a:p>
            <a:pPr marL="0" indent="0" algn="ctr">
              <a:lnSpc>
                <a:spcPct val="95000"/>
              </a:lnSpc>
              <a:buNone/>
            </a:pPr>
            <a:r>
              <a:rPr lang="en-US" sz="660" dirty="0">
                <a:solidFill>
                  <a:srgbClr val="58706E"/>
                </a:solidFill>
                <a:latin typeface="Calibri" pitchFamily="34" charset="0"/>
                <a:ea typeface="Calibri" pitchFamily="34" charset="-122"/>
                <a:cs typeface="Calibri" pitchFamily="34" charset="-120"/>
              </a:rPr>
              <a:t>on solutions</a:t>
            </a:r>
            <a:endParaRPr lang="en-US" sz="660" dirty="0"/>
          </a:p>
        </p:txBody>
      </p:sp>
      <p:sp>
        <p:nvSpPr>
          <p:cNvPr id="25" name="Text 18"/>
          <p:cNvSpPr/>
          <p:nvPr/>
        </p:nvSpPr>
        <p:spPr>
          <a:xfrm>
            <a:off x="3058668" y="2537460"/>
            <a:ext cx="137160" cy="137160"/>
          </a:xfrm>
          <a:prstGeom prst="rect">
            <a:avLst/>
          </a:prstGeom>
          <a:noFill/>
          <a:ln/>
        </p:spPr>
        <p:txBody>
          <a:bodyPr wrap="square" lIns="0" tIns="0" rIns="0" bIns="0" rtlCol="0" anchor="ctr"/>
          <a:lstStyle/>
          <a:p>
            <a:pPr marL="0" indent="0" algn="ctr">
              <a:buNone/>
            </a:pPr>
            <a:r>
              <a:rPr lang="en-US" sz="1100" dirty="0">
                <a:solidFill>
                  <a:srgbClr val="02C39A"/>
                </a:solidFill>
                <a:latin typeface="Arial" pitchFamily="34" charset="0"/>
                <a:ea typeface="Arial" pitchFamily="34" charset="-122"/>
                <a:cs typeface="Arial" pitchFamily="34" charset="-120"/>
              </a:rPr>
              <a:t>➤</a:t>
            </a:r>
            <a:endParaRPr lang="en-US" sz="1100" dirty="0"/>
          </a:p>
        </p:txBody>
      </p:sp>
      <p:sp>
        <p:nvSpPr>
          <p:cNvPr id="26" name="Shape 19"/>
          <p:cNvSpPr/>
          <p:nvPr/>
        </p:nvSpPr>
        <p:spPr>
          <a:xfrm>
            <a:off x="3598164" y="2423160"/>
            <a:ext cx="365760" cy="365760"/>
          </a:xfrm>
          <a:prstGeom prst="ellipse">
            <a:avLst/>
          </a:prstGeom>
          <a:solidFill>
            <a:srgbClr val="0B6E76"/>
          </a:solidFill>
          <a:ln/>
        </p:spPr>
      </p:sp>
      <p:pic>
        <p:nvPicPr>
          <p:cNvPr id="27" name="Image 5" descr="/home/claude/poster/icon_motivation.png"/>
          <p:cNvPicPr>
            <a:picLocks noChangeAspect="1"/>
          </p:cNvPicPr>
          <p:nvPr/>
        </p:nvPicPr>
        <p:blipFill>
          <a:blip r:embed="rId7"/>
          <a:stretch>
            <a:fillRect/>
          </a:stretch>
        </p:blipFill>
        <p:spPr>
          <a:xfrm>
            <a:off x="3678631" y="2503627"/>
            <a:ext cx="204826" cy="204826"/>
          </a:xfrm>
          <a:prstGeom prst="rect">
            <a:avLst/>
          </a:prstGeom>
        </p:spPr>
      </p:pic>
      <p:sp>
        <p:nvSpPr>
          <p:cNvPr id="28" name="Text 20"/>
          <p:cNvSpPr/>
          <p:nvPr/>
        </p:nvSpPr>
        <p:spPr>
          <a:xfrm>
            <a:off x="3145536" y="2816352"/>
            <a:ext cx="1271016" cy="137160"/>
          </a:xfrm>
          <a:prstGeom prst="rect">
            <a:avLst/>
          </a:prstGeom>
          <a:noFill/>
          <a:ln/>
        </p:spPr>
        <p:txBody>
          <a:bodyPr wrap="square" lIns="0" tIns="0" rIns="0" bIns="0" rtlCol="0" anchor="ctr"/>
          <a:lstStyle/>
          <a:p>
            <a:pPr marL="0" indent="0" algn="ctr">
              <a:buNone/>
            </a:pPr>
            <a:r>
              <a:rPr lang="en-US" sz="760" b="1" dirty="0">
                <a:solidFill>
                  <a:srgbClr val="0A4A50"/>
                </a:solidFill>
                <a:latin typeface="Calibri" pitchFamily="34" charset="0"/>
                <a:ea typeface="Calibri" pitchFamily="34" charset="-122"/>
                <a:cs typeface="Calibri" pitchFamily="34" charset="-120"/>
              </a:rPr>
              <a:t>Motivation</a:t>
            </a:r>
            <a:endParaRPr lang="en-US" sz="760" dirty="0"/>
          </a:p>
        </p:txBody>
      </p:sp>
      <p:sp>
        <p:nvSpPr>
          <p:cNvPr id="29" name="Text 21"/>
          <p:cNvSpPr/>
          <p:nvPr/>
        </p:nvSpPr>
        <p:spPr>
          <a:xfrm>
            <a:off x="3145536" y="2953512"/>
            <a:ext cx="1271016" cy="237744"/>
          </a:xfrm>
          <a:prstGeom prst="rect">
            <a:avLst/>
          </a:prstGeom>
          <a:noFill/>
          <a:ln/>
        </p:spPr>
        <p:txBody>
          <a:bodyPr wrap="square" lIns="0" tIns="0" rIns="0" bIns="0" rtlCol="0" anchor="ctr"/>
          <a:lstStyle/>
          <a:p>
            <a:pPr marL="0" indent="0" algn="ctr">
              <a:lnSpc>
                <a:spcPct val="95000"/>
              </a:lnSpc>
              <a:buNone/>
            </a:pPr>
            <a:r>
              <a:rPr lang="en-US" sz="660" dirty="0">
                <a:solidFill>
                  <a:srgbClr val="58706E"/>
                </a:solidFill>
                <a:latin typeface="Calibri" pitchFamily="34" charset="0"/>
                <a:ea typeface="Calibri" pitchFamily="34" charset="-122"/>
                <a:cs typeface="Calibri" pitchFamily="34" charset="-120"/>
              </a:rPr>
              <a:t>Keep momentum</a:t>
            </a:r>
            <a:endParaRPr lang="en-US" sz="660" dirty="0"/>
          </a:p>
          <a:p>
            <a:pPr marL="0" indent="0" algn="ctr">
              <a:lnSpc>
                <a:spcPct val="95000"/>
              </a:lnSpc>
              <a:buNone/>
            </a:pPr>
            <a:r>
              <a:rPr lang="en-US" sz="660" dirty="0">
                <a:solidFill>
                  <a:srgbClr val="58706E"/>
                </a:solidFill>
                <a:latin typeface="Calibri" pitchFamily="34" charset="0"/>
                <a:ea typeface="Calibri" pitchFamily="34" charset="-122"/>
                <a:cs typeface="Calibri" pitchFamily="34" charset="-120"/>
              </a:rPr>
              <a:t>through setbacks</a:t>
            </a:r>
            <a:endParaRPr lang="en-US" sz="660" dirty="0"/>
          </a:p>
        </p:txBody>
      </p:sp>
      <p:sp>
        <p:nvSpPr>
          <p:cNvPr id="30" name="Text 22"/>
          <p:cNvSpPr/>
          <p:nvPr/>
        </p:nvSpPr>
        <p:spPr>
          <a:xfrm>
            <a:off x="4366260" y="2537460"/>
            <a:ext cx="137160" cy="137160"/>
          </a:xfrm>
          <a:prstGeom prst="rect">
            <a:avLst/>
          </a:prstGeom>
          <a:noFill/>
          <a:ln/>
        </p:spPr>
        <p:txBody>
          <a:bodyPr wrap="square" lIns="0" tIns="0" rIns="0" bIns="0" rtlCol="0" anchor="ctr"/>
          <a:lstStyle/>
          <a:p>
            <a:pPr marL="0" indent="0" algn="ctr">
              <a:buNone/>
            </a:pPr>
            <a:r>
              <a:rPr lang="en-US" sz="1100" dirty="0">
                <a:solidFill>
                  <a:srgbClr val="02C39A"/>
                </a:solidFill>
                <a:latin typeface="Arial" pitchFamily="34" charset="0"/>
                <a:ea typeface="Arial" pitchFamily="34" charset="-122"/>
                <a:cs typeface="Arial" pitchFamily="34" charset="-120"/>
              </a:rPr>
              <a:t>➤</a:t>
            </a:r>
            <a:endParaRPr lang="en-US" sz="1100" dirty="0"/>
          </a:p>
        </p:txBody>
      </p:sp>
      <p:sp>
        <p:nvSpPr>
          <p:cNvPr id="31" name="Shape 23"/>
          <p:cNvSpPr/>
          <p:nvPr/>
        </p:nvSpPr>
        <p:spPr>
          <a:xfrm>
            <a:off x="4905756" y="2423160"/>
            <a:ext cx="365760" cy="365760"/>
          </a:xfrm>
          <a:prstGeom prst="ellipse">
            <a:avLst/>
          </a:prstGeom>
          <a:solidFill>
            <a:srgbClr val="00A896"/>
          </a:solidFill>
          <a:ln/>
        </p:spPr>
      </p:sp>
      <p:pic>
        <p:nvPicPr>
          <p:cNvPr id="32" name="Image 6" descr="/home/claude/poster/icon_empathy.png"/>
          <p:cNvPicPr>
            <a:picLocks noChangeAspect="1"/>
          </p:cNvPicPr>
          <p:nvPr/>
        </p:nvPicPr>
        <p:blipFill>
          <a:blip r:embed="rId8"/>
          <a:stretch>
            <a:fillRect/>
          </a:stretch>
        </p:blipFill>
        <p:spPr>
          <a:xfrm>
            <a:off x="4986223" y="2503627"/>
            <a:ext cx="204826" cy="204826"/>
          </a:xfrm>
          <a:prstGeom prst="rect">
            <a:avLst/>
          </a:prstGeom>
        </p:spPr>
      </p:pic>
      <p:sp>
        <p:nvSpPr>
          <p:cNvPr id="33" name="Text 24"/>
          <p:cNvSpPr/>
          <p:nvPr/>
        </p:nvSpPr>
        <p:spPr>
          <a:xfrm>
            <a:off x="4453128" y="2816352"/>
            <a:ext cx="1271016" cy="137160"/>
          </a:xfrm>
          <a:prstGeom prst="rect">
            <a:avLst/>
          </a:prstGeom>
          <a:noFill/>
          <a:ln/>
        </p:spPr>
        <p:txBody>
          <a:bodyPr wrap="square" lIns="0" tIns="0" rIns="0" bIns="0" rtlCol="0" anchor="ctr"/>
          <a:lstStyle/>
          <a:p>
            <a:pPr marL="0" indent="0" algn="ctr">
              <a:buNone/>
            </a:pPr>
            <a:r>
              <a:rPr lang="en-US" sz="760" b="1" dirty="0">
                <a:solidFill>
                  <a:srgbClr val="0A4A50"/>
                </a:solidFill>
                <a:latin typeface="Calibri" pitchFamily="34" charset="0"/>
                <a:ea typeface="Calibri" pitchFamily="34" charset="-122"/>
                <a:cs typeface="Calibri" pitchFamily="34" charset="-120"/>
              </a:rPr>
              <a:t>Empathy</a:t>
            </a:r>
            <a:endParaRPr lang="en-US" sz="760" dirty="0"/>
          </a:p>
        </p:txBody>
      </p:sp>
      <p:sp>
        <p:nvSpPr>
          <p:cNvPr id="34" name="Text 25"/>
          <p:cNvSpPr/>
          <p:nvPr/>
        </p:nvSpPr>
        <p:spPr>
          <a:xfrm>
            <a:off x="4453128" y="2953512"/>
            <a:ext cx="1271016" cy="237744"/>
          </a:xfrm>
          <a:prstGeom prst="rect">
            <a:avLst/>
          </a:prstGeom>
          <a:noFill/>
          <a:ln/>
        </p:spPr>
        <p:txBody>
          <a:bodyPr wrap="square" lIns="0" tIns="0" rIns="0" bIns="0" rtlCol="0" anchor="ctr"/>
          <a:lstStyle/>
          <a:p>
            <a:pPr marL="0" indent="0" algn="ctr">
              <a:lnSpc>
                <a:spcPct val="95000"/>
              </a:lnSpc>
              <a:buNone/>
            </a:pPr>
            <a:r>
              <a:rPr lang="en-US" sz="660" dirty="0">
                <a:solidFill>
                  <a:srgbClr val="58706E"/>
                </a:solidFill>
                <a:latin typeface="Calibri" pitchFamily="34" charset="0"/>
                <a:ea typeface="Calibri" pitchFamily="34" charset="-122"/>
                <a:cs typeface="Calibri" pitchFamily="34" charset="-120"/>
              </a:rPr>
              <a:t>Understand why</a:t>
            </a:r>
            <a:endParaRPr lang="en-US" sz="660" dirty="0"/>
          </a:p>
          <a:p>
            <a:pPr marL="0" indent="0" algn="ctr">
              <a:lnSpc>
                <a:spcPct val="95000"/>
              </a:lnSpc>
              <a:buNone/>
            </a:pPr>
            <a:r>
              <a:rPr lang="en-US" sz="660" dirty="0">
                <a:solidFill>
                  <a:srgbClr val="58706E"/>
                </a:solidFill>
                <a:latin typeface="Calibri" pitchFamily="34" charset="0"/>
                <a:ea typeface="Calibri" pitchFamily="34" charset="-122"/>
                <a:cs typeface="Calibri" pitchFamily="34" charset="-120"/>
              </a:rPr>
              <a:t>teammates differ</a:t>
            </a:r>
            <a:endParaRPr lang="en-US" sz="660" dirty="0"/>
          </a:p>
        </p:txBody>
      </p:sp>
      <p:sp>
        <p:nvSpPr>
          <p:cNvPr id="35" name="Text 26"/>
          <p:cNvSpPr/>
          <p:nvPr/>
        </p:nvSpPr>
        <p:spPr>
          <a:xfrm>
            <a:off x="5673852" y="2537460"/>
            <a:ext cx="137160" cy="137160"/>
          </a:xfrm>
          <a:prstGeom prst="rect">
            <a:avLst/>
          </a:prstGeom>
          <a:noFill/>
          <a:ln/>
        </p:spPr>
        <p:txBody>
          <a:bodyPr wrap="square" lIns="0" tIns="0" rIns="0" bIns="0" rtlCol="0" anchor="ctr"/>
          <a:lstStyle/>
          <a:p>
            <a:pPr marL="0" indent="0" algn="ctr">
              <a:buNone/>
            </a:pPr>
            <a:r>
              <a:rPr lang="en-US" sz="1100" dirty="0">
                <a:solidFill>
                  <a:srgbClr val="02C39A"/>
                </a:solidFill>
                <a:latin typeface="Arial" pitchFamily="34" charset="0"/>
                <a:ea typeface="Arial" pitchFamily="34" charset="-122"/>
                <a:cs typeface="Arial" pitchFamily="34" charset="-120"/>
              </a:rPr>
              <a:t>➤</a:t>
            </a:r>
            <a:endParaRPr lang="en-US" sz="1100" dirty="0"/>
          </a:p>
        </p:txBody>
      </p:sp>
      <p:sp>
        <p:nvSpPr>
          <p:cNvPr id="36" name="Shape 27"/>
          <p:cNvSpPr/>
          <p:nvPr/>
        </p:nvSpPr>
        <p:spPr>
          <a:xfrm>
            <a:off x="6213348" y="2423160"/>
            <a:ext cx="365760" cy="365760"/>
          </a:xfrm>
          <a:prstGeom prst="ellipse">
            <a:avLst/>
          </a:prstGeom>
          <a:solidFill>
            <a:srgbClr val="0B6E76"/>
          </a:solidFill>
          <a:ln/>
        </p:spPr>
      </p:sp>
      <p:pic>
        <p:nvPicPr>
          <p:cNvPr id="37" name="Image 7" descr="/home/claude/poster/icon_social_skills.png"/>
          <p:cNvPicPr>
            <a:picLocks noChangeAspect="1"/>
          </p:cNvPicPr>
          <p:nvPr/>
        </p:nvPicPr>
        <p:blipFill>
          <a:blip r:embed="rId9"/>
          <a:stretch>
            <a:fillRect/>
          </a:stretch>
        </p:blipFill>
        <p:spPr>
          <a:xfrm>
            <a:off x="6293815" y="2503627"/>
            <a:ext cx="204826" cy="204826"/>
          </a:xfrm>
          <a:prstGeom prst="rect">
            <a:avLst/>
          </a:prstGeom>
        </p:spPr>
      </p:pic>
      <p:sp>
        <p:nvSpPr>
          <p:cNvPr id="38" name="Text 28"/>
          <p:cNvSpPr/>
          <p:nvPr/>
        </p:nvSpPr>
        <p:spPr>
          <a:xfrm>
            <a:off x="5760720" y="2816352"/>
            <a:ext cx="1271016" cy="137160"/>
          </a:xfrm>
          <a:prstGeom prst="rect">
            <a:avLst/>
          </a:prstGeom>
          <a:noFill/>
          <a:ln/>
        </p:spPr>
        <p:txBody>
          <a:bodyPr wrap="square" lIns="0" tIns="0" rIns="0" bIns="0" rtlCol="0" anchor="ctr"/>
          <a:lstStyle/>
          <a:p>
            <a:pPr marL="0" indent="0" algn="ctr">
              <a:buNone/>
            </a:pPr>
            <a:r>
              <a:rPr lang="en-US" sz="760" b="1" dirty="0">
                <a:solidFill>
                  <a:srgbClr val="0A4A50"/>
                </a:solidFill>
                <a:latin typeface="Calibri" pitchFamily="34" charset="0"/>
                <a:ea typeface="Calibri" pitchFamily="34" charset="-122"/>
                <a:cs typeface="Calibri" pitchFamily="34" charset="-120"/>
              </a:rPr>
              <a:t>Social Skills</a:t>
            </a:r>
            <a:endParaRPr lang="en-US" sz="760" dirty="0"/>
          </a:p>
        </p:txBody>
      </p:sp>
      <p:sp>
        <p:nvSpPr>
          <p:cNvPr id="39" name="Text 29"/>
          <p:cNvSpPr/>
          <p:nvPr/>
        </p:nvSpPr>
        <p:spPr>
          <a:xfrm>
            <a:off x="5760720" y="2953512"/>
            <a:ext cx="1271016" cy="237744"/>
          </a:xfrm>
          <a:prstGeom prst="rect">
            <a:avLst/>
          </a:prstGeom>
          <a:noFill/>
          <a:ln/>
        </p:spPr>
        <p:txBody>
          <a:bodyPr wrap="square" lIns="0" tIns="0" rIns="0" bIns="0" rtlCol="0" anchor="ctr"/>
          <a:lstStyle/>
          <a:p>
            <a:pPr marL="0" indent="0" algn="ctr">
              <a:lnSpc>
                <a:spcPct val="95000"/>
              </a:lnSpc>
              <a:buNone/>
            </a:pPr>
            <a:r>
              <a:rPr lang="en-US" sz="660" dirty="0">
                <a:solidFill>
                  <a:srgbClr val="58706E"/>
                </a:solidFill>
                <a:latin typeface="Calibri" pitchFamily="34" charset="0"/>
                <a:ea typeface="Calibri" pitchFamily="34" charset="-122"/>
                <a:cs typeface="Calibri" pitchFamily="34" charset="-120"/>
              </a:rPr>
              <a:t>Communicate &amp;</a:t>
            </a:r>
            <a:endParaRPr lang="en-US" sz="660" dirty="0"/>
          </a:p>
          <a:p>
            <a:pPr marL="0" indent="0" algn="ctr">
              <a:lnSpc>
                <a:spcPct val="95000"/>
              </a:lnSpc>
              <a:buNone/>
            </a:pPr>
            <a:r>
              <a:rPr lang="en-US" sz="660" dirty="0">
                <a:solidFill>
                  <a:srgbClr val="58706E"/>
                </a:solidFill>
                <a:latin typeface="Calibri" pitchFamily="34" charset="0"/>
                <a:ea typeface="Calibri" pitchFamily="34" charset="-122"/>
                <a:cs typeface="Calibri" pitchFamily="34" charset="-120"/>
              </a:rPr>
              <a:t>resolve conflict</a:t>
            </a:r>
            <a:endParaRPr lang="en-US" sz="660" dirty="0"/>
          </a:p>
        </p:txBody>
      </p:sp>
      <p:sp>
        <p:nvSpPr>
          <p:cNvPr id="40" name="Text 30"/>
          <p:cNvSpPr/>
          <p:nvPr/>
        </p:nvSpPr>
        <p:spPr>
          <a:xfrm rot="5400000">
            <a:off x="3717036" y="3246120"/>
            <a:ext cx="128016" cy="128016"/>
          </a:xfrm>
          <a:prstGeom prst="rect">
            <a:avLst/>
          </a:prstGeom>
          <a:noFill/>
          <a:ln/>
        </p:spPr>
        <p:txBody>
          <a:bodyPr wrap="square" lIns="0" tIns="0" rIns="0" bIns="0" rtlCol="0" anchor="ctr"/>
          <a:lstStyle/>
          <a:p>
            <a:pPr marL="0" indent="0" algn="ctr">
              <a:buNone/>
            </a:pPr>
            <a:r>
              <a:rPr lang="en-US" sz="1100" dirty="0">
                <a:solidFill>
                  <a:srgbClr val="02C39A"/>
                </a:solidFill>
                <a:latin typeface="Arial" pitchFamily="34" charset="0"/>
                <a:ea typeface="Arial" pitchFamily="34" charset="-122"/>
                <a:cs typeface="Arial" pitchFamily="34" charset="-120"/>
              </a:rPr>
              <a:t>➤</a:t>
            </a:r>
            <a:endParaRPr lang="en-US" sz="1100" dirty="0"/>
          </a:p>
        </p:txBody>
      </p:sp>
      <p:sp>
        <p:nvSpPr>
          <p:cNvPr id="41" name="Shape 31"/>
          <p:cNvSpPr/>
          <p:nvPr/>
        </p:nvSpPr>
        <p:spPr>
          <a:xfrm>
            <a:off x="2592324" y="3392424"/>
            <a:ext cx="2377440" cy="219456"/>
          </a:xfrm>
          <a:prstGeom prst="roundRect">
            <a:avLst>
              <a:gd name="adj" fmla="val 20833"/>
            </a:avLst>
          </a:prstGeom>
          <a:solidFill>
            <a:srgbClr val="02C39A"/>
          </a:solidFill>
          <a:ln/>
        </p:spPr>
      </p:sp>
      <p:sp>
        <p:nvSpPr>
          <p:cNvPr id="42" name="Text 32"/>
          <p:cNvSpPr/>
          <p:nvPr/>
        </p:nvSpPr>
        <p:spPr>
          <a:xfrm>
            <a:off x="2592324" y="3392424"/>
            <a:ext cx="2377440" cy="219456"/>
          </a:xfrm>
          <a:prstGeom prst="rect">
            <a:avLst/>
          </a:prstGeom>
          <a:noFill/>
          <a:ln/>
        </p:spPr>
        <p:txBody>
          <a:bodyPr wrap="square" lIns="0" tIns="0" rIns="0" bIns="0" rtlCol="0" anchor="ctr"/>
          <a:lstStyle/>
          <a:p>
            <a:pPr marL="0" indent="0" algn="ctr">
              <a:buNone/>
            </a:pPr>
            <a:r>
              <a:rPr lang="en-US" sz="1000" b="1" dirty="0">
                <a:solidFill>
                  <a:srgbClr val="FFFFFF"/>
                </a:solidFill>
                <a:latin typeface="Calibri" pitchFamily="34" charset="0"/>
                <a:ea typeface="Calibri" pitchFamily="34" charset="-122"/>
                <a:cs typeface="Calibri" pitchFamily="34" charset="-120"/>
              </a:rPr>
              <a:t>Effective Teamwork</a:t>
            </a:r>
            <a:endParaRPr lang="en-US" sz="1000" dirty="0"/>
          </a:p>
        </p:txBody>
      </p:sp>
      <p:sp>
        <p:nvSpPr>
          <p:cNvPr id="43" name="Text 33"/>
          <p:cNvSpPr/>
          <p:nvPr/>
        </p:nvSpPr>
        <p:spPr>
          <a:xfrm>
            <a:off x="512064" y="3657600"/>
            <a:ext cx="6537960" cy="146304"/>
          </a:xfrm>
          <a:prstGeom prst="rect">
            <a:avLst/>
          </a:prstGeom>
          <a:noFill/>
          <a:ln/>
        </p:spPr>
        <p:txBody>
          <a:bodyPr wrap="square" lIns="0" tIns="0" rIns="0" bIns="0" rtlCol="0" anchor="ctr"/>
          <a:lstStyle/>
          <a:p>
            <a:pPr marL="0" indent="0">
              <a:lnSpc>
                <a:spcPct val="100000"/>
              </a:lnSpc>
              <a:buNone/>
            </a:pPr>
            <a:r>
              <a:rPr lang="en-US" sz="760" i="1" dirty="0">
                <a:solidFill>
                  <a:srgbClr val="58706E"/>
                </a:solidFill>
                <a:latin typeface="Calibri" pitchFamily="34" charset="0"/>
                <a:ea typeface="Calibri" pitchFamily="34" charset="-122"/>
                <a:cs typeface="Calibri" pitchFamily="34" charset="-120"/>
              </a:rPr>
              <a:t>Emotionally intelligent teams communicate more openly and perform better (Goleman, 2005).</a:t>
            </a:r>
            <a:endParaRPr lang="en-US" sz="760" dirty="0"/>
          </a:p>
        </p:txBody>
      </p:sp>
      <p:sp>
        <p:nvSpPr>
          <p:cNvPr id="44" name="Shape 34"/>
          <p:cNvSpPr/>
          <p:nvPr/>
        </p:nvSpPr>
        <p:spPr>
          <a:xfrm>
            <a:off x="365760" y="3867912"/>
            <a:ext cx="6830568" cy="1600200"/>
          </a:xfrm>
          <a:prstGeom prst="roundRect">
            <a:avLst>
              <a:gd name="adj" fmla="val 4571"/>
            </a:avLst>
          </a:prstGeom>
          <a:solidFill>
            <a:srgbClr val="F8FBFA"/>
          </a:solidFill>
          <a:ln>
            <a:solidFill>
              <a:schemeClr val="accent6"/>
            </a:solidFill>
          </a:ln>
        </p:spPr>
        <p:txBody>
          <a:bodyPr/>
          <a:lstStyle/>
          <a:p>
            <a:endParaRPr lang="en-US" dirty="0"/>
          </a:p>
        </p:txBody>
      </p:sp>
      <p:sp>
        <p:nvSpPr>
          <p:cNvPr id="45" name="Shape 35"/>
          <p:cNvSpPr/>
          <p:nvPr/>
        </p:nvSpPr>
        <p:spPr>
          <a:xfrm>
            <a:off x="512064" y="3959352"/>
            <a:ext cx="246888" cy="246888"/>
          </a:xfrm>
          <a:prstGeom prst="ellipse">
            <a:avLst/>
          </a:prstGeom>
          <a:solidFill>
            <a:srgbClr val="0B6E76"/>
          </a:solidFill>
          <a:ln/>
        </p:spPr>
      </p:sp>
      <p:pic>
        <p:nvPicPr>
          <p:cNvPr id="46" name="Image 8" descr="/home/claude/poster/icon_mindfulness.png"/>
          <p:cNvPicPr>
            <a:picLocks noChangeAspect="1"/>
          </p:cNvPicPr>
          <p:nvPr/>
        </p:nvPicPr>
        <p:blipFill>
          <a:blip r:embed="rId10"/>
          <a:stretch>
            <a:fillRect/>
          </a:stretch>
        </p:blipFill>
        <p:spPr>
          <a:xfrm>
            <a:off x="566379" y="4013667"/>
            <a:ext cx="138257" cy="138257"/>
          </a:xfrm>
          <a:prstGeom prst="rect">
            <a:avLst/>
          </a:prstGeom>
        </p:spPr>
      </p:pic>
      <p:sp>
        <p:nvSpPr>
          <p:cNvPr id="47" name="Text 36"/>
          <p:cNvSpPr/>
          <p:nvPr/>
        </p:nvSpPr>
        <p:spPr>
          <a:xfrm>
            <a:off x="868680" y="3941064"/>
            <a:ext cx="6181344" cy="283464"/>
          </a:xfrm>
          <a:prstGeom prst="rect">
            <a:avLst/>
          </a:prstGeom>
          <a:noFill/>
          <a:ln/>
        </p:spPr>
        <p:txBody>
          <a:bodyPr wrap="square" lIns="0" tIns="0" rIns="0" bIns="0" rtlCol="0" anchor="ctr"/>
          <a:lstStyle/>
          <a:p>
            <a:pPr marL="0" indent="0">
              <a:buNone/>
            </a:pPr>
            <a:r>
              <a:rPr lang="en-US" sz="1250" b="1" dirty="0">
                <a:solidFill>
                  <a:srgbClr val="0B6E76"/>
                </a:solidFill>
                <a:latin typeface="Calibri" pitchFamily="34" charset="0"/>
                <a:ea typeface="Calibri" pitchFamily="34" charset="-122"/>
                <a:cs typeface="Calibri" pitchFamily="34" charset="-120"/>
              </a:rPr>
              <a:t>3. Section 2 – Managing Own Emotions</a:t>
            </a:r>
            <a:endParaRPr lang="en-US" sz="1250" dirty="0"/>
          </a:p>
        </p:txBody>
      </p:sp>
      <p:sp>
        <p:nvSpPr>
          <p:cNvPr id="48" name="Text 37"/>
          <p:cNvSpPr/>
          <p:nvPr/>
        </p:nvSpPr>
        <p:spPr>
          <a:xfrm>
            <a:off x="512064" y="4270248"/>
            <a:ext cx="6537960" cy="274320"/>
          </a:xfrm>
          <a:prstGeom prst="rect">
            <a:avLst/>
          </a:prstGeom>
          <a:noFill/>
          <a:ln/>
        </p:spPr>
        <p:txBody>
          <a:bodyPr wrap="square" lIns="0" tIns="0" rIns="0" bIns="0" rtlCol="0" anchor="ctr"/>
          <a:lstStyle/>
          <a:p>
            <a:pPr marL="0" indent="0">
              <a:lnSpc>
                <a:spcPct val="100000"/>
              </a:lnSpc>
              <a:buNone/>
            </a:pPr>
            <a:r>
              <a:rPr lang="en-US" sz="840" dirty="0">
                <a:solidFill>
                  <a:srgbClr val="2B3A39"/>
                </a:solidFill>
                <a:latin typeface="Calibri" pitchFamily="34" charset="0"/>
                <a:ea typeface="Calibri" pitchFamily="34" charset="-122"/>
                <a:cs typeface="Calibri" pitchFamily="34" charset="-120"/>
              </a:rPr>
              <a:t>Mindfulness, structured reflection and early planning help students notice emotional triggers, stay resilient under pressure, and pause before reacting to feedback (Awe et al., 2023).</a:t>
            </a:r>
            <a:endParaRPr lang="en-US" sz="840" dirty="0"/>
          </a:p>
        </p:txBody>
      </p:sp>
      <p:sp>
        <p:nvSpPr>
          <p:cNvPr id="49" name="Text 38"/>
          <p:cNvSpPr/>
          <p:nvPr/>
        </p:nvSpPr>
        <p:spPr>
          <a:xfrm>
            <a:off x="512064" y="4572000"/>
            <a:ext cx="6537960" cy="146304"/>
          </a:xfrm>
          <a:prstGeom prst="rect">
            <a:avLst/>
          </a:prstGeom>
          <a:noFill/>
          <a:ln/>
        </p:spPr>
        <p:txBody>
          <a:bodyPr wrap="square" lIns="0" tIns="0" rIns="0" bIns="0" rtlCol="0" anchor="ctr"/>
          <a:lstStyle/>
          <a:p>
            <a:pPr marL="0" indent="0">
              <a:lnSpc>
                <a:spcPct val="100000"/>
              </a:lnSpc>
              <a:buNone/>
            </a:pPr>
            <a:r>
              <a:rPr lang="en-US" sz="830" i="1" dirty="0">
                <a:solidFill>
                  <a:srgbClr val="58706E"/>
                </a:solidFill>
                <a:latin typeface="Calibri" pitchFamily="34" charset="0"/>
                <a:ea typeface="Calibri" pitchFamily="34" charset="-122"/>
                <a:cs typeface="Calibri" pitchFamily="34" charset="-120"/>
              </a:rPr>
              <a:t>From challenge to successful team outcome</a:t>
            </a:r>
            <a:endParaRPr lang="en-US" sz="830" dirty="0"/>
          </a:p>
        </p:txBody>
      </p:sp>
      <p:sp>
        <p:nvSpPr>
          <p:cNvPr id="50" name="Shape 39"/>
          <p:cNvSpPr/>
          <p:nvPr/>
        </p:nvSpPr>
        <p:spPr>
          <a:xfrm>
            <a:off x="892302" y="4754880"/>
            <a:ext cx="329184" cy="329184"/>
          </a:xfrm>
          <a:prstGeom prst="ellipse">
            <a:avLst/>
          </a:prstGeom>
          <a:solidFill>
            <a:srgbClr val="00A896"/>
          </a:solidFill>
          <a:ln/>
        </p:spPr>
      </p:sp>
      <p:pic>
        <p:nvPicPr>
          <p:cNvPr id="51" name="Image 9" descr="/home/claude/poster/icon_challenge.png"/>
          <p:cNvPicPr>
            <a:picLocks noChangeAspect="1"/>
          </p:cNvPicPr>
          <p:nvPr/>
        </p:nvPicPr>
        <p:blipFill>
          <a:blip r:embed="rId11"/>
          <a:stretch>
            <a:fillRect/>
          </a:stretch>
        </p:blipFill>
        <p:spPr>
          <a:xfrm>
            <a:off x="964722" y="4827300"/>
            <a:ext cx="184343" cy="184343"/>
          </a:xfrm>
          <a:prstGeom prst="rect">
            <a:avLst/>
          </a:prstGeom>
        </p:spPr>
      </p:pic>
      <p:sp>
        <p:nvSpPr>
          <p:cNvPr id="52" name="Text 40"/>
          <p:cNvSpPr/>
          <p:nvPr/>
        </p:nvSpPr>
        <p:spPr>
          <a:xfrm>
            <a:off x="530352" y="5111496"/>
            <a:ext cx="1053084" cy="137160"/>
          </a:xfrm>
          <a:prstGeom prst="rect">
            <a:avLst/>
          </a:prstGeom>
          <a:noFill/>
          <a:ln/>
        </p:spPr>
        <p:txBody>
          <a:bodyPr wrap="square" lIns="0" tIns="0" rIns="0" bIns="0" rtlCol="0" anchor="ctr"/>
          <a:lstStyle/>
          <a:p>
            <a:pPr marL="0" indent="0" algn="ctr">
              <a:buNone/>
            </a:pPr>
            <a:r>
              <a:rPr lang="en-US" sz="760" b="1" dirty="0">
                <a:solidFill>
                  <a:srgbClr val="0A4A50"/>
                </a:solidFill>
                <a:latin typeface="Calibri" pitchFamily="34" charset="0"/>
                <a:ea typeface="Calibri" pitchFamily="34" charset="-122"/>
                <a:cs typeface="Calibri" pitchFamily="34" charset="-120"/>
              </a:rPr>
              <a:t>Challenge</a:t>
            </a:r>
            <a:endParaRPr lang="en-US" sz="760" dirty="0"/>
          </a:p>
        </p:txBody>
      </p:sp>
      <p:sp>
        <p:nvSpPr>
          <p:cNvPr id="53" name="Text 41"/>
          <p:cNvSpPr/>
          <p:nvPr/>
        </p:nvSpPr>
        <p:spPr>
          <a:xfrm>
            <a:off x="530352" y="5248656"/>
            <a:ext cx="1053084" cy="237744"/>
          </a:xfrm>
          <a:prstGeom prst="rect">
            <a:avLst/>
          </a:prstGeom>
          <a:noFill/>
          <a:ln/>
        </p:spPr>
        <p:txBody>
          <a:bodyPr wrap="square" lIns="0" tIns="0" rIns="0" bIns="0" rtlCol="0" anchor="ctr"/>
          <a:lstStyle/>
          <a:p>
            <a:pPr marL="0" indent="0" algn="ctr">
              <a:lnSpc>
                <a:spcPct val="95000"/>
              </a:lnSpc>
              <a:buNone/>
            </a:pPr>
            <a:r>
              <a:rPr lang="en-US" sz="660" dirty="0">
                <a:solidFill>
                  <a:srgbClr val="58706E"/>
                </a:solidFill>
                <a:latin typeface="Calibri" pitchFamily="34" charset="0"/>
                <a:ea typeface="Calibri" pitchFamily="34" charset="-122"/>
                <a:cs typeface="Calibri" pitchFamily="34" charset="-120"/>
              </a:rPr>
              <a:t>Deadline or</a:t>
            </a:r>
            <a:endParaRPr lang="en-US" sz="660" dirty="0"/>
          </a:p>
          <a:p>
            <a:pPr marL="0" indent="0" algn="ctr">
              <a:lnSpc>
                <a:spcPct val="95000"/>
              </a:lnSpc>
              <a:buNone/>
            </a:pPr>
            <a:r>
              <a:rPr lang="en-US" sz="660" dirty="0">
                <a:solidFill>
                  <a:srgbClr val="58706E"/>
                </a:solidFill>
                <a:latin typeface="Calibri" pitchFamily="34" charset="0"/>
                <a:ea typeface="Calibri" pitchFamily="34" charset="-122"/>
                <a:cs typeface="Calibri" pitchFamily="34" charset="-120"/>
              </a:rPr>
              <a:t>conflict arises</a:t>
            </a:r>
            <a:endParaRPr lang="en-US" sz="660" dirty="0"/>
          </a:p>
        </p:txBody>
      </p:sp>
      <p:sp>
        <p:nvSpPr>
          <p:cNvPr id="54" name="Text 42"/>
          <p:cNvSpPr/>
          <p:nvPr/>
        </p:nvSpPr>
        <p:spPr>
          <a:xfrm>
            <a:off x="1533144" y="4850892"/>
            <a:ext cx="137160" cy="137160"/>
          </a:xfrm>
          <a:prstGeom prst="rect">
            <a:avLst/>
          </a:prstGeom>
          <a:noFill/>
          <a:ln/>
        </p:spPr>
        <p:txBody>
          <a:bodyPr wrap="square" lIns="0" tIns="0" rIns="0" bIns="0" rtlCol="0" anchor="ctr"/>
          <a:lstStyle/>
          <a:p>
            <a:pPr marL="0" indent="0" algn="ctr">
              <a:buNone/>
            </a:pPr>
            <a:r>
              <a:rPr lang="en-US" sz="1100" dirty="0">
                <a:solidFill>
                  <a:srgbClr val="02C39A"/>
                </a:solidFill>
                <a:latin typeface="Arial" pitchFamily="34" charset="0"/>
                <a:ea typeface="Arial" pitchFamily="34" charset="-122"/>
                <a:cs typeface="Arial" pitchFamily="34" charset="-120"/>
              </a:rPr>
              <a:t>➤</a:t>
            </a:r>
            <a:endParaRPr lang="en-US" sz="1100" dirty="0"/>
          </a:p>
        </p:txBody>
      </p:sp>
      <p:sp>
        <p:nvSpPr>
          <p:cNvPr id="55" name="Shape 43"/>
          <p:cNvSpPr/>
          <p:nvPr/>
        </p:nvSpPr>
        <p:spPr>
          <a:xfrm>
            <a:off x="1981962" y="4754880"/>
            <a:ext cx="329184" cy="329184"/>
          </a:xfrm>
          <a:prstGeom prst="ellipse">
            <a:avLst/>
          </a:prstGeom>
          <a:solidFill>
            <a:srgbClr val="0B6E76"/>
          </a:solidFill>
          <a:ln/>
        </p:spPr>
      </p:sp>
      <p:pic>
        <p:nvPicPr>
          <p:cNvPr id="56" name="Image 10" descr="/home/claude/poster/icon_recognise_emotion.png"/>
          <p:cNvPicPr>
            <a:picLocks noChangeAspect="1"/>
          </p:cNvPicPr>
          <p:nvPr/>
        </p:nvPicPr>
        <p:blipFill>
          <a:blip r:embed="rId12"/>
          <a:stretch>
            <a:fillRect/>
          </a:stretch>
        </p:blipFill>
        <p:spPr>
          <a:xfrm>
            <a:off x="2054382" y="4827300"/>
            <a:ext cx="184343" cy="184343"/>
          </a:xfrm>
          <a:prstGeom prst="rect">
            <a:avLst/>
          </a:prstGeom>
        </p:spPr>
      </p:pic>
      <p:sp>
        <p:nvSpPr>
          <p:cNvPr id="57" name="Text 44"/>
          <p:cNvSpPr/>
          <p:nvPr/>
        </p:nvSpPr>
        <p:spPr>
          <a:xfrm>
            <a:off x="1620012" y="5111496"/>
            <a:ext cx="1053084" cy="137160"/>
          </a:xfrm>
          <a:prstGeom prst="rect">
            <a:avLst/>
          </a:prstGeom>
          <a:noFill/>
          <a:ln/>
        </p:spPr>
        <p:txBody>
          <a:bodyPr wrap="square" lIns="0" tIns="0" rIns="0" bIns="0" rtlCol="0" anchor="ctr"/>
          <a:lstStyle/>
          <a:p>
            <a:pPr marL="0" indent="0" algn="ctr">
              <a:buNone/>
            </a:pPr>
            <a:r>
              <a:rPr lang="en-US" sz="760" b="1" dirty="0">
                <a:solidFill>
                  <a:srgbClr val="0A4A50"/>
                </a:solidFill>
                <a:latin typeface="Calibri" pitchFamily="34" charset="0"/>
                <a:ea typeface="Calibri" pitchFamily="34" charset="-122"/>
                <a:cs typeface="Calibri" pitchFamily="34" charset="-120"/>
              </a:rPr>
              <a:t>Recognise</a:t>
            </a:r>
            <a:endParaRPr lang="en-US" sz="760" dirty="0"/>
          </a:p>
        </p:txBody>
      </p:sp>
      <p:sp>
        <p:nvSpPr>
          <p:cNvPr id="58" name="Text 45"/>
          <p:cNvSpPr/>
          <p:nvPr/>
        </p:nvSpPr>
        <p:spPr>
          <a:xfrm>
            <a:off x="1620012" y="5248656"/>
            <a:ext cx="1053084" cy="237744"/>
          </a:xfrm>
          <a:prstGeom prst="rect">
            <a:avLst/>
          </a:prstGeom>
          <a:noFill/>
          <a:ln/>
        </p:spPr>
        <p:txBody>
          <a:bodyPr wrap="square" lIns="0" tIns="0" rIns="0" bIns="0" rtlCol="0" anchor="ctr"/>
          <a:lstStyle/>
          <a:p>
            <a:pPr marL="0" indent="0" algn="ctr">
              <a:lnSpc>
                <a:spcPct val="95000"/>
              </a:lnSpc>
              <a:buNone/>
            </a:pPr>
            <a:r>
              <a:rPr lang="en-US" sz="660" dirty="0">
                <a:solidFill>
                  <a:srgbClr val="58706E"/>
                </a:solidFill>
                <a:latin typeface="Calibri" pitchFamily="34" charset="0"/>
                <a:ea typeface="Calibri" pitchFamily="34" charset="-122"/>
                <a:cs typeface="Calibri" pitchFamily="34" charset="-120"/>
              </a:rPr>
              <a:t>Notice the</a:t>
            </a:r>
            <a:endParaRPr lang="en-US" sz="660" dirty="0"/>
          </a:p>
          <a:p>
            <a:pPr marL="0" indent="0" algn="ctr">
              <a:lnSpc>
                <a:spcPct val="95000"/>
              </a:lnSpc>
              <a:buNone/>
            </a:pPr>
            <a:r>
              <a:rPr lang="en-US" sz="660" dirty="0">
                <a:solidFill>
                  <a:srgbClr val="58706E"/>
                </a:solidFill>
                <a:latin typeface="Calibri" pitchFamily="34" charset="0"/>
                <a:ea typeface="Calibri" pitchFamily="34" charset="-122"/>
                <a:cs typeface="Calibri" pitchFamily="34" charset="-120"/>
              </a:rPr>
              <a:t>emotion</a:t>
            </a:r>
            <a:endParaRPr lang="en-US" sz="660" dirty="0"/>
          </a:p>
        </p:txBody>
      </p:sp>
      <p:sp>
        <p:nvSpPr>
          <p:cNvPr id="59" name="Text 46"/>
          <p:cNvSpPr/>
          <p:nvPr/>
        </p:nvSpPr>
        <p:spPr>
          <a:xfrm>
            <a:off x="2622804" y="4850892"/>
            <a:ext cx="137160" cy="137160"/>
          </a:xfrm>
          <a:prstGeom prst="rect">
            <a:avLst/>
          </a:prstGeom>
          <a:noFill/>
          <a:ln/>
        </p:spPr>
        <p:txBody>
          <a:bodyPr wrap="square" lIns="0" tIns="0" rIns="0" bIns="0" rtlCol="0" anchor="ctr"/>
          <a:lstStyle/>
          <a:p>
            <a:pPr marL="0" indent="0" algn="ctr">
              <a:buNone/>
            </a:pPr>
            <a:r>
              <a:rPr lang="en-US" sz="1100" dirty="0">
                <a:solidFill>
                  <a:srgbClr val="02C39A"/>
                </a:solidFill>
                <a:latin typeface="Arial" pitchFamily="34" charset="0"/>
                <a:ea typeface="Arial" pitchFamily="34" charset="-122"/>
                <a:cs typeface="Arial" pitchFamily="34" charset="-120"/>
              </a:rPr>
              <a:t>➤</a:t>
            </a:r>
            <a:endParaRPr lang="en-US" sz="1100" dirty="0"/>
          </a:p>
        </p:txBody>
      </p:sp>
      <p:sp>
        <p:nvSpPr>
          <p:cNvPr id="60" name="Shape 47"/>
          <p:cNvSpPr/>
          <p:nvPr/>
        </p:nvSpPr>
        <p:spPr>
          <a:xfrm>
            <a:off x="3071622" y="4754880"/>
            <a:ext cx="329184" cy="329184"/>
          </a:xfrm>
          <a:prstGeom prst="ellipse">
            <a:avLst/>
          </a:prstGeom>
          <a:solidFill>
            <a:srgbClr val="00A896"/>
          </a:solidFill>
          <a:ln/>
        </p:spPr>
      </p:sp>
      <p:pic>
        <p:nvPicPr>
          <p:cNvPr id="61" name="Image 11" descr="/home/claude/poster/icon_mindfulness.png"/>
          <p:cNvPicPr>
            <a:picLocks noChangeAspect="1"/>
          </p:cNvPicPr>
          <p:nvPr/>
        </p:nvPicPr>
        <p:blipFill>
          <a:blip r:embed="rId10"/>
          <a:stretch>
            <a:fillRect/>
          </a:stretch>
        </p:blipFill>
        <p:spPr>
          <a:xfrm>
            <a:off x="3144042" y="4827300"/>
            <a:ext cx="184343" cy="184343"/>
          </a:xfrm>
          <a:prstGeom prst="rect">
            <a:avLst/>
          </a:prstGeom>
        </p:spPr>
      </p:pic>
      <p:sp>
        <p:nvSpPr>
          <p:cNvPr id="62" name="Text 48"/>
          <p:cNvSpPr/>
          <p:nvPr/>
        </p:nvSpPr>
        <p:spPr>
          <a:xfrm>
            <a:off x="2709672" y="5111496"/>
            <a:ext cx="1053084" cy="137160"/>
          </a:xfrm>
          <a:prstGeom prst="rect">
            <a:avLst/>
          </a:prstGeom>
          <a:noFill/>
          <a:ln/>
        </p:spPr>
        <p:txBody>
          <a:bodyPr wrap="square" lIns="0" tIns="0" rIns="0" bIns="0" rtlCol="0" anchor="ctr"/>
          <a:lstStyle/>
          <a:p>
            <a:pPr marL="0" indent="0" algn="ctr">
              <a:buNone/>
            </a:pPr>
            <a:r>
              <a:rPr lang="en-US" sz="760" b="1" dirty="0">
                <a:solidFill>
                  <a:srgbClr val="0A4A50"/>
                </a:solidFill>
                <a:latin typeface="Calibri" pitchFamily="34" charset="0"/>
                <a:ea typeface="Calibri" pitchFamily="34" charset="-122"/>
                <a:cs typeface="Calibri" pitchFamily="34" charset="-120"/>
              </a:rPr>
              <a:t>Pause</a:t>
            </a:r>
            <a:endParaRPr lang="en-US" sz="760" dirty="0"/>
          </a:p>
        </p:txBody>
      </p:sp>
      <p:sp>
        <p:nvSpPr>
          <p:cNvPr id="63" name="Text 49"/>
          <p:cNvSpPr/>
          <p:nvPr/>
        </p:nvSpPr>
        <p:spPr>
          <a:xfrm>
            <a:off x="2709672" y="5248656"/>
            <a:ext cx="1053084" cy="237744"/>
          </a:xfrm>
          <a:prstGeom prst="rect">
            <a:avLst/>
          </a:prstGeom>
          <a:noFill/>
          <a:ln/>
        </p:spPr>
        <p:txBody>
          <a:bodyPr wrap="square" lIns="0" tIns="0" rIns="0" bIns="0" rtlCol="0" anchor="ctr"/>
          <a:lstStyle/>
          <a:p>
            <a:pPr marL="0" indent="0" algn="ctr">
              <a:lnSpc>
                <a:spcPct val="95000"/>
              </a:lnSpc>
              <a:buNone/>
            </a:pPr>
            <a:r>
              <a:rPr lang="en-US" sz="660" dirty="0">
                <a:solidFill>
                  <a:srgbClr val="58706E"/>
                </a:solidFill>
                <a:latin typeface="Calibri" pitchFamily="34" charset="0"/>
                <a:ea typeface="Calibri" pitchFamily="34" charset="-122"/>
                <a:cs typeface="Calibri" pitchFamily="34" charset="-120"/>
              </a:rPr>
              <a:t>Practise</a:t>
            </a:r>
            <a:endParaRPr lang="en-US" sz="660" dirty="0"/>
          </a:p>
          <a:p>
            <a:pPr marL="0" indent="0" algn="ctr">
              <a:lnSpc>
                <a:spcPct val="95000"/>
              </a:lnSpc>
              <a:buNone/>
            </a:pPr>
            <a:r>
              <a:rPr lang="en-US" sz="660" dirty="0">
                <a:solidFill>
                  <a:srgbClr val="58706E"/>
                </a:solidFill>
                <a:latin typeface="Calibri" pitchFamily="34" charset="0"/>
                <a:ea typeface="Calibri" pitchFamily="34" charset="-122"/>
                <a:cs typeface="Calibri" pitchFamily="34" charset="-120"/>
              </a:rPr>
              <a:t>mindfulness</a:t>
            </a:r>
            <a:endParaRPr lang="en-US" sz="660" dirty="0"/>
          </a:p>
        </p:txBody>
      </p:sp>
      <p:sp>
        <p:nvSpPr>
          <p:cNvPr id="64" name="Text 50"/>
          <p:cNvSpPr/>
          <p:nvPr/>
        </p:nvSpPr>
        <p:spPr>
          <a:xfrm>
            <a:off x="3712464" y="4850892"/>
            <a:ext cx="137160" cy="137160"/>
          </a:xfrm>
          <a:prstGeom prst="rect">
            <a:avLst/>
          </a:prstGeom>
          <a:noFill/>
          <a:ln/>
        </p:spPr>
        <p:txBody>
          <a:bodyPr wrap="square" lIns="0" tIns="0" rIns="0" bIns="0" rtlCol="0" anchor="ctr"/>
          <a:lstStyle/>
          <a:p>
            <a:pPr marL="0" indent="0" algn="ctr">
              <a:buNone/>
            </a:pPr>
            <a:r>
              <a:rPr lang="en-US" sz="1100" dirty="0">
                <a:solidFill>
                  <a:srgbClr val="02C39A"/>
                </a:solidFill>
                <a:latin typeface="Arial" pitchFamily="34" charset="0"/>
                <a:ea typeface="Arial" pitchFamily="34" charset="-122"/>
                <a:cs typeface="Arial" pitchFamily="34" charset="-120"/>
              </a:rPr>
              <a:t>➤</a:t>
            </a:r>
            <a:endParaRPr lang="en-US" sz="1100" dirty="0"/>
          </a:p>
        </p:txBody>
      </p:sp>
      <p:sp>
        <p:nvSpPr>
          <p:cNvPr id="65" name="Shape 51"/>
          <p:cNvSpPr/>
          <p:nvPr/>
        </p:nvSpPr>
        <p:spPr>
          <a:xfrm>
            <a:off x="4161282" y="4754880"/>
            <a:ext cx="329184" cy="329184"/>
          </a:xfrm>
          <a:prstGeom prst="ellipse">
            <a:avLst/>
          </a:prstGeom>
          <a:solidFill>
            <a:srgbClr val="0B6E76"/>
          </a:solidFill>
          <a:ln/>
        </p:spPr>
      </p:sp>
      <p:pic>
        <p:nvPicPr>
          <p:cNvPr id="66" name="Image 12" descr="/home/claude/poster/icon_reflect.png"/>
          <p:cNvPicPr>
            <a:picLocks noChangeAspect="1"/>
          </p:cNvPicPr>
          <p:nvPr/>
        </p:nvPicPr>
        <p:blipFill>
          <a:blip r:embed="rId13"/>
          <a:stretch>
            <a:fillRect/>
          </a:stretch>
        </p:blipFill>
        <p:spPr>
          <a:xfrm>
            <a:off x="4233702" y="4827300"/>
            <a:ext cx="184343" cy="184343"/>
          </a:xfrm>
          <a:prstGeom prst="rect">
            <a:avLst/>
          </a:prstGeom>
        </p:spPr>
      </p:pic>
      <p:sp>
        <p:nvSpPr>
          <p:cNvPr id="67" name="Text 52"/>
          <p:cNvSpPr/>
          <p:nvPr/>
        </p:nvSpPr>
        <p:spPr>
          <a:xfrm>
            <a:off x="3799332" y="5111496"/>
            <a:ext cx="1053084" cy="137160"/>
          </a:xfrm>
          <a:prstGeom prst="rect">
            <a:avLst/>
          </a:prstGeom>
          <a:noFill/>
          <a:ln/>
        </p:spPr>
        <p:txBody>
          <a:bodyPr wrap="square" lIns="0" tIns="0" rIns="0" bIns="0" rtlCol="0" anchor="ctr"/>
          <a:lstStyle/>
          <a:p>
            <a:pPr marL="0" indent="0" algn="ctr">
              <a:buNone/>
            </a:pPr>
            <a:r>
              <a:rPr lang="en-US" sz="760" b="1" dirty="0">
                <a:solidFill>
                  <a:srgbClr val="0A4A50"/>
                </a:solidFill>
                <a:latin typeface="Calibri" pitchFamily="34" charset="0"/>
                <a:ea typeface="Calibri" pitchFamily="34" charset="-122"/>
                <a:cs typeface="Calibri" pitchFamily="34" charset="-120"/>
              </a:rPr>
              <a:t>Reflect</a:t>
            </a:r>
            <a:endParaRPr lang="en-US" sz="760" dirty="0"/>
          </a:p>
        </p:txBody>
      </p:sp>
      <p:sp>
        <p:nvSpPr>
          <p:cNvPr id="68" name="Text 53"/>
          <p:cNvSpPr/>
          <p:nvPr/>
        </p:nvSpPr>
        <p:spPr>
          <a:xfrm>
            <a:off x="3799332" y="5248656"/>
            <a:ext cx="1053084" cy="237744"/>
          </a:xfrm>
          <a:prstGeom prst="rect">
            <a:avLst/>
          </a:prstGeom>
          <a:noFill/>
          <a:ln/>
        </p:spPr>
        <p:txBody>
          <a:bodyPr wrap="square" lIns="0" tIns="0" rIns="0" bIns="0" rtlCol="0" anchor="ctr"/>
          <a:lstStyle/>
          <a:p>
            <a:pPr marL="0" indent="0" algn="ctr">
              <a:lnSpc>
                <a:spcPct val="95000"/>
              </a:lnSpc>
              <a:buNone/>
            </a:pPr>
            <a:r>
              <a:rPr lang="en-US" sz="660" dirty="0">
                <a:solidFill>
                  <a:srgbClr val="58706E"/>
                </a:solidFill>
                <a:latin typeface="Calibri" pitchFamily="34" charset="0"/>
                <a:ea typeface="Calibri" pitchFamily="34" charset="-122"/>
                <a:cs typeface="Calibri" pitchFamily="34" charset="-120"/>
              </a:rPr>
              <a:t>Think before</a:t>
            </a:r>
            <a:endParaRPr lang="en-US" sz="660" dirty="0"/>
          </a:p>
          <a:p>
            <a:pPr marL="0" indent="0" algn="ctr">
              <a:lnSpc>
                <a:spcPct val="95000"/>
              </a:lnSpc>
              <a:buNone/>
            </a:pPr>
            <a:r>
              <a:rPr lang="en-US" sz="660" dirty="0">
                <a:solidFill>
                  <a:srgbClr val="58706E"/>
                </a:solidFill>
                <a:latin typeface="Calibri" pitchFamily="34" charset="0"/>
                <a:ea typeface="Calibri" pitchFamily="34" charset="-122"/>
                <a:cs typeface="Calibri" pitchFamily="34" charset="-120"/>
              </a:rPr>
              <a:t>responding</a:t>
            </a:r>
            <a:endParaRPr lang="en-US" sz="660" dirty="0"/>
          </a:p>
        </p:txBody>
      </p:sp>
      <p:sp>
        <p:nvSpPr>
          <p:cNvPr id="69" name="Text 54"/>
          <p:cNvSpPr/>
          <p:nvPr/>
        </p:nvSpPr>
        <p:spPr>
          <a:xfrm>
            <a:off x="4802124" y="4850892"/>
            <a:ext cx="137160" cy="137160"/>
          </a:xfrm>
          <a:prstGeom prst="rect">
            <a:avLst/>
          </a:prstGeom>
          <a:noFill/>
          <a:ln/>
        </p:spPr>
        <p:txBody>
          <a:bodyPr wrap="square" lIns="0" tIns="0" rIns="0" bIns="0" rtlCol="0" anchor="ctr"/>
          <a:lstStyle/>
          <a:p>
            <a:pPr marL="0" indent="0" algn="ctr">
              <a:buNone/>
            </a:pPr>
            <a:r>
              <a:rPr lang="en-US" sz="1100" dirty="0">
                <a:solidFill>
                  <a:srgbClr val="02C39A"/>
                </a:solidFill>
                <a:latin typeface="Arial" pitchFamily="34" charset="0"/>
                <a:ea typeface="Arial" pitchFamily="34" charset="-122"/>
                <a:cs typeface="Arial" pitchFamily="34" charset="-120"/>
              </a:rPr>
              <a:t>➤</a:t>
            </a:r>
            <a:endParaRPr lang="en-US" sz="1100" dirty="0"/>
          </a:p>
        </p:txBody>
      </p:sp>
      <p:sp>
        <p:nvSpPr>
          <p:cNvPr id="70" name="Shape 55"/>
          <p:cNvSpPr/>
          <p:nvPr/>
        </p:nvSpPr>
        <p:spPr>
          <a:xfrm>
            <a:off x="5250942" y="4754880"/>
            <a:ext cx="329184" cy="329184"/>
          </a:xfrm>
          <a:prstGeom prst="ellipse">
            <a:avLst/>
          </a:prstGeom>
          <a:solidFill>
            <a:srgbClr val="00A896"/>
          </a:solidFill>
          <a:ln/>
        </p:spPr>
      </p:sp>
      <p:pic>
        <p:nvPicPr>
          <p:cNvPr id="71" name="Image 13" descr="/home/claude/poster/icon_positive_comm.png"/>
          <p:cNvPicPr>
            <a:picLocks noChangeAspect="1"/>
          </p:cNvPicPr>
          <p:nvPr/>
        </p:nvPicPr>
        <p:blipFill>
          <a:blip r:embed="rId14"/>
          <a:stretch>
            <a:fillRect/>
          </a:stretch>
        </p:blipFill>
        <p:spPr>
          <a:xfrm>
            <a:off x="5323362" y="4827300"/>
            <a:ext cx="184343" cy="184343"/>
          </a:xfrm>
          <a:prstGeom prst="rect">
            <a:avLst/>
          </a:prstGeom>
        </p:spPr>
      </p:pic>
      <p:sp>
        <p:nvSpPr>
          <p:cNvPr id="72" name="Text 56"/>
          <p:cNvSpPr/>
          <p:nvPr/>
        </p:nvSpPr>
        <p:spPr>
          <a:xfrm>
            <a:off x="4888992" y="5111496"/>
            <a:ext cx="1053084" cy="137160"/>
          </a:xfrm>
          <a:prstGeom prst="rect">
            <a:avLst/>
          </a:prstGeom>
          <a:noFill/>
          <a:ln/>
        </p:spPr>
        <p:txBody>
          <a:bodyPr wrap="square" lIns="0" tIns="0" rIns="0" bIns="0" rtlCol="0" anchor="ctr"/>
          <a:lstStyle/>
          <a:p>
            <a:pPr marL="0" indent="0" algn="ctr">
              <a:buNone/>
            </a:pPr>
            <a:r>
              <a:rPr lang="en-US" sz="760" b="1" dirty="0">
                <a:solidFill>
                  <a:srgbClr val="0A4A50"/>
                </a:solidFill>
                <a:latin typeface="Calibri" pitchFamily="34" charset="0"/>
                <a:ea typeface="Calibri" pitchFamily="34" charset="-122"/>
                <a:cs typeface="Calibri" pitchFamily="34" charset="-120"/>
              </a:rPr>
              <a:t>Communicate</a:t>
            </a:r>
            <a:endParaRPr lang="en-US" sz="760" dirty="0"/>
          </a:p>
        </p:txBody>
      </p:sp>
      <p:sp>
        <p:nvSpPr>
          <p:cNvPr id="73" name="Text 57"/>
          <p:cNvSpPr/>
          <p:nvPr/>
        </p:nvSpPr>
        <p:spPr>
          <a:xfrm>
            <a:off x="4888992" y="5248656"/>
            <a:ext cx="1053084" cy="237744"/>
          </a:xfrm>
          <a:prstGeom prst="rect">
            <a:avLst/>
          </a:prstGeom>
          <a:noFill/>
          <a:ln/>
        </p:spPr>
        <p:txBody>
          <a:bodyPr wrap="square" lIns="0" tIns="0" rIns="0" bIns="0" rtlCol="0" anchor="ctr"/>
          <a:lstStyle/>
          <a:p>
            <a:pPr marL="0" indent="0" algn="ctr">
              <a:lnSpc>
                <a:spcPct val="95000"/>
              </a:lnSpc>
              <a:buNone/>
            </a:pPr>
            <a:r>
              <a:rPr lang="en-US" sz="660" dirty="0">
                <a:solidFill>
                  <a:srgbClr val="58706E"/>
                </a:solidFill>
                <a:latin typeface="Calibri" pitchFamily="34" charset="0"/>
                <a:ea typeface="Calibri" pitchFamily="34" charset="-122"/>
                <a:cs typeface="Calibri" pitchFamily="34" charset="-120"/>
              </a:rPr>
              <a:t>Respond</a:t>
            </a:r>
            <a:endParaRPr lang="en-US" sz="660" dirty="0"/>
          </a:p>
          <a:p>
            <a:pPr marL="0" indent="0" algn="ctr">
              <a:lnSpc>
                <a:spcPct val="95000"/>
              </a:lnSpc>
              <a:buNone/>
            </a:pPr>
            <a:r>
              <a:rPr lang="en-US" sz="660" dirty="0">
                <a:solidFill>
                  <a:srgbClr val="58706E"/>
                </a:solidFill>
                <a:latin typeface="Calibri" pitchFamily="34" charset="0"/>
                <a:ea typeface="Calibri" pitchFamily="34" charset="-122"/>
                <a:cs typeface="Calibri" pitchFamily="34" charset="-120"/>
              </a:rPr>
              <a:t>positively</a:t>
            </a:r>
            <a:endParaRPr lang="en-US" sz="660" dirty="0"/>
          </a:p>
        </p:txBody>
      </p:sp>
      <p:sp>
        <p:nvSpPr>
          <p:cNvPr id="74" name="Text 58"/>
          <p:cNvSpPr/>
          <p:nvPr/>
        </p:nvSpPr>
        <p:spPr>
          <a:xfrm>
            <a:off x="5891784" y="4850892"/>
            <a:ext cx="137160" cy="137160"/>
          </a:xfrm>
          <a:prstGeom prst="rect">
            <a:avLst/>
          </a:prstGeom>
          <a:noFill/>
          <a:ln/>
        </p:spPr>
        <p:txBody>
          <a:bodyPr wrap="square" lIns="0" tIns="0" rIns="0" bIns="0" rtlCol="0" anchor="ctr"/>
          <a:lstStyle/>
          <a:p>
            <a:pPr marL="0" indent="0" algn="ctr">
              <a:buNone/>
            </a:pPr>
            <a:r>
              <a:rPr lang="en-US" sz="1100" dirty="0">
                <a:solidFill>
                  <a:srgbClr val="02C39A"/>
                </a:solidFill>
                <a:latin typeface="Arial" pitchFamily="34" charset="0"/>
                <a:ea typeface="Arial" pitchFamily="34" charset="-122"/>
                <a:cs typeface="Arial" pitchFamily="34" charset="-120"/>
              </a:rPr>
              <a:t>➤</a:t>
            </a:r>
            <a:endParaRPr lang="en-US" sz="1100" dirty="0"/>
          </a:p>
        </p:txBody>
      </p:sp>
      <p:sp>
        <p:nvSpPr>
          <p:cNvPr id="75" name="Shape 59"/>
          <p:cNvSpPr/>
          <p:nvPr/>
        </p:nvSpPr>
        <p:spPr>
          <a:xfrm>
            <a:off x="6340602" y="4754880"/>
            <a:ext cx="329184" cy="329184"/>
          </a:xfrm>
          <a:prstGeom prst="ellipse">
            <a:avLst/>
          </a:prstGeom>
          <a:solidFill>
            <a:srgbClr val="0B6E76"/>
          </a:solidFill>
          <a:ln/>
        </p:spPr>
      </p:sp>
      <p:pic>
        <p:nvPicPr>
          <p:cNvPr id="76" name="Image 14" descr="/home/claude/poster/icon_successful_outcome.png"/>
          <p:cNvPicPr>
            <a:picLocks noChangeAspect="1"/>
          </p:cNvPicPr>
          <p:nvPr/>
        </p:nvPicPr>
        <p:blipFill>
          <a:blip r:embed="rId15"/>
          <a:stretch>
            <a:fillRect/>
          </a:stretch>
        </p:blipFill>
        <p:spPr>
          <a:xfrm>
            <a:off x="6413022" y="4827300"/>
            <a:ext cx="184343" cy="184343"/>
          </a:xfrm>
          <a:prstGeom prst="rect">
            <a:avLst/>
          </a:prstGeom>
        </p:spPr>
      </p:pic>
      <p:sp>
        <p:nvSpPr>
          <p:cNvPr id="77" name="Text 60"/>
          <p:cNvSpPr/>
          <p:nvPr/>
        </p:nvSpPr>
        <p:spPr>
          <a:xfrm>
            <a:off x="5978652" y="5111496"/>
            <a:ext cx="1053084" cy="137160"/>
          </a:xfrm>
          <a:prstGeom prst="rect">
            <a:avLst/>
          </a:prstGeom>
          <a:noFill/>
          <a:ln/>
        </p:spPr>
        <p:txBody>
          <a:bodyPr wrap="square" lIns="0" tIns="0" rIns="0" bIns="0" rtlCol="0" anchor="ctr"/>
          <a:lstStyle/>
          <a:p>
            <a:pPr marL="0" indent="0" algn="ctr">
              <a:buNone/>
            </a:pPr>
            <a:r>
              <a:rPr lang="en-US" sz="760" b="1" dirty="0">
                <a:solidFill>
                  <a:srgbClr val="0A4A50"/>
                </a:solidFill>
                <a:latin typeface="Calibri" pitchFamily="34" charset="0"/>
                <a:ea typeface="Calibri" pitchFamily="34" charset="-122"/>
                <a:cs typeface="Calibri" pitchFamily="34" charset="-120"/>
              </a:rPr>
              <a:t>Outcome</a:t>
            </a:r>
            <a:endParaRPr lang="en-US" sz="760" dirty="0"/>
          </a:p>
        </p:txBody>
      </p:sp>
      <p:sp>
        <p:nvSpPr>
          <p:cNvPr id="78" name="Text 61"/>
          <p:cNvSpPr/>
          <p:nvPr/>
        </p:nvSpPr>
        <p:spPr>
          <a:xfrm>
            <a:off x="5978652" y="5248656"/>
            <a:ext cx="1053084" cy="237744"/>
          </a:xfrm>
          <a:prstGeom prst="rect">
            <a:avLst/>
          </a:prstGeom>
          <a:noFill/>
          <a:ln/>
        </p:spPr>
        <p:txBody>
          <a:bodyPr wrap="square" lIns="0" tIns="0" rIns="0" bIns="0" rtlCol="0" anchor="ctr"/>
          <a:lstStyle/>
          <a:p>
            <a:pPr marL="0" indent="0" algn="ctr">
              <a:lnSpc>
                <a:spcPct val="95000"/>
              </a:lnSpc>
              <a:buNone/>
            </a:pPr>
            <a:r>
              <a:rPr lang="en-US" sz="660" dirty="0">
                <a:solidFill>
                  <a:srgbClr val="58706E"/>
                </a:solidFill>
                <a:latin typeface="Calibri" pitchFamily="34" charset="0"/>
                <a:ea typeface="Calibri" pitchFamily="34" charset="-122"/>
                <a:cs typeface="Calibri" pitchFamily="34" charset="-120"/>
              </a:rPr>
              <a:t>Successful</a:t>
            </a:r>
            <a:endParaRPr lang="en-US" sz="660" dirty="0"/>
          </a:p>
          <a:p>
            <a:pPr marL="0" indent="0" algn="ctr">
              <a:lnSpc>
                <a:spcPct val="95000"/>
              </a:lnSpc>
              <a:buNone/>
            </a:pPr>
            <a:r>
              <a:rPr lang="en-US" sz="660" dirty="0">
                <a:solidFill>
                  <a:srgbClr val="58706E"/>
                </a:solidFill>
                <a:latin typeface="Calibri" pitchFamily="34" charset="0"/>
                <a:ea typeface="Calibri" pitchFamily="34" charset="-122"/>
                <a:cs typeface="Calibri" pitchFamily="34" charset="-120"/>
              </a:rPr>
              <a:t>team result</a:t>
            </a:r>
            <a:endParaRPr lang="en-US" sz="660" dirty="0"/>
          </a:p>
        </p:txBody>
      </p:sp>
      <p:sp>
        <p:nvSpPr>
          <p:cNvPr id="79" name="Shape 62"/>
          <p:cNvSpPr/>
          <p:nvPr/>
        </p:nvSpPr>
        <p:spPr>
          <a:xfrm>
            <a:off x="365760" y="5572125"/>
            <a:ext cx="6830568" cy="1627632"/>
          </a:xfrm>
          <a:prstGeom prst="roundRect">
            <a:avLst>
              <a:gd name="adj" fmla="val 4494"/>
            </a:avLst>
          </a:prstGeom>
          <a:solidFill>
            <a:srgbClr val="EBF7F5"/>
          </a:solidFill>
          <a:ln>
            <a:solidFill>
              <a:schemeClr val="accent6"/>
            </a:solidFill>
          </a:ln>
        </p:spPr>
        <p:txBody>
          <a:bodyPr/>
          <a:lstStyle/>
          <a:p>
            <a:endParaRPr lang="en-US" dirty="0"/>
          </a:p>
        </p:txBody>
      </p:sp>
      <p:sp>
        <p:nvSpPr>
          <p:cNvPr id="80" name="Shape 63"/>
          <p:cNvSpPr/>
          <p:nvPr/>
        </p:nvSpPr>
        <p:spPr>
          <a:xfrm>
            <a:off x="512064" y="5623560"/>
            <a:ext cx="246888" cy="246888"/>
          </a:xfrm>
          <a:prstGeom prst="ellipse">
            <a:avLst/>
          </a:prstGeom>
          <a:solidFill>
            <a:srgbClr val="0B6E76"/>
          </a:solidFill>
          <a:ln/>
        </p:spPr>
      </p:sp>
      <p:pic>
        <p:nvPicPr>
          <p:cNvPr id="81" name="Image 15" descr="/home/claude/poster/icon_perspective_taking.png"/>
          <p:cNvPicPr>
            <a:picLocks noChangeAspect="1"/>
          </p:cNvPicPr>
          <p:nvPr/>
        </p:nvPicPr>
        <p:blipFill>
          <a:blip r:embed="rId16"/>
          <a:stretch>
            <a:fillRect/>
          </a:stretch>
        </p:blipFill>
        <p:spPr>
          <a:xfrm>
            <a:off x="566379" y="5677875"/>
            <a:ext cx="138257" cy="138257"/>
          </a:xfrm>
          <a:prstGeom prst="rect">
            <a:avLst/>
          </a:prstGeom>
        </p:spPr>
      </p:pic>
      <p:sp>
        <p:nvSpPr>
          <p:cNvPr id="82" name="Text 64"/>
          <p:cNvSpPr/>
          <p:nvPr/>
        </p:nvSpPr>
        <p:spPr>
          <a:xfrm>
            <a:off x="868680" y="5605272"/>
            <a:ext cx="6181344" cy="283464"/>
          </a:xfrm>
          <a:prstGeom prst="rect">
            <a:avLst/>
          </a:prstGeom>
          <a:noFill/>
          <a:ln/>
        </p:spPr>
        <p:txBody>
          <a:bodyPr wrap="square" lIns="0" tIns="0" rIns="0" bIns="0" rtlCol="0" anchor="ctr"/>
          <a:lstStyle/>
          <a:p>
            <a:pPr marL="0" indent="0">
              <a:buNone/>
            </a:pPr>
            <a:r>
              <a:rPr lang="en-US" sz="1250" b="1" dirty="0">
                <a:solidFill>
                  <a:srgbClr val="0B6E76"/>
                </a:solidFill>
                <a:latin typeface="Calibri" pitchFamily="34" charset="0"/>
                <a:ea typeface="Calibri" pitchFamily="34" charset="-122"/>
                <a:cs typeface="Calibri" pitchFamily="34" charset="-120"/>
              </a:rPr>
              <a:t>4. Section 3 – Understanding Others' Emotions</a:t>
            </a:r>
            <a:endParaRPr lang="en-US" sz="1250" dirty="0"/>
          </a:p>
        </p:txBody>
      </p:sp>
      <p:sp>
        <p:nvSpPr>
          <p:cNvPr id="83" name="Text 65"/>
          <p:cNvSpPr/>
          <p:nvPr/>
        </p:nvSpPr>
        <p:spPr>
          <a:xfrm>
            <a:off x="512064" y="5980176"/>
            <a:ext cx="6537960" cy="274320"/>
          </a:xfrm>
          <a:prstGeom prst="rect">
            <a:avLst/>
          </a:prstGeom>
          <a:noFill/>
          <a:ln/>
        </p:spPr>
        <p:txBody>
          <a:bodyPr wrap="square" lIns="0" tIns="0" rIns="0" bIns="0" rtlCol="0" anchor="ctr"/>
          <a:lstStyle/>
          <a:p>
            <a:pPr marL="0" indent="0">
              <a:lnSpc>
                <a:spcPct val="100000"/>
              </a:lnSpc>
              <a:buNone/>
            </a:pPr>
            <a:r>
              <a:rPr lang="en-US" sz="1000" dirty="0">
                <a:solidFill>
                  <a:srgbClr val="2B3A39"/>
                </a:solidFill>
                <a:latin typeface="Calibri" pitchFamily="34" charset="0"/>
                <a:ea typeface="Calibri" pitchFamily="34" charset="-122"/>
                <a:cs typeface="Calibri" pitchFamily="34" charset="-120"/>
              </a:rPr>
              <a:t>Trust and cooperation grow when teammates listen closely, value different perspectives and give respectful feedback (Reilly, 2023; Woime and Shato, 2025).</a:t>
            </a:r>
            <a:endParaRPr lang="en-US" sz="1000" dirty="0"/>
          </a:p>
        </p:txBody>
      </p:sp>
      <p:sp>
        <p:nvSpPr>
          <p:cNvPr id="84" name="Text 66"/>
          <p:cNvSpPr/>
          <p:nvPr/>
        </p:nvSpPr>
        <p:spPr>
          <a:xfrm>
            <a:off x="512064" y="6236208"/>
            <a:ext cx="6537960" cy="146304"/>
          </a:xfrm>
          <a:prstGeom prst="rect">
            <a:avLst/>
          </a:prstGeom>
          <a:noFill/>
          <a:ln/>
        </p:spPr>
        <p:txBody>
          <a:bodyPr wrap="square" lIns="0" tIns="0" rIns="0" bIns="0" rtlCol="0" anchor="ctr"/>
          <a:lstStyle/>
          <a:p>
            <a:pPr marL="0" indent="0">
              <a:lnSpc>
                <a:spcPct val="100000"/>
              </a:lnSpc>
              <a:buNone/>
            </a:pPr>
            <a:endParaRPr lang="en-US" sz="830" dirty="0"/>
          </a:p>
        </p:txBody>
      </p:sp>
      <p:sp>
        <p:nvSpPr>
          <p:cNvPr id="85" name="Shape 67"/>
          <p:cNvSpPr/>
          <p:nvPr/>
        </p:nvSpPr>
        <p:spPr>
          <a:xfrm>
            <a:off x="557784" y="6428232"/>
            <a:ext cx="1543050" cy="731520"/>
          </a:xfrm>
          <a:prstGeom prst="roundRect">
            <a:avLst>
              <a:gd name="adj" fmla="val 6250"/>
            </a:avLst>
          </a:prstGeom>
          <a:solidFill>
            <a:srgbClr val="F8FBFA"/>
          </a:solidFill>
          <a:ln/>
        </p:spPr>
        <p:txBody>
          <a:bodyPr/>
          <a:lstStyle/>
          <a:p>
            <a:endParaRPr lang="en-US" dirty="0"/>
          </a:p>
        </p:txBody>
      </p:sp>
      <p:sp>
        <p:nvSpPr>
          <p:cNvPr id="86" name="Shape 68"/>
          <p:cNvSpPr/>
          <p:nvPr/>
        </p:nvSpPr>
        <p:spPr>
          <a:xfrm>
            <a:off x="1164717" y="6483096"/>
            <a:ext cx="329184" cy="329184"/>
          </a:xfrm>
          <a:prstGeom prst="ellipse">
            <a:avLst/>
          </a:prstGeom>
          <a:solidFill>
            <a:srgbClr val="0B6E76"/>
          </a:solidFill>
          <a:ln/>
        </p:spPr>
      </p:sp>
      <p:pic>
        <p:nvPicPr>
          <p:cNvPr id="87" name="Image 16" descr="/home/claude/poster/icon_active_listening.png"/>
          <p:cNvPicPr>
            <a:picLocks noChangeAspect="1"/>
          </p:cNvPicPr>
          <p:nvPr/>
        </p:nvPicPr>
        <p:blipFill>
          <a:blip r:embed="rId17"/>
          <a:stretch>
            <a:fillRect/>
          </a:stretch>
        </p:blipFill>
        <p:spPr>
          <a:xfrm>
            <a:off x="1237137" y="6555516"/>
            <a:ext cx="184343" cy="184343"/>
          </a:xfrm>
          <a:prstGeom prst="rect">
            <a:avLst/>
          </a:prstGeom>
        </p:spPr>
      </p:pic>
      <p:sp>
        <p:nvSpPr>
          <p:cNvPr id="88" name="Text 69"/>
          <p:cNvSpPr/>
          <p:nvPr/>
        </p:nvSpPr>
        <p:spPr>
          <a:xfrm>
            <a:off x="585216" y="6839712"/>
            <a:ext cx="1488186" cy="146304"/>
          </a:xfrm>
          <a:prstGeom prst="rect">
            <a:avLst/>
          </a:prstGeom>
          <a:noFill/>
          <a:ln/>
        </p:spPr>
        <p:txBody>
          <a:bodyPr wrap="square" lIns="0" tIns="0" rIns="0" bIns="0" rtlCol="0" anchor="ctr"/>
          <a:lstStyle/>
          <a:p>
            <a:pPr marL="0" indent="0" algn="ctr">
              <a:buNone/>
            </a:pPr>
            <a:r>
              <a:rPr lang="en-US" sz="730" b="1" dirty="0">
                <a:solidFill>
                  <a:srgbClr val="0A4A50"/>
                </a:solidFill>
                <a:latin typeface="Calibri" pitchFamily="34" charset="0"/>
                <a:ea typeface="Calibri" pitchFamily="34" charset="-122"/>
                <a:cs typeface="Calibri" pitchFamily="34" charset="-120"/>
              </a:rPr>
              <a:t>Active Listening</a:t>
            </a:r>
            <a:endParaRPr lang="en-US" sz="730" dirty="0"/>
          </a:p>
        </p:txBody>
      </p:sp>
      <p:sp>
        <p:nvSpPr>
          <p:cNvPr id="89" name="Text 70"/>
          <p:cNvSpPr/>
          <p:nvPr/>
        </p:nvSpPr>
        <p:spPr>
          <a:xfrm>
            <a:off x="585216" y="6986016"/>
            <a:ext cx="1488186" cy="219456"/>
          </a:xfrm>
          <a:prstGeom prst="rect">
            <a:avLst/>
          </a:prstGeom>
          <a:noFill/>
          <a:ln/>
        </p:spPr>
        <p:txBody>
          <a:bodyPr wrap="square" lIns="0" tIns="0" rIns="0" bIns="0" rtlCol="0" anchor="ctr"/>
          <a:lstStyle/>
          <a:p>
            <a:pPr marL="0" indent="0" algn="ctr">
              <a:lnSpc>
                <a:spcPct val="95000"/>
              </a:lnSpc>
              <a:buNone/>
            </a:pPr>
            <a:r>
              <a:rPr lang="en-US" sz="650" dirty="0">
                <a:solidFill>
                  <a:srgbClr val="58706E"/>
                </a:solidFill>
                <a:latin typeface="Calibri" pitchFamily="34" charset="0"/>
                <a:ea typeface="Calibri" pitchFamily="34" charset="-122"/>
                <a:cs typeface="Calibri" pitchFamily="34" charset="-120"/>
              </a:rPr>
              <a:t>Listen without</a:t>
            </a:r>
            <a:endParaRPr lang="en-US" sz="650" dirty="0"/>
          </a:p>
          <a:p>
            <a:pPr marL="0" indent="0" algn="ctr">
              <a:lnSpc>
                <a:spcPct val="95000"/>
              </a:lnSpc>
              <a:buNone/>
            </a:pPr>
            <a:r>
              <a:rPr lang="en-US" sz="650" dirty="0">
                <a:solidFill>
                  <a:srgbClr val="58706E"/>
                </a:solidFill>
                <a:latin typeface="Calibri" pitchFamily="34" charset="0"/>
                <a:ea typeface="Calibri" pitchFamily="34" charset="-122"/>
                <a:cs typeface="Calibri" pitchFamily="34" charset="-120"/>
              </a:rPr>
              <a:t>interrupting</a:t>
            </a:r>
            <a:endParaRPr lang="en-US" sz="650" dirty="0"/>
          </a:p>
        </p:txBody>
      </p:sp>
      <p:sp>
        <p:nvSpPr>
          <p:cNvPr id="90" name="Shape 71"/>
          <p:cNvSpPr/>
          <p:nvPr/>
        </p:nvSpPr>
        <p:spPr>
          <a:xfrm>
            <a:off x="2192274" y="6428232"/>
            <a:ext cx="1543050" cy="731520"/>
          </a:xfrm>
          <a:prstGeom prst="roundRect">
            <a:avLst>
              <a:gd name="adj" fmla="val 6250"/>
            </a:avLst>
          </a:prstGeom>
          <a:solidFill>
            <a:srgbClr val="F8FBFA"/>
          </a:solidFill>
          <a:ln/>
        </p:spPr>
      </p:sp>
      <p:sp>
        <p:nvSpPr>
          <p:cNvPr id="91" name="Shape 72"/>
          <p:cNvSpPr/>
          <p:nvPr/>
        </p:nvSpPr>
        <p:spPr>
          <a:xfrm>
            <a:off x="2799207" y="6483096"/>
            <a:ext cx="329184" cy="329184"/>
          </a:xfrm>
          <a:prstGeom prst="ellipse">
            <a:avLst/>
          </a:prstGeom>
          <a:solidFill>
            <a:srgbClr val="00A896"/>
          </a:solidFill>
          <a:ln/>
        </p:spPr>
      </p:sp>
      <p:pic>
        <p:nvPicPr>
          <p:cNvPr id="92" name="Image 17" descr="/home/claude/poster/icon_perspective_taking.png"/>
          <p:cNvPicPr>
            <a:picLocks noChangeAspect="1"/>
          </p:cNvPicPr>
          <p:nvPr/>
        </p:nvPicPr>
        <p:blipFill>
          <a:blip r:embed="rId16"/>
          <a:stretch>
            <a:fillRect/>
          </a:stretch>
        </p:blipFill>
        <p:spPr>
          <a:xfrm>
            <a:off x="2871627" y="6555516"/>
            <a:ext cx="184343" cy="184343"/>
          </a:xfrm>
          <a:prstGeom prst="rect">
            <a:avLst/>
          </a:prstGeom>
        </p:spPr>
      </p:pic>
      <p:sp>
        <p:nvSpPr>
          <p:cNvPr id="93" name="Text 73"/>
          <p:cNvSpPr/>
          <p:nvPr/>
        </p:nvSpPr>
        <p:spPr>
          <a:xfrm>
            <a:off x="2219706" y="6839712"/>
            <a:ext cx="1488186" cy="146304"/>
          </a:xfrm>
          <a:prstGeom prst="rect">
            <a:avLst/>
          </a:prstGeom>
          <a:noFill/>
          <a:ln/>
        </p:spPr>
        <p:txBody>
          <a:bodyPr wrap="square" lIns="0" tIns="0" rIns="0" bIns="0" rtlCol="0" anchor="ctr"/>
          <a:lstStyle/>
          <a:p>
            <a:pPr marL="0" indent="0" algn="ctr">
              <a:buNone/>
            </a:pPr>
            <a:r>
              <a:rPr lang="en-US" sz="730" b="1" dirty="0">
                <a:solidFill>
                  <a:srgbClr val="0A4A50"/>
                </a:solidFill>
                <a:latin typeface="Calibri" pitchFamily="34" charset="0"/>
                <a:ea typeface="Calibri" pitchFamily="34" charset="-122"/>
                <a:cs typeface="Calibri" pitchFamily="34" charset="-120"/>
              </a:rPr>
              <a:t>Perspective-Taking</a:t>
            </a:r>
            <a:endParaRPr lang="en-US" sz="730" dirty="0"/>
          </a:p>
        </p:txBody>
      </p:sp>
      <p:sp>
        <p:nvSpPr>
          <p:cNvPr id="94" name="Text 74"/>
          <p:cNvSpPr/>
          <p:nvPr/>
        </p:nvSpPr>
        <p:spPr>
          <a:xfrm>
            <a:off x="2219706" y="6986016"/>
            <a:ext cx="1488186" cy="219456"/>
          </a:xfrm>
          <a:prstGeom prst="rect">
            <a:avLst/>
          </a:prstGeom>
          <a:noFill/>
          <a:ln/>
        </p:spPr>
        <p:txBody>
          <a:bodyPr wrap="square" lIns="0" tIns="0" rIns="0" bIns="0" rtlCol="0" anchor="ctr"/>
          <a:lstStyle/>
          <a:p>
            <a:pPr marL="0" indent="0" algn="ctr">
              <a:lnSpc>
                <a:spcPct val="95000"/>
              </a:lnSpc>
              <a:buNone/>
            </a:pPr>
            <a:r>
              <a:rPr lang="en-US" sz="650" dirty="0">
                <a:solidFill>
                  <a:srgbClr val="58706E"/>
                </a:solidFill>
                <a:latin typeface="Calibri" pitchFamily="34" charset="0"/>
                <a:ea typeface="Calibri" pitchFamily="34" charset="-122"/>
                <a:cs typeface="Calibri" pitchFamily="34" charset="-120"/>
              </a:rPr>
              <a:t>See from others'</a:t>
            </a:r>
            <a:endParaRPr lang="en-US" sz="650" dirty="0"/>
          </a:p>
          <a:p>
            <a:pPr marL="0" indent="0" algn="ctr">
              <a:lnSpc>
                <a:spcPct val="95000"/>
              </a:lnSpc>
              <a:buNone/>
            </a:pPr>
            <a:r>
              <a:rPr lang="en-US" sz="650" dirty="0">
                <a:solidFill>
                  <a:srgbClr val="58706E"/>
                </a:solidFill>
                <a:latin typeface="Calibri" pitchFamily="34" charset="0"/>
                <a:ea typeface="Calibri" pitchFamily="34" charset="-122"/>
                <a:cs typeface="Calibri" pitchFamily="34" charset="-120"/>
              </a:rPr>
              <a:t>viewpoints</a:t>
            </a:r>
            <a:endParaRPr lang="en-US" sz="650" dirty="0"/>
          </a:p>
        </p:txBody>
      </p:sp>
      <p:sp>
        <p:nvSpPr>
          <p:cNvPr id="95" name="Shape 75"/>
          <p:cNvSpPr/>
          <p:nvPr/>
        </p:nvSpPr>
        <p:spPr>
          <a:xfrm>
            <a:off x="3826764" y="6428232"/>
            <a:ext cx="1543050" cy="731520"/>
          </a:xfrm>
          <a:prstGeom prst="roundRect">
            <a:avLst>
              <a:gd name="adj" fmla="val 6250"/>
            </a:avLst>
          </a:prstGeom>
          <a:solidFill>
            <a:srgbClr val="F8FBFA"/>
          </a:solidFill>
          <a:ln/>
        </p:spPr>
      </p:sp>
      <p:sp>
        <p:nvSpPr>
          <p:cNvPr id="96" name="Shape 76"/>
          <p:cNvSpPr/>
          <p:nvPr/>
        </p:nvSpPr>
        <p:spPr>
          <a:xfrm>
            <a:off x="4433697" y="6483096"/>
            <a:ext cx="329184" cy="329184"/>
          </a:xfrm>
          <a:prstGeom prst="ellipse">
            <a:avLst/>
          </a:prstGeom>
          <a:solidFill>
            <a:srgbClr val="0B6E76"/>
          </a:solidFill>
          <a:ln/>
        </p:spPr>
      </p:sp>
      <p:pic>
        <p:nvPicPr>
          <p:cNvPr id="97" name="Image 18" descr="/home/claude/poster/icon_constructive_feedback.png"/>
          <p:cNvPicPr>
            <a:picLocks noChangeAspect="1"/>
          </p:cNvPicPr>
          <p:nvPr/>
        </p:nvPicPr>
        <p:blipFill>
          <a:blip r:embed="rId18"/>
          <a:stretch>
            <a:fillRect/>
          </a:stretch>
        </p:blipFill>
        <p:spPr>
          <a:xfrm>
            <a:off x="4506117" y="6555516"/>
            <a:ext cx="184343" cy="184343"/>
          </a:xfrm>
          <a:prstGeom prst="rect">
            <a:avLst/>
          </a:prstGeom>
        </p:spPr>
      </p:pic>
      <p:sp>
        <p:nvSpPr>
          <p:cNvPr id="98" name="Text 77"/>
          <p:cNvSpPr/>
          <p:nvPr/>
        </p:nvSpPr>
        <p:spPr>
          <a:xfrm>
            <a:off x="3854196" y="6839712"/>
            <a:ext cx="1488186" cy="146304"/>
          </a:xfrm>
          <a:prstGeom prst="rect">
            <a:avLst/>
          </a:prstGeom>
          <a:noFill/>
          <a:ln/>
        </p:spPr>
        <p:txBody>
          <a:bodyPr wrap="square" lIns="0" tIns="0" rIns="0" bIns="0" rtlCol="0" anchor="ctr"/>
          <a:lstStyle/>
          <a:p>
            <a:pPr marL="0" indent="0" algn="ctr">
              <a:buNone/>
            </a:pPr>
            <a:r>
              <a:rPr lang="en-US" sz="730" b="1" dirty="0">
                <a:solidFill>
                  <a:srgbClr val="0A4A50"/>
                </a:solidFill>
                <a:latin typeface="Calibri" pitchFamily="34" charset="0"/>
                <a:ea typeface="Calibri" pitchFamily="34" charset="-122"/>
                <a:cs typeface="Calibri" pitchFamily="34" charset="-120"/>
              </a:rPr>
              <a:t>Constructive Feedback</a:t>
            </a:r>
            <a:endParaRPr lang="en-US" sz="730" dirty="0"/>
          </a:p>
        </p:txBody>
      </p:sp>
      <p:sp>
        <p:nvSpPr>
          <p:cNvPr id="99" name="Text 78"/>
          <p:cNvSpPr/>
          <p:nvPr/>
        </p:nvSpPr>
        <p:spPr>
          <a:xfrm>
            <a:off x="3854196" y="6986016"/>
            <a:ext cx="1488186" cy="219456"/>
          </a:xfrm>
          <a:prstGeom prst="rect">
            <a:avLst/>
          </a:prstGeom>
          <a:noFill/>
          <a:ln/>
        </p:spPr>
        <p:txBody>
          <a:bodyPr wrap="square" lIns="0" tIns="0" rIns="0" bIns="0" rtlCol="0" anchor="ctr"/>
          <a:lstStyle/>
          <a:p>
            <a:pPr marL="0" indent="0" algn="ctr">
              <a:lnSpc>
                <a:spcPct val="95000"/>
              </a:lnSpc>
              <a:buNone/>
            </a:pPr>
            <a:r>
              <a:rPr lang="en-US" sz="650" dirty="0">
                <a:solidFill>
                  <a:srgbClr val="58706E"/>
                </a:solidFill>
                <a:latin typeface="Calibri" pitchFamily="34" charset="0"/>
                <a:ea typeface="Calibri" pitchFamily="34" charset="-122"/>
                <a:cs typeface="Calibri" pitchFamily="34" charset="-120"/>
              </a:rPr>
              <a:t>Critique the work,</a:t>
            </a:r>
            <a:endParaRPr lang="en-US" sz="650" dirty="0"/>
          </a:p>
          <a:p>
            <a:pPr marL="0" indent="0" algn="ctr">
              <a:lnSpc>
                <a:spcPct val="95000"/>
              </a:lnSpc>
              <a:buNone/>
            </a:pPr>
            <a:r>
              <a:rPr lang="en-US" sz="650" dirty="0">
                <a:solidFill>
                  <a:srgbClr val="58706E"/>
                </a:solidFill>
                <a:latin typeface="Calibri" pitchFamily="34" charset="0"/>
                <a:ea typeface="Calibri" pitchFamily="34" charset="-122"/>
                <a:cs typeface="Calibri" pitchFamily="34" charset="-120"/>
              </a:rPr>
              <a:t>not the person</a:t>
            </a:r>
            <a:endParaRPr lang="en-US" sz="650" dirty="0"/>
          </a:p>
        </p:txBody>
      </p:sp>
      <p:sp>
        <p:nvSpPr>
          <p:cNvPr id="100" name="Shape 79"/>
          <p:cNvSpPr/>
          <p:nvPr/>
        </p:nvSpPr>
        <p:spPr>
          <a:xfrm>
            <a:off x="5461254" y="6428232"/>
            <a:ext cx="1543050" cy="731520"/>
          </a:xfrm>
          <a:prstGeom prst="roundRect">
            <a:avLst>
              <a:gd name="adj" fmla="val 6250"/>
            </a:avLst>
          </a:prstGeom>
          <a:solidFill>
            <a:srgbClr val="F8FBFA"/>
          </a:solidFill>
          <a:ln/>
        </p:spPr>
      </p:sp>
      <p:sp>
        <p:nvSpPr>
          <p:cNvPr id="101" name="Shape 80"/>
          <p:cNvSpPr/>
          <p:nvPr/>
        </p:nvSpPr>
        <p:spPr>
          <a:xfrm>
            <a:off x="6068187" y="6483096"/>
            <a:ext cx="329184" cy="329184"/>
          </a:xfrm>
          <a:prstGeom prst="ellipse">
            <a:avLst/>
          </a:prstGeom>
          <a:solidFill>
            <a:srgbClr val="00A896"/>
          </a:solidFill>
          <a:ln/>
        </p:spPr>
      </p:sp>
      <p:pic>
        <p:nvPicPr>
          <p:cNvPr id="102" name="Image 19" descr="/home/claude/poster/icon_trust_collab.png"/>
          <p:cNvPicPr>
            <a:picLocks noChangeAspect="1"/>
          </p:cNvPicPr>
          <p:nvPr/>
        </p:nvPicPr>
        <p:blipFill>
          <a:blip r:embed="rId19"/>
          <a:stretch>
            <a:fillRect/>
          </a:stretch>
        </p:blipFill>
        <p:spPr>
          <a:xfrm>
            <a:off x="6140607" y="6555516"/>
            <a:ext cx="184343" cy="184343"/>
          </a:xfrm>
          <a:prstGeom prst="rect">
            <a:avLst/>
          </a:prstGeom>
        </p:spPr>
      </p:pic>
      <p:sp>
        <p:nvSpPr>
          <p:cNvPr id="103" name="Text 81"/>
          <p:cNvSpPr/>
          <p:nvPr/>
        </p:nvSpPr>
        <p:spPr>
          <a:xfrm>
            <a:off x="5488686" y="6839712"/>
            <a:ext cx="1488186" cy="146304"/>
          </a:xfrm>
          <a:prstGeom prst="rect">
            <a:avLst/>
          </a:prstGeom>
          <a:noFill/>
          <a:ln/>
        </p:spPr>
        <p:txBody>
          <a:bodyPr wrap="square" lIns="0" tIns="0" rIns="0" bIns="0" rtlCol="0" anchor="ctr"/>
          <a:lstStyle/>
          <a:p>
            <a:pPr marL="0" indent="0" algn="ctr">
              <a:buNone/>
            </a:pPr>
            <a:r>
              <a:rPr lang="en-US" sz="730" b="1" dirty="0">
                <a:solidFill>
                  <a:srgbClr val="0A4A50"/>
                </a:solidFill>
                <a:latin typeface="Calibri" pitchFamily="34" charset="0"/>
                <a:ea typeface="Calibri" pitchFamily="34" charset="-122"/>
                <a:cs typeface="Calibri" pitchFamily="34" charset="-120"/>
              </a:rPr>
              <a:t>Trust &amp; Collaboration</a:t>
            </a:r>
            <a:endParaRPr lang="en-US" sz="730" dirty="0"/>
          </a:p>
        </p:txBody>
      </p:sp>
      <p:sp>
        <p:nvSpPr>
          <p:cNvPr id="104" name="Text 82"/>
          <p:cNvSpPr/>
          <p:nvPr/>
        </p:nvSpPr>
        <p:spPr>
          <a:xfrm>
            <a:off x="5488686" y="6986016"/>
            <a:ext cx="1488186" cy="219456"/>
          </a:xfrm>
          <a:prstGeom prst="rect">
            <a:avLst/>
          </a:prstGeom>
          <a:noFill/>
          <a:ln/>
        </p:spPr>
        <p:txBody>
          <a:bodyPr wrap="square" lIns="0" tIns="0" rIns="0" bIns="0" rtlCol="0" anchor="ctr"/>
          <a:lstStyle/>
          <a:p>
            <a:pPr marL="0" indent="0" algn="ctr">
              <a:lnSpc>
                <a:spcPct val="95000"/>
              </a:lnSpc>
              <a:buNone/>
            </a:pPr>
            <a:r>
              <a:rPr lang="en-US" sz="650" dirty="0">
                <a:solidFill>
                  <a:srgbClr val="58706E"/>
                </a:solidFill>
                <a:latin typeface="Calibri" pitchFamily="34" charset="0"/>
                <a:ea typeface="Calibri" pitchFamily="34" charset="-122"/>
                <a:cs typeface="Calibri" pitchFamily="34" charset="-120"/>
              </a:rPr>
              <a:t>Include all; balance</a:t>
            </a:r>
            <a:endParaRPr lang="en-US" sz="650" dirty="0"/>
          </a:p>
          <a:p>
            <a:pPr marL="0" indent="0" algn="ctr">
              <a:lnSpc>
                <a:spcPct val="95000"/>
              </a:lnSpc>
              <a:buNone/>
            </a:pPr>
            <a:r>
              <a:rPr lang="en-US" sz="650" dirty="0">
                <a:solidFill>
                  <a:srgbClr val="58706E"/>
                </a:solidFill>
                <a:latin typeface="Calibri" pitchFamily="34" charset="0"/>
                <a:ea typeface="Calibri" pitchFamily="34" charset="-122"/>
                <a:cs typeface="Calibri" pitchFamily="34" charset="-120"/>
              </a:rPr>
              <a:t>empathy &amp; duty</a:t>
            </a:r>
            <a:endParaRPr lang="en-US" sz="650" dirty="0"/>
          </a:p>
        </p:txBody>
      </p:sp>
      <p:sp>
        <p:nvSpPr>
          <p:cNvPr id="105" name="Shape 83"/>
          <p:cNvSpPr/>
          <p:nvPr/>
        </p:nvSpPr>
        <p:spPr>
          <a:xfrm>
            <a:off x="365760" y="7242276"/>
            <a:ext cx="6830568" cy="420624"/>
          </a:xfrm>
          <a:prstGeom prst="roundRect">
            <a:avLst>
              <a:gd name="adj" fmla="val 17391"/>
            </a:avLst>
          </a:prstGeom>
          <a:solidFill>
            <a:srgbClr val="F8FBFA"/>
          </a:solidFill>
          <a:ln>
            <a:solidFill>
              <a:schemeClr val="accent6"/>
            </a:solidFill>
          </a:ln>
        </p:spPr>
        <p:txBody>
          <a:bodyPr/>
          <a:lstStyle/>
          <a:p>
            <a:endParaRPr lang="en-US" dirty="0"/>
          </a:p>
        </p:txBody>
      </p:sp>
      <p:sp>
        <p:nvSpPr>
          <p:cNvPr id="106" name="Text 84"/>
          <p:cNvSpPr/>
          <p:nvPr/>
        </p:nvSpPr>
        <p:spPr>
          <a:xfrm>
            <a:off x="512064" y="7278624"/>
            <a:ext cx="2468880" cy="310896"/>
          </a:xfrm>
          <a:prstGeom prst="rect">
            <a:avLst/>
          </a:prstGeom>
          <a:noFill/>
          <a:ln/>
        </p:spPr>
        <p:txBody>
          <a:bodyPr wrap="square" lIns="0" tIns="0" rIns="0" bIns="0" rtlCol="0" anchor="ctr"/>
          <a:lstStyle/>
          <a:p>
            <a:pPr marL="0" indent="0">
              <a:buNone/>
            </a:pPr>
            <a:r>
              <a:rPr lang="en-US" sz="1050" b="1" dirty="0">
                <a:solidFill>
                  <a:srgbClr val="0B6E76"/>
                </a:solidFill>
                <a:latin typeface="Calibri" pitchFamily="34" charset="0"/>
                <a:ea typeface="Calibri" pitchFamily="34" charset="-122"/>
                <a:cs typeface="Calibri" pitchFamily="34" charset="-120"/>
              </a:rPr>
              <a:t>5. Method / Reflection (Presentation)</a:t>
            </a:r>
            <a:endParaRPr lang="en-US" sz="1050" dirty="0"/>
          </a:p>
        </p:txBody>
      </p:sp>
      <p:sp>
        <p:nvSpPr>
          <p:cNvPr id="107" name="Shape 85"/>
          <p:cNvSpPr/>
          <p:nvPr/>
        </p:nvSpPr>
        <p:spPr>
          <a:xfrm>
            <a:off x="3136392" y="7296912"/>
            <a:ext cx="274320" cy="274320"/>
          </a:xfrm>
          <a:prstGeom prst="ellipse">
            <a:avLst/>
          </a:prstGeom>
          <a:solidFill>
            <a:srgbClr val="00A896"/>
          </a:solidFill>
          <a:ln/>
        </p:spPr>
      </p:sp>
      <p:pic>
        <p:nvPicPr>
          <p:cNvPr id="108" name="Image 20" descr="/home/claude/poster/icon_research.png"/>
          <p:cNvPicPr>
            <a:picLocks noChangeAspect="1"/>
          </p:cNvPicPr>
          <p:nvPr/>
        </p:nvPicPr>
        <p:blipFill>
          <a:blip r:embed="rId20"/>
          <a:stretch>
            <a:fillRect/>
          </a:stretch>
        </p:blipFill>
        <p:spPr>
          <a:xfrm>
            <a:off x="3196742" y="7357262"/>
            <a:ext cx="153619" cy="153619"/>
          </a:xfrm>
          <a:prstGeom prst="rect">
            <a:avLst/>
          </a:prstGeom>
        </p:spPr>
      </p:pic>
      <p:sp>
        <p:nvSpPr>
          <p:cNvPr id="109" name="Text 86"/>
          <p:cNvSpPr/>
          <p:nvPr/>
        </p:nvSpPr>
        <p:spPr>
          <a:xfrm>
            <a:off x="3456432" y="7223760"/>
            <a:ext cx="926592" cy="420624"/>
          </a:xfrm>
          <a:prstGeom prst="rect">
            <a:avLst/>
          </a:prstGeom>
          <a:noFill/>
          <a:ln/>
        </p:spPr>
        <p:txBody>
          <a:bodyPr wrap="square" lIns="0" tIns="0" rIns="0" bIns="0" rtlCol="0" anchor="ctr"/>
          <a:lstStyle/>
          <a:p>
            <a:pPr marL="0" indent="0">
              <a:lnSpc>
                <a:spcPct val="95000"/>
              </a:lnSpc>
              <a:buNone/>
            </a:pPr>
            <a:r>
              <a:rPr lang="en-US" sz="730" dirty="0">
                <a:solidFill>
                  <a:srgbClr val="2B3A39"/>
                </a:solidFill>
                <a:latin typeface="Calibri" pitchFamily="34" charset="0"/>
                <a:ea typeface="Calibri" pitchFamily="34" charset="-122"/>
                <a:cs typeface="Calibri" pitchFamily="34" charset="-120"/>
              </a:rPr>
              <a:t>Academic journal</a:t>
            </a:r>
            <a:endParaRPr lang="en-US" sz="730" dirty="0"/>
          </a:p>
          <a:p>
            <a:pPr marL="0" indent="0">
              <a:lnSpc>
                <a:spcPct val="95000"/>
              </a:lnSpc>
              <a:buNone/>
            </a:pPr>
            <a:r>
              <a:rPr lang="en-US" sz="730" dirty="0">
                <a:solidFill>
                  <a:srgbClr val="2B3A39"/>
                </a:solidFill>
                <a:latin typeface="Calibri" pitchFamily="34" charset="0"/>
                <a:ea typeface="Calibri" pitchFamily="34" charset="-122"/>
                <a:cs typeface="Calibri" pitchFamily="34" charset="-120"/>
              </a:rPr>
              <a:t>research</a:t>
            </a:r>
            <a:endParaRPr lang="en-US" sz="730" dirty="0"/>
          </a:p>
        </p:txBody>
      </p:sp>
      <p:sp>
        <p:nvSpPr>
          <p:cNvPr id="110" name="Shape 87"/>
          <p:cNvSpPr/>
          <p:nvPr/>
        </p:nvSpPr>
        <p:spPr>
          <a:xfrm>
            <a:off x="4447032" y="7296912"/>
            <a:ext cx="274320" cy="274320"/>
          </a:xfrm>
          <a:prstGeom prst="ellipse">
            <a:avLst/>
          </a:prstGeom>
          <a:solidFill>
            <a:srgbClr val="00A896"/>
          </a:solidFill>
          <a:ln/>
        </p:spPr>
      </p:sp>
      <p:pic>
        <p:nvPicPr>
          <p:cNvPr id="111" name="Image 21" descr="/home/claude/poster/icon_observation.png"/>
          <p:cNvPicPr>
            <a:picLocks noChangeAspect="1"/>
          </p:cNvPicPr>
          <p:nvPr/>
        </p:nvPicPr>
        <p:blipFill>
          <a:blip r:embed="rId21"/>
          <a:stretch>
            <a:fillRect/>
          </a:stretch>
        </p:blipFill>
        <p:spPr>
          <a:xfrm>
            <a:off x="4507382" y="7357262"/>
            <a:ext cx="153619" cy="153619"/>
          </a:xfrm>
          <a:prstGeom prst="rect">
            <a:avLst/>
          </a:prstGeom>
        </p:spPr>
      </p:pic>
      <p:sp>
        <p:nvSpPr>
          <p:cNvPr id="112" name="Text 88"/>
          <p:cNvSpPr/>
          <p:nvPr/>
        </p:nvSpPr>
        <p:spPr>
          <a:xfrm>
            <a:off x="4767072" y="7223760"/>
            <a:ext cx="926592" cy="420624"/>
          </a:xfrm>
          <a:prstGeom prst="rect">
            <a:avLst/>
          </a:prstGeom>
          <a:noFill/>
          <a:ln/>
        </p:spPr>
        <p:txBody>
          <a:bodyPr wrap="square" lIns="0" tIns="0" rIns="0" bIns="0" rtlCol="0" anchor="ctr"/>
          <a:lstStyle/>
          <a:p>
            <a:pPr marL="0" indent="0">
              <a:lnSpc>
                <a:spcPct val="95000"/>
              </a:lnSpc>
              <a:buNone/>
            </a:pPr>
            <a:r>
              <a:rPr lang="en-US" sz="730" dirty="0">
                <a:solidFill>
                  <a:srgbClr val="2B3A39"/>
                </a:solidFill>
                <a:latin typeface="Calibri" pitchFamily="34" charset="0"/>
                <a:ea typeface="Calibri" pitchFamily="34" charset="-122"/>
                <a:cs typeface="Calibri" pitchFamily="34" charset="-120"/>
              </a:rPr>
              <a:t>Observation of</a:t>
            </a:r>
            <a:endParaRPr lang="en-US" sz="730" dirty="0"/>
          </a:p>
          <a:p>
            <a:pPr marL="0" indent="0">
              <a:lnSpc>
                <a:spcPct val="95000"/>
              </a:lnSpc>
              <a:buNone/>
            </a:pPr>
            <a:r>
              <a:rPr lang="en-US" sz="730" dirty="0">
                <a:solidFill>
                  <a:srgbClr val="2B3A39"/>
                </a:solidFill>
                <a:latin typeface="Calibri" pitchFamily="34" charset="0"/>
                <a:ea typeface="Calibri" pitchFamily="34" charset="-122"/>
                <a:cs typeface="Calibri" pitchFamily="34" charset="-120"/>
              </a:rPr>
              <a:t>group work</a:t>
            </a:r>
            <a:endParaRPr lang="en-US" sz="730" dirty="0"/>
          </a:p>
        </p:txBody>
      </p:sp>
      <p:sp>
        <p:nvSpPr>
          <p:cNvPr id="113" name="Shape 89"/>
          <p:cNvSpPr/>
          <p:nvPr/>
        </p:nvSpPr>
        <p:spPr>
          <a:xfrm>
            <a:off x="5757672" y="7296912"/>
            <a:ext cx="274320" cy="274320"/>
          </a:xfrm>
          <a:prstGeom prst="ellipse">
            <a:avLst/>
          </a:prstGeom>
          <a:solidFill>
            <a:srgbClr val="00A896"/>
          </a:solidFill>
          <a:ln/>
        </p:spPr>
      </p:sp>
      <p:pic>
        <p:nvPicPr>
          <p:cNvPr id="114" name="Image 22" descr="/home/claude/poster/icon_reflection_method.png"/>
          <p:cNvPicPr>
            <a:picLocks noChangeAspect="1"/>
          </p:cNvPicPr>
          <p:nvPr/>
        </p:nvPicPr>
        <p:blipFill>
          <a:blip r:embed="rId22"/>
          <a:stretch>
            <a:fillRect/>
          </a:stretch>
        </p:blipFill>
        <p:spPr>
          <a:xfrm>
            <a:off x="5818022" y="7357262"/>
            <a:ext cx="153619" cy="153619"/>
          </a:xfrm>
          <a:prstGeom prst="rect">
            <a:avLst/>
          </a:prstGeom>
        </p:spPr>
      </p:pic>
      <p:sp>
        <p:nvSpPr>
          <p:cNvPr id="115" name="Text 90"/>
          <p:cNvSpPr/>
          <p:nvPr/>
        </p:nvSpPr>
        <p:spPr>
          <a:xfrm>
            <a:off x="6077712" y="7223760"/>
            <a:ext cx="926592" cy="420624"/>
          </a:xfrm>
          <a:prstGeom prst="rect">
            <a:avLst/>
          </a:prstGeom>
          <a:noFill/>
          <a:ln/>
        </p:spPr>
        <p:txBody>
          <a:bodyPr wrap="square" lIns="0" tIns="0" rIns="0" bIns="0" rtlCol="0" anchor="ctr"/>
          <a:lstStyle/>
          <a:p>
            <a:pPr marL="0" indent="0">
              <a:lnSpc>
                <a:spcPct val="95000"/>
              </a:lnSpc>
              <a:buNone/>
            </a:pPr>
            <a:r>
              <a:rPr lang="en-US" sz="730" dirty="0">
                <a:solidFill>
                  <a:srgbClr val="2B3A39"/>
                </a:solidFill>
                <a:latin typeface="Calibri" pitchFamily="34" charset="0"/>
                <a:ea typeface="Calibri" pitchFamily="34" charset="-122"/>
                <a:cs typeface="Calibri" pitchFamily="34" charset="-120"/>
              </a:rPr>
              <a:t>Personal</a:t>
            </a:r>
            <a:endParaRPr lang="en-US" sz="730" dirty="0"/>
          </a:p>
          <a:p>
            <a:pPr marL="0" indent="0">
              <a:lnSpc>
                <a:spcPct val="95000"/>
              </a:lnSpc>
              <a:buNone/>
            </a:pPr>
            <a:r>
              <a:rPr lang="en-US" sz="730" dirty="0">
                <a:solidFill>
                  <a:srgbClr val="2B3A39"/>
                </a:solidFill>
                <a:latin typeface="Calibri" pitchFamily="34" charset="0"/>
                <a:ea typeface="Calibri" pitchFamily="34" charset="-122"/>
                <a:cs typeface="Calibri" pitchFamily="34" charset="-120"/>
              </a:rPr>
              <a:t>reflection</a:t>
            </a:r>
            <a:endParaRPr lang="en-US" sz="730" dirty="0"/>
          </a:p>
        </p:txBody>
      </p:sp>
      <p:sp>
        <p:nvSpPr>
          <p:cNvPr id="116" name="Shape 91"/>
          <p:cNvSpPr/>
          <p:nvPr/>
        </p:nvSpPr>
        <p:spPr>
          <a:xfrm>
            <a:off x="365760" y="7708392"/>
            <a:ext cx="6830568" cy="1472184"/>
          </a:xfrm>
          <a:prstGeom prst="roundRect">
            <a:avLst>
              <a:gd name="adj" fmla="val 4969"/>
            </a:avLst>
          </a:prstGeom>
          <a:solidFill>
            <a:srgbClr val="EBF7F5"/>
          </a:solidFill>
          <a:ln>
            <a:solidFill>
              <a:schemeClr val="accent6"/>
            </a:solidFill>
          </a:ln>
        </p:spPr>
        <p:txBody>
          <a:bodyPr/>
          <a:lstStyle/>
          <a:p>
            <a:endParaRPr lang="en-US" dirty="0"/>
          </a:p>
        </p:txBody>
      </p:sp>
      <p:sp>
        <p:nvSpPr>
          <p:cNvPr id="117" name="Shape 92"/>
          <p:cNvSpPr/>
          <p:nvPr/>
        </p:nvSpPr>
        <p:spPr>
          <a:xfrm>
            <a:off x="512064" y="7799832"/>
            <a:ext cx="246888" cy="246888"/>
          </a:xfrm>
          <a:prstGeom prst="ellipse">
            <a:avLst/>
          </a:prstGeom>
          <a:solidFill>
            <a:srgbClr val="0B6E76"/>
          </a:solidFill>
          <a:ln/>
        </p:spPr>
      </p:sp>
      <p:pic>
        <p:nvPicPr>
          <p:cNvPr id="118" name="Image 23" descr="/home/claude/poster/icon_check.png"/>
          <p:cNvPicPr>
            <a:picLocks noChangeAspect="1"/>
          </p:cNvPicPr>
          <p:nvPr/>
        </p:nvPicPr>
        <p:blipFill>
          <a:blip r:embed="rId23"/>
          <a:stretch>
            <a:fillRect/>
          </a:stretch>
        </p:blipFill>
        <p:spPr>
          <a:xfrm>
            <a:off x="566379" y="7854147"/>
            <a:ext cx="138257" cy="138257"/>
          </a:xfrm>
          <a:prstGeom prst="rect">
            <a:avLst/>
          </a:prstGeom>
        </p:spPr>
      </p:pic>
      <p:sp>
        <p:nvSpPr>
          <p:cNvPr id="119" name="Text 93"/>
          <p:cNvSpPr/>
          <p:nvPr/>
        </p:nvSpPr>
        <p:spPr>
          <a:xfrm>
            <a:off x="868680" y="7781544"/>
            <a:ext cx="6181344" cy="283464"/>
          </a:xfrm>
          <a:prstGeom prst="rect">
            <a:avLst/>
          </a:prstGeom>
          <a:noFill/>
          <a:ln/>
        </p:spPr>
        <p:txBody>
          <a:bodyPr wrap="square" lIns="0" tIns="0" rIns="0" bIns="0" rtlCol="0" anchor="ctr"/>
          <a:lstStyle/>
          <a:p>
            <a:pPr marL="0" indent="0">
              <a:buNone/>
            </a:pPr>
            <a:r>
              <a:rPr lang="en-US" sz="1250" b="1" dirty="0">
                <a:solidFill>
                  <a:srgbClr val="0B6E76"/>
                </a:solidFill>
                <a:latin typeface="Calibri" pitchFamily="34" charset="0"/>
                <a:ea typeface="Calibri" pitchFamily="34" charset="-122"/>
                <a:cs typeface="Calibri" pitchFamily="34" charset="-120"/>
              </a:rPr>
              <a:t>6. Conclusion and Recommendations</a:t>
            </a:r>
            <a:endParaRPr lang="en-US" sz="1250" dirty="0"/>
          </a:p>
        </p:txBody>
      </p:sp>
      <p:sp>
        <p:nvSpPr>
          <p:cNvPr id="120" name="Text 94"/>
          <p:cNvSpPr/>
          <p:nvPr/>
        </p:nvSpPr>
        <p:spPr>
          <a:xfrm>
            <a:off x="512064" y="8110728"/>
            <a:ext cx="6537960" cy="292608"/>
          </a:xfrm>
          <a:prstGeom prst="rect">
            <a:avLst/>
          </a:prstGeom>
          <a:noFill/>
          <a:ln/>
        </p:spPr>
        <p:txBody>
          <a:bodyPr wrap="square" lIns="0" tIns="0" rIns="0" bIns="0" rtlCol="0" anchor="ctr"/>
          <a:lstStyle/>
          <a:p>
            <a:pPr marL="0" indent="0">
              <a:lnSpc>
                <a:spcPct val="100000"/>
              </a:lnSpc>
              <a:buNone/>
            </a:pPr>
            <a:r>
              <a:rPr lang="en-US" sz="840" dirty="0">
                <a:solidFill>
                  <a:srgbClr val="2B3A39"/>
                </a:solidFill>
                <a:latin typeface="Calibri" pitchFamily="34" charset="0"/>
                <a:ea typeface="Calibri" pitchFamily="34" charset="-122"/>
                <a:cs typeface="Calibri" pitchFamily="34" charset="-120"/>
              </a:rPr>
              <a:t>Goleman's five EI skills, combined with mindfulness, help students manage teamwork challenges positively — improving communication, reducing conflict and increasing productivity.</a:t>
            </a:r>
            <a:endParaRPr lang="en-US" sz="840" dirty="0"/>
          </a:p>
        </p:txBody>
      </p:sp>
      <p:sp>
        <p:nvSpPr>
          <p:cNvPr id="121" name="Text 95"/>
          <p:cNvSpPr/>
          <p:nvPr/>
        </p:nvSpPr>
        <p:spPr>
          <a:xfrm>
            <a:off x="512064" y="8430768"/>
            <a:ext cx="6537960" cy="146304"/>
          </a:xfrm>
          <a:prstGeom prst="rect">
            <a:avLst/>
          </a:prstGeom>
          <a:noFill/>
          <a:ln/>
        </p:spPr>
        <p:txBody>
          <a:bodyPr wrap="square" lIns="0" tIns="0" rIns="0" bIns="0" rtlCol="0" anchor="ctr"/>
          <a:lstStyle/>
          <a:p>
            <a:pPr marL="0" indent="0">
              <a:lnSpc>
                <a:spcPct val="100000"/>
              </a:lnSpc>
              <a:buNone/>
            </a:pPr>
            <a:r>
              <a:rPr lang="en-US" sz="900" b="1" i="1" dirty="0">
                <a:solidFill>
                  <a:srgbClr val="58706E"/>
                </a:solidFill>
                <a:latin typeface="Calibri" pitchFamily="34" charset="0"/>
                <a:ea typeface="Calibri" pitchFamily="34" charset="-122"/>
                <a:cs typeface="Calibri" pitchFamily="34" charset="-120"/>
              </a:rPr>
              <a:t>Practical Recommendations</a:t>
            </a:r>
            <a:endParaRPr lang="en-US" sz="900" dirty="0"/>
          </a:p>
        </p:txBody>
      </p:sp>
      <p:pic>
        <p:nvPicPr>
          <p:cNvPr id="122" name="Image 24" descr="/home/claude/poster/icon_check.png"/>
          <p:cNvPicPr>
            <a:picLocks noChangeAspect="1"/>
          </p:cNvPicPr>
          <p:nvPr/>
        </p:nvPicPr>
        <p:blipFill>
          <a:blip r:embed="rId23"/>
          <a:stretch>
            <a:fillRect/>
          </a:stretch>
        </p:blipFill>
        <p:spPr>
          <a:xfrm>
            <a:off x="512064" y="8627364"/>
            <a:ext cx="109728" cy="109728"/>
          </a:xfrm>
          <a:prstGeom prst="rect">
            <a:avLst/>
          </a:prstGeom>
        </p:spPr>
      </p:pic>
      <p:sp>
        <p:nvSpPr>
          <p:cNvPr id="123" name="Text 96"/>
          <p:cNvSpPr/>
          <p:nvPr/>
        </p:nvSpPr>
        <p:spPr>
          <a:xfrm>
            <a:off x="676656" y="8595360"/>
            <a:ext cx="3049524" cy="141732"/>
          </a:xfrm>
          <a:prstGeom prst="rect">
            <a:avLst/>
          </a:prstGeom>
          <a:noFill/>
          <a:ln/>
        </p:spPr>
        <p:txBody>
          <a:bodyPr wrap="square" lIns="0" tIns="0" rIns="0" bIns="0" rtlCol="0" anchor="ctr"/>
          <a:lstStyle/>
          <a:p>
            <a:pPr marL="0" indent="0">
              <a:buNone/>
            </a:pPr>
            <a:r>
              <a:rPr lang="en-US" sz="780" dirty="0">
                <a:solidFill>
                  <a:srgbClr val="2B3A39"/>
                </a:solidFill>
                <a:latin typeface="Calibri" pitchFamily="34" charset="0"/>
                <a:ea typeface="Calibri" pitchFamily="34" charset="-122"/>
                <a:cs typeface="Calibri" pitchFamily="34" charset="-120"/>
              </a:rPr>
              <a:t>Recognise emotions before reacting</a:t>
            </a:r>
            <a:endParaRPr lang="en-US" sz="780" dirty="0"/>
          </a:p>
        </p:txBody>
      </p:sp>
      <p:pic>
        <p:nvPicPr>
          <p:cNvPr id="124" name="Image 25" descr="/home/claude/poster/icon_check.png"/>
          <p:cNvPicPr>
            <a:picLocks noChangeAspect="1"/>
          </p:cNvPicPr>
          <p:nvPr/>
        </p:nvPicPr>
        <p:blipFill>
          <a:blip r:embed="rId23"/>
          <a:stretch>
            <a:fillRect/>
          </a:stretch>
        </p:blipFill>
        <p:spPr>
          <a:xfrm>
            <a:off x="3781044" y="8627364"/>
            <a:ext cx="109728" cy="109728"/>
          </a:xfrm>
          <a:prstGeom prst="rect">
            <a:avLst/>
          </a:prstGeom>
        </p:spPr>
      </p:pic>
      <p:sp>
        <p:nvSpPr>
          <p:cNvPr id="125" name="Text 97"/>
          <p:cNvSpPr/>
          <p:nvPr/>
        </p:nvSpPr>
        <p:spPr>
          <a:xfrm>
            <a:off x="3945636" y="8595360"/>
            <a:ext cx="3049524" cy="141732"/>
          </a:xfrm>
          <a:prstGeom prst="rect">
            <a:avLst/>
          </a:prstGeom>
          <a:noFill/>
          <a:ln/>
        </p:spPr>
        <p:txBody>
          <a:bodyPr wrap="square" lIns="0" tIns="0" rIns="0" bIns="0" rtlCol="0" anchor="ctr"/>
          <a:lstStyle/>
          <a:p>
            <a:pPr marL="0" indent="0">
              <a:buNone/>
            </a:pPr>
            <a:r>
              <a:rPr lang="en-US" sz="780" dirty="0">
                <a:solidFill>
                  <a:srgbClr val="2B3A39"/>
                </a:solidFill>
                <a:latin typeface="Calibri" pitchFamily="34" charset="0"/>
                <a:ea typeface="Calibri" pitchFamily="34" charset="-122"/>
                <a:cs typeface="Calibri" pitchFamily="34" charset="-120"/>
              </a:rPr>
              <a:t>Practise mindfulness under stress</a:t>
            </a:r>
            <a:endParaRPr lang="en-US" sz="780" dirty="0"/>
          </a:p>
        </p:txBody>
      </p:sp>
      <p:pic>
        <p:nvPicPr>
          <p:cNvPr id="126" name="Image 26" descr="/home/claude/poster/icon_check.png"/>
          <p:cNvPicPr>
            <a:picLocks noChangeAspect="1"/>
          </p:cNvPicPr>
          <p:nvPr/>
        </p:nvPicPr>
        <p:blipFill>
          <a:blip r:embed="rId23"/>
          <a:stretch>
            <a:fillRect/>
          </a:stretch>
        </p:blipFill>
        <p:spPr>
          <a:xfrm>
            <a:off x="512064" y="8769096"/>
            <a:ext cx="109728" cy="109728"/>
          </a:xfrm>
          <a:prstGeom prst="rect">
            <a:avLst/>
          </a:prstGeom>
        </p:spPr>
      </p:pic>
      <p:sp>
        <p:nvSpPr>
          <p:cNvPr id="127" name="Text 98"/>
          <p:cNvSpPr/>
          <p:nvPr/>
        </p:nvSpPr>
        <p:spPr>
          <a:xfrm>
            <a:off x="676656" y="8737092"/>
            <a:ext cx="3049524" cy="141732"/>
          </a:xfrm>
          <a:prstGeom prst="rect">
            <a:avLst/>
          </a:prstGeom>
          <a:noFill/>
          <a:ln/>
        </p:spPr>
        <p:txBody>
          <a:bodyPr wrap="square" lIns="0" tIns="0" rIns="0" bIns="0" rtlCol="0" anchor="ctr"/>
          <a:lstStyle/>
          <a:p>
            <a:pPr marL="0" indent="0">
              <a:buNone/>
            </a:pPr>
            <a:r>
              <a:rPr lang="en-US" sz="780" dirty="0">
                <a:solidFill>
                  <a:srgbClr val="2B3A39"/>
                </a:solidFill>
                <a:latin typeface="Calibri" pitchFamily="34" charset="0"/>
                <a:ea typeface="Calibri" pitchFamily="34" charset="-122"/>
                <a:cs typeface="Calibri" pitchFamily="34" charset="-120"/>
              </a:rPr>
              <a:t>Reflect after every group meeting</a:t>
            </a:r>
            <a:endParaRPr lang="en-US" sz="780" dirty="0"/>
          </a:p>
        </p:txBody>
      </p:sp>
      <p:pic>
        <p:nvPicPr>
          <p:cNvPr id="128" name="Image 27" descr="/home/claude/poster/icon_check.png"/>
          <p:cNvPicPr>
            <a:picLocks noChangeAspect="1"/>
          </p:cNvPicPr>
          <p:nvPr/>
        </p:nvPicPr>
        <p:blipFill>
          <a:blip r:embed="rId23"/>
          <a:stretch>
            <a:fillRect/>
          </a:stretch>
        </p:blipFill>
        <p:spPr>
          <a:xfrm>
            <a:off x="3781044" y="8769096"/>
            <a:ext cx="109728" cy="109728"/>
          </a:xfrm>
          <a:prstGeom prst="rect">
            <a:avLst/>
          </a:prstGeom>
        </p:spPr>
      </p:pic>
      <p:sp>
        <p:nvSpPr>
          <p:cNvPr id="129" name="Text 99"/>
          <p:cNvSpPr/>
          <p:nvPr/>
        </p:nvSpPr>
        <p:spPr>
          <a:xfrm>
            <a:off x="3945636" y="8737092"/>
            <a:ext cx="3049524" cy="141732"/>
          </a:xfrm>
          <a:prstGeom prst="rect">
            <a:avLst/>
          </a:prstGeom>
          <a:noFill/>
          <a:ln/>
        </p:spPr>
        <p:txBody>
          <a:bodyPr wrap="square" lIns="0" tIns="0" rIns="0" bIns="0" rtlCol="0" anchor="ctr"/>
          <a:lstStyle/>
          <a:p>
            <a:pPr marL="0" indent="0">
              <a:buNone/>
            </a:pPr>
            <a:r>
              <a:rPr lang="en-US" sz="780" dirty="0">
                <a:solidFill>
                  <a:srgbClr val="2B3A39"/>
                </a:solidFill>
                <a:latin typeface="Calibri" pitchFamily="34" charset="0"/>
                <a:ea typeface="Calibri" pitchFamily="34" charset="-122"/>
                <a:cs typeface="Calibri" pitchFamily="34" charset="-120"/>
              </a:rPr>
              <a:t>Listen actively to every teammate</a:t>
            </a:r>
            <a:endParaRPr lang="en-US" sz="780" dirty="0"/>
          </a:p>
        </p:txBody>
      </p:sp>
      <p:pic>
        <p:nvPicPr>
          <p:cNvPr id="130" name="Image 28" descr="/home/claude/poster/icon_check.png"/>
          <p:cNvPicPr>
            <a:picLocks noChangeAspect="1"/>
          </p:cNvPicPr>
          <p:nvPr/>
        </p:nvPicPr>
        <p:blipFill>
          <a:blip r:embed="rId23"/>
          <a:stretch>
            <a:fillRect/>
          </a:stretch>
        </p:blipFill>
        <p:spPr>
          <a:xfrm>
            <a:off x="512064" y="8910828"/>
            <a:ext cx="109728" cy="109728"/>
          </a:xfrm>
          <a:prstGeom prst="rect">
            <a:avLst/>
          </a:prstGeom>
        </p:spPr>
      </p:pic>
      <p:sp>
        <p:nvSpPr>
          <p:cNvPr id="131" name="Text 100"/>
          <p:cNvSpPr/>
          <p:nvPr/>
        </p:nvSpPr>
        <p:spPr>
          <a:xfrm>
            <a:off x="676656" y="8878824"/>
            <a:ext cx="3049524" cy="141732"/>
          </a:xfrm>
          <a:prstGeom prst="rect">
            <a:avLst/>
          </a:prstGeom>
          <a:noFill/>
          <a:ln/>
        </p:spPr>
        <p:txBody>
          <a:bodyPr wrap="square" lIns="0" tIns="0" rIns="0" bIns="0" rtlCol="0" anchor="ctr"/>
          <a:lstStyle/>
          <a:p>
            <a:pPr marL="0" indent="0">
              <a:buNone/>
            </a:pPr>
            <a:r>
              <a:rPr lang="en-US" sz="780" dirty="0">
                <a:solidFill>
                  <a:srgbClr val="2B3A39"/>
                </a:solidFill>
                <a:latin typeface="Calibri" pitchFamily="34" charset="0"/>
                <a:ea typeface="Calibri" pitchFamily="34" charset="-122"/>
                <a:cs typeface="Calibri" pitchFamily="34" charset="-120"/>
              </a:rPr>
              <a:t>Give respectful, constructive feedback</a:t>
            </a:r>
            <a:endParaRPr lang="en-US" sz="780" dirty="0"/>
          </a:p>
        </p:txBody>
      </p:sp>
      <p:pic>
        <p:nvPicPr>
          <p:cNvPr id="132" name="Image 29" descr="/home/claude/poster/icon_check.png"/>
          <p:cNvPicPr>
            <a:picLocks noChangeAspect="1"/>
          </p:cNvPicPr>
          <p:nvPr/>
        </p:nvPicPr>
        <p:blipFill>
          <a:blip r:embed="rId23"/>
          <a:stretch>
            <a:fillRect/>
          </a:stretch>
        </p:blipFill>
        <p:spPr>
          <a:xfrm>
            <a:off x="3781044" y="8910828"/>
            <a:ext cx="109728" cy="109728"/>
          </a:xfrm>
          <a:prstGeom prst="rect">
            <a:avLst/>
          </a:prstGeom>
        </p:spPr>
      </p:pic>
      <p:sp>
        <p:nvSpPr>
          <p:cNvPr id="133" name="Text 101"/>
          <p:cNvSpPr/>
          <p:nvPr/>
        </p:nvSpPr>
        <p:spPr>
          <a:xfrm>
            <a:off x="3945636" y="8878824"/>
            <a:ext cx="3049524" cy="141732"/>
          </a:xfrm>
          <a:prstGeom prst="rect">
            <a:avLst/>
          </a:prstGeom>
          <a:noFill/>
          <a:ln/>
        </p:spPr>
        <p:txBody>
          <a:bodyPr wrap="square" lIns="0" tIns="0" rIns="0" bIns="0" rtlCol="0" anchor="ctr"/>
          <a:lstStyle/>
          <a:p>
            <a:pPr marL="0" indent="0">
              <a:buNone/>
            </a:pPr>
            <a:r>
              <a:rPr lang="en-US" sz="780" dirty="0">
                <a:solidFill>
                  <a:srgbClr val="2B3A39"/>
                </a:solidFill>
                <a:latin typeface="Calibri" pitchFamily="34" charset="0"/>
                <a:ea typeface="Calibri" pitchFamily="34" charset="-122"/>
                <a:cs typeface="Calibri" pitchFamily="34" charset="-120"/>
              </a:rPr>
              <a:t>Support withdrawn team members</a:t>
            </a:r>
            <a:endParaRPr lang="en-US" sz="780" dirty="0"/>
          </a:p>
        </p:txBody>
      </p:sp>
      <p:pic>
        <p:nvPicPr>
          <p:cNvPr id="134" name="Image 30" descr="/home/claude/poster/icon_check.png"/>
          <p:cNvPicPr>
            <a:picLocks noChangeAspect="1"/>
          </p:cNvPicPr>
          <p:nvPr/>
        </p:nvPicPr>
        <p:blipFill>
          <a:blip r:embed="rId23"/>
          <a:stretch>
            <a:fillRect/>
          </a:stretch>
        </p:blipFill>
        <p:spPr>
          <a:xfrm>
            <a:off x="512064" y="9052560"/>
            <a:ext cx="109728" cy="109728"/>
          </a:xfrm>
          <a:prstGeom prst="rect">
            <a:avLst/>
          </a:prstGeom>
        </p:spPr>
      </p:pic>
      <p:sp>
        <p:nvSpPr>
          <p:cNvPr id="135" name="Text 102"/>
          <p:cNvSpPr/>
          <p:nvPr/>
        </p:nvSpPr>
        <p:spPr>
          <a:xfrm>
            <a:off x="676656" y="9020556"/>
            <a:ext cx="3049524" cy="141732"/>
          </a:xfrm>
          <a:prstGeom prst="rect">
            <a:avLst/>
          </a:prstGeom>
          <a:noFill/>
          <a:ln/>
        </p:spPr>
        <p:txBody>
          <a:bodyPr wrap="square" lIns="0" tIns="0" rIns="0" bIns="0" rtlCol="0" anchor="ctr"/>
          <a:lstStyle/>
          <a:p>
            <a:pPr marL="0" indent="0">
              <a:buNone/>
            </a:pPr>
            <a:r>
              <a:rPr lang="en-US" sz="780" dirty="0">
                <a:solidFill>
                  <a:srgbClr val="2B3A39"/>
                </a:solidFill>
                <a:latin typeface="Calibri" pitchFamily="34" charset="0"/>
                <a:ea typeface="Calibri" pitchFamily="34" charset="-122"/>
                <a:cs typeface="Calibri" pitchFamily="34" charset="-120"/>
              </a:rPr>
              <a:t>Plan work early to reduce pressure</a:t>
            </a:r>
            <a:endParaRPr lang="en-US" sz="780" dirty="0"/>
          </a:p>
        </p:txBody>
      </p:sp>
      <p:pic>
        <p:nvPicPr>
          <p:cNvPr id="136" name="Image 31" descr="/home/claude/poster/icon_check.png"/>
          <p:cNvPicPr>
            <a:picLocks noChangeAspect="1"/>
          </p:cNvPicPr>
          <p:nvPr/>
        </p:nvPicPr>
        <p:blipFill>
          <a:blip r:embed="rId23"/>
          <a:stretch>
            <a:fillRect/>
          </a:stretch>
        </p:blipFill>
        <p:spPr>
          <a:xfrm>
            <a:off x="3781044" y="9052560"/>
            <a:ext cx="109728" cy="109728"/>
          </a:xfrm>
          <a:prstGeom prst="rect">
            <a:avLst/>
          </a:prstGeom>
        </p:spPr>
      </p:pic>
      <p:sp>
        <p:nvSpPr>
          <p:cNvPr id="137" name="Text 103"/>
          <p:cNvSpPr/>
          <p:nvPr/>
        </p:nvSpPr>
        <p:spPr>
          <a:xfrm>
            <a:off x="3945636" y="9020556"/>
            <a:ext cx="3049524" cy="141732"/>
          </a:xfrm>
          <a:prstGeom prst="rect">
            <a:avLst/>
          </a:prstGeom>
          <a:noFill/>
          <a:ln/>
        </p:spPr>
        <p:txBody>
          <a:bodyPr wrap="square" lIns="0" tIns="0" rIns="0" bIns="0" rtlCol="0" anchor="ctr"/>
          <a:lstStyle/>
          <a:p>
            <a:pPr marL="0" indent="0">
              <a:buNone/>
            </a:pPr>
            <a:r>
              <a:rPr lang="en-US" sz="780" dirty="0">
                <a:solidFill>
                  <a:srgbClr val="2B3A39"/>
                </a:solidFill>
                <a:latin typeface="Calibri" pitchFamily="34" charset="0"/>
                <a:ea typeface="Calibri" pitchFamily="34" charset="-122"/>
                <a:cs typeface="Calibri" pitchFamily="34" charset="-120"/>
              </a:rPr>
              <a:t>Apply Goleman's EI skills throughout</a:t>
            </a:r>
            <a:endParaRPr lang="en-US" sz="780" dirty="0"/>
          </a:p>
        </p:txBody>
      </p:sp>
      <p:sp>
        <p:nvSpPr>
          <p:cNvPr id="138" name="Shape 104"/>
          <p:cNvSpPr/>
          <p:nvPr/>
        </p:nvSpPr>
        <p:spPr>
          <a:xfrm>
            <a:off x="365760" y="9244584"/>
            <a:ext cx="6830568" cy="347472"/>
          </a:xfrm>
          <a:prstGeom prst="roundRect">
            <a:avLst>
              <a:gd name="adj" fmla="val 21053"/>
            </a:avLst>
          </a:prstGeom>
          <a:solidFill>
            <a:srgbClr val="0B6E76"/>
          </a:solidFill>
          <a:ln/>
        </p:spPr>
      </p:sp>
      <p:sp>
        <p:nvSpPr>
          <p:cNvPr id="139" name="Text 105"/>
          <p:cNvSpPr/>
          <p:nvPr/>
        </p:nvSpPr>
        <p:spPr>
          <a:xfrm>
            <a:off x="566928" y="9244584"/>
            <a:ext cx="6428232" cy="347472"/>
          </a:xfrm>
          <a:prstGeom prst="rect">
            <a:avLst/>
          </a:prstGeom>
          <a:noFill/>
          <a:ln/>
        </p:spPr>
        <p:txBody>
          <a:bodyPr wrap="square" lIns="0" tIns="0" rIns="0" bIns="0" rtlCol="0" anchor="ctr"/>
          <a:lstStyle/>
          <a:p>
            <a:pPr marL="0" indent="0" algn="ctr">
              <a:buNone/>
            </a:pPr>
            <a:r>
              <a:rPr lang="en-US" sz="950" b="1" i="1" dirty="0">
                <a:solidFill>
                  <a:srgbClr val="FFFFFF"/>
                </a:solidFill>
                <a:latin typeface="Calibri" pitchFamily="34" charset="0"/>
                <a:ea typeface="Calibri" pitchFamily="34" charset="-122"/>
                <a:cs typeface="Calibri" pitchFamily="34" charset="-120"/>
              </a:rPr>
              <a:t>Emotionally intelligent students communicate better, manage conflict, reduce stress, and achieve stronger teamwork — at university and beyond.</a:t>
            </a:r>
            <a:endParaRPr lang="en-US" sz="950" dirty="0"/>
          </a:p>
        </p:txBody>
      </p:sp>
      <p:sp>
        <p:nvSpPr>
          <p:cNvPr id="140" name="Shape 106"/>
          <p:cNvSpPr/>
          <p:nvPr/>
        </p:nvSpPr>
        <p:spPr>
          <a:xfrm>
            <a:off x="365760" y="9636633"/>
            <a:ext cx="6830568" cy="896112"/>
          </a:xfrm>
          <a:prstGeom prst="roundRect">
            <a:avLst>
              <a:gd name="adj" fmla="val 8163"/>
            </a:avLst>
          </a:prstGeom>
          <a:solidFill>
            <a:srgbClr val="F8FBFA"/>
          </a:solidFill>
          <a:ln>
            <a:solidFill>
              <a:schemeClr val="accent6"/>
            </a:solidFill>
          </a:ln>
        </p:spPr>
        <p:txBody>
          <a:bodyPr/>
          <a:lstStyle/>
          <a:p>
            <a:endParaRPr lang="en-US" dirty="0"/>
          </a:p>
        </p:txBody>
      </p:sp>
      <p:sp>
        <p:nvSpPr>
          <p:cNvPr id="141" name="Text 107"/>
          <p:cNvSpPr/>
          <p:nvPr/>
        </p:nvSpPr>
        <p:spPr>
          <a:xfrm>
            <a:off x="493776" y="9636633"/>
            <a:ext cx="6537960" cy="182880"/>
          </a:xfrm>
          <a:prstGeom prst="rect">
            <a:avLst/>
          </a:prstGeom>
          <a:noFill/>
          <a:ln/>
        </p:spPr>
        <p:txBody>
          <a:bodyPr wrap="square" lIns="0" tIns="0" rIns="0" bIns="0" rtlCol="0" anchor="ctr"/>
          <a:lstStyle/>
          <a:p>
            <a:pPr marL="0" indent="0" algn="ctr">
              <a:buNone/>
            </a:pPr>
            <a:r>
              <a:rPr lang="en-US" sz="950" b="1" dirty="0">
                <a:solidFill>
                  <a:srgbClr val="0B6E76"/>
                </a:solidFill>
                <a:latin typeface="Calibri" pitchFamily="34" charset="0"/>
                <a:ea typeface="Calibri" pitchFamily="34" charset="-122"/>
                <a:cs typeface="Calibri" pitchFamily="34" charset="-120"/>
              </a:rPr>
              <a:t>References</a:t>
            </a:r>
            <a:endParaRPr lang="en-US" sz="950" dirty="0"/>
          </a:p>
        </p:txBody>
      </p:sp>
      <p:sp>
        <p:nvSpPr>
          <p:cNvPr id="142" name="Text 108"/>
          <p:cNvSpPr/>
          <p:nvPr/>
        </p:nvSpPr>
        <p:spPr>
          <a:xfrm>
            <a:off x="292608" y="9819513"/>
            <a:ext cx="6903720" cy="621792"/>
          </a:xfrm>
          <a:prstGeom prst="rect">
            <a:avLst/>
          </a:prstGeom>
          <a:noFill/>
          <a:ln/>
        </p:spPr>
        <p:txBody>
          <a:bodyPr wrap="square" lIns="0" tIns="0" rIns="0" bIns="0" rtlCol="0" anchor="ctr"/>
          <a:lstStyle/>
          <a:p>
            <a:pPr marL="171450" indent="-171450">
              <a:lnSpc>
                <a:spcPct val="100000"/>
              </a:lnSpc>
              <a:spcAft>
                <a:spcPts val="300"/>
              </a:spcAft>
              <a:buFont typeface="Arial" panose="020B0604020202020204" pitchFamily="34" charset="0"/>
              <a:buChar char="•"/>
            </a:pPr>
            <a:r>
              <a:rPr lang="en-US" sz="600" dirty="0">
                <a:solidFill>
                  <a:srgbClr val="2B3A39"/>
                </a:solidFill>
                <a:latin typeface="Calibri" pitchFamily="34" charset="0"/>
                <a:ea typeface="Calibri" pitchFamily="34" charset="-122"/>
                <a:cs typeface="Calibri" pitchFamily="34" charset="-120"/>
              </a:rPr>
              <a:t>Goleman, D., 2005. Emotional intelligence: Why it can matter more than IQ. Bantam.</a:t>
            </a:r>
          </a:p>
          <a:p>
            <a:pPr marL="171450" indent="-171450">
              <a:lnSpc>
                <a:spcPct val="100000"/>
              </a:lnSpc>
              <a:spcAft>
                <a:spcPts val="300"/>
              </a:spcAft>
              <a:buFont typeface="Arial" panose="020B0604020202020204" pitchFamily="34" charset="0"/>
              <a:buChar char="•"/>
            </a:pPr>
            <a:r>
              <a:rPr lang="en-US" sz="600" dirty="0">
                <a:solidFill>
                  <a:srgbClr val="2B3A39"/>
                </a:solidFill>
                <a:latin typeface="Calibri" pitchFamily="34" charset="0"/>
                <a:ea typeface="Calibri" pitchFamily="34" charset="-122"/>
                <a:cs typeface="Calibri" pitchFamily="34" charset="-120"/>
              </a:rPr>
              <a:t>Awe, A.O., David-Olawade, A.C., Ayodele-Awe, I., Feng, H., Odetayo, A., Afolalu, T.D., Ladan, H. and Olawade, D.B., 2023. Predictors and influencing factors of emotional intelligence among nurses in the North East England, United Kingdom. Journal of Education and Health Promotion, 12(1), p.236.</a:t>
            </a:r>
            <a:endParaRPr lang="en-US" sz="600" dirty="0"/>
          </a:p>
          <a:p>
            <a:pPr marL="171450" indent="-171450">
              <a:lnSpc>
                <a:spcPct val="100000"/>
              </a:lnSpc>
              <a:spcAft>
                <a:spcPts val="300"/>
              </a:spcAft>
              <a:buFont typeface="Arial" panose="020B0604020202020204" pitchFamily="34" charset="0"/>
              <a:buChar char="•"/>
            </a:pPr>
            <a:r>
              <a:rPr lang="en-US" sz="600" dirty="0">
                <a:solidFill>
                  <a:srgbClr val="2B3A39"/>
                </a:solidFill>
                <a:latin typeface="Calibri" pitchFamily="34" charset="0"/>
                <a:ea typeface="Calibri" pitchFamily="34" charset="-122"/>
                <a:cs typeface="Calibri" pitchFamily="34" charset="-120"/>
              </a:rPr>
              <a:t>Kargeti, H., 2023. The role of Emotional Intelligence in Building Effective Workplace: A quantitative study. Journal of Cardiovascular Disease Research, 12(4), pp.2558–2565.</a:t>
            </a:r>
            <a:endParaRPr lang="en-US" sz="600" dirty="0"/>
          </a:p>
          <a:p>
            <a:pPr marL="171450" indent="-171450">
              <a:lnSpc>
                <a:spcPct val="100000"/>
              </a:lnSpc>
              <a:spcAft>
                <a:spcPts val="300"/>
              </a:spcAft>
              <a:buFont typeface="Arial" panose="020B0604020202020204" pitchFamily="34" charset="0"/>
              <a:buChar char="•"/>
            </a:pPr>
            <a:r>
              <a:rPr lang="en-US" sz="600" dirty="0">
                <a:solidFill>
                  <a:srgbClr val="2B3A39"/>
                </a:solidFill>
                <a:latin typeface="Calibri" pitchFamily="34" charset="0"/>
                <a:ea typeface="Calibri" pitchFamily="34" charset="-122"/>
                <a:cs typeface="Calibri" pitchFamily="34" charset="-120"/>
              </a:rPr>
              <a:t>Reilly, P.J., 2023. Developing emotionally intelligent work teams improves performance and organizational wellbeing: A literature review. New Review of Academic Librarianship, 29(2), pp.203–217.</a:t>
            </a:r>
            <a:endParaRPr lang="en-US" sz="600" dirty="0"/>
          </a:p>
          <a:p>
            <a:pPr marL="171450" indent="-171450">
              <a:lnSpc>
                <a:spcPct val="100000"/>
              </a:lnSpc>
              <a:spcAft>
                <a:spcPts val="300"/>
              </a:spcAft>
              <a:buFont typeface="Arial" panose="020B0604020202020204" pitchFamily="34" charset="0"/>
              <a:buChar char="•"/>
            </a:pPr>
            <a:r>
              <a:rPr lang="en-US" sz="600" dirty="0">
                <a:solidFill>
                  <a:srgbClr val="2B3A39"/>
                </a:solidFill>
                <a:latin typeface="Calibri" pitchFamily="34" charset="0"/>
                <a:ea typeface="Calibri" pitchFamily="34" charset="-122"/>
                <a:cs typeface="Calibri" pitchFamily="34" charset="-120"/>
              </a:rPr>
              <a:t>Woime, A.W. and Shato, G.A., 2025. The role of emotional intelligence and conflict management in job satisfaction and teamwork: A systematic review. Public Health Challenges, 4(2), p.e70054.</a:t>
            </a:r>
            <a:endParaRPr lang="en-US" sz="600" dirty="0"/>
          </a:p>
        </p:txBody>
      </p:sp>
      <p:sp>
        <p:nvSpPr>
          <p:cNvPr id="144" name="Rectangle 143">
            <a:extLst>
              <a:ext uri="{FF2B5EF4-FFF2-40B4-BE49-F238E27FC236}">
                <a16:creationId xmlns:a16="http://schemas.microsoft.com/office/drawing/2014/main" id="{E3243B92-EB49-4B08-8EFE-DDB0628B9646}"/>
              </a:ext>
            </a:extLst>
          </p:cNvPr>
          <p:cNvSpPr/>
          <p:nvPr/>
        </p:nvSpPr>
        <p:spPr>
          <a:xfrm>
            <a:off x="142240" y="91440"/>
            <a:ext cx="7213600" cy="10505758"/>
          </a:xfrm>
          <a:prstGeom prst="rect">
            <a:avLst/>
          </a:prstGeom>
          <a:noFill/>
          <a:ln w="57150" cap="flat" cmpd="sng" algn="ctr">
            <a:solidFill>
              <a:schemeClr val="accent6">
                <a:lumMod val="40000"/>
                <a:lumOff val="60000"/>
              </a:schemeClr>
            </a:solidFill>
            <a:prstDash val="solid"/>
            <a:round/>
            <a:headEnd type="none" w="med" len="med"/>
            <a:tailEnd type="none" w="med" len="med"/>
          </a:ln>
        </p:spPr>
        <p:style>
          <a:lnRef idx="0">
            <a:scrgbClr r="0" g="0" b="0"/>
          </a:lnRef>
          <a:fillRef idx="0">
            <a:scrgbClr r="0" g="0" b="0"/>
          </a:fillRef>
          <a:effectRef idx="0">
            <a:scrgbClr r="0" g="0" b="0"/>
          </a:effectRef>
          <a:fontRef idx="minor">
            <a:schemeClr val="dk1"/>
          </a:fontRef>
        </p:style>
        <p:txBody>
          <a:bodyPr rtlCol="0" anchor="ctr"/>
          <a:lstStyle/>
          <a:p>
            <a:pPr algn="ctr"/>
            <a:endParaRPr lang="en-US"/>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Ion</Template>
  <TotalTime>39</TotalTime>
  <Words>2241</Words>
  <Application>Microsoft Office PowerPoint</Application>
  <PresentationFormat>Custom</PresentationFormat>
  <Paragraphs>169</Paragraphs>
  <Slides>1</Slides>
  <Notes>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vt:i4>
      </vt:variant>
    </vt:vector>
  </HeadingPairs>
  <TitlesOfParts>
    <vt:vector size="7" baseType="lpstr">
      <vt:lpstr>Arial</vt:lpstr>
      <vt:lpstr>Calibri</vt:lpstr>
      <vt:lpstr>Cambria</vt:lpstr>
      <vt:lpstr>Symbol</vt:lpstr>
      <vt:lpstr>Times New Roman</vt:lpstr>
      <vt:lpstr>Office Theme</vt:lpstr>
      <vt:lpstr>PowerPoint Presentation</vt:lpstr>
    </vt:vector>
  </TitlesOfParts>
  <Company>PptxGenJS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PptxGenJS Presentation</dc:title>
  <dc:subject>PptxGenJS Presentation</dc:subject>
  <dc:creator>PptxGenJS</dc:creator>
  <cp:lastModifiedBy>3 BROS COMPUTERZ</cp:lastModifiedBy>
  <cp:revision>8</cp:revision>
  <dcterms:created xsi:type="dcterms:W3CDTF">2026-07-09T21:21:42Z</dcterms:created>
  <dcterms:modified xsi:type="dcterms:W3CDTF">2026-07-09T22:07:24Z</dcterms:modified>
</cp:coreProperties>
</file>