
<file path=[Content_Types].xml><?xml version="1.0" encoding="utf-8"?>
<Types xmlns="http://schemas.openxmlformats.org/package/2006/content-types">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9"/>
  </p:notesMasterIdLst>
  <p:sldIdLst>
    <p:sldId id="256" r:id="rId2"/>
    <p:sldId id="257" r:id="rId3"/>
    <p:sldId id="258" r:id="rId4"/>
    <p:sldId id="259" r:id="rId5"/>
    <p:sldId id="260" r:id="rId6"/>
    <p:sldId id="268" r:id="rId7"/>
    <p:sldId id="261" r:id="rId8"/>
    <p:sldId id="269" r:id="rId9"/>
    <p:sldId id="262" r:id="rId10"/>
    <p:sldId id="270" r:id="rId11"/>
    <p:sldId id="263" r:id="rId12"/>
    <p:sldId id="271" r:id="rId13"/>
    <p:sldId id="264" r:id="rId14"/>
    <p:sldId id="272" r:id="rId15"/>
    <p:sldId id="265" r:id="rId16"/>
    <p:sldId id="266" r:id="rId17"/>
    <p:sldId id="267" r:id="rId18"/>
  </p:sldIdLst>
  <p:sldSz cx="9144000" cy="5143500" type="screen16x9"/>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11"/>
    <p:restoredTop sz="94610"/>
  </p:normalViewPr>
  <p:slideViewPr>
    <p:cSldViewPr snapToGrid="0" snapToObjects="1">
      <p:cViewPr varScale="1">
        <p:scale>
          <a:sx n="115" d="100"/>
          <a:sy n="115" d="100"/>
        </p:scale>
        <p:origin x="684" y="1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69950212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COVER SLIDE
Replace all [Name] and [ID] placeholders with your group members' real names and student ID numbers. Do not change the module title, lecturer name or submission date.</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Each group member should include their own AI acknowledgement statement on this slide — or one shared statement for the group. See the assessment brief for which AI uses are permitted (research and proofreading are allowed; writing and structuring are not).</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Update each row with the correct MS 365 tool name and the student presenting that section.</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any member can present this.
Do not read the bullets word for word. Use them as speaking prompts. Apply all points specifically to the Riverdale case study — do not keep it generic.</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1: Staff Communication | Tool: Microsoft Teams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2: Secure File Storage &amp; Sharing | Tool: OneDrive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6C43D0-2B43-4CA6-FE4D-8033189EE29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590A5E7-360A-7F2D-9FD8-51D375C4A54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0F00E18F-8CB0-64F0-D801-AB455228232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5DDB5353-DF55-B909-2A3B-7C733D3A13D2}"/>
              </a:ext>
            </a:extLst>
          </p:cNvPr>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985605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3: Care Documentation | Tool: Microsoft Word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261882-A86C-EBBA-3362-929C23F4EE8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E3EB9FA-3FD2-D8B8-6B7B-AFAFA9AC64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25D06D7-6041-55B0-B8B4-5618347C8DBC}"/>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013AD722-CB14-94A4-598A-927362BA22CE}"/>
              </a:ext>
            </a:extLst>
          </p:cNvPr>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2972709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4: Staff Scheduling / Rotas | Tool: Microsoft Excel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1E80B1-3636-724C-EE6B-ECDBC778A0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917C8E7-6799-8CF7-F1C5-FE579FD7D58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CC31E241-3CB9-A699-6F66-D36ECB6C528F}"/>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64C2C3FC-3FF9-1CF5-A8A9-FBA012256ABE}"/>
              </a:ext>
            </a:extLst>
          </p:cNvPr>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902730940"/>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INDIVIDUAL SECTION — Task 5: Staff Training | Tool: Microsoft PowerPoint
Replace the red bullet instructions with your own written content. Every factual claim must have an in-text Harvard citation (Author, Year). Present this section for up to 5 minutes. You will be asked individual questions by the assessor afterwards — make sure you can expand on every point you put on this slide.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EB7641-91A7-CAFF-986C-0A90B5749E5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F7A8E3A-2715-411A-312F-D446DFEE22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D72707-8DA3-357E-E2DB-8DA18A7B0BE5}"/>
              </a:ext>
            </a:extLst>
          </p:cNvPr>
          <p:cNvSpPr>
            <a:spLocks noGrp="1"/>
          </p:cNvSpPr>
          <p:nvPr>
            <p:ph type="body" idx="1"/>
          </p:nvPr>
        </p:nvSpPr>
        <p:spPr/>
        <p:txBody>
          <a:bodyPr/>
          <a:lstStyle/>
          <a:p>
            <a:r>
              <a:rPr lang="en-US" dirty="0"/>
              <a:t>Extended benefits and limitations slide for Task 1. Can be presented as part of the 5-minute slot or used as a reference during Q&amp;A.</a:t>
            </a:r>
          </a:p>
        </p:txBody>
      </p:sp>
      <p:sp>
        <p:nvSpPr>
          <p:cNvPr id="4" name="Slide Number Placeholder 3">
            <a:extLst>
              <a:ext uri="{FF2B5EF4-FFF2-40B4-BE49-F238E27FC236}">
                <a16:creationId xmlns:a16="http://schemas.microsoft.com/office/drawing/2014/main" id="{B199548C-B24B-3E18-A059-B0F5A71795E0}"/>
              </a:ext>
            </a:extLst>
          </p:cNvPr>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3769303635"/>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GROUP SLIDE — Fill in each row using content from each member's individual section. Keep benefit and limitation to one concise sentence each, with a citation.</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SHARED GROUP SLIDE — ideally delivered together. Replace every red bullet with your group's actual conclusions. Do not be generic — refer directly to Riverdale and the five tools your group evaluated.</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Remove the example formats above and replace with your group's actual reference list. Every source cited with (Author, Year) anywhere in the slides must appear here. References must be in alphabetical order.</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74320"/>
            <a:ext cx="5486400" cy="1737360"/>
          </a:xfrm>
          <a:prstGeom prst="rect">
            <a:avLst/>
          </a:prstGeom>
          <a:noFill/>
          <a:ln/>
        </p:spPr>
        <p:txBody>
          <a:bodyPr wrap="square" lIns="0" tIns="0" rIns="0" bIns="0" rtlCol="0" anchor="t"/>
          <a:lstStyle/>
          <a:p>
            <a:pPr marL="0" indent="0">
              <a:buNone/>
            </a:pPr>
            <a:r>
              <a:rPr lang="en-US" sz="4000" dirty="0">
                <a:solidFill>
                  <a:srgbClr val="1A1A1A"/>
                </a:solidFill>
                <a:latin typeface="Calibri" pitchFamily="34" charset="0"/>
                <a:ea typeface="Calibri" pitchFamily="34" charset="-122"/>
                <a:cs typeface="Calibri" pitchFamily="34" charset="-120"/>
              </a:rPr>
              <a:t>Digital Skills and Research Methods</a:t>
            </a:r>
            <a:endParaRPr lang="en-US" sz="4000" dirty="0"/>
          </a:p>
          <a:p>
            <a:pPr marL="0" indent="0">
              <a:buNone/>
            </a:pPr>
            <a:r>
              <a:rPr lang="en-US" sz="4000" dirty="0">
                <a:solidFill>
                  <a:srgbClr val="1A1A1A"/>
                </a:solidFill>
                <a:latin typeface="Calibri" pitchFamily="34" charset="0"/>
                <a:ea typeface="Calibri" pitchFamily="34" charset="-122"/>
                <a:cs typeface="Calibri" pitchFamily="34" charset="-120"/>
              </a:rPr>
              <a:t>LCHS4007</a:t>
            </a:r>
            <a:endParaRPr lang="en-US" sz="4000" dirty="0"/>
          </a:p>
        </p:txBody>
      </p:sp>
      <p:sp>
        <p:nvSpPr>
          <p:cNvPr id="3" name="Shape 1"/>
          <p:cNvSpPr/>
          <p:nvPr/>
        </p:nvSpPr>
        <p:spPr>
          <a:xfrm>
            <a:off x="411480" y="2057400"/>
            <a:ext cx="3657600" cy="0"/>
          </a:xfrm>
          <a:prstGeom prst="line">
            <a:avLst/>
          </a:prstGeom>
          <a:noFill/>
          <a:ln w="38100">
            <a:solidFill>
              <a:srgbClr val="C0392B"/>
            </a:solidFill>
            <a:prstDash val="solid"/>
          </a:ln>
        </p:spPr>
        <p:txBody>
          <a:bodyPr/>
          <a:lstStyle/>
          <a:p>
            <a:endParaRPr lang="en-GB"/>
          </a:p>
        </p:txBody>
      </p:sp>
      <p:sp>
        <p:nvSpPr>
          <p:cNvPr id="4" name="Text 2"/>
          <p:cNvSpPr/>
          <p:nvPr/>
        </p:nvSpPr>
        <p:spPr>
          <a:xfrm>
            <a:off x="411480" y="2194560"/>
            <a:ext cx="5669280" cy="1737360"/>
          </a:xfrm>
          <a:prstGeom prst="rect">
            <a:avLst/>
          </a:prstGeom>
          <a:noFill/>
          <a:ln/>
        </p:spPr>
        <p:txBody>
          <a:bodyPr wrap="square" lIns="0" tIns="0" rIns="0" bIns="0" rtlCol="0" anchor="t"/>
          <a:lstStyle/>
          <a:p>
            <a:pPr marL="0" indent="0">
              <a:buNone/>
            </a:pPr>
            <a:r>
              <a:rPr lang="en-US" sz="1600" dirty="0">
                <a:solidFill>
                  <a:srgbClr val="1A1A1A"/>
                </a:solidFill>
                <a:latin typeface="Calibri" pitchFamily="34" charset="0"/>
                <a:ea typeface="Calibri" pitchFamily="34" charset="-122"/>
                <a:cs typeface="Calibri" pitchFamily="34" charset="-120"/>
              </a:rPr>
              <a:t>Component 1: Group Presentation
Programme: Certificate of Higher Education Skills for the Workplace (Health &amp; Social Care)
Lecturer: </a:t>
            </a:r>
            <a:r>
              <a:rPr lang="en-GB" sz="1600" dirty="0" err="1">
                <a:solidFill>
                  <a:srgbClr val="1A1A1A"/>
                </a:solidFill>
                <a:latin typeface="Calibri" pitchFamily="34" charset="0"/>
                <a:ea typeface="Calibri" pitchFamily="34" charset="-122"/>
                <a:cs typeface="Calibri" pitchFamily="34" charset="-120"/>
              </a:rPr>
              <a:t>Koushik</a:t>
            </a:r>
            <a:r>
              <a:rPr lang="en-GB" sz="1600" dirty="0">
                <a:solidFill>
                  <a:srgbClr val="1A1A1A"/>
                </a:solidFill>
                <a:latin typeface="Calibri" pitchFamily="34" charset="0"/>
                <a:ea typeface="Calibri" pitchFamily="34" charset="-122"/>
                <a:cs typeface="Calibri" pitchFamily="34" charset="-120"/>
              </a:rPr>
              <a:t> </a:t>
            </a:r>
            <a:r>
              <a:rPr lang="en-GB" sz="1600" dirty="0" err="1">
                <a:solidFill>
                  <a:srgbClr val="1A1A1A"/>
                </a:solidFill>
                <a:latin typeface="Calibri" pitchFamily="34" charset="0"/>
                <a:ea typeface="Calibri" pitchFamily="34" charset="-122"/>
                <a:cs typeface="Calibri" pitchFamily="34" charset="-120"/>
              </a:rPr>
              <a:t>Modak</a:t>
            </a:r>
            <a:r>
              <a:rPr lang="en-US" sz="1600" dirty="0">
                <a:solidFill>
                  <a:srgbClr val="1A1A1A"/>
                </a:solidFill>
                <a:latin typeface="Calibri" pitchFamily="34" charset="0"/>
                <a:ea typeface="Calibri" pitchFamily="34" charset="-122"/>
                <a:cs typeface="Calibri" pitchFamily="34" charset="-120"/>
              </a:rPr>
              <a:t>
Submission: Monday 13th July 2026</a:t>
            </a:r>
            <a:endParaRPr lang="en-US" sz="1600" dirty="0"/>
          </a:p>
        </p:txBody>
      </p:sp>
      <p:sp>
        <p:nvSpPr>
          <p:cNvPr id="6" name="Text 4"/>
          <p:cNvSpPr/>
          <p:nvPr/>
        </p:nvSpPr>
        <p:spPr>
          <a:xfrm>
            <a:off x="548640" y="4114800"/>
            <a:ext cx="8046720" cy="68580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Group Member Names:  [</a:t>
            </a:r>
            <a:r>
              <a:rPr lang="en-GB" sz="1300" i="1" dirty="0">
                <a:solidFill>
                  <a:srgbClr val="555555"/>
                </a:solidFill>
                <a:latin typeface="Calibri" pitchFamily="34" charset="0"/>
                <a:ea typeface="Calibri" pitchFamily="34" charset="-122"/>
                <a:cs typeface="Calibri" pitchFamily="34" charset="-120"/>
              </a:rPr>
              <a:t>Ana Maria </a:t>
            </a:r>
            <a:r>
              <a:rPr lang="en-GB" sz="1300" i="1" dirty="0" err="1">
                <a:solidFill>
                  <a:srgbClr val="555555"/>
                </a:solidFill>
                <a:latin typeface="Calibri" pitchFamily="34" charset="0"/>
                <a:ea typeface="Calibri" pitchFamily="34" charset="-122"/>
                <a:cs typeface="Calibri" pitchFamily="34" charset="-120"/>
              </a:rPr>
              <a:t>Voicilia</a:t>
            </a:r>
            <a:r>
              <a:rPr lang="en-GB" sz="1300" i="1" dirty="0">
                <a:solidFill>
                  <a:srgbClr val="555555"/>
                </a:solidFill>
                <a:latin typeface="Calibri" pitchFamily="34" charset="0"/>
                <a:ea typeface="Calibri" pitchFamily="34" charset="-122"/>
                <a:cs typeface="Calibri" pitchFamily="34" charset="-120"/>
              </a:rPr>
              <a:t>]</a:t>
            </a:r>
            <a:r>
              <a:rPr lang="en-US" sz="1300" i="1" dirty="0">
                <a:solidFill>
                  <a:srgbClr val="555555"/>
                </a:solidFill>
                <a:latin typeface="Calibri" pitchFamily="34" charset="0"/>
                <a:ea typeface="Calibri" pitchFamily="34" charset="-122"/>
                <a:cs typeface="Calibri" pitchFamily="34" charset="-120"/>
              </a:rPr>
              <a:t>  |  [</a:t>
            </a:r>
            <a:r>
              <a:rPr lang="en-GB" sz="1300" i="1" dirty="0" err="1">
                <a:solidFill>
                  <a:srgbClr val="555555"/>
                </a:solidFill>
                <a:latin typeface="Calibri" pitchFamily="34" charset="0"/>
                <a:ea typeface="Calibri" pitchFamily="34" charset="-122"/>
                <a:cs typeface="Calibri" pitchFamily="34" charset="-120"/>
              </a:rPr>
              <a:t>Nelcy</a:t>
            </a:r>
            <a:r>
              <a:rPr lang="en-GB" sz="1300" i="1" dirty="0">
                <a:solidFill>
                  <a:srgbClr val="555555"/>
                </a:solidFill>
                <a:latin typeface="Calibri" pitchFamily="34" charset="0"/>
                <a:ea typeface="Calibri" pitchFamily="34" charset="-122"/>
                <a:cs typeface="Calibri" pitchFamily="34" charset="-120"/>
              </a:rPr>
              <a:t> de </a:t>
            </a:r>
            <a:r>
              <a:rPr lang="en-GB" sz="1300" i="1" dirty="0" err="1">
                <a:solidFill>
                  <a:srgbClr val="555555"/>
                </a:solidFill>
                <a:latin typeface="Calibri" pitchFamily="34" charset="0"/>
                <a:ea typeface="Calibri" pitchFamily="34" charset="-122"/>
                <a:cs typeface="Calibri" pitchFamily="34" charset="-120"/>
              </a:rPr>
              <a:t>Apresentação</a:t>
            </a:r>
            <a:r>
              <a:rPr lang="en-GB" sz="1300" i="1" dirty="0">
                <a:solidFill>
                  <a:srgbClr val="555555"/>
                </a:solidFill>
                <a:latin typeface="Calibri" pitchFamily="34" charset="0"/>
                <a:ea typeface="Calibri" pitchFamily="34" charset="-122"/>
                <a:cs typeface="Calibri" pitchFamily="34" charset="-120"/>
              </a:rPr>
              <a:t>]</a:t>
            </a:r>
            <a:endParaRPr lang="en-US" sz="1300" dirty="0"/>
          </a:p>
          <a:p>
            <a:pPr marL="0" indent="0">
              <a:buNone/>
            </a:pPr>
            <a:r>
              <a:rPr lang="en-US" sz="1300" i="1" dirty="0">
                <a:solidFill>
                  <a:srgbClr val="555555"/>
                </a:solidFill>
                <a:latin typeface="Calibri" pitchFamily="34" charset="0"/>
                <a:ea typeface="Calibri" pitchFamily="34" charset="-122"/>
                <a:cs typeface="Calibri" pitchFamily="34" charset="-120"/>
              </a:rPr>
              <a:t>Student IDs:  [</a:t>
            </a:r>
            <a:r>
              <a:rPr lang="en-GB" sz="1300" i="1" dirty="0">
                <a:solidFill>
                  <a:srgbClr val="555555"/>
                </a:solidFill>
                <a:latin typeface="Calibri" pitchFamily="34" charset="0"/>
                <a:ea typeface="Calibri" pitchFamily="34" charset="-122"/>
                <a:cs typeface="Calibri" pitchFamily="34" charset="-120"/>
              </a:rPr>
              <a:t>ID 2542997</a:t>
            </a:r>
            <a:r>
              <a:rPr lang="en-US" sz="1300" i="1" dirty="0">
                <a:solidFill>
                  <a:srgbClr val="555555"/>
                </a:solidFill>
                <a:latin typeface="Calibri" pitchFamily="34" charset="0"/>
                <a:ea typeface="Calibri" pitchFamily="34" charset="-122"/>
                <a:cs typeface="Calibri" pitchFamily="34" charset="-120"/>
              </a:rPr>
              <a:t>]  |  [ID </a:t>
            </a:r>
            <a:r>
              <a:rPr lang="en-GB" sz="1300" i="1" dirty="0">
                <a:solidFill>
                  <a:srgbClr val="555555"/>
                </a:solidFill>
                <a:latin typeface="Calibri" pitchFamily="34" charset="0"/>
                <a:ea typeface="Calibri" pitchFamily="34" charset="-122"/>
                <a:cs typeface="Calibri" pitchFamily="34" charset="-120"/>
              </a:rPr>
              <a:t>2541771]</a:t>
            </a:r>
            <a:endParaRPr lang="en-US" sz="13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Acknowledgement of the Use of AI</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8321040" cy="3474720"/>
          </a:xfrm>
          <a:prstGeom prst="rect">
            <a:avLst/>
          </a:prstGeom>
          <a:noFill/>
          <a:ln/>
        </p:spPr>
        <p:txBody>
          <a:bodyPr wrap="square" lIns="0" tIns="0" rIns="0" bIns="0" rtlCol="0" anchor="t"/>
          <a:lstStyle/>
          <a:p>
            <a:pPr marL="0" indent="0">
              <a:buNone/>
            </a:pPr>
            <a:r>
              <a:rPr lang="en-US" sz="1500" dirty="0">
                <a:solidFill>
                  <a:srgbClr val="555555"/>
                </a:solidFill>
                <a:latin typeface="Calibri" pitchFamily="34" charset="0"/>
                <a:ea typeface="Calibri" pitchFamily="34" charset="-122"/>
                <a:cs typeface="Calibri" pitchFamily="34" charset="-120"/>
              </a:rPr>
              <a:t>I acknowledge the use of [AI Tool Name] (insert URL) on [DATE] to support my work using the prompt(s):</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"[Describe exactly what you asked the AI to do - e.g., Please check the following text for readability, grammar and syntax.]"</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that I have NOT presented any AI-generated text as my own work.</a:t>
            </a:r>
            <a:endParaRPr lang="en-US" sz="1500" dirty="0"/>
          </a:p>
          <a:p>
            <a:pPr marL="0" indent="0">
              <a:buNone/>
            </a:pPr>
            <a:endParaRPr lang="en-US" sz="1500" dirty="0"/>
          </a:p>
          <a:p>
            <a:pPr marL="0" indent="0">
              <a:buNone/>
            </a:pPr>
            <a:r>
              <a:rPr lang="en-US" sz="1500" dirty="0">
                <a:solidFill>
                  <a:srgbClr val="555555"/>
                </a:solidFill>
                <a:latin typeface="Calibri" pitchFamily="34" charset="0"/>
                <a:ea typeface="Calibri" pitchFamily="34" charset="-122"/>
                <a:cs typeface="Calibri" pitchFamily="34" charset="-120"/>
              </a:rPr>
              <a:t>I confirm I have copies of my drafts, notes and other resources used before and after the use of AI tools, which I may be asked to provide as evidence.</a:t>
            </a:r>
            <a:endParaRPr lang="en-US" sz="1500" dirty="0"/>
          </a:p>
        </p:txBody>
      </p:sp>
      <p:sp>
        <p:nvSpPr>
          <p:cNvPr id="5" name="Shape 3"/>
          <p:cNvSpPr/>
          <p:nvPr/>
        </p:nvSpPr>
        <p:spPr>
          <a:xfrm>
            <a:off x="411480" y="4297680"/>
            <a:ext cx="8321040" cy="548640"/>
          </a:xfrm>
          <a:prstGeom prst="rect">
            <a:avLst/>
          </a:prstGeom>
          <a:solidFill>
            <a:srgbClr val="F2F2F2"/>
          </a:solidFill>
          <a:ln w="9525">
            <a:solidFill>
              <a:srgbClr val="CCCCCC"/>
            </a:solidFill>
            <a:prstDash val="solid"/>
          </a:ln>
        </p:spPr>
        <p:txBody>
          <a:bodyPr/>
          <a:lstStyle/>
          <a:p>
            <a:endParaRPr lang="en-GB"/>
          </a:p>
        </p:txBody>
      </p:sp>
      <p:sp>
        <p:nvSpPr>
          <p:cNvPr id="6" name="Text 4"/>
          <p:cNvSpPr/>
          <p:nvPr/>
        </p:nvSpPr>
        <p:spPr>
          <a:xfrm>
            <a:off x="502920" y="4325112"/>
            <a:ext cx="8138160" cy="502920"/>
          </a:xfrm>
          <a:prstGeom prst="rect">
            <a:avLst/>
          </a:prstGeom>
          <a:noFill/>
          <a:ln/>
        </p:spPr>
        <p:txBody>
          <a:bodyPr wrap="square" lIns="0" tIns="0" rIns="0" bIns="0" rtlCol="0" anchor="ctr"/>
          <a:lstStyle/>
          <a:p>
            <a:pPr marL="0" indent="0">
              <a:buNone/>
            </a:pPr>
            <a:r>
              <a:rPr lang="en-US" sz="1200" i="1" dirty="0">
                <a:solidFill>
                  <a:srgbClr val="C0392B"/>
                </a:solidFill>
                <a:latin typeface="Calibri" pitchFamily="34" charset="0"/>
                <a:ea typeface="Calibri" pitchFamily="34" charset="-122"/>
                <a:cs typeface="Calibri" pitchFamily="34" charset="-120"/>
              </a:rPr>
              <a:t>📌  If you did NOT use AI in your work, replace the text above with: 'No generative AI tools were used in the preparation of this presentation.'</a:t>
            </a:r>
            <a:endParaRPr lang="en-US" sz="12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Contents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14300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1.</a:t>
            </a:r>
            <a:endParaRPr lang="en-US" sz="1600" dirty="0"/>
          </a:p>
        </p:txBody>
      </p:sp>
      <p:sp>
        <p:nvSpPr>
          <p:cNvPr id="5" name="Text 3"/>
          <p:cNvSpPr/>
          <p:nvPr/>
        </p:nvSpPr>
        <p:spPr>
          <a:xfrm>
            <a:off x="822960" y="114300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Introduction – Case Study Overview</a:t>
            </a:r>
            <a:endParaRPr lang="en-US" sz="1600" dirty="0"/>
          </a:p>
        </p:txBody>
      </p:sp>
      <p:sp>
        <p:nvSpPr>
          <p:cNvPr id="6" name="Text 4"/>
          <p:cNvSpPr/>
          <p:nvPr/>
        </p:nvSpPr>
        <p:spPr>
          <a:xfrm>
            <a:off x="7132320" y="1143000"/>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rPr>
              <a:t>Ana Maria </a:t>
            </a:r>
            <a:r>
              <a:rPr lang="en-GB" sz="1300" i="1" dirty="0" err="1">
                <a:solidFill>
                  <a:srgbClr val="555555"/>
                </a:solidFill>
                <a:latin typeface="Calibri" pitchFamily="34" charset="0"/>
              </a:rPr>
              <a:t>Voicila</a:t>
            </a:r>
            <a:r>
              <a:rPr lang="en-GB" sz="1300" i="1" dirty="0">
                <a:solidFill>
                  <a:srgbClr val="555555"/>
                </a:solidFill>
                <a:latin typeface="Calibri" pitchFamily="34" charset="0"/>
              </a:rPr>
              <a:t>, </a:t>
            </a:r>
            <a:r>
              <a:rPr lang="en-GB" sz="1300" i="1" dirty="0" err="1">
                <a:solidFill>
                  <a:srgbClr val="555555"/>
                </a:solidFill>
                <a:latin typeface="Calibri" pitchFamily="34" charset="0"/>
              </a:rPr>
              <a:t>Nelcy</a:t>
            </a:r>
            <a:r>
              <a:rPr lang="en-GB" sz="1300" i="1" dirty="0">
                <a:solidFill>
                  <a:srgbClr val="555555"/>
                </a:solidFill>
                <a:latin typeface="Calibri" pitchFamily="34" charset="0"/>
              </a:rPr>
              <a:t> de Apresentação </a:t>
            </a:r>
            <a:endParaRPr lang="en-US" sz="1300" dirty="0"/>
          </a:p>
        </p:txBody>
      </p:sp>
      <p:sp>
        <p:nvSpPr>
          <p:cNvPr id="7" name="Shape 5"/>
          <p:cNvSpPr/>
          <p:nvPr/>
        </p:nvSpPr>
        <p:spPr>
          <a:xfrm>
            <a:off x="411480" y="1554480"/>
            <a:ext cx="8321040" cy="0"/>
          </a:xfrm>
          <a:prstGeom prst="line">
            <a:avLst/>
          </a:prstGeom>
          <a:noFill/>
          <a:ln w="6350">
            <a:solidFill>
              <a:srgbClr val="CCCCCC"/>
            </a:solidFill>
            <a:prstDash val="solid"/>
          </a:ln>
        </p:spPr>
        <p:txBody>
          <a:bodyPr/>
          <a:lstStyle/>
          <a:p>
            <a:endParaRPr lang="en-GB"/>
          </a:p>
        </p:txBody>
      </p:sp>
      <p:sp>
        <p:nvSpPr>
          <p:cNvPr id="8" name="Text 6"/>
          <p:cNvSpPr/>
          <p:nvPr/>
        </p:nvSpPr>
        <p:spPr>
          <a:xfrm>
            <a:off x="411480" y="160934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2.</a:t>
            </a:r>
            <a:endParaRPr lang="en-US" sz="1600" dirty="0"/>
          </a:p>
        </p:txBody>
      </p:sp>
      <p:sp>
        <p:nvSpPr>
          <p:cNvPr id="9" name="Text 7"/>
          <p:cNvSpPr/>
          <p:nvPr/>
        </p:nvSpPr>
        <p:spPr>
          <a:xfrm>
            <a:off x="822960" y="160934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1: Staff Communication → [MS Tool]</a:t>
            </a:r>
            <a:endParaRPr lang="en-US" sz="1600" dirty="0"/>
          </a:p>
        </p:txBody>
      </p:sp>
      <p:sp>
        <p:nvSpPr>
          <p:cNvPr id="10" name="Text 8"/>
          <p:cNvSpPr/>
          <p:nvPr/>
        </p:nvSpPr>
        <p:spPr>
          <a:xfrm>
            <a:off x="7132320" y="1609344"/>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rPr>
              <a:t>Ana </a:t>
            </a:r>
            <a:r>
              <a:rPr lang="en-GB" sz="1300" i="1" dirty="0" err="1">
                <a:solidFill>
                  <a:srgbClr val="555555"/>
                </a:solidFill>
                <a:latin typeface="Calibri" pitchFamily="34" charset="0"/>
              </a:rPr>
              <a:t>Voicila</a:t>
            </a:r>
            <a:r>
              <a:rPr lang="en-GB" sz="1300" i="1" dirty="0">
                <a:solidFill>
                  <a:srgbClr val="555555"/>
                </a:solidFill>
                <a:latin typeface="Calibri" pitchFamily="34" charset="0"/>
              </a:rPr>
              <a:t>, </a:t>
            </a:r>
            <a:r>
              <a:rPr lang="en-GB" sz="1300" i="1" dirty="0" err="1">
                <a:solidFill>
                  <a:srgbClr val="555555"/>
                </a:solidFill>
                <a:latin typeface="Calibri" pitchFamily="34" charset="0"/>
              </a:rPr>
              <a:t>Nelcy</a:t>
            </a:r>
            <a:r>
              <a:rPr lang="en-GB" sz="1300" i="1" dirty="0">
                <a:solidFill>
                  <a:srgbClr val="555555"/>
                </a:solidFill>
                <a:latin typeface="Calibri" pitchFamily="34" charset="0"/>
              </a:rPr>
              <a:t> de Apresentação </a:t>
            </a:r>
            <a:endParaRPr lang="en-US" sz="1300" dirty="0"/>
          </a:p>
        </p:txBody>
      </p:sp>
      <p:sp>
        <p:nvSpPr>
          <p:cNvPr id="11" name="Shape 9"/>
          <p:cNvSpPr/>
          <p:nvPr/>
        </p:nvSpPr>
        <p:spPr>
          <a:xfrm>
            <a:off x="411480" y="2020824"/>
            <a:ext cx="8321040" cy="0"/>
          </a:xfrm>
          <a:prstGeom prst="line">
            <a:avLst/>
          </a:prstGeom>
          <a:noFill/>
          <a:ln w="6350">
            <a:solidFill>
              <a:srgbClr val="CCCCCC"/>
            </a:solidFill>
            <a:prstDash val="solid"/>
          </a:ln>
        </p:spPr>
        <p:txBody>
          <a:bodyPr/>
          <a:lstStyle/>
          <a:p>
            <a:endParaRPr lang="en-GB" dirty="0"/>
          </a:p>
        </p:txBody>
      </p:sp>
      <p:sp>
        <p:nvSpPr>
          <p:cNvPr id="12" name="Text 10"/>
          <p:cNvSpPr/>
          <p:nvPr/>
        </p:nvSpPr>
        <p:spPr>
          <a:xfrm>
            <a:off x="411480" y="207568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3.</a:t>
            </a:r>
            <a:endParaRPr lang="en-US" sz="1600" dirty="0"/>
          </a:p>
        </p:txBody>
      </p:sp>
      <p:sp>
        <p:nvSpPr>
          <p:cNvPr id="13" name="Text 11"/>
          <p:cNvSpPr/>
          <p:nvPr/>
        </p:nvSpPr>
        <p:spPr>
          <a:xfrm>
            <a:off x="822960" y="207568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2: Secure File Storage &amp; Sharing → [MS Tool]</a:t>
            </a:r>
            <a:endParaRPr lang="en-US" sz="1600" dirty="0"/>
          </a:p>
        </p:txBody>
      </p:sp>
      <p:sp>
        <p:nvSpPr>
          <p:cNvPr id="14" name="Text 12"/>
          <p:cNvSpPr/>
          <p:nvPr/>
        </p:nvSpPr>
        <p:spPr>
          <a:xfrm>
            <a:off x="7132320" y="2075688"/>
            <a:ext cx="1554480" cy="411480"/>
          </a:xfrm>
          <a:prstGeom prst="rect">
            <a:avLst/>
          </a:prstGeom>
          <a:noFill/>
          <a:ln/>
        </p:spPr>
        <p:txBody>
          <a:bodyPr wrap="square" lIns="0" tIns="0" rIns="0" bIns="0" rtlCol="0" anchor="ctr"/>
          <a:lstStyle/>
          <a:p>
            <a:pPr marL="0" indent="0" algn="r">
              <a:buNone/>
            </a:pPr>
            <a:r>
              <a:rPr lang="en-GB" sz="1300" i="1" dirty="0" err="1">
                <a:solidFill>
                  <a:srgbClr val="555555"/>
                </a:solidFill>
                <a:latin typeface="Calibri" pitchFamily="34" charset="0"/>
              </a:rPr>
              <a:t>Nelcy</a:t>
            </a:r>
            <a:r>
              <a:rPr lang="en-GB" sz="1300" i="1" dirty="0">
                <a:solidFill>
                  <a:srgbClr val="555555"/>
                </a:solidFill>
                <a:latin typeface="Calibri" pitchFamily="34" charset="0"/>
              </a:rPr>
              <a:t> de Apresentação </a:t>
            </a:r>
            <a:endParaRPr lang="en-US" sz="1300" dirty="0"/>
          </a:p>
        </p:txBody>
      </p:sp>
      <p:sp>
        <p:nvSpPr>
          <p:cNvPr id="15" name="Shape 13"/>
          <p:cNvSpPr/>
          <p:nvPr/>
        </p:nvSpPr>
        <p:spPr>
          <a:xfrm>
            <a:off x="411480" y="2487168"/>
            <a:ext cx="8321040" cy="0"/>
          </a:xfrm>
          <a:prstGeom prst="line">
            <a:avLst/>
          </a:prstGeom>
          <a:noFill/>
          <a:ln w="6350">
            <a:solidFill>
              <a:srgbClr val="CCCCCC"/>
            </a:solidFill>
            <a:prstDash val="solid"/>
          </a:ln>
        </p:spPr>
        <p:txBody>
          <a:bodyPr/>
          <a:lstStyle/>
          <a:p>
            <a:endParaRPr lang="en-GB"/>
          </a:p>
        </p:txBody>
      </p:sp>
      <p:sp>
        <p:nvSpPr>
          <p:cNvPr id="16" name="Text 14"/>
          <p:cNvSpPr/>
          <p:nvPr/>
        </p:nvSpPr>
        <p:spPr>
          <a:xfrm>
            <a:off x="411480" y="2542032"/>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4.</a:t>
            </a:r>
            <a:endParaRPr lang="en-US" sz="1600" dirty="0"/>
          </a:p>
        </p:txBody>
      </p:sp>
      <p:sp>
        <p:nvSpPr>
          <p:cNvPr id="17" name="Text 15"/>
          <p:cNvSpPr/>
          <p:nvPr/>
        </p:nvSpPr>
        <p:spPr>
          <a:xfrm>
            <a:off x="822960" y="2542032"/>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3: Care Documentation → [MS Tool]</a:t>
            </a:r>
            <a:endParaRPr lang="en-US" sz="1600" dirty="0"/>
          </a:p>
        </p:txBody>
      </p:sp>
      <p:sp>
        <p:nvSpPr>
          <p:cNvPr id="18" name="Text 16"/>
          <p:cNvSpPr/>
          <p:nvPr/>
        </p:nvSpPr>
        <p:spPr>
          <a:xfrm>
            <a:off x="7132320" y="2542032"/>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rPr>
              <a:t>Nelcy de Apresentação</a:t>
            </a:r>
            <a:endParaRPr lang="en-US" sz="1300" dirty="0"/>
          </a:p>
        </p:txBody>
      </p:sp>
      <p:sp>
        <p:nvSpPr>
          <p:cNvPr id="19" name="Shape 17"/>
          <p:cNvSpPr/>
          <p:nvPr/>
        </p:nvSpPr>
        <p:spPr>
          <a:xfrm>
            <a:off x="411480" y="2953512"/>
            <a:ext cx="8321040" cy="0"/>
          </a:xfrm>
          <a:prstGeom prst="line">
            <a:avLst/>
          </a:prstGeom>
          <a:noFill/>
          <a:ln w="6350">
            <a:solidFill>
              <a:srgbClr val="CCCCCC"/>
            </a:solidFill>
            <a:prstDash val="solid"/>
          </a:ln>
        </p:spPr>
        <p:txBody>
          <a:bodyPr/>
          <a:lstStyle/>
          <a:p>
            <a:endParaRPr lang="en-GB"/>
          </a:p>
        </p:txBody>
      </p:sp>
      <p:sp>
        <p:nvSpPr>
          <p:cNvPr id="20" name="Text 18"/>
          <p:cNvSpPr/>
          <p:nvPr/>
        </p:nvSpPr>
        <p:spPr>
          <a:xfrm>
            <a:off x="411480" y="3008376"/>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5.</a:t>
            </a:r>
            <a:endParaRPr lang="en-US" sz="1600" dirty="0"/>
          </a:p>
        </p:txBody>
      </p:sp>
      <p:sp>
        <p:nvSpPr>
          <p:cNvPr id="21" name="Text 19"/>
          <p:cNvSpPr/>
          <p:nvPr/>
        </p:nvSpPr>
        <p:spPr>
          <a:xfrm>
            <a:off x="822960" y="3008376"/>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4: Staff Scheduling / Rotas → [MS Tool]</a:t>
            </a:r>
            <a:endParaRPr lang="en-US" sz="1600" dirty="0"/>
          </a:p>
        </p:txBody>
      </p:sp>
      <p:sp>
        <p:nvSpPr>
          <p:cNvPr id="22" name="Text 20"/>
          <p:cNvSpPr/>
          <p:nvPr/>
        </p:nvSpPr>
        <p:spPr>
          <a:xfrm>
            <a:off x="7132320" y="3008376"/>
            <a:ext cx="1554480" cy="411480"/>
          </a:xfrm>
          <a:prstGeom prst="rect">
            <a:avLst/>
          </a:prstGeom>
          <a:noFill/>
          <a:ln/>
        </p:spPr>
        <p:txBody>
          <a:bodyPr wrap="square" lIns="0" tIns="0" rIns="0" bIns="0" rtlCol="0" anchor="ctr"/>
          <a:lstStyle/>
          <a:p>
            <a:pPr marL="0" indent="0" algn="r">
              <a:buNone/>
            </a:pPr>
            <a:r>
              <a:rPr lang="en-GB" sz="1300" dirty="0"/>
              <a:t>Ana Voicila</a:t>
            </a:r>
            <a:endParaRPr lang="en-US" sz="1300" dirty="0"/>
          </a:p>
        </p:txBody>
      </p:sp>
      <p:sp>
        <p:nvSpPr>
          <p:cNvPr id="23" name="Shape 21"/>
          <p:cNvSpPr/>
          <p:nvPr/>
        </p:nvSpPr>
        <p:spPr>
          <a:xfrm>
            <a:off x="411480" y="3419856"/>
            <a:ext cx="8321040" cy="0"/>
          </a:xfrm>
          <a:prstGeom prst="line">
            <a:avLst/>
          </a:prstGeom>
          <a:noFill/>
          <a:ln w="6350">
            <a:solidFill>
              <a:srgbClr val="CCCCCC"/>
            </a:solidFill>
            <a:prstDash val="solid"/>
          </a:ln>
        </p:spPr>
        <p:txBody>
          <a:bodyPr/>
          <a:lstStyle/>
          <a:p>
            <a:endParaRPr lang="en-GB" dirty="0"/>
          </a:p>
        </p:txBody>
      </p:sp>
      <p:sp>
        <p:nvSpPr>
          <p:cNvPr id="24" name="Text 22"/>
          <p:cNvSpPr/>
          <p:nvPr/>
        </p:nvSpPr>
        <p:spPr>
          <a:xfrm>
            <a:off x="411480" y="3474720"/>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6.</a:t>
            </a:r>
            <a:endParaRPr lang="en-US" sz="1600" dirty="0"/>
          </a:p>
        </p:txBody>
      </p:sp>
      <p:sp>
        <p:nvSpPr>
          <p:cNvPr id="25" name="Text 23"/>
          <p:cNvSpPr/>
          <p:nvPr/>
        </p:nvSpPr>
        <p:spPr>
          <a:xfrm>
            <a:off x="822960" y="3474720"/>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Task 5: Staff Training → [MS Tool]</a:t>
            </a:r>
            <a:endParaRPr lang="en-US" sz="1600" dirty="0"/>
          </a:p>
        </p:txBody>
      </p:sp>
      <p:sp>
        <p:nvSpPr>
          <p:cNvPr id="26" name="Text 24"/>
          <p:cNvSpPr/>
          <p:nvPr/>
        </p:nvSpPr>
        <p:spPr>
          <a:xfrm>
            <a:off x="7132320" y="3474720"/>
            <a:ext cx="1554480" cy="411480"/>
          </a:xfrm>
          <a:prstGeom prst="rect">
            <a:avLst/>
          </a:prstGeom>
          <a:noFill/>
          <a:ln/>
        </p:spPr>
        <p:txBody>
          <a:bodyPr wrap="square" lIns="0" tIns="0" rIns="0" bIns="0" rtlCol="0" anchor="ctr"/>
          <a:lstStyle/>
          <a:p>
            <a:pPr marL="0" indent="0" algn="r">
              <a:buNone/>
            </a:pPr>
            <a:r>
              <a:rPr lang="en-GB" sz="1300" i="1" dirty="0">
                <a:solidFill>
                  <a:srgbClr val="555555"/>
                </a:solidFill>
                <a:latin typeface="Calibri" pitchFamily="34" charset="0"/>
              </a:rPr>
              <a:t>Ana </a:t>
            </a:r>
            <a:r>
              <a:rPr lang="en-GB" sz="1300" i="1" dirty="0" err="1">
                <a:solidFill>
                  <a:srgbClr val="555555"/>
                </a:solidFill>
                <a:latin typeface="Calibri" pitchFamily="34" charset="0"/>
              </a:rPr>
              <a:t>Voicila</a:t>
            </a:r>
            <a:endParaRPr lang="en-US" sz="1300" dirty="0"/>
          </a:p>
        </p:txBody>
      </p:sp>
      <p:sp>
        <p:nvSpPr>
          <p:cNvPr id="27" name="Shape 25"/>
          <p:cNvSpPr/>
          <p:nvPr/>
        </p:nvSpPr>
        <p:spPr>
          <a:xfrm>
            <a:off x="411480" y="3886200"/>
            <a:ext cx="8321040" cy="0"/>
          </a:xfrm>
          <a:prstGeom prst="line">
            <a:avLst/>
          </a:prstGeom>
          <a:noFill/>
          <a:ln w="6350">
            <a:solidFill>
              <a:srgbClr val="CCCCCC"/>
            </a:solidFill>
            <a:prstDash val="solid"/>
          </a:ln>
        </p:spPr>
        <p:txBody>
          <a:bodyPr/>
          <a:lstStyle/>
          <a:p>
            <a:endParaRPr lang="en-GB"/>
          </a:p>
        </p:txBody>
      </p:sp>
      <p:sp>
        <p:nvSpPr>
          <p:cNvPr id="28" name="Text 26"/>
          <p:cNvSpPr/>
          <p:nvPr/>
        </p:nvSpPr>
        <p:spPr>
          <a:xfrm>
            <a:off x="411480" y="3941064"/>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7.</a:t>
            </a:r>
            <a:endParaRPr lang="en-US" sz="1600" dirty="0"/>
          </a:p>
        </p:txBody>
      </p:sp>
      <p:sp>
        <p:nvSpPr>
          <p:cNvPr id="29" name="Text 27"/>
          <p:cNvSpPr/>
          <p:nvPr/>
        </p:nvSpPr>
        <p:spPr>
          <a:xfrm>
            <a:off x="822960" y="3941064"/>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Conclusion &amp; Recommendations</a:t>
            </a:r>
            <a:endParaRPr lang="en-US" sz="1600" dirty="0"/>
          </a:p>
        </p:txBody>
      </p:sp>
      <p:sp>
        <p:nvSpPr>
          <p:cNvPr id="30" name="Text 28"/>
          <p:cNvSpPr/>
          <p:nvPr/>
        </p:nvSpPr>
        <p:spPr>
          <a:xfrm>
            <a:off x="7132320" y="3941064"/>
            <a:ext cx="1554480" cy="411480"/>
          </a:xfrm>
          <a:prstGeom prst="rect">
            <a:avLst/>
          </a:prstGeom>
          <a:noFill/>
          <a:ln/>
        </p:spPr>
        <p:txBody>
          <a:bodyPr wrap="square" lIns="0" tIns="0" rIns="0" bIns="0" rtlCol="0" anchor="ctr"/>
          <a:lstStyle/>
          <a:p>
            <a:pPr marL="0" indent="0" algn="r">
              <a:buNone/>
            </a:pPr>
            <a:r>
              <a:rPr lang="en-US" sz="1300" i="1" dirty="0">
                <a:solidFill>
                  <a:srgbClr val="555555"/>
                </a:solidFill>
                <a:latin typeface="Calibri" pitchFamily="34" charset="0"/>
                <a:ea typeface="Calibri" pitchFamily="34" charset="-122"/>
                <a:cs typeface="Calibri" pitchFamily="34" charset="-120"/>
              </a:rPr>
              <a:t>[All Members]</a:t>
            </a:r>
            <a:endParaRPr lang="en-US" sz="1300" dirty="0"/>
          </a:p>
        </p:txBody>
      </p:sp>
      <p:sp>
        <p:nvSpPr>
          <p:cNvPr id="31" name="Shape 29"/>
          <p:cNvSpPr/>
          <p:nvPr/>
        </p:nvSpPr>
        <p:spPr>
          <a:xfrm>
            <a:off x="411480" y="4352544"/>
            <a:ext cx="8321040" cy="0"/>
          </a:xfrm>
          <a:prstGeom prst="line">
            <a:avLst/>
          </a:prstGeom>
          <a:noFill/>
          <a:ln w="6350">
            <a:solidFill>
              <a:srgbClr val="CCCCCC"/>
            </a:solidFill>
            <a:prstDash val="solid"/>
          </a:ln>
        </p:spPr>
        <p:txBody>
          <a:bodyPr/>
          <a:lstStyle/>
          <a:p>
            <a:endParaRPr lang="en-GB" dirty="0"/>
          </a:p>
        </p:txBody>
      </p:sp>
      <p:sp>
        <p:nvSpPr>
          <p:cNvPr id="32" name="Text 30"/>
          <p:cNvSpPr/>
          <p:nvPr/>
        </p:nvSpPr>
        <p:spPr>
          <a:xfrm>
            <a:off x="411480" y="4407408"/>
            <a:ext cx="365760" cy="411480"/>
          </a:xfrm>
          <a:prstGeom prst="rect">
            <a:avLst/>
          </a:prstGeom>
          <a:noFill/>
          <a:ln/>
        </p:spPr>
        <p:txBody>
          <a:bodyPr wrap="square" lIns="0" tIns="0" rIns="0" bIns="0"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8.</a:t>
            </a:r>
            <a:endParaRPr lang="en-US" sz="1600" dirty="0"/>
          </a:p>
        </p:txBody>
      </p:sp>
      <p:sp>
        <p:nvSpPr>
          <p:cNvPr id="33" name="Text 31"/>
          <p:cNvSpPr/>
          <p:nvPr/>
        </p:nvSpPr>
        <p:spPr>
          <a:xfrm>
            <a:off x="822960" y="4407408"/>
            <a:ext cx="6217920" cy="411480"/>
          </a:xfrm>
          <a:prstGeom prst="rect">
            <a:avLst/>
          </a:prstGeom>
          <a:noFill/>
          <a:ln/>
        </p:spPr>
        <p:txBody>
          <a:bodyPr wrap="square" lIns="0" tIns="0" rIns="0" bIns="0" rtlCol="0" anchor="ctr"/>
          <a:lstStyle/>
          <a:p>
            <a:pPr marL="0" indent="0">
              <a:buNone/>
            </a:pPr>
            <a:r>
              <a:rPr lang="en-US" sz="1600" dirty="0">
                <a:solidFill>
                  <a:srgbClr val="1A1A1A"/>
                </a:solidFill>
                <a:latin typeface="Calibri" pitchFamily="34" charset="0"/>
                <a:ea typeface="Calibri" pitchFamily="34" charset="-122"/>
                <a:cs typeface="Calibri" pitchFamily="34" charset="-120"/>
              </a:rPr>
              <a:t>References</a:t>
            </a:r>
            <a:endParaRPr lang="en-US" sz="1600" dirty="0"/>
          </a:p>
        </p:txBody>
      </p:sp>
      <p:sp>
        <p:nvSpPr>
          <p:cNvPr id="34" name="Text 32"/>
          <p:cNvSpPr/>
          <p:nvPr/>
        </p:nvSpPr>
        <p:spPr>
          <a:xfrm>
            <a:off x="7132320" y="4407408"/>
            <a:ext cx="1554480" cy="411480"/>
          </a:xfrm>
          <a:prstGeom prst="rect">
            <a:avLst/>
          </a:prstGeom>
          <a:noFill/>
          <a:ln/>
        </p:spPr>
        <p:txBody>
          <a:bodyPr wrap="square" lIns="0" tIns="0" rIns="0" bIns="0" rtlCol="0" anchor="ctr"/>
          <a:lstStyle/>
          <a:p>
            <a:pPr marL="0" indent="0" algn="r">
              <a:buNone/>
            </a:pPr>
            <a:endParaRPr lang="en-US" sz="13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Introduction: Riverdale Nursing Home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6" name="Text 2">
            <a:extLst>
              <a:ext uri="{FF2B5EF4-FFF2-40B4-BE49-F238E27FC236}">
                <a16:creationId xmlns:a16="http://schemas.microsoft.com/office/drawing/2014/main" id="{AA9054C8-A545-1313-017E-F4190ADDDC3A}"/>
              </a:ext>
            </a:extLst>
          </p:cNvPr>
          <p:cNvSpPr/>
          <p:nvPr/>
        </p:nvSpPr>
        <p:spPr>
          <a:xfrm>
            <a:off x="411480" y="1221154"/>
            <a:ext cx="8321040" cy="3225115"/>
          </a:xfrm>
          <a:prstGeom prst="rect">
            <a:avLst/>
          </a:prstGeom>
          <a:noFill/>
          <a:ln/>
        </p:spPr>
        <p:txBody>
          <a:bodyPr wrap="square" lIns="0" tIns="0" rIns="0" bIns="0" rtlCol="0" anchor="t"/>
          <a:ls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42900" indent="-342900">
              <a:buSzPct val="100000"/>
              <a:buChar char="•"/>
            </a:pPr>
            <a:r>
              <a:rPr lang="en-US" sz="1600" dirty="0">
                <a:solidFill>
                  <a:srgbClr val="1A1A1A"/>
                </a:solidFill>
                <a:latin typeface="Calibri" pitchFamily="34" charset="0"/>
                <a:ea typeface="Calibri" pitchFamily="34" charset="-122"/>
                <a:cs typeface="Calibri" pitchFamily="34" charset="-120"/>
              </a:rPr>
              <a:t>Riverdale Nursing Home is a residential and nursing care home providing personal care, nursing care and dementia support to around 60 older adults.</a:t>
            </a:r>
            <a:endParaRPr lang="en-US" sz="1600" dirty="0"/>
          </a:p>
          <a:p>
            <a:pPr marL="342900" indent="-342900">
              <a:buSzPct val="100000"/>
              <a:buChar char="•"/>
            </a:pPr>
            <a:r>
              <a:rPr lang="en-US" sz="1600" dirty="0">
                <a:solidFill>
                  <a:srgbClr val="1A1A1A"/>
                </a:solidFill>
                <a:latin typeface="Calibri" pitchFamily="34" charset="0"/>
                <a:ea typeface="Calibri" pitchFamily="34" charset="-122"/>
                <a:cs typeface="Calibri" pitchFamily="34" charset="-120"/>
              </a:rPr>
              <a:t>Carers, nurses and admin staff work across two linked buildings on a three-shift rota (early, late and night), so most of the team are rarely in the same room at the same time.</a:t>
            </a:r>
            <a:endParaRPr lang="en-US" sz="1600" dirty="0"/>
          </a:p>
          <a:p>
            <a:pPr marL="342900" indent="-342900">
              <a:buSzPct val="100000"/>
              <a:buChar char="•"/>
            </a:pPr>
            <a:r>
              <a:rPr lang="en-US" sz="1600" dirty="0">
                <a:solidFill>
                  <a:srgbClr val="1A1A1A"/>
                </a:solidFill>
                <a:latin typeface="Calibri" pitchFamily="34" charset="0"/>
                <a:ea typeface="Calibri" pitchFamily="34" charset="-122"/>
                <a:cs typeface="Calibri" pitchFamily="34" charset="-120"/>
              </a:rPr>
              <a:t>Riverdale already has a Microsoft 365 licence, but staff are unsure which tool to use for which task, so old habits such as paper notes and personal phones have stuck around.</a:t>
            </a:r>
            <a:endParaRPr lang="en-US" sz="1600" dirty="0"/>
          </a:p>
          <a:p>
            <a:pPr marL="342900" indent="-342900">
              <a:buSzPct val="100000"/>
              <a:buChar char="•"/>
            </a:pPr>
            <a:r>
              <a:rPr lang="en-US" sz="1600" dirty="0">
                <a:solidFill>
                  <a:srgbClr val="1A1A1A"/>
                </a:solidFill>
                <a:latin typeface="Calibri" pitchFamily="34" charset="0"/>
                <a:ea typeface="Calibri" pitchFamily="34" charset="-122"/>
                <a:cs typeface="Calibri" pitchFamily="34" charset="-120"/>
              </a:rPr>
              <a:t>This has led to four recurring problems: confusion over which system to use, duplicated work, missed messages between shifts, and generally inefficient working.</a:t>
            </a:r>
            <a:endParaRPr lang="en-US" sz="1600" dirty="0"/>
          </a:p>
          <a:p>
            <a:pPr marL="342900" indent="-342900">
              <a:buSzPct val="100000"/>
              <a:buChar char="•"/>
            </a:pPr>
            <a:r>
              <a:rPr lang="en-US" sz="1600" dirty="0">
                <a:solidFill>
                  <a:srgbClr val="1A1A1A"/>
                </a:solidFill>
                <a:latin typeface="Calibri" pitchFamily="34" charset="0"/>
                <a:ea typeface="Calibri" pitchFamily="34" charset="-122"/>
                <a:cs typeface="Calibri" pitchFamily="34" charset="-120"/>
              </a:rPr>
              <a:t>Our group's objective is to match the right Microsoft 365 tool to each of the five workplace tasks below, to improve efficiency and communication across the home.</a:t>
            </a:r>
            <a:endParaRPr lang="en-US" sz="1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1: Staff Communication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Teams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
        <p:nvSpPr>
          <p:cNvPr id="9" name="Text 4">
            <a:extLst>
              <a:ext uri="{FF2B5EF4-FFF2-40B4-BE49-F238E27FC236}">
                <a16:creationId xmlns:a16="http://schemas.microsoft.com/office/drawing/2014/main" id="{07259A54-9A68-9860-3013-DE0C96794C33}"/>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At Riverdale, carers, nurses and admin staff need to pass on updates between the two buildings and across shifts, for example flagging a resident’s changing mobility needs or confirming who is covering a late shift.</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Microsoft Teams is the most suitable tool because it brings instant messaging, calls and video meetings into one place, which health and care organisations have found valuable for shift-based and remote working (Mehta et al., 2020).</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At Riverdale, Teams could support daily video handover huddles between shifts, quick chat channels for urgent issues, and shared calendars showing who is on duty. NHS staff saved an estimated 2.9 million hours in six months this way (NHS England Digital, 2021).</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Advantages include accessibility from any device, so staff can check messages from a work phone or office PC, and lower cost, since Teams is already included in Riverdale’s Microsoft 365 licence (NHS England Digital, 2021).</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Limitations include reliance on a stable internet connection, which older buildings may lack, and staff needing initial training before using it with confidence (Mehta et al., 2020).</a:t>
            </a:r>
            <a:endParaRPr lang="en-US" sz="15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Microsoft Teams at Riverdale</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 4">
            <a:extLst>
              <a:ext uri="{FF2B5EF4-FFF2-40B4-BE49-F238E27FC236}">
                <a16:creationId xmlns:a16="http://schemas.microsoft.com/office/drawing/2014/main" id="{2333034B-5D4C-3FDE-B37C-97347985556A}"/>
              </a:ext>
            </a:extLst>
          </p:cNvPr>
          <p:cNvSpPr/>
          <p:nvPr/>
        </p:nvSpPr>
        <p:spPr>
          <a:xfrm>
            <a:off x="563880" y="1661160"/>
            <a:ext cx="393192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Brings chat, calls and video meetings into one place, cutting down on missed messages between shifts (Mehta et al., 2020).</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Already included in Riverdale's Microsoft 365 licence, so no extra cost to introduce (NHS England Digital, 2021).</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Accessible from any device, so staff can check updates from a phone while moving around the building.</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NHS evidence shows it can save significant staff time compared with phone calls and travel to meetings (NHS England Digital, 2021).</a:t>
            </a:r>
            <a:endParaRPr lang="en-US" sz="1400" dirty="0"/>
          </a:p>
        </p:txBody>
      </p:sp>
      <p:sp>
        <p:nvSpPr>
          <p:cNvPr id="13" name="Text 8">
            <a:extLst>
              <a:ext uri="{FF2B5EF4-FFF2-40B4-BE49-F238E27FC236}">
                <a16:creationId xmlns:a16="http://schemas.microsoft.com/office/drawing/2014/main" id="{E067CDA1-22A7-9E60-C825-DB80A7D9187B}"/>
              </a:ext>
            </a:extLst>
          </p:cNvPr>
          <p:cNvSpPr/>
          <p:nvPr/>
        </p:nvSpPr>
        <p:spPr>
          <a:xfrm>
            <a:off x="4861560" y="1661160"/>
            <a:ext cx="402336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Depends on a stable WiFi connection, which may be patchy in parts of an older building.</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Staff need some initial training and confidence-building to use it consistently (Mehta et al., 2020).</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Can feel impersonal compared with face-to-face handovers if overused.</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Risk of message overload if channels aren't organised sensibly.</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2: Secure File Storage &amp; Sharing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OneDrive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
        <p:nvSpPr>
          <p:cNvPr id="9" name="Text 4">
            <a:extLst>
              <a:ext uri="{FF2B5EF4-FFF2-40B4-BE49-F238E27FC236}">
                <a16:creationId xmlns:a16="http://schemas.microsoft.com/office/drawing/2014/main" id="{9072DC66-1389-1DF5-0710-1156823962DA}"/>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Riverdale staff need somewhere secure to store and share files such as staff rotas, training certificates and policy documents, without emailing attachments back and forth or saving copies on personal laptops.</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OneDrive is the most suitable tool because it gives every member of staff their own secure, cloud-based storage area with strong encryption, which matters for a care home bound by the Data Protection Act 2018 (Mimecast, 2023; Carelearning, 2023).</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At Riverdale, OneDrive could hold a single up-to-date staff handbook so nobody works from an old copy, let the manager share a document with a named colleague without printing it, and give staff access to their own files from home.</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Advantages include automatic encryption of files in transit and at rest, and staff being able to reach their documents from any device, supporting flexible working across shifts (Mimecast, 2023).</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Limitations include the risk of files becoming hard to find if folders aren’t organised sensibly, and the need to regularly review access so former or moved staff don’t retain files they no longer need (Mimecast, 2023).</a:t>
            </a:r>
            <a:endParaRPr lang="en-US" sz="15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C93558E-EB57-62F9-7EE0-AC31519C09F1}"/>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0E823485-D1B6-24D2-EA5C-BC0773689BDB}"/>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OneDrive at Riverdale</a:t>
            </a:r>
            <a:endParaRPr lang="en-US" sz="3600" dirty="0"/>
          </a:p>
        </p:txBody>
      </p:sp>
      <p:sp>
        <p:nvSpPr>
          <p:cNvPr id="3" name="Shape 1">
            <a:extLst>
              <a:ext uri="{FF2B5EF4-FFF2-40B4-BE49-F238E27FC236}">
                <a16:creationId xmlns:a16="http://schemas.microsoft.com/office/drawing/2014/main" id="{8116EA1D-4A0A-B999-E32B-3F82B38755AC}"/>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DE33D957-9219-3455-E242-599BC1E35D4D}"/>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2744F5D0-8C1B-77FA-C62C-832BEF7832C6}"/>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4A8828D2-F51E-711B-592D-BBB7C3FB6EE0}"/>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48008051-0607-D49C-B986-71E80FD8E029}"/>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1C1C625-4457-FF5E-620F-45CAFA370B7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D044DADA-54BE-CAB3-C5BD-CC710BD957C8}"/>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2E3A16CD-6CC9-5D91-CBB6-31E22E92006C}"/>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 4">
            <a:extLst>
              <a:ext uri="{FF2B5EF4-FFF2-40B4-BE49-F238E27FC236}">
                <a16:creationId xmlns:a16="http://schemas.microsoft.com/office/drawing/2014/main" id="{1D146A83-B4F7-EC32-0F53-C6BA0A9273EF}"/>
              </a:ext>
            </a:extLst>
          </p:cNvPr>
          <p:cNvSpPr/>
          <p:nvPr/>
        </p:nvSpPr>
        <p:spPr>
          <a:xfrm>
            <a:off x="563880" y="1661160"/>
            <a:ext cx="393192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Encrypts files both in transit and at rest, supporting Data Protection Act 2018 compliance (Mimecast, 2023; Carelearning, 2023).</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Staff can access their own documents from any device, supporting flexible, shift-based working.</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Keeps one master version of key documents, avoiding several conflicting copies.</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Already included in the Microsoft 365 licence, so no extra storage cost.</a:t>
            </a:r>
            <a:endParaRPr lang="en-US" sz="1400" dirty="0"/>
          </a:p>
        </p:txBody>
      </p:sp>
      <p:sp>
        <p:nvSpPr>
          <p:cNvPr id="13" name="Text 8">
            <a:extLst>
              <a:ext uri="{FF2B5EF4-FFF2-40B4-BE49-F238E27FC236}">
                <a16:creationId xmlns:a16="http://schemas.microsoft.com/office/drawing/2014/main" id="{862AC73C-A639-1EA2-0B3D-6F003738DBA6}"/>
              </a:ext>
            </a:extLst>
          </p:cNvPr>
          <p:cNvSpPr/>
          <p:nvPr/>
        </p:nvSpPr>
        <p:spPr>
          <a:xfrm>
            <a:off x="4861560" y="1661160"/>
            <a:ext cx="402336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Files can become hard to find if folders aren't organised sensibly.</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Access needs regular review so former or moved staff don't retain files they no longer need (Mimecast, 2023).</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Relies on staff remembering to save to the shared area rather than a personal device.</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Needs a reasonable internet connection to sync and share large files.</a:t>
            </a:r>
            <a:endParaRPr lang="en-US" sz="1400" dirty="0"/>
          </a:p>
        </p:txBody>
      </p:sp>
    </p:spTree>
    <p:extLst>
      <p:ext uri="{BB962C8B-B14F-4D97-AF65-F5344CB8AC3E}">
        <p14:creationId xmlns:p14="http://schemas.microsoft.com/office/powerpoint/2010/main" val="39192521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3: Care Documentation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Word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
        <p:nvSpPr>
          <p:cNvPr id="9" name="Text 4">
            <a:extLst>
              <a:ext uri="{FF2B5EF4-FFF2-40B4-BE49-F238E27FC236}">
                <a16:creationId xmlns:a16="http://schemas.microsoft.com/office/drawing/2014/main" id="{82B7116E-23EB-37F7-25FA-07DD65A41DEE}"/>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At Riverdale, staff need to write and update resident care plans, incident reports and daily notes, recording things like a resident’s mobility, medication changes or a fall, clearly enough for the next shift to understand.</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Microsoft Word is the most suitable tool because it allows staff to use consistent templates for care plans and reports, supporting the accurate record keeping the CQC expects from adult social care providers (CQC, 2024).</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At Riverdale, Word could provide a standard care plan template updated each shift, a shared incident report template, and tracked changes so a manager can see what was edited and by whom.</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Advantages include ease of use, since most staff already know Word, and reusable templates that save time compared with writing notes from scratch (The Access Group, 2024).</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Limitations include documents not reaching the next shift unless shared properly, and only 63% of providers having fully digital care records so far (CQC, 2024).</a:t>
            </a:r>
            <a:endParaRPr lang="en-US" sz="15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4AB3C8-9851-081D-68F2-530EBED54D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751FDBB7-DD24-ECB3-2590-E6B0D48D9643}"/>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Word at Riverdale</a:t>
            </a:r>
            <a:endParaRPr lang="en-US" sz="3600" dirty="0"/>
          </a:p>
        </p:txBody>
      </p:sp>
      <p:sp>
        <p:nvSpPr>
          <p:cNvPr id="3" name="Shape 1">
            <a:extLst>
              <a:ext uri="{FF2B5EF4-FFF2-40B4-BE49-F238E27FC236}">
                <a16:creationId xmlns:a16="http://schemas.microsoft.com/office/drawing/2014/main" id="{92537303-66C5-E460-D955-EC06D1167DE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6225FA78-5E3D-227D-CFF3-1A8A3697BA86}"/>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DD5BBA56-D5D2-FDD8-871E-2F3F74240C7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2C7A56FB-9724-F20D-5741-8860FCF0FAD6}"/>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AEB817D5-7CFD-536A-10DD-E7DD02118B5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EE2B4508-BC52-56B4-49CA-76CABEE4C950}"/>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97454C98-6746-F613-DAB0-0BED4FA06E9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D6016370-549D-7BD8-2FA7-3BECE4E33431}"/>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 4">
            <a:extLst>
              <a:ext uri="{FF2B5EF4-FFF2-40B4-BE49-F238E27FC236}">
                <a16:creationId xmlns:a16="http://schemas.microsoft.com/office/drawing/2014/main" id="{33FEAFB8-E4FB-70C7-540C-13D0623DFBD8}"/>
              </a:ext>
            </a:extLst>
          </p:cNvPr>
          <p:cNvSpPr/>
          <p:nvPr/>
        </p:nvSpPr>
        <p:spPr>
          <a:xfrm>
            <a:off x="563880" y="1661160"/>
            <a:ext cx="393192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Supports standardised, accurate care plan and incident report templates, in line with CQC expectations (CQC, 2024).</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Familiar to almost all staff, so very little extra training is needed.</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Tracked changes shows what was edited and by whom, supporting accountability.</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Templates can be reused across every resident's file, saving time.</a:t>
            </a:r>
            <a:endParaRPr lang="en-US" sz="1400" dirty="0"/>
          </a:p>
        </p:txBody>
      </p:sp>
      <p:sp>
        <p:nvSpPr>
          <p:cNvPr id="13" name="Text 8">
            <a:extLst>
              <a:ext uri="{FF2B5EF4-FFF2-40B4-BE49-F238E27FC236}">
                <a16:creationId xmlns:a16="http://schemas.microsoft.com/office/drawing/2014/main" id="{3A0D7318-AEA8-463C-44FD-5EEA3BF334B7}"/>
              </a:ext>
            </a:extLst>
          </p:cNvPr>
          <p:cNvSpPr/>
          <p:nvPr/>
        </p:nvSpPr>
        <p:spPr>
          <a:xfrm>
            <a:off x="4861560" y="1661160"/>
            <a:ext cx="402336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Documents saved locally don't automatically reach the next shift unless shared properly.</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Still a step behind fully digital care records, adopted by only 63% of providers by early 2025 (CQC, 2024).</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No automatic reminder if a section of a care plan is left incomplete.</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Version control can become confusing without a shared saving process.</a:t>
            </a:r>
            <a:endParaRPr lang="en-US" sz="1400" dirty="0"/>
          </a:p>
        </p:txBody>
      </p:sp>
    </p:spTree>
    <p:extLst>
      <p:ext uri="{BB962C8B-B14F-4D97-AF65-F5344CB8AC3E}">
        <p14:creationId xmlns:p14="http://schemas.microsoft.com/office/powerpoint/2010/main" val="29618321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4: Staff Scheduling / Rotas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Excel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
        <p:nvSpPr>
          <p:cNvPr id="9" name="Text 4">
            <a:extLst>
              <a:ext uri="{FF2B5EF4-FFF2-40B4-BE49-F238E27FC236}">
                <a16:creationId xmlns:a16="http://schemas.microsoft.com/office/drawing/2014/main" id="{0F749658-CF5E-27C0-6617-CDC93EF3F31A}"/>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Riverdale needs to plan who is working each shift, across two buildings and three shift patterns (early, late, night), while keeping track of holiday, sickness and agency cover.</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Microsoft Excel is the most suitable tool because care-sector rota templates built in Excel let a manager plan a full week of shifts, automatically calculate hours worked, and colour-code holidays and sickness at a glance (The Access Group, 2024).</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At Riverdale, Excel could provide a weekly rota with drop-down lists to assign staff to shifts, formulas that flag when someone nears their contracted hours limit, and a colour key showing who is on early, late or night duty across both buildings.</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Advantages include low cost, since Excel is already part of the Microsoft 365 licence, and flexibility, as free care-home rota templates are widely available and easy to adapt (The Access Group, 2024).</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Limitations include the spreadsheet being static, so last-minute sickness still has to be updated by hand and re-shared, and a higher risk of errors such as double-booking without built-in real-time alerts (The Access Group, 2024).</a:t>
            </a:r>
            <a:endParaRPr lang="en-US" sz="15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515F0E-24FC-626A-AFEF-8D41944CCF0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45A5BBF4-3F56-4AE0-705D-B76F6E2F8B37}"/>
              </a:ext>
            </a:extLst>
          </p:cNvPr>
          <p:cNvSpPr/>
          <p:nvPr/>
        </p:nvSpPr>
        <p:spPr>
          <a:xfrm>
            <a:off x="411480" y="201168"/>
            <a:ext cx="8599516"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Excel at Riverdale</a:t>
            </a:r>
            <a:endParaRPr lang="en-US" sz="3600" dirty="0"/>
          </a:p>
        </p:txBody>
      </p:sp>
      <p:sp>
        <p:nvSpPr>
          <p:cNvPr id="3" name="Shape 1">
            <a:extLst>
              <a:ext uri="{FF2B5EF4-FFF2-40B4-BE49-F238E27FC236}">
                <a16:creationId xmlns:a16="http://schemas.microsoft.com/office/drawing/2014/main" id="{1D939310-D116-94A5-ABDF-01B6F1E8700D}"/>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FE9CA5C0-06DB-5508-2678-EABBAED127F5}"/>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887F9A9D-F64E-3E5D-F333-C8759DC8FE85}"/>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66AD7CA6-C2A8-FC1B-A1CF-758EA8454352}"/>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9DC5975C-0447-7B7C-2A75-EE2BD697663F}"/>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208AA5CF-7E0E-037E-3A3A-910FDEB01371}"/>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639B12FD-800B-99A5-2D44-B5A931FD21F4}"/>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3AD21BD2-32D2-D097-4F51-6EDC6B5C36EB}"/>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 4">
            <a:extLst>
              <a:ext uri="{FF2B5EF4-FFF2-40B4-BE49-F238E27FC236}">
                <a16:creationId xmlns:a16="http://schemas.microsoft.com/office/drawing/2014/main" id="{67771904-776E-AC78-6A4E-1197183A303A}"/>
              </a:ext>
            </a:extLst>
          </p:cNvPr>
          <p:cNvSpPr/>
          <p:nvPr/>
        </p:nvSpPr>
        <p:spPr>
          <a:xfrm>
            <a:off x="563880" y="1661160"/>
            <a:ext cx="393192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Automatically calculates hours worked and flags contracted hours limits (The Access Group, 2024).</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Colour-coding gives an at-a-glance view of holiday, sickness and shift cover.</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Already included in the Microsoft 365 licence, so low cost to Riverdale.</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Care-home specific rota templates are widely available and easy to adapt.</a:t>
            </a:r>
            <a:endParaRPr lang="en-US" sz="1400" dirty="0"/>
          </a:p>
        </p:txBody>
      </p:sp>
      <p:sp>
        <p:nvSpPr>
          <p:cNvPr id="13" name="Text 8">
            <a:extLst>
              <a:ext uri="{FF2B5EF4-FFF2-40B4-BE49-F238E27FC236}">
                <a16:creationId xmlns:a16="http://schemas.microsoft.com/office/drawing/2014/main" id="{91F90C38-5679-4C15-AC61-B40CD2D5E690}"/>
              </a:ext>
            </a:extLst>
          </p:cNvPr>
          <p:cNvSpPr/>
          <p:nvPr/>
        </p:nvSpPr>
        <p:spPr>
          <a:xfrm>
            <a:off x="4861560" y="1661160"/>
            <a:ext cx="402336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A static spreadsheet doesn't update itself; last-minute changes must be entered and re-shared manually.</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Higher risk of human error, such as double-booking a shift, without built-in alerts (The Access Group, 2024).</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Doesn't notify staff automatically of rota changes.</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Can become harder to manage as the home grows beyond a certain size.</a:t>
            </a:r>
            <a:endParaRPr lang="en-US" sz="1400" dirty="0"/>
          </a:p>
        </p:txBody>
      </p:sp>
    </p:spTree>
    <p:extLst>
      <p:ext uri="{BB962C8B-B14F-4D97-AF65-F5344CB8AC3E}">
        <p14:creationId xmlns:p14="http://schemas.microsoft.com/office/powerpoint/2010/main" val="28942691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Task 5: Staff Training</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p:cNvSpPr/>
          <p:nvPr/>
        </p:nvSpPr>
        <p:spPr>
          <a:xfrm>
            <a:off x="411480" y="1051560"/>
            <a:ext cx="8321040" cy="320040"/>
          </a:xfrm>
          <a:prstGeom prst="rect">
            <a:avLst/>
          </a:prstGeom>
          <a:noFill/>
          <a:ln/>
        </p:spPr>
        <p:txBody>
          <a:bodyPr wrap="square" lIns="0" tIns="0" rIns="0" bIns="0" rtlCol="0" anchor="ctr"/>
          <a:lstStyle/>
          <a:p>
            <a:pPr marL="0" indent="0">
              <a:buNone/>
            </a:pPr>
            <a:r>
              <a:rPr lang="en-US" sz="1300" i="1" dirty="0">
                <a:solidFill>
                  <a:srgbClr val="555555"/>
                </a:solidFill>
                <a:latin typeface="Calibri" pitchFamily="34" charset="0"/>
                <a:ea typeface="Calibri" pitchFamily="34" charset="-122"/>
                <a:cs typeface="Calibri" pitchFamily="34" charset="-120"/>
              </a:rPr>
              <a:t>Recommended Tool:  Microsoft PowerPoint          Presenter: [Student Name]  |  [Student ID]</a:t>
            </a:r>
            <a:endParaRPr lang="en-US" sz="1300" dirty="0"/>
          </a:p>
        </p:txBody>
      </p:sp>
      <p:sp>
        <p:nvSpPr>
          <p:cNvPr id="5" name="Shape 3"/>
          <p:cNvSpPr/>
          <p:nvPr/>
        </p:nvSpPr>
        <p:spPr>
          <a:xfrm>
            <a:off x="411480" y="1371600"/>
            <a:ext cx="8321040" cy="0"/>
          </a:xfrm>
          <a:prstGeom prst="line">
            <a:avLst/>
          </a:prstGeom>
          <a:noFill/>
          <a:ln w="6350">
            <a:solidFill>
              <a:srgbClr val="CCCCCC"/>
            </a:solidFill>
            <a:prstDash val="solid"/>
          </a:ln>
        </p:spPr>
        <p:txBody>
          <a:bodyPr/>
          <a:lstStyle/>
          <a:p>
            <a:endParaRPr lang="en-GB"/>
          </a:p>
        </p:txBody>
      </p:sp>
      <p:sp>
        <p:nvSpPr>
          <p:cNvPr id="7" name="Shape 5"/>
          <p:cNvSpPr/>
          <p:nvPr/>
        </p:nvSpPr>
        <p:spPr>
          <a:xfrm>
            <a:off x="411480" y="4663440"/>
            <a:ext cx="8321040" cy="274320"/>
          </a:xfrm>
          <a:prstGeom prst="rect">
            <a:avLst/>
          </a:prstGeom>
          <a:solidFill>
            <a:srgbClr val="F2F2F2"/>
          </a:solidFill>
          <a:ln w="6350">
            <a:solidFill>
              <a:srgbClr val="CCCCCC"/>
            </a:solidFill>
            <a:prstDash val="solid"/>
          </a:ln>
        </p:spPr>
        <p:txBody>
          <a:bodyPr/>
          <a:lstStyle/>
          <a:p>
            <a:endParaRPr lang="en-GB"/>
          </a:p>
        </p:txBody>
      </p:sp>
      <p:sp>
        <p:nvSpPr>
          <p:cNvPr id="8" name="Text 6"/>
          <p:cNvSpPr/>
          <p:nvPr/>
        </p:nvSpPr>
        <p:spPr>
          <a:xfrm>
            <a:off x="502920" y="4672584"/>
            <a:ext cx="8138160" cy="256032"/>
          </a:xfrm>
          <a:prstGeom prst="rect">
            <a:avLst/>
          </a:prstGeom>
          <a:noFill/>
          <a:ln/>
        </p:spPr>
        <p:txBody>
          <a:bodyPr wrap="square" lIns="0" tIns="0" rIns="0" bIns="0" rtlCol="0" anchor="ctr"/>
          <a:lstStyle/>
          <a:p>
            <a:pPr marL="0" indent="0">
              <a:buNone/>
            </a:pPr>
            <a:r>
              <a:rPr lang="en-US" sz="1100" i="1" dirty="0">
                <a:solidFill>
                  <a:srgbClr val="555555"/>
                </a:solidFill>
                <a:latin typeface="Calibri" pitchFamily="34" charset="0"/>
                <a:ea typeface="Calibri" pitchFamily="34" charset="-122"/>
                <a:cs typeface="Calibri" pitchFamily="34" charset="-120"/>
              </a:rPr>
              <a:t>⏱  You have up to 5 minutes to present this slide. You will be asked individual questions by the assessor afterwards.</a:t>
            </a:r>
            <a:endParaRPr lang="en-US" sz="1100" dirty="0"/>
          </a:p>
        </p:txBody>
      </p:sp>
      <p:sp>
        <p:nvSpPr>
          <p:cNvPr id="9" name="Text 4">
            <a:extLst>
              <a:ext uri="{FF2B5EF4-FFF2-40B4-BE49-F238E27FC236}">
                <a16:creationId xmlns:a16="http://schemas.microsoft.com/office/drawing/2014/main" id="{9CC38181-95A1-BBBA-C448-19267A99EC7E}"/>
              </a:ext>
            </a:extLst>
          </p:cNvPr>
          <p:cNvSpPr/>
          <p:nvPr/>
        </p:nvSpPr>
        <p:spPr>
          <a:xfrm>
            <a:off x="411480" y="1463040"/>
            <a:ext cx="8321040" cy="3429000"/>
          </a:xfrm>
          <a:prstGeom prst="rect">
            <a:avLst/>
          </a:prstGeom>
          <a:noFill/>
          <a:ln/>
        </p:spPr>
        <p:txBody>
          <a:bodyPr wrap="square" lIns="0" tIns="0" rIns="0" bIns="0" rtlCol="0" anchor="t"/>
          <a:lstStyle/>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Riverdale needs to deliver regular training to staff, covering things like moving and handling, safeguarding, infection control and induction for new starters, often to a mixed group with different levels of experience.</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Microsoft PowerPoint is the most suitable tool because it lets a trainer build clear, structured, visual sessions that can be delivered in person or shared afterwards, fitting the structured digital skills development recommended for the social care workforce (Skills for Care, 2023).</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At Riverdale, PowerPoint could provide a standard induction presentation for every new starter, a short refresher deck on safeguarding staff can revisit between formal sessions, and slides with a short checklist to check understanding at the end.</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Advantages include reusing and updating the same deck for every new intake of staff, saving the trainer time, and the option to add speaker notes so anyone covering the session has guidance on what to say.</a:t>
            </a:r>
            <a:endParaRPr lang="en-US" sz="1500" dirty="0"/>
          </a:p>
          <a:p>
            <a:pPr marL="342900" indent="-342900">
              <a:buSzPct val="100000"/>
              <a:buChar char="•"/>
            </a:pPr>
            <a:r>
              <a:rPr lang="en-US" sz="1500" dirty="0">
                <a:solidFill>
                  <a:srgbClr val="1A1A1A"/>
                </a:solidFill>
                <a:latin typeface="Calibri" pitchFamily="34" charset="0"/>
                <a:ea typeface="Calibri" pitchFamily="34" charset="-122"/>
                <a:cs typeface="Calibri" pitchFamily="34" charset="-120"/>
              </a:rPr>
              <a:t>Limitations include a slide deck being only as good as the trainer delivering it, so it cannot replace hands-on practical training such as moving and handling, and staff still need reasonable digital confidence to benefit fully (Skills for Care, 2023).</a:t>
            </a:r>
            <a:endParaRPr lang="en-US" sz="15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DE9F6D4-058D-E96A-EFEA-05B756EA475B}"/>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866FA550-B9D1-5C7A-0922-17466277F7AA}"/>
              </a:ext>
            </a:extLst>
          </p:cNvPr>
          <p:cNvSpPr/>
          <p:nvPr/>
        </p:nvSpPr>
        <p:spPr>
          <a:xfrm>
            <a:off x="411481" y="1"/>
            <a:ext cx="8321040" cy="10058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Benefits &amp; Limitations: MS PowerPoint at Riverdale</a:t>
            </a:r>
            <a:endParaRPr lang="en-US" sz="3600" dirty="0"/>
          </a:p>
        </p:txBody>
      </p:sp>
      <p:sp>
        <p:nvSpPr>
          <p:cNvPr id="3" name="Shape 1">
            <a:extLst>
              <a:ext uri="{FF2B5EF4-FFF2-40B4-BE49-F238E27FC236}">
                <a16:creationId xmlns:a16="http://schemas.microsoft.com/office/drawing/2014/main" id="{4FDD4944-F33F-488D-FC93-83785B98FB23}"/>
              </a:ext>
            </a:extLst>
          </p:cNvPr>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4" name="Text 2">
            <a:extLst>
              <a:ext uri="{FF2B5EF4-FFF2-40B4-BE49-F238E27FC236}">
                <a16:creationId xmlns:a16="http://schemas.microsoft.com/office/drawing/2014/main" id="{BCE7422A-C95D-3CF7-EBD5-CACAB562366E}"/>
              </a:ext>
            </a:extLst>
          </p:cNvPr>
          <p:cNvSpPr/>
          <p:nvPr/>
        </p:nvSpPr>
        <p:spPr>
          <a:xfrm>
            <a:off x="411480" y="1097280"/>
            <a:ext cx="393192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Benefits</a:t>
            </a:r>
            <a:endParaRPr lang="en-US" sz="1700" dirty="0"/>
          </a:p>
        </p:txBody>
      </p:sp>
      <p:sp>
        <p:nvSpPr>
          <p:cNvPr id="5" name="Shape 3">
            <a:extLst>
              <a:ext uri="{FF2B5EF4-FFF2-40B4-BE49-F238E27FC236}">
                <a16:creationId xmlns:a16="http://schemas.microsoft.com/office/drawing/2014/main" id="{B02867D1-C75D-9383-822A-B5A368C802A1}"/>
              </a:ext>
            </a:extLst>
          </p:cNvPr>
          <p:cNvSpPr/>
          <p:nvPr/>
        </p:nvSpPr>
        <p:spPr>
          <a:xfrm>
            <a:off x="411480" y="1444752"/>
            <a:ext cx="3931920" cy="0"/>
          </a:xfrm>
          <a:prstGeom prst="line">
            <a:avLst/>
          </a:prstGeom>
          <a:noFill/>
          <a:ln w="12700">
            <a:solidFill>
              <a:srgbClr val="1A1A1A"/>
            </a:solidFill>
            <a:prstDash val="solid"/>
          </a:ln>
        </p:spPr>
        <p:txBody>
          <a:bodyPr/>
          <a:lstStyle/>
          <a:p>
            <a:endParaRPr lang="en-GB"/>
          </a:p>
        </p:txBody>
      </p:sp>
      <p:sp>
        <p:nvSpPr>
          <p:cNvPr id="6" name="Text 4">
            <a:extLst>
              <a:ext uri="{FF2B5EF4-FFF2-40B4-BE49-F238E27FC236}">
                <a16:creationId xmlns:a16="http://schemas.microsoft.com/office/drawing/2014/main" id="{887E28A2-EA18-0F73-38F0-0F79AE4F2D43}"/>
              </a:ext>
            </a:extLst>
          </p:cNvPr>
          <p:cNvSpPr/>
          <p:nvPr/>
        </p:nvSpPr>
        <p:spPr>
          <a:xfrm>
            <a:off x="411480" y="1508760"/>
            <a:ext cx="3931920" cy="3200400"/>
          </a:xfrm>
          <a:prstGeom prst="rect">
            <a:avLst/>
          </a:prstGeom>
          <a:noFill/>
          <a:ln/>
        </p:spPr>
        <p:txBody>
          <a:bodyPr wrap="square" lIns="0" tIns="0" rIns="0" bIns="0" rtlCol="0" anchor="t"/>
          <a:lstStyle/>
          <a:p>
            <a:pPr>
              <a:buSzPct val="100000"/>
            </a:pPr>
            <a:endParaRPr lang="en-US" sz="1400" dirty="0"/>
          </a:p>
        </p:txBody>
      </p:sp>
      <p:sp>
        <p:nvSpPr>
          <p:cNvPr id="7" name="Shape 5">
            <a:extLst>
              <a:ext uri="{FF2B5EF4-FFF2-40B4-BE49-F238E27FC236}">
                <a16:creationId xmlns:a16="http://schemas.microsoft.com/office/drawing/2014/main" id="{6AA37FC4-DAFC-1047-161E-3E20DAA97B03}"/>
              </a:ext>
            </a:extLst>
          </p:cNvPr>
          <p:cNvSpPr/>
          <p:nvPr/>
        </p:nvSpPr>
        <p:spPr>
          <a:xfrm>
            <a:off x="4572000" y="1097280"/>
            <a:ext cx="0" cy="3611880"/>
          </a:xfrm>
          <a:prstGeom prst="line">
            <a:avLst/>
          </a:prstGeom>
          <a:noFill/>
          <a:ln w="12700">
            <a:solidFill>
              <a:srgbClr val="CCCCCC"/>
            </a:solidFill>
            <a:prstDash val="solid"/>
          </a:ln>
        </p:spPr>
        <p:txBody>
          <a:bodyPr/>
          <a:lstStyle/>
          <a:p>
            <a:endParaRPr lang="en-GB"/>
          </a:p>
        </p:txBody>
      </p:sp>
      <p:sp>
        <p:nvSpPr>
          <p:cNvPr id="8" name="Text 6">
            <a:extLst>
              <a:ext uri="{FF2B5EF4-FFF2-40B4-BE49-F238E27FC236}">
                <a16:creationId xmlns:a16="http://schemas.microsoft.com/office/drawing/2014/main" id="{6B24D6A5-48F9-3744-7113-E03CC9888B6A}"/>
              </a:ext>
            </a:extLst>
          </p:cNvPr>
          <p:cNvSpPr/>
          <p:nvPr/>
        </p:nvSpPr>
        <p:spPr>
          <a:xfrm>
            <a:off x="4709160" y="1097280"/>
            <a:ext cx="4023360" cy="347472"/>
          </a:xfrm>
          <a:prstGeom prst="rect">
            <a:avLst/>
          </a:prstGeom>
          <a:noFill/>
          <a:ln/>
        </p:spPr>
        <p:txBody>
          <a:bodyPr wrap="square" lIns="0" tIns="0" rIns="0" bIns="0"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Limitations</a:t>
            </a:r>
            <a:endParaRPr lang="en-US" sz="1700" dirty="0"/>
          </a:p>
        </p:txBody>
      </p:sp>
      <p:sp>
        <p:nvSpPr>
          <p:cNvPr id="9" name="Shape 7">
            <a:extLst>
              <a:ext uri="{FF2B5EF4-FFF2-40B4-BE49-F238E27FC236}">
                <a16:creationId xmlns:a16="http://schemas.microsoft.com/office/drawing/2014/main" id="{2A155B5A-1B04-67DD-86A7-AE06726B5909}"/>
              </a:ext>
            </a:extLst>
          </p:cNvPr>
          <p:cNvSpPr/>
          <p:nvPr/>
        </p:nvSpPr>
        <p:spPr>
          <a:xfrm>
            <a:off x="4709160" y="1444752"/>
            <a:ext cx="4023360" cy="0"/>
          </a:xfrm>
          <a:prstGeom prst="line">
            <a:avLst/>
          </a:prstGeom>
          <a:noFill/>
          <a:ln w="12700">
            <a:solidFill>
              <a:srgbClr val="1A1A1A"/>
            </a:solidFill>
            <a:prstDash val="solid"/>
          </a:ln>
        </p:spPr>
        <p:txBody>
          <a:bodyPr/>
          <a:lstStyle/>
          <a:p>
            <a:endParaRPr lang="en-GB"/>
          </a:p>
        </p:txBody>
      </p:sp>
      <p:sp>
        <p:nvSpPr>
          <p:cNvPr id="10" name="Text 8">
            <a:extLst>
              <a:ext uri="{FF2B5EF4-FFF2-40B4-BE49-F238E27FC236}">
                <a16:creationId xmlns:a16="http://schemas.microsoft.com/office/drawing/2014/main" id="{C54E153D-CD4A-DDB7-B81A-BB043FDE6AF7}"/>
              </a:ext>
            </a:extLst>
          </p:cNvPr>
          <p:cNvSpPr/>
          <p:nvPr/>
        </p:nvSpPr>
        <p:spPr>
          <a:xfrm>
            <a:off x="4709160" y="1508760"/>
            <a:ext cx="4023360" cy="3200400"/>
          </a:xfrm>
          <a:prstGeom prst="rect">
            <a:avLst/>
          </a:prstGeom>
          <a:noFill/>
          <a:ln/>
        </p:spPr>
        <p:txBody>
          <a:bodyPr wrap="square" lIns="0" tIns="0" rIns="0" bIns="0" rtlCol="0" anchor="t"/>
          <a:lstStyle/>
          <a:p>
            <a:pPr>
              <a:buSzPct val="100000"/>
            </a:pPr>
            <a:endParaRPr lang="en-US" sz="1400" dirty="0"/>
          </a:p>
        </p:txBody>
      </p:sp>
      <p:sp>
        <p:nvSpPr>
          <p:cNvPr id="12" name="Text 4">
            <a:extLst>
              <a:ext uri="{FF2B5EF4-FFF2-40B4-BE49-F238E27FC236}">
                <a16:creationId xmlns:a16="http://schemas.microsoft.com/office/drawing/2014/main" id="{6EAFFC01-EAB9-F95C-A72A-A0C086A5FEF8}"/>
              </a:ext>
            </a:extLst>
          </p:cNvPr>
          <p:cNvSpPr/>
          <p:nvPr/>
        </p:nvSpPr>
        <p:spPr>
          <a:xfrm>
            <a:off x="563880" y="1661160"/>
            <a:ext cx="393192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Lets a trainer reuse and update the same materials for every new intake of staff.</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Supports structured, consistent training in line with the Skills for Care Digital Skills Framework (Skills for Care, 2023).</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Speaker notes mean any staff member can deliver a session, not just the usual trainer.</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Slides can be revisited by staff after the session as a refresher.</a:t>
            </a:r>
            <a:endParaRPr lang="en-US" sz="1400" dirty="0"/>
          </a:p>
        </p:txBody>
      </p:sp>
      <p:sp>
        <p:nvSpPr>
          <p:cNvPr id="13" name="Text 8">
            <a:extLst>
              <a:ext uri="{FF2B5EF4-FFF2-40B4-BE49-F238E27FC236}">
                <a16:creationId xmlns:a16="http://schemas.microsoft.com/office/drawing/2014/main" id="{1DE424D1-ACD0-102E-E632-D07B54236ECD}"/>
              </a:ext>
            </a:extLst>
          </p:cNvPr>
          <p:cNvSpPr/>
          <p:nvPr/>
        </p:nvSpPr>
        <p:spPr>
          <a:xfrm>
            <a:off x="4861560" y="1661160"/>
            <a:ext cx="4023360" cy="3200400"/>
          </a:xfrm>
          <a:prstGeom prst="rect">
            <a:avLst/>
          </a:prstGeom>
          <a:noFill/>
          <a:ln/>
        </p:spPr>
        <p:txBody>
          <a:bodyPr wrap="square" lIns="0" tIns="0" rIns="0" bIns="0" rtlCol="0" anchor="t"/>
          <a:lstStyle/>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Cannot replace hands-on practical training, such as moving and handling.</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Only as effective as the trainer delivering it.</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Staff need basic digital confidence to get full value from digital materials (Skills for Care, 2023).</a:t>
            </a:r>
            <a:endParaRPr lang="en-US" sz="1400" dirty="0"/>
          </a:p>
          <a:p>
            <a:pPr marL="228600" indent="-228600">
              <a:buSzPct val="100000"/>
              <a:buChar char="•"/>
            </a:pPr>
            <a:r>
              <a:rPr lang="en-US" sz="1400" dirty="0">
                <a:solidFill>
                  <a:srgbClr val="1A1A1A"/>
                </a:solidFill>
                <a:latin typeface="Calibri" pitchFamily="34" charset="0"/>
                <a:ea typeface="Calibri" pitchFamily="34" charset="-122"/>
                <a:cs typeface="Calibri" pitchFamily="34" charset="-120"/>
              </a:rPr>
              <a:t>Risk of information overload if slides are too text-heavy.</a:t>
            </a:r>
            <a:endParaRPr lang="en-US" sz="1400" dirty="0"/>
          </a:p>
        </p:txBody>
      </p:sp>
    </p:spTree>
    <p:extLst>
      <p:ext uri="{BB962C8B-B14F-4D97-AF65-F5344CB8AC3E}">
        <p14:creationId xmlns:p14="http://schemas.microsoft.com/office/powerpoint/2010/main" val="2101939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Summary: Benefits &amp; Limitations of Recommended Tools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graphicFrame>
        <p:nvGraphicFramePr>
          <p:cNvPr id="5" name="Table 0">
            <a:extLst>
              <a:ext uri="{FF2B5EF4-FFF2-40B4-BE49-F238E27FC236}">
                <a16:creationId xmlns:a16="http://schemas.microsoft.com/office/drawing/2014/main" id="{5E10ECD6-9C9A-C253-4962-4B497B76854A}"/>
              </a:ext>
            </a:extLst>
          </p:cNvPr>
          <p:cNvGraphicFramePr>
            <a:graphicFrameLocks noGrp="1"/>
          </p:cNvGraphicFramePr>
          <p:nvPr>
            <p:extLst>
              <p:ext uri="{D42A27DB-BD31-4B8C-83A1-F6EECF244321}">
                <p14:modId xmlns:p14="http://schemas.microsoft.com/office/powerpoint/2010/main" val="1466144682"/>
              </p:ext>
            </p:extLst>
          </p:nvPr>
        </p:nvGraphicFramePr>
        <p:xfrm>
          <a:off x="411480" y="1097280"/>
          <a:ext cx="8321040" cy="3877056"/>
        </p:xfrm>
        <a:graphic>
          <a:graphicData uri="http://schemas.openxmlformats.org/drawingml/2006/table">
            <a:tbl>
              <a:tblPr/>
              <a:tblGrid>
                <a:gridCol w="2011680">
                  <a:extLst>
                    <a:ext uri="{9D8B030D-6E8A-4147-A177-3AD203B41FA5}">
                      <a16:colId xmlns:a16="http://schemas.microsoft.com/office/drawing/2014/main" val="20000"/>
                    </a:ext>
                  </a:extLst>
                </a:gridCol>
                <a:gridCol w="1371600">
                  <a:extLst>
                    <a:ext uri="{9D8B030D-6E8A-4147-A177-3AD203B41FA5}">
                      <a16:colId xmlns:a16="http://schemas.microsoft.com/office/drawing/2014/main" val="20001"/>
                    </a:ext>
                  </a:extLst>
                </a:gridCol>
                <a:gridCol w="2468880">
                  <a:extLst>
                    <a:ext uri="{9D8B030D-6E8A-4147-A177-3AD203B41FA5}">
                      <a16:colId xmlns:a16="http://schemas.microsoft.com/office/drawing/2014/main" val="20002"/>
                    </a:ext>
                  </a:extLst>
                </a:gridCol>
                <a:gridCol w="2468880">
                  <a:extLst>
                    <a:ext uri="{9D8B030D-6E8A-4147-A177-3AD203B41FA5}">
                      <a16:colId xmlns:a16="http://schemas.microsoft.com/office/drawing/2014/main" val="20003"/>
                    </a:ext>
                  </a:extLst>
                </a:gridCol>
              </a:tblGrid>
              <a:tr h="566928">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Workplace Task</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MS 365 Tool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Benefit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tc>
                  <a:txBody>
                    <a:bodyPr/>
                    <a:lstStyle/>
                    <a:p>
                      <a:pPr marL="0" indent="0">
                        <a:buNone/>
                      </a:pPr>
                      <a:r>
                        <a:rPr lang="en-US" sz="1300" b="1" dirty="0">
                          <a:solidFill>
                            <a:srgbClr val="FFFFFF"/>
                          </a:solidFill>
                          <a:latin typeface="Calibri" pitchFamily="34" charset="0"/>
                          <a:ea typeface="Calibri" pitchFamily="34" charset="-122"/>
                          <a:cs typeface="Calibri" pitchFamily="34" charset="-120"/>
                        </a:rPr>
                        <a:t>Key Limitation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1A1A1A"/>
                    </a:solidFill>
                  </a:tcPr>
                </a:tc>
                <a:extLst>
                  <a:ext uri="{0D108BD9-81ED-4DB2-BD59-A6C34878D82A}">
                    <a16:rowId xmlns:a16="http://schemas.microsoft.com/office/drawing/2014/main" val="10000"/>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Communication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Teams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Brings all shift communication into one place, saving staff time (NHS England Digital, 2021).</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Needs a stable WiFi connection and some staff training (Mehta et al., 2020).</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1"/>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File Storage &amp; Sharing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OneDrive</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Encrypts files and supports Data Protection Act 2018 compliance (Mimecast, 2023).</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Needs well-organised folders and regular access reviews (Mimecast, 2023).</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2"/>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Care Documentation</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Word</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Standardises care plans and incident reports, meeting CQC expectations (CQC,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Doesn't reach the next shift unless saved to a shared area (CQC,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3"/>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Scheduling / Rotas</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Excel</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Automatically calculates hours and flags rota conflicts (The Access Group,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Static, and needs manual updates for last-minute changes (The Access Group, 2024).</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4"/>
                  </a:ext>
                </a:extLst>
              </a:tr>
              <a:tr h="566928">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Staff Training</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PowerPoint</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Delivers consistent, reusable staff training (Skills for Care, 2023).</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tc>
                  <a:txBody>
                    <a:bodyPr/>
                    <a:lstStyle/>
                    <a:p>
                      <a:pPr marL="0" indent="0">
                        <a:buNone/>
                      </a:pPr>
                      <a:r>
                        <a:rPr lang="en-US" sz="1300" dirty="0">
                          <a:solidFill>
                            <a:srgbClr val="1A1A1A"/>
                          </a:solidFill>
                          <a:latin typeface="Calibri" pitchFamily="34" charset="0"/>
                          <a:ea typeface="Calibri" pitchFamily="34" charset="-122"/>
                          <a:cs typeface="Calibri" pitchFamily="34" charset="-120"/>
                        </a:rPr>
                        <a:t>Can't replace hands-on practical training (Skills for Care, 2023).</a:t>
                      </a:r>
                      <a:endParaRPr lang="en-US" sz="1300" dirty="0">
                        <a:latin typeface="Calibri" charset="0"/>
                        <a:ea typeface="Calibri" charset="0"/>
                        <a:cs typeface="Calibri" charset="0"/>
                      </a:endParaRPr>
                    </a:p>
                  </a:txBody>
                  <a:tcPr>
                    <a:lnL w="9525" cap="flat" cmpd="sng" algn="ctr">
                      <a:solidFill>
                        <a:srgbClr val="CCCCCC"/>
                      </a:solidFill>
                      <a:prstDash val="solid"/>
                      <a:round/>
                      <a:headEnd type="none" w="med" len="med"/>
                      <a:tailEnd type="none" w="med" len="med"/>
                    </a:lnL>
                    <a:lnR w="9525" cap="flat" cmpd="sng" algn="ctr">
                      <a:solidFill>
                        <a:srgbClr val="CCCCCC"/>
                      </a:solidFill>
                      <a:prstDash val="solid"/>
                      <a:round/>
                      <a:headEnd type="none" w="med" len="med"/>
                      <a:tailEnd type="none" w="med" len="med"/>
                    </a:lnR>
                    <a:lnT w="9525" cap="flat" cmpd="sng" algn="ctr">
                      <a:solidFill>
                        <a:srgbClr val="CCCCCC"/>
                      </a:solidFill>
                      <a:prstDash val="solid"/>
                      <a:round/>
                      <a:headEnd type="none" w="med" len="med"/>
                      <a:tailEnd type="none" w="med" len="med"/>
                    </a:lnT>
                    <a:lnB w="9525" cap="flat" cmpd="sng" algn="ctr">
                      <a:solidFill>
                        <a:srgbClr val="CCCCCC"/>
                      </a:solidFill>
                      <a:prstDash val="solid"/>
                      <a:round/>
                      <a:headEnd type="none" w="med" len="med"/>
                      <a:tailEnd type="none" w="med" len="med"/>
                    </a:lnB>
                    <a:solidFill>
                      <a:srgbClr val="FFFFFF"/>
                    </a:solidFill>
                  </a:tcPr>
                </a:tc>
                <a:extLst>
                  <a:ext uri="{0D108BD9-81ED-4DB2-BD59-A6C34878D82A}">
                    <a16:rowId xmlns:a16="http://schemas.microsoft.com/office/drawing/2014/main" val="10005"/>
                  </a:ext>
                </a:extLst>
              </a:tr>
            </a:tbl>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Conclusion</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5" name="Text 2">
            <a:extLst>
              <a:ext uri="{FF2B5EF4-FFF2-40B4-BE49-F238E27FC236}">
                <a16:creationId xmlns:a16="http://schemas.microsoft.com/office/drawing/2014/main" id="{5B4D6321-D689-C41F-0354-19CC95E1A645}"/>
              </a:ext>
            </a:extLst>
          </p:cNvPr>
          <p:cNvSpPr/>
          <p:nvPr/>
        </p:nvSpPr>
        <p:spPr>
          <a:xfrm>
            <a:off x="411480" y="1143000"/>
            <a:ext cx="8321040" cy="3474720"/>
          </a:xfrm>
          <a:prstGeom prst="rect">
            <a:avLst/>
          </a:prstGeom>
          <a:noFill/>
          <a:ln/>
        </p:spPr>
        <p:txBody>
          <a:bodyPr wrap="square" lIns="0" tIns="0" rIns="0" bIns="0" rtlCol="0" anchor="t"/>
          <a:lstStyle/>
          <a:p>
            <a:pPr marL="342900" indent="-342900">
              <a:buSzPct val="100000"/>
              <a:buChar char="•"/>
            </a:pPr>
            <a:r>
              <a:rPr lang="en-US" sz="1700" dirty="0">
                <a:solidFill>
                  <a:srgbClr val="1A1A1A"/>
                </a:solidFill>
                <a:latin typeface="Calibri" pitchFamily="34" charset="0"/>
                <a:ea typeface="Calibri" pitchFamily="34" charset="-122"/>
                <a:cs typeface="Calibri" pitchFamily="34" charset="-120"/>
              </a:rPr>
              <a:t>Matching the right Microsoft 365 tool to each task would directly tackle Riverdale's four problems: Teams reduces missed messages, OneDrive stops duplicated files, Word standardises care documentation, and Excel makes rota planning more reliable.</a:t>
            </a:r>
            <a:endParaRPr lang="en-US" sz="1700" dirty="0"/>
          </a:p>
          <a:p>
            <a:pPr marL="342900" indent="-342900">
              <a:buSzPct val="100000"/>
              <a:buChar char="•"/>
            </a:pPr>
            <a:r>
              <a:rPr lang="en-US" sz="1700" dirty="0">
                <a:solidFill>
                  <a:srgbClr val="1A1A1A"/>
                </a:solidFill>
                <a:latin typeface="Calibri" pitchFamily="34" charset="0"/>
                <a:ea typeface="Calibri" pitchFamily="34" charset="-122"/>
                <a:cs typeface="Calibri" pitchFamily="34" charset="-120"/>
              </a:rPr>
              <a:t>The most significant improvement is likely to be in communication and handover between shifts, since Teams and OneDrive together mean staff no longer need to rely on verbal handovers or personal phones to pass on important information.</a:t>
            </a:r>
            <a:endParaRPr lang="en-US" sz="1700" dirty="0"/>
          </a:p>
          <a:p>
            <a:pPr marL="342900" indent="-342900">
              <a:buSzPct val="100000"/>
              <a:buChar char="•"/>
            </a:pPr>
            <a:r>
              <a:rPr lang="en-US" sz="1700" dirty="0">
                <a:solidFill>
                  <a:srgbClr val="1A1A1A"/>
                </a:solidFill>
                <a:latin typeface="Calibri" pitchFamily="34" charset="0"/>
                <a:ea typeface="Calibri" pitchFamily="34" charset="-122"/>
                <a:cs typeface="Calibri" pitchFamily="34" charset="-120"/>
              </a:rPr>
              <a:t>A shared limitation across all five tools is that staff need training and confidence with digital systems before they use them consistently. This training could itself be delivered using PowerPoint (Skills for Care, 2023), alongside a stable internet connection across both buildings.</a:t>
            </a:r>
            <a:endParaRPr lang="en-US" sz="1700" dirty="0"/>
          </a:p>
          <a:p>
            <a:pPr marL="342900" indent="-342900">
              <a:buSzPct val="100000"/>
              <a:buChar char="•"/>
            </a:pPr>
            <a:r>
              <a:rPr lang="en-US" sz="1700" dirty="0">
                <a:solidFill>
                  <a:srgbClr val="1A1A1A"/>
                </a:solidFill>
                <a:latin typeface="Calibri" pitchFamily="34" charset="0"/>
                <a:ea typeface="Calibri" pitchFamily="34" charset="-122"/>
                <a:cs typeface="Calibri" pitchFamily="34" charset="-120"/>
              </a:rPr>
              <a:t>Our key recommendation is that Riverdale rolls out Teams, OneDrive, Word, Excel and PowerPoint together as one joined-up way of working, backed by short staff training sessions, rather than introducing them one at a time.</a:t>
            </a:r>
            <a:endParaRPr lang="en-US" sz="17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11480" y="201168"/>
            <a:ext cx="8321040" cy="777240"/>
          </a:xfrm>
          <a:prstGeom prst="rect">
            <a:avLst/>
          </a:prstGeom>
          <a:noFill/>
          <a:ln/>
        </p:spPr>
        <p:txBody>
          <a:bodyPr wrap="square" lIns="0" tIns="0" rIns="0" bIns="0" rtlCol="0" anchor="b"/>
          <a:lstStyle/>
          <a:p>
            <a:pPr marL="0" indent="0">
              <a:buNone/>
            </a:pPr>
            <a:r>
              <a:rPr lang="en-US" sz="3600" dirty="0">
                <a:solidFill>
                  <a:srgbClr val="1A1A1A"/>
                </a:solidFill>
                <a:latin typeface="Calibri" pitchFamily="34" charset="0"/>
                <a:ea typeface="Calibri" pitchFamily="34" charset="-122"/>
                <a:cs typeface="Calibri" pitchFamily="34" charset="-120"/>
              </a:rPr>
              <a:t>References</a:t>
            </a:r>
            <a:endParaRPr lang="en-US" sz="3600" dirty="0"/>
          </a:p>
        </p:txBody>
      </p:sp>
      <p:sp>
        <p:nvSpPr>
          <p:cNvPr id="3" name="Shape 1"/>
          <p:cNvSpPr/>
          <p:nvPr/>
        </p:nvSpPr>
        <p:spPr>
          <a:xfrm>
            <a:off x="411480" y="1005840"/>
            <a:ext cx="8321040" cy="0"/>
          </a:xfrm>
          <a:prstGeom prst="line">
            <a:avLst/>
          </a:prstGeom>
          <a:noFill/>
          <a:ln w="19050">
            <a:solidFill>
              <a:srgbClr val="1A1A1A"/>
            </a:solidFill>
            <a:prstDash val="solid"/>
          </a:ln>
        </p:spPr>
        <p:txBody>
          <a:bodyPr/>
          <a:lstStyle/>
          <a:p>
            <a:endParaRPr lang="en-GB"/>
          </a:p>
        </p:txBody>
      </p:sp>
      <p:sp>
        <p:nvSpPr>
          <p:cNvPr id="5" name="Text 2">
            <a:extLst>
              <a:ext uri="{FF2B5EF4-FFF2-40B4-BE49-F238E27FC236}">
                <a16:creationId xmlns:a16="http://schemas.microsoft.com/office/drawing/2014/main" id="{DF7103D0-0CB7-81D5-D9BD-615BF1A46040}"/>
              </a:ext>
            </a:extLst>
          </p:cNvPr>
          <p:cNvSpPr/>
          <p:nvPr/>
        </p:nvSpPr>
        <p:spPr>
          <a:xfrm>
            <a:off x="411480" y="1097280"/>
            <a:ext cx="8321040" cy="3840480"/>
          </a:xfrm>
          <a:prstGeom prst="rect">
            <a:avLst/>
          </a:prstGeom>
          <a:noFill/>
          <a:ln/>
        </p:spPr>
        <p:txBody>
          <a:bodyPr wrap="square" lIns="0" tIns="0" rIns="0" bIns="0" rtlCol="0" anchor="t"/>
          <a:lstStyle/>
          <a:p>
            <a:pPr marL="0" indent="0">
              <a:buNone/>
            </a:pPr>
            <a:r>
              <a:rPr lang="en-US" sz="1100" dirty="0">
                <a:solidFill>
                  <a:srgbClr val="1A1A1A"/>
                </a:solidFill>
                <a:latin typeface="Calibri" pitchFamily="34" charset="0"/>
                <a:ea typeface="Calibri" pitchFamily="34" charset="-122"/>
                <a:cs typeface="Calibri" pitchFamily="34" charset="-120"/>
              </a:rPr>
              <a:t>Care Quality Commission (CQC) (2023) Check the way you handle personal information meets the right standards [Online]. Available at: https://www.cqc.org.uk/guidance-providers/all-services/check-way-you-handle-personal-information-meets-right-standards-0 (Accessed: 12 July 2026).</a:t>
            </a:r>
            <a:endParaRPr lang="en-US" sz="1100" dirty="0"/>
          </a:p>
          <a:p>
            <a:pPr marL="0" indent="0">
              <a:buNone/>
            </a:pPr>
            <a:endParaRPr lang="en-US" sz="300" dirty="0"/>
          </a:p>
          <a:p>
            <a:pPr marL="0" indent="0">
              <a:buNone/>
            </a:pPr>
            <a:r>
              <a:rPr lang="en-US" sz="1100" dirty="0">
                <a:solidFill>
                  <a:srgbClr val="1A1A1A"/>
                </a:solidFill>
                <a:latin typeface="Calibri" pitchFamily="34" charset="0"/>
                <a:ea typeface="Calibri" pitchFamily="34" charset="-122"/>
                <a:cs typeface="Calibri" pitchFamily="34" charset="-120"/>
              </a:rPr>
              <a:t>Care Quality Commission (CQC) (2024) Digital record systems: achieving good outcomes for people using adult social care services [Online]. Available at: https://www.cqc.org.uk/guidance-providers/adult-social-care/digital-record-systems-adult-social-care-services (Accessed: 12 July 2026).</a:t>
            </a:r>
            <a:endParaRPr lang="en-US" sz="1100" dirty="0"/>
          </a:p>
          <a:p>
            <a:pPr marL="0" indent="0">
              <a:buNone/>
            </a:pPr>
            <a:endParaRPr lang="en-US" sz="300" dirty="0"/>
          </a:p>
          <a:p>
            <a:pPr marL="0" indent="0">
              <a:buNone/>
            </a:pPr>
            <a:r>
              <a:rPr lang="en-US" sz="1100" dirty="0">
                <a:solidFill>
                  <a:srgbClr val="1A1A1A"/>
                </a:solidFill>
                <a:latin typeface="Calibri" pitchFamily="34" charset="0"/>
                <a:ea typeface="Calibri" pitchFamily="34" charset="-122"/>
                <a:cs typeface="Calibri" pitchFamily="34" charset="-120"/>
              </a:rPr>
              <a:t>Carelearning (2023) A Guide to the Data Protection Act 2018 in Health and Social Care [Online]. Available at: https://carelearning.org.uk/blog/data-protection-and-gdpr/data-protection-act-2018-in-health-and-social-care/ (Accessed: 12 July 2026).</a:t>
            </a:r>
            <a:endParaRPr lang="en-US" sz="1100" dirty="0"/>
          </a:p>
          <a:p>
            <a:pPr marL="0" indent="0">
              <a:buNone/>
            </a:pPr>
            <a:endParaRPr lang="en-US" sz="300" dirty="0"/>
          </a:p>
          <a:p>
            <a:pPr marL="0" indent="0">
              <a:buNone/>
            </a:pPr>
            <a:r>
              <a:rPr lang="en-US" sz="1100" dirty="0">
                <a:solidFill>
                  <a:srgbClr val="1A1A1A"/>
                </a:solidFill>
                <a:latin typeface="Calibri" pitchFamily="34" charset="0"/>
                <a:ea typeface="Calibri" pitchFamily="34" charset="-122"/>
                <a:cs typeface="Calibri" pitchFamily="34" charset="-120"/>
              </a:rPr>
              <a:t>Mehta, J., Yates, T., Smith, P., Henderson, D., Winteringham, G. and Burns, A. (2020) 'Rapid implementation of Microsoft Teams in response to COVID-19: one acute healthcare organisation's experience', BMJ Health &amp; Care Informatics, 27(3).</a:t>
            </a:r>
            <a:endParaRPr lang="en-US" sz="1100" dirty="0"/>
          </a:p>
          <a:p>
            <a:pPr marL="0" indent="0">
              <a:buNone/>
            </a:pPr>
            <a:endParaRPr lang="en-US" sz="300" dirty="0"/>
          </a:p>
          <a:p>
            <a:pPr marL="0" indent="0">
              <a:buNone/>
            </a:pPr>
            <a:r>
              <a:rPr lang="en-US" sz="1100" dirty="0">
                <a:solidFill>
                  <a:srgbClr val="1A1A1A"/>
                </a:solidFill>
                <a:latin typeface="Calibri" pitchFamily="34" charset="0"/>
                <a:ea typeface="Calibri" pitchFamily="34" charset="-122"/>
                <a:cs typeface="Calibri" pitchFamily="34" charset="-120"/>
              </a:rPr>
              <a:t>Mimecast (2023) How Secure is OneDrive? [Online]. Available at: https://www.mimecast.com/blog/microsoft-one-drive-security/ (Accessed: 12 July 2026).</a:t>
            </a:r>
            <a:endParaRPr lang="en-US" sz="1100" dirty="0"/>
          </a:p>
          <a:p>
            <a:pPr marL="0" indent="0">
              <a:buNone/>
            </a:pPr>
            <a:endParaRPr lang="en-US" sz="300" dirty="0"/>
          </a:p>
          <a:p>
            <a:pPr marL="0" indent="0">
              <a:buNone/>
            </a:pPr>
            <a:r>
              <a:rPr lang="en-US" sz="1100" dirty="0">
                <a:solidFill>
                  <a:srgbClr val="1A1A1A"/>
                </a:solidFill>
                <a:latin typeface="Calibri" pitchFamily="34" charset="0"/>
                <a:ea typeface="Calibri" pitchFamily="34" charset="-122"/>
                <a:cs typeface="Calibri" pitchFamily="34" charset="-120"/>
              </a:rPr>
              <a:t>NHS England Digital (2021) 2.9m hours saved by NHS colleagues using Teams [Online]. Available at: https://digital.nhs.uk/news/2021/2.9m-hours-saved-by-nhs-colleagues-using-teams (Accessed: 12 July 2026).</a:t>
            </a:r>
            <a:endParaRPr lang="en-US" sz="1100" dirty="0"/>
          </a:p>
          <a:p>
            <a:pPr marL="0" indent="0">
              <a:buNone/>
            </a:pPr>
            <a:endParaRPr lang="en-US" sz="300" dirty="0"/>
          </a:p>
          <a:p>
            <a:pPr marL="0" indent="0">
              <a:buNone/>
            </a:pPr>
            <a:r>
              <a:rPr lang="en-US" sz="1100" dirty="0">
                <a:solidFill>
                  <a:srgbClr val="1A1A1A"/>
                </a:solidFill>
                <a:latin typeface="Calibri" pitchFamily="34" charset="0"/>
                <a:ea typeface="Calibri" pitchFamily="34" charset="-122"/>
                <a:cs typeface="Calibri" pitchFamily="34" charset="-120"/>
              </a:rPr>
              <a:t>Skills for Care (2023) Digital Skills Framework [Online]. Available at: https://www.skillsforcare.org.uk/Support-for-leaders-and-managers/Managing-a-service/Digital-technology-and-social-care/Digital-Skills-Framework.aspx (Accessed: 12 July 2026).</a:t>
            </a:r>
            <a:endParaRPr lang="en-US" sz="1100" dirty="0"/>
          </a:p>
          <a:p>
            <a:pPr marL="0" indent="0">
              <a:buNone/>
            </a:pPr>
            <a:endParaRPr lang="en-US" sz="300" dirty="0"/>
          </a:p>
          <a:p>
            <a:pPr marL="0" indent="0">
              <a:buNone/>
            </a:pPr>
            <a:r>
              <a:rPr lang="en-US" sz="1100" dirty="0">
                <a:solidFill>
                  <a:srgbClr val="1A1A1A"/>
                </a:solidFill>
                <a:latin typeface="Calibri" pitchFamily="34" charset="0"/>
                <a:ea typeface="Calibri" pitchFamily="34" charset="-122"/>
                <a:cs typeface="Calibri" pitchFamily="34" charset="-120"/>
              </a:rPr>
              <a:t>The Access Group (2024) Digital Social Care Records Explained [Online]. Available at: https://www.theaccessgroup.com/en-gb/health-social-care/care-management-software/electronic-care-plans/digital-social-care-your-guide/ (Accessed: 12 July 2026).</a:t>
            </a:r>
            <a:endParaRPr lang="en-US" sz="1100" dirty="0"/>
          </a:p>
          <a:p>
            <a:pPr marL="0" indent="0">
              <a:buNone/>
            </a:pPr>
            <a:endParaRPr lang="en-US" sz="300" dirty="0"/>
          </a:p>
          <a:p>
            <a:pPr marL="0" indent="0">
              <a:buNone/>
            </a:pPr>
            <a:r>
              <a:rPr lang="en-US" sz="1100" dirty="0">
                <a:solidFill>
                  <a:srgbClr val="1A1A1A"/>
                </a:solidFill>
                <a:latin typeface="Calibri" pitchFamily="34" charset="0"/>
                <a:ea typeface="Calibri" pitchFamily="34" charset="-122"/>
                <a:cs typeface="Calibri" pitchFamily="34" charset="-120"/>
              </a:rPr>
              <a:t>The Access Group (2024) Staff Rota Management Systems for Care Homes: what they are and how they work [Online]. Available at: https://www.theaccessgroup.com/en-gb/blog/hsc-staff-rota-management-systems-for-care-homes-what-they-are-and-how-they-work/ (Accessed: 12 July 2026).</a:t>
            </a:r>
            <a:endParaRPr lang="en-US" sz="1100" dirty="0"/>
          </a:p>
          <a:p>
            <a:pPr marL="0" indent="0">
              <a:buNone/>
            </a:pPr>
            <a:endParaRPr lang="en-US" sz="3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13</TotalTime>
  <Words>2420</Words>
  <Application>Microsoft Office PowerPoint</Application>
  <PresentationFormat>On-screen Show (16:9)</PresentationFormat>
  <Paragraphs>177</Paragraphs>
  <Slides>17</Slides>
  <Notes>17</Notes>
  <HiddenSlides>0</HiddenSlides>
  <MMClips>0</MMClip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LCHS4007 Component 1 Group Presentation Template</dc:title>
  <dc:subject>PptxGenJS Presentation</dc:subject>
  <dc:creator>PptxGenJS</dc:creator>
  <cp:lastModifiedBy>Nelcy Ricard</cp:lastModifiedBy>
  <cp:revision>26</cp:revision>
  <dcterms:created xsi:type="dcterms:W3CDTF">2026-06-21T15:50:06Z</dcterms:created>
  <dcterms:modified xsi:type="dcterms:W3CDTF">2026-07-13T08:41:53Z</dcterms:modified>
</cp:coreProperties>
</file>