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8" r:id="rId3"/>
    <p:sldId id="279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82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50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F852F471-DD5B-474B-AF3B-AD18EC4D869C}" type="slidenum">
              <a:rPr lang="en-GB">
                <a:solidFill>
                  <a:prstClr val="black"/>
                </a:solidFill>
              </a:rPr>
              <a:pPr>
                <a:defRPr/>
              </a:pPr>
              <a:t>3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356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A89A2C-17C2-45BE-AAC2-8EF07635538B}" type="slidenum">
              <a:rPr lang="en-GB">
                <a:solidFill>
                  <a:prstClr val="black"/>
                </a:solidFill>
              </a:rPr>
              <a:pPr>
                <a:defRPr/>
              </a:pPr>
              <a:t>4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137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fld id="{DD02216A-83F1-4D5F-B1B2-017087A9C287}" type="slidenum">
              <a:rPr lang="en-US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  <a:defRPr/>
              </a:pPr>
              <a:t>5</a:t>
            </a:fld>
            <a:endParaRPr lang="en-US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3481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fld id="{8B52714E-5184-4A7A-9254-4A266E2A2BC5}" type="slidenum"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/>
              <a:t>8</a:t>
            </a:fld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83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acc.dau.mil/CommunityBrowser.aspx?id=294584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BMSK4002 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Effective </a:t>
            </a:r>
            <a:r>
              <a:rPr lang="en-GB" altLang="en-US" dirty="0">
                <a:solidFill>
                  <a:schemeClr val="tx1"/>
                </a:solidFill>
              </a:rPr>
              <a:t>Team Working and Communication 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1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Introduction to the module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11/10/2018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3149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53652" y="808528"/>
            <a:ext cx="8496300" cy="528476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b="1" i="1" dirty="0"/>
              <a:t/>
            </a:r>
            <a:br>
              <a:rPr lang="en-GB" altLang="en-US" sz="4000" b="1" i="1" dirty="0"/>
            </a:br>
            <a:r>
              <a:rPr lang="en-GB" altLang="en-US" sz="4000" i="1" dirty="0"/>
              <a:t/>
            </a:r>
            <a:br>
              <a:rPr lang="en-GB" altLang="en-US" sz="4000" i="1" dirty="0"/>
            </a:br>
            <a:r>
              <a:rPr lang="en-GB" altLang="en-US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</a:t>
            </a: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>Module: Effective Teamwork and Communications</a:t>
            </a:r>
            <a:br>
              <a:rPr lang="en-GB" altLang="en-US" sz="4000" dirty="0"/>
            </a:br>
            <a:r>
              <a:rPr lang="en-GB" sz="4000" b="1" dirty="0"/>
              <a:t>Working in Teams</a:t>
            </a:r>
            <a:br>
              <a:rPr lang="en-GB" sz="4000" b="1" dirty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2800" dirty="0"/>
              <a:t>Session 1</a:t>
            </a:r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281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for Today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675229" y="1484784"/>
            <a:ext cx="7292975" cy="406400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Groups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v Teams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Tuckman’s Team 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charset="0"/>
              <a:buChar char="•"/>
              <a:defRPr/>
            </a:pPr>
            <a:endParaRPr lang="en-GB" altLang="en-US" sz="2800" dirty="0"/>
          </a:p>
          <a:p>
            <a:pPr>
              <a:buFont typeface="Arial" charset="0"/>
              <a:buChar char="•"/>
              <a:defRPr/>
            </a:pPr>
            <a:endParaRPr lang="en-GB" altLang="en-US" sz="2400" dirty="0"/>
          </a:p>
          <a:p>
            <a:pPr>
              <a:buFont typeface="Arial" charset="0"/>
              <a:buChar char="•"/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8517CF-69CB-4665-933A-3E8A35D0BF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10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538" y="115888"/>
            <a:ext cx="1466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 descr="C:\Users\Bob Wilson\Desktop\together-everyone-achieves-mor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57" y="3717032"/>
            <a:ext cx="3960118" cy="288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47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Arrow 3"/>
          <p:cNvSpPr/>
          <p:nvPr/>
        </p:nvSpPr>
        <p:spPr>
          <a:xfrm>
            <a:off x="7072330" y="1142984"/>
            <a:ext cx="1571636" cy="4500594"/>
          </a:xfrm>
          <a:prstGeom prst="rightArrow">
            <a:avLst/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ight Arrow 4"/>
          <p:cNvSpPr/>
          <p:nvPr/>
        </p:nvSpPr>
        <p:spPr>
          <a:xfrm rot="10800000">
            <a:off x="500034" y="1214422"/>
            <a:ext cx="1643074" cy="4500594"/>
          </a:xfrm>
          <a:prstGeom prst="rightArrow">
            <a:avLst>
              <a:gd name="adj1" fmla="val 50655"/>
              <a:gd name="adj2" fmla="val 50000"/>
            </a:avLst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 b="1">
              <a:ln w="12700">
                <a:solidFill>
                  <a:srgbClr val="1F497D">
                    <a:satMod val="155000"/>
                  </a:srgbClr>
                </a:solidFill>
                <a:prstDash val="solid"/>
              </a:ln>
              <a:solidFill>
                <a:srgbClr val="EEECE1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2357438" y="628650"/>
          <a:ext cx="4572000" cy="5683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27566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GROUPS  V </a:t>
                      </a:r>
                      <a:r>
                        <a:rPr lang="en-GB" sz="3200" baseline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TEAMS</a:t>
                      </a:r>
                      <a:endParaRPr lang="en-US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INTERDEPENDENCE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SHARED VALUES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EXPRESSED FEELINGS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VISION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COMMITMENT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TRUST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INTERPERSONAL SKILLS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CONSENSUS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OWNERSHIP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COMMON GOALS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LISTENING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CONFLICT RESOLUTION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TASK FOCUSED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160" name="TextBox 6"/>
          <p:cNvSpPr txBox="1">
            <a:spLocks noChangeArrowheads="1"/>
          </p:cNvSpPr>
          <p:nvPr/>
        </p:nvSpPr>
        <p:spPr bwMode="auto">
          <a:xfrm>
            <a:off x="785813" y="3357563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000">
                <a:solidFill>
                  <a:prstClr val="black"/>
                </a:solidFill>
                <a:latin typeface="Franklin Gothic Book" pitchFamily="34" charset="0"/>
                <a:cs typeface="Arial" pitchFamily="34" charset="0"/>
              </a:rPr>
              <a:t>WEAK</a:t>
            </a:r>
            <a:endParaRPr lang="en-US" altLang="en-US" sz="2000">
              <a:solidFill>
                <a:prstClr val="black"/>
              </a:solidFill>
              <a:latin typeface="Franklin Gothic Book" pitchFamily="34" charset="0"/>
              <a:cs typeface="Arial" pitchFamily="34" charset="0"/>
            </a:endParaRPr>
          </a:p>
        </p:txBody>
      </p:sp>
      <p:sp>
        <p:nvSpPr>
          <p:cNvPr id="10281" name="TextBox 7"/>
          <p:cNvSpPr txBox="1">
            <a:spLocks noChangeArrowheads="1"/>
          </p:cNvSpPr>
          <p:nvPr/>
        </p:nvSpPr>
        <p:spPr bwMode="auto">
          <a:xfrm>
            <a:off x="7286625" y="3286125"/>
            <a:ext cx="1357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000" b="1" dirty="0">
                <a:solidFill>
                  <a:prstClr val="black">
                    <a:lumMod val="95000"/>
                    <a:lumOff val="5000"/>
                  </a:prstClr>
                </a:solidFill>
                <a:latin typeface="Franklin Gothic Book" pitchFamily="34" charset="0"/>
                <a:cs typeface="Arial" charset="0"/>
              </a:rPr>
              <a:t>STRONG</a:t>
            </a:r>
            <a:endParaRPr lang="en-US" sz="2000" b="1" dirty="0">
              <a:solidFill>
                <a:prstClr val="black">
                  <a:lumMod val="95000"/>
                  <a:lumOff val="5000"/>
                </a:prstClr>
              </a:solidFill>
              <a:latin typeface="Franklin Gothic Book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9605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55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b="1" dirty="0"/>
              <a:t>Tuckman's Team Development (1965)</a:t>
            </a:r>
            <a:r>
              <a:rPr lang="en-US" altLang="en-US" sz="3200" dirty="0"/>
              <a:t> </a:t>
            </a:r>
            <a:endParaRPr lang="en-GB" altLang="en-US" sz="3200" dirty="0"/>
          </a:p>
        </p:txBody>
      </p:sp>
      <p:pic>
        <p:nvPicPr>
          <p:cNvPr id="6147" name="Picture 5" descr="brucetuckman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20888"/>
            <a:ext cx="227012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622301" y="1772816"/>
            <a:ext cx="5410200" cy="4001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b="1" dirty="0">
                <a:solidFill>
                  <a:prstClr val="black"/>
                </a:solidFill>
                <a:latin typeface="+mn-lt"/>
              </a:rPr>
              <a:t>Bruce Tuckman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Professor in Philosophical, Psychological, and Comparative Studies Ohio State University</a:t>
            </a:r>
            <a:r>
              <a:rPr lang="en-GB" altLang="en-US" sz="2800" dirty="0">
                <a:solidFill>
                  <a:prstClr val="black"/>
                </a:solidFill>
                <a:latin typeface="+mn-lt"/>
              </a:rPr>
              <a:t> </a:t>
            </a:r>
            <a:endParaRPr lang="en-GB" altLang="en-US" sz="900" dirty="0">
              <a:solidFill>
                <a:prstClr val="black"/>
              </a:solidFill>
              <a:latin typeface="+mn-lt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16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Tuckman, Bruce W. (1965) 'Developmental sequence in small groups',  </a:t>
            </a:r>
            <a:r>
              <a:rPr lang="en-GB" altLang="en-US" sz="1600" i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Psychological Bulletin</a:t>
            </a:r>
            <a:r>
              <a:rPr lang="en-GB" altLang="en-US" sz="16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, 63, 384-399. Tuckman, Bruce W. (1972) </a:t>
            </a:r>
            <a:r>
              <a:rPr lang="en-GB" altLang="en-US" sz="1600" i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Conducting Educational Research</a:t>
            </a:r>
            <a:r>
              <a:rPr lang="en-GB" altLang="en-US" sz="16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, New York: Harcourt Brace Jovanovich. Fifth edition 1999 by Wadsworth. Tuckman, Bruce W. (1979) </a:t>
            </a:r>
            <a:r>
              <a:rPr lang="en-GB" altLang="en-US" sz="1600" i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Evaluating Instructional Programs</a:t>
            </a:r>
            <a:r>
              <a:rPr lang="en-GB" altLang="en-US" sz="16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, Boston: </a:t>
            </a:r>
            <a:r>
              <a:rPr lang="en-GB" altLang="en-US" sz="1600" dirty="0" err="1">
                <a:solidFill>
                  <a:prstClr val="black"/>
                </a:solidFill>
                <a:latin typeface="+mn-lt"/>
                <a:cs typeface="Times New Roman" pitchFamily="18" charset="0"/>
              </a:rPr>
              <a:t>Allyn</a:t>
            </a:r>
            <a:r>
              <a:rPr lang="en-GB" altLang="en-US" sz="16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 &amp; Bacon </a:t>
            </a:r>
            <a:endParaRPr lang="en-GB" altLang="en-US" sz="1600" dirty="0">
              <a:solidFill>
                <a:prstClr val="black"/>
              </a:solidFill>
              <a:latin typeface="+mn-lt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en-GB" altLang="en-US" sz="1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2186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28625"/>
            <a:ext cx="840105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Stages Teams Go Through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609600" y="48768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Forming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2438400" y="42672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Storming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4267200" y="36576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dirty="0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Norming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6096000" y="30480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dirty="0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Performing</a:t>
            </a:r>
          </a:p>
        </p:txBody>
      </p:sp>
      <p:sp>
        <p:nvSpPr>
          <p:cNvPr id="19463" name="Line 7"/>
          <p:cNvSpPr>
            <a:spLocks noChangeShapeType="1"/>
          </p:cNvSpPr>
          <p:nvPr/>
        </p:nvSpPr>
        <p:spPr bwMode="auto">
          <a:xfrm flipV="1">
            <a:off x="609600" y="3048000"/>
            <a:ext cx="5486400" cy="1828800"/>
          </a:xfrm>
          <a:prstGeom prst="line">
            <a:avLst/>
          </a:prstGeom>
          <a:noFill/>
          <a:ln w="38100">
            <a:solidFill>
              <a:srgbClr val="00008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 anchor="b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353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animBg="1" autoUpdateAnimBg="0"/>
      <p:bldP spid="19460" grpId="0" animBg="1" autoUpdateAnimBg="0"/>
      <p:bldP spid="19461" grpId="0" animBg="1" autoUpdateAnimBg="0"/>
      <p:bldP spid="19462" grpId="0" animBg="1" autoUpdateAnimBg="0"/>
      <p:bldP spid="1946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58092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  <a:t>Bruce Tuckman’s stages of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  <a:t>team formation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en-GB" altLang="en-US" b="1" dirty="0">
                <a:solidFill>
                  <a:srgbClr val="FF0000"/>
                </a:solidFill>
              </a:rPr>
              <a:t>Forming</a:t>
            </a:r>
          </a:p>
          <a:p>
            <a:endParaRPr lang="en-US" altLang="en-US" dirty="0"/>
          </a:p>
        </p:txBody>
      </p:sp>
      <p:sp>
        <p:nvSpPr>
          <p:cNvPr id="5" name="Rectangle 10"/>
          <p:cNvSpPr>
            <a:spLocks noChangeArrowheads="1"/>
          </p:cNvSpPr>
          <p:nvPr/>
        </p:nvSpPr>
        <p:spPr bwMode="auto">
          <a:xfrm>
            <a:off x="450850" y="2362200"/>
            <a:ext cx="8042275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105410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Team members meet for the first time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Relationships have not yet formed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are “weighing” each other up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wonder what is expected of them and how to behave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Communications will be formal and perhaps brief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Introductions will be important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Outgoing characters may dominate</a:t>
            </a:r>
          </a:p>
          <a:p>
            <a:pPr lvl="1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There is a need for some formal leadership</a:t>
            </a:r>
            <a:r>
              <a:rPr lang="en-GB" altLang="en-US" b="1" dirty="0">
                <a:solidFill>
                  <a:prstClr val="white"/>
                </a:solidFill>
                <a:latin typeface="Arial" panose="020B0604020202020204" pitchFamily="34" charset="0"/>
              </a:rPr>
              <a:t> </a:t>
            </a:r>
          </a:p>
          <a:p>
            <a:pPr lvl="1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Tx/>
              <a:buChar char="–"/>
            </a:pPr>
            <a:endParaRPr lang="en-GB" altLang="en-US" b="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123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Do you </a:t>
            </a:r>
            <a:r>
              <a:rPr lang="en-GB" altLang="en-US" dirty="0"/>
              <a:t>recognise</a:t>
            </a:r>
            <a:r>
              <a:rPr lang="en-US" altLang="en-US" dirty="0"/>
              <a:t> this, when you first meet in a new group?</a:t>
            </a:r>
          </a:p>
          <a:p>
            <a:r>
              <a:rPr lang="en-US" altLang="en-US" dirty="0"/>
              <a:t> Why is this?</a:t>
            </a:r>
          </a:p>
          <a:p>
            <a:r>
              <a:rPr lang="en-US" altLang="en-US" dirty="0"/>
              <a:t> How would people in the group be feeling now?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87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3" y="608013"/>
            <a:ext cx="8001000" cy="576262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157" y="1628800"/>
            <a:ext cx="7859712" cy="4525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US" altLang="en-US" sz="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    </a:t>
            </a:r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7"/>
          <p:cNvSpPr txBox="1">
            <a:spLocks noChangeArrowheads="1"/>
          </p:cNvSpPr>
          <p:nvPr/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sz="2400" dirty="0">
                <a:solidFill>
                  <a:srgbClr val="FF0000"/>
                </a:solidFill>
              </a:rPr>
              <a:t>Forming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Storming</a:t>
            </a:r>
          </a:p>
          <a:p>
            <a:pPr lvl="1" algn="just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are vying for position</a:t>
            </a:r>
          </a:p>
          <a:p>
            <a:pPr lvl="1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Conflict occurs whilst sorting out roles and responsibilities</a:t>
            </a:r>
          </a:p>
          <a:p>
            <a:pPr lvl="1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may resist the task at an emotional level</a:t>
            </a:r>
            <a:r>
              <a:rPr lang="en-GB" altLang="en-US" sz="2000" b="1" dirty="0">
                <a:latin typeface="Arial" panose="020B0604020202020204" pitchFamily="34" charset="0"/>
              </a:rPr>
              <a:t> 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endParaRPr lang="en-GB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036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525963"/>
          </a:xfrm>
        </p:spPr>
        <p:txBody>
          <a:bodyPr/>
          <a:lstStyle/>
          <a:p>
            <a:r>
              <a:rPr lang="en-US" altLang="en-US" dirty="0"/>
              <a:t>What is happening now?</a:t>
            </a:r>
          </a:p>
          <a:p>
            <a:r>
              <a:rPr lang="en-US" altLang="en-US" dirty="0"/>
              <a:t>How would people in the group be feeling now?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2325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Storming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Norming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Co-operation develops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The team’s “norms” are developed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Conflicts are settled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Views are exchanged</a:t>
            </a:r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490538" indent="-490538">
              <a:buClr>
                <a:srgbClr val="FF5050"/>
              </a:buClr>
            </a:pPr>
            <a:endParaRPr lang="en-GB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848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What are the norms and what function do they serve?</a:t>
            </a:r>
          </a:p>
          <a:p>
            <a:r>
              <a:rPr lang="en-GB" altLang="en-US" dirty="0"/>
              <a:t>What sort of norms have you come across when you have been members of a team?</a:t>
            </a:r>
          </a:p>
          <a:p>
            <a:r>
              <a:rPr lang="en-GB" altLang="en-US" dirty="0"/>
              <a:t>How would the people in a group be feeling now?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0889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6066" y="9745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24744"/>
            <a:ext cx="7715250" cy="4525963"/>
          </a:xfrm>
        </p:spPr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Forming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Storming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Norming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b="1" dirty="0">
                <a:solidFill>
                  <a:srgbClr val="FF0000"/>
                </a:solidFill>
              </a:rPr>
              <a:t>Performing</a:t>
            </a:r>
            <a:endParaRPr lang="en-GB" altLang="en-US" b="1" dirty="0"/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Teamwork is achieved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Roles are flexible and fully supported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Solutions are found and implemented</a:t>
            </a:r>
          </a:p>
          <a:p>
            <a:pPr lvl="1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Excellence is achieved in standards of working</a:t>
            </a:r>
          </a:p>
          <a:p>
            <a:pPr lvl="1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External leadership is minimised as team self-manages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2811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2949"/>
            <a:ext cx="8229600" cy="4525963"/>
          </a:xfrm>
        </p:spPr>
        <p:txBody>
          <a:bodyPr/>
          <a:lstStyle/>
          <a:p>
            <a:r>
              <a:rPr lang="en-GB" altLang="en-US" dirty="0"/>
              <a:t>Have any of you had this experience in a team?</a:t>
            </a:r>
          </a:p>
          <a:p>
            <a:r>
              <a:rPr lang="en-GB" altLang="en-US" dirty="0"/>
              <a:t>How would members of the team be feeling now?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6050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Dorming or Adjourning 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827584" y="1600200"/>
            <a:ext cx="7859216" cy="4525963"/>
          </a:xfrm>
        </p:spPr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Forming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Storming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Norming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Performing</a:t>
            </a:r>
          </a:p>
          <a:p>
            <a:pPr marL="490538" indent="-490538">
              <a:buClr>
                <a:srgbClr val="FF5050"/>
              </a:buClr>
            </a:pPr>
            <a:r>
              <a:rPr lang="en-GB" altLang="en-US" sz="3200" b="1" dirty="0">
                <a:solidFill>
                  <a:srgbClr val="FF0000"/>
                </a:solidFill>
              </a:rPr>
              <a:t>Adjourning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bittersweet sense of accomplishment</a:t>
            </a:r>
            <a:r>
              <a:rPr lang="en-US" altLang="en-US" sz="2800" b="1" dirty="0"/>
              <a:t> </a:t>
            </a:r>
            <a:endParaRPr lang="en-GB" altLang="en-US" sz="2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reluctance to say good-bye</a:t>
            </a:r>
            <a:r>
              <a:rPr lang="en-US" altLang="en-US" sz="2800" b="1" dirty="0"/>
              <a:t> </a:t>
            </a:r>
            <a:endParaRPr lang="en-GB" altLang="en-US" sz="2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Many personal relationships formed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84485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2949"/>
            <a:ext cx="8229600" cy="4525963"/>
          </a:xfrm>
        </p:spPr>
        <p:txBody>
          <a:bodyPr/>
          <a:lstStyle/>
          <a:p>
            <a:r>
              <a:rPr lang="en-GB" altLang="en-US" dirty="0"/>
              <a:t>Have any of you had this experience in a team?</a:t>
            </a:r>
          </a:p>
          <a:p>
            <a:r>
              <a:rPr lang="en-GB" altLang="en-US" dirty="0"/>
              <a:t>How would members of the team be feeling now?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906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8DF77AFD-A41A-4CB7-BEE0-92CF4A7EC71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3315" name="Picture 2" descr="http://ts2.mm.bing.net/th?id=H.4929034512173845&amp;pid=15.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98438"/>
            <a:ext cx="6408737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01213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63973660-CECE-472B-84E1-6DC3C25E9CF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Remember the Titans</a:t>
            </a:r>
          </a:p>
        </p:txBody>
      </p:sp>
      <p:pic>
        <p:nvPicPr>
          <p:cNvPr id="2" name="Remember The Titans - Forming, Storming, Norming, Performing, Adjourning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35696" y="1628800"/>
            <a:ext cx="5568618" cy="417646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" y="1124744"/>
            <a:ext cx="47628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 smtClean="0"/>
              <a:t>Comment: Click under the square for video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64133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821</TotalTime>
  <Words>381</Words>
  <Application>Microsoft Office PowerPoint</Application>
  <PresentationFormat>On-screen Show (4:3)</PresentationFormat>
  <Paragraphs>125</Paragraphs>
  <Slides>19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Arial Rounded MT Bold</vt:lpstr>
      <vt:lpstr>Franklin Gothic Book</vt:lpstr>
      <vt:lpstr>Myriad Pro</vt:lpstr>
      <vt:lpstr>Times New Roman</vt:lpstr>
      <vt:lpstr>Verdana</vt:lpstr>
      <vt:lpstr>Wingdings</vt:lpstr>
      <vt:lpstr>20140311PresentationUWTSDTemplate</vt:lpstr>
      <vt:lpstr> BMSK4002 </vt:lpstr>
      <vt:lpstr>PowerPoint Presentation</vt:lpstr>
      <vt:lpstr>  CertHE  Module: Effective Teamwork and Communications Working in Teams  Session 1</vt:lpstr>
      <vt:lpstr>Overview for Today</vt:lpstr>
      <vt:lpstr>PowerPoint Presentation</vt:lpstr>
      <vt:lpstr>Tuckman's Team Development (1965) </vt:lpstr>
      <vt:lpstr>  Stages Teams Go Through</vt:lpstr>
      <vt:lpstr>Bruce Tuckman’s stages of  team formation</vt:lpstr>
      <vt:lpstr>Discussion</vt:lpstr>
      <vt:lpstr>Storming</vt:lpstr>
      <vt:lpstr>Discussion</vt:lpstr>
      <vt:lpstr>Norming</vt:lpstr>
      <vt:lpstr>Discussion</vt:lpstr>
      <vt:lpstr>Performing</vt:lpstr>
      <vt:lpstr>Discussion</vt:lpstr>
      <vt:lpstr>Dorming or Adjourning </vt:lpstr>
      <vt:lpstr>Discussion</vt:lpstr>
      <vt:lpstr>PowerPoint Presentation</vt:lpstr>
      <vt:lpstr>Remember the Titans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53</cp:revision>
  <cp:lastPrinted>2018-07-09T15:27:01Z</cp:lastPrinted>
  <dcterms:created xsi:type="dcterms:W3CDTF">2002-10-07T19:43:58Z</dcterms:created>
  <dcterms:modified xsi:type="dcterms:W3CDTF">2018-10-11T15:07:44Z</dcterms:modified>
</cp:coreProperties>
</file>