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</p:sldIdLst>
  <p:sldSz cy="7315200" cx="9753600"/>
  <p:notesSz cx="6858000" cy="9144000"/>
  <p:embeddedFontLst>
    <p:embeddedFont>
      <p:font typeface="Tahoma"/>
      <p:bold r:id="rId1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r:id="rId19" roundtripDataSignature="AMtx7mg74b/egyEhUkdP63V95lIjlwos0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76958C93-7DEF-412A-A923-D5FEB7F017A0}">
  <a:tblStyle styleId="{76958C93-7DEF-412A-A923-D5FEB7F017A0}" styleName="Table_0">
    <a:wholeTbl>
      <a:tcTxStyle>
        <a:font>
          <a:latin typeface="Arial"/>
          <a:ea typeface="Arial"/>
          <a:cs typeface="Arial"/>
        </a:font>
        <a:srgbClr val="000000"/>
      </a:tcTx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1.xml"/><Relationship Id="rId19" Type="http://customschemas.google.com/relationships/presentationmetadata" Target="metadata"/><Relationship Id="rId6" Type="http://schemas.openxmlformats.org/officeDocument/2006/relationships/notesMaster" Target="notesMasters/notesMaster1.xml"/><Relationship Id="rId18" Type="http://schemas.openxmlformats.org/officeDocument/2006/relationships/font" Target="fonts/Tahoma-bold.fntdata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9" name="Google Shape;129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3" name="Google Shape;143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4" name="Google Shape;164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7" name="Google Shape;187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1" name="Google Shape;201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0" name="Google Shape;220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2" name="Google Shape;242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6" name="Google Shape;256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9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1" name="Google Shape;281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1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4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14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8" name="Google Shape;18;p1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1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15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1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1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6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16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1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1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7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6" name="Google Shape;36;p17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7" name="Google Shape;37;p1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1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18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18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4" name="Google Shape;44;p18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18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6" name="Google Shape;46;p1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9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1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0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0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20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2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2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2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1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1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1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2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2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2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2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2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3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3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2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2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2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jpg"/><Relationship Id="rId4" Type="http://schemas.openxmlformats.org/officeDocument/2006/relationships/image" Target="../media/image4.png"/><Relationship Id="rId10" Type="http://schemas.openxmlformats.org/officeDocument/2006/relationships/image" Target="../media/image3.png"/><Relationship Id="rId9" Type="http://schemas.openxmlformats.org/officeDocument/2006/relationships/image" Target="../media/image16.jpg"/><Relationship Id="rId5" Type="http://schemas.openxmlformats.org/officeDocument/2006/relationships/image" Target="../media/image6.png"/><Relationship Id="rId6" Type="http://schemas.openxmlformats.org/officeDocument/2006/relationships/image" Target="../media/image14.png"/><Relationship Id="rId7" Type="http://schemas.openxmlformats.org/officeDocument/2006/relationships/image" Target="../media/image12.png"/><Relationship Id="rId8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1" Type="http://schemas.openxmlformats.org/officeDocument/2006/relationships/image" Target="../media/image7.png"/><Relationship Id="rId10" Type="http://schemas.openxmlformats.org/officeDocument/2006/relationships/image" Target="../media/image13.png"/><Relationship Id="rId13" Type="http://schemas.openxmlformats.org/officeDocument/2006/relationships/image" Target="../media/image2.jpg"/><Relationship Id="rId1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0.png"/><Relationship Id="rId4" Type="http://schemas.openxmlformats.org/officeDocument/2006/relationships/image" Target="../media/image8.png"/><Relationship Id="rId9" Type="http://schemas.openxmlformats.org/officeDocument/2006/relationships/image" Target="../media/image11.png"/><Relationship Id="rId15" Type="http://schemas.openxmlformats.org/officeDocument/2006/relationships/image" Target="../media/image19.png"/><Relationship Id="rId14" Type="http://schemas.openxmlformats.org/officeDocument/2006/relationships/image" Target="../media/image15.png"/><Relationship Id="rId16" Type="http://schemas.openxmlformats.org/officeDocument/2006/relationships/image" Target="../media/image21.png"/><Relationship Id="rId5" Type="http://schemas.openxmlformats.org/officeDocument/2006/relationships/image" Target="../media/image17.png"/><Relationship Id="rId6" Type="http://schemas.openxmlformats.org/officeDocument/2006/relationships/image" Target="../media/image9.png"/><Relationship Id="rId7" Type="http://schemas.openxmlformats.org/officeDocument/2006/relationships/image" Target="../media/image20.png"/><Relationship Id="rId8" Type="http://schemas.openxmlformats.org/officeDocument/2006/relationships/image" Target="../media/image18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jpg"/><Relationship Id="rId4" Type="http://schemas.openxmlformats.org/officeDocument/2006/relationships/image" Target="../media/image4.png"/><Relationship Id="rId9" Type="http://schemas.openxmlformats.org/officeDocument/2006/relationships/image" Target="../media/image29.png"/><Relationship Id="rId5" Type="http://schemas.openxmlformats.org/officeDocument/2006/relationships/image" Target="../media/image6.png"/><Relationship Id="rId6" Type="http://schemas.openxmlformats.org/officeDocument/2006/relationships/image" Target="../media/image14.png"/><Relationship Id="rId7" Type="http://schemas.openxmlformats.org/officeDocument/2006/relationships/image" Target="../media/image12.png"/><Relationship Id="rId8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1" Type="http://schemas.openxmlformats.org/officeDocument/2006/relationships/image" Target="../media/image19.png"/><Relationship Id="rId10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0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5" Type="http://schemas.openxmlformats.org/officeDocument/2006/relationships/image" Target="../media/image8.png"/><Relationship Id="rId6" Type="http://schemas.openxmlformats.org/officeDocument/2006/relationships/image" Target="../media/image17.png"/><Relationship Id="rId7" Type="http://schemas.openxmlformats.org/officeDocument/2006/relationships/image" Target="../media/image20.png"/><Relationship Id="rId8" Type="http://schemas.openxmlformats.org/officeDocument/2006/relationships/image" Target="../media/image2.jpg"/></Relationships>
</file>

<file path=ppt/slides/_rels/slide5.xml.rels><?xml version="1.0" encoding="UTF-8" standalone="yes"?><Relationships xmlns="http://schemas.openxmlformats.org/package/2006/relationships"><Relationship Id="rId11" Type="http://schemas.openxmlformats.org/officeDocument/2006/relationships/image" Target="../media/image13.png"/><Relationship Id="rId10" Type="http://schemas.openxmlformats.org/officeDocument/2006/relationships/image" Target="../media/image11.png"/><Relationship Id="rId13" Type="http://schemas.openxmlformats.org/officeDocument/2006/relationships/image" Target="../media/image5.png"/><Relationship Id="rId1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jpg"/><Relationship Id="rId4" Type="http://schemas.openxmlformats.org/officeDocument/2006/relationships/image" Target="../media/image6.png"/><Relationship Id="rId9" Type="http://schemas.openxmlformats.org/officeDocument/2006/relationships/image" Target="../media/image18.png"/><Relationship Id="rId15" Type="http://schemas.openxmlformats.org/officeDocument/2006/relationships/image" Target="../media/image26.jpg"/><Relationship Id="rId14" Type="http://schemas.openxmlformats.org/officeDocument/2006/relationships/image" Target="../media/image25.png"/><Relationship Id="rId5" Type="http://schemas.openxmlformats.org/officeDocument/2006/relationships/image" Target="../media/image14.png"/><Relationship Id="rId6" Type="http://schemas.openxmlformats.org/officeDocument/2006/relationships/image" Target="../media/image12.png"/><Relationship Id="rId7" Type="http://schemas.openxmlformats.org/officeDocument/2006/relationships/image" Target="../media/image27.png"/><Relationship Id="rId8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jpg"/><Relationship Id="rId4" Type="http://schemas.openxmlformats.org/officeDocument/2006/relationships/image" Target="../media/image4.png"/><Relationship Id="rId9" Type="http://schemas.openxmlformats.org/officeDocument/2006/relationships/image" Target="../media/image22.jpg"/><Relationship Id="rId5" Type="http://schemas.openxmlformats.org/officeDocument/2006/relationships/image" Target="../media/image6.png"/><Relationship Id="rId6" Type="http://schemas.openxmlformats.org/officeDocument/2006/relationships/image" Target="../media/image14.png"/><Relationship Id="rId7" Type="http://schemas.openxmlformats.org/officeDocument/2006/relationships/image" Target="../media/image12.png"/><Relationship Id="rId8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4.png"/><Relationship Id="rId4" Type="http://schemas.openxmlformats.org/officeDocument/2006/relationships/image" Target="../media/image10.png"/><Relationship Id="rId5" Type="http://schemas.openxmlformats.org/officeDocument/2006/relationships/image" Target="../media/image8.png"/><Relationship Id="rId6" Type="http://schemas.openxmlformats.org/officeDocument/2006/relationships/image" Target="../media/image17.png"/><Relationship Id="rId7" Type="http://schemas.openxmlformats.org/officeDocument/2006/relationships/image" Target="../media/image20.png"/><Relationship Id="rId8" Type="http://schemas.openxmlformats.org/officeDocument/2006/relationships/image" Target="../media/image23.png"/></Relationships>
</file>

<file path=ppt/slides/_rels/slide8.xml.rels><?xml version="1.0" encoding="UTF-8" standalone="yes"?><Relationships xmlns="http://schemas.openxmlformats.org/package/2006/relationships"><Relationship Id="rId11" Type="http://schemas.openxmlformats.org/officeDocument/2006/relationships/image" Target="../media/image7.png"/><Relationship Id="rId10" Type="http://schemas.openxmlformats.org/officeDocument/2006/relationships/image" Target="../media/image13.png"/><Relationship Id="rId13" Type="http://schemas.openxmlformats.org/officeDocument/2006/relationships/image" Target="../media/image2.jpg"/><Relationship Id="rId1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0.png"/><Relationship Id="rId4" Type="http://schemas.openxmlformats.org/officeDocument/2006/relationships/image" Target="../media/image8.png"/><Relationship Id="rId9" Type="http://schemas.openxmlformats.org/officeDocument/2006/relationships/image" Target="../media/image11.png"/><Relationship Id="rId15" Type="http://schemas.openxmlformats.org/officeDocument/2006/relationships/image" Target="../media/image28.png"/><Relationship Id="rId14" Type="http://schemas.openxmlformats.org/officeDocument/2006/relationships/image" Target="../media/image15.png"/><Relationship Id="rId5" Type="http://schemas.openxmlformats.org/officeDocument/2006/relationships/image" Target="../media/image17.png"/><Relationship Id="rId6" Type="http://schemas.openxmlformats.org/officeDocument/2006/relationships/image" Target="../media/image31.png"/><Relationship Id="rId7" Type="http://schemas.openxmlformats.org/officeDocument/2006/relationships/image" Target="../media/image20.png"/><Relationship Id="rId8" Type="http://schemas.openxmlformats.org/officeDocument/2006/relationships/image" Target="../media/image18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.jpg"/><Relationship Id="rId4" Type="http://schemas.openxmlformats.org/officeDocument/2006/relationships/image" Target="../media/image32.png"/><Relationship Id="rId9" Type="http://schemas.openxmlformats.org/officeDocument/2006/relationships/image" Target="../media/image37.jpg"/><Relationship Id="rId5" Type="http://schemas.openxmlformats.org/officeDocument/2006/relationships/image" Target="../media/image6.png"/><Relationship Id="rId6" Type="http://schemas.openxmlformats.org/officeDocument/2006/relationships/image" Target="../media/image14.png"/><Relationship Id="rId7" Type="http://schemas.openxmlformats.org/officeDocument/2006/relationships/image" Target="../media/image12.png"/><Relationship Id="rId8" Type="http://schemas.openxmlformats.org/officeDocument/2006/relationships/image" Target="../media/image1.png"/></Relationships>
</file>

<file path=ppt/slides/_rels/slide10.xml.rels><?xml version="1.0" encoding="UTF-8" standalone="yes"?><Relationships xmlns="http://schemas.openxmlformats.org/package/2006/relationships"><Relationship Id="rId11" Type="http://schemas.openxmlformats.org/officeDocument/2006/relationships/image" Target="../media/image13.png"/><Relationship Id="rId10" Type="http://schemas.openxmlformats.org/officeDocument/2006/relationships/image" Target="../media/image11.png"/><Relationship Id="rId13" Type="http://schemas.openxmlformats.org/officeDocument/2006/relationships/image" Target="../media/image5.png"/><Relationship Id="rId1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.jpg"/><Relationship Id="rId4" Type="http://schemas.openxmlformats.org/officeDocument/2006/relationships/image" Target="../media/image6.png"/><Relationship Id="rId9" Type="http://schemas.openxmlformats.org/officeDocument/2006/relationships/image" Target="../media/image18.png"/><Relationship Id="rId15" Type="http://schemas.openxmlformats.org/officeDocument/2006/relationships/image" Target="../media/image36.png"/><Relationship Id="rId14" Type="http://schemas.openxmlformats.org/officeDocument/2006/relationships/image" Target="../media/image35.png"/><Relationship Id="rId17" Type="http://schemas.openxmlformats.org/officeDocument/2006/relationships/hyperlink" Target="https://www.gov.uk/guvernement/publications/allergen-quidace-for-food-bussinesses" TargetMode="External"/><Relationship Id="rId16" Type="http://schemas.openxmlformats.org/officeDocument/2006/relationships/hyperlink" Target="https://doi.org/10.1038/s41586-024-07500-2" TargetMode="External"/><Relationship Id="rId5" Type="http://schemas.openxmlformats.org/officeDocument/2006/relationships/image" Target="../media/image14.png"/><Relationship Id="rId19" Type="http://schemas.openxmlformats.org/officeDocument/2006/relationships/hyperlink" Target="https://doi.org/10.3390/ijerph192215267" TargetMode="External"/><Relationship Id="rId6" Type="http://schemas.openxmlformats.org/officeDocument/2006/relationships/image" Target="../media/image12.png"/><Relationship Id="rId18" Type="http://schemas.openxmlformats.org/officeDocument/2006/relationships/hyperlink" Target="https://doi.org/10.36401/JQSH-23-42" TargetMode="External"/><Relationship Id="rId7" Type="http://schemas.openxmlformats.org/officeDocument/2006/relationships/image" Target="../media/image33.png"/><Relationship Id="rId8" Type="http://schemas.openxmlformats.org/officeDocument/2006/relationships/image" Target="../media/image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.jpg"/><Relationship Id="rId4" Type="http://schemas.openxmlformats.org/officeDocument/2006/relationships/image" Target="../media/image34.png"/><Relationship Id="rId5" Type="http://schemas.openxmlformats.org/officeDocument/2006/relationships/hyperlink" Target="https://www.ons.gov.uk/employmentandlaboumarket/peopleinwork/employmentandemployeetypes/articles/whohasaccesstohubridworkingreatbritain/2025-06-11" TargetMode="External"/><Relationship Id="rId6" Type="http://schemas.openxmlformats.org/officeDocument/2006/relationships/hyperlink" Target="https://doi.org/10.1038/nature11069" TargetMode="External"/><Relationship Id="rId7" Type="http://schemas.openxmlformats.org/officeDocument/2006/relationships/hyperlink" Target="https://doi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/>
          <p:nvPr/>
        </p:nvSpPr>
        <p:spPr>
          <a:xfrm>
            <a:off x="271150" y="83450"/>
            <a:ext cx="9751124" cy="7315200"/>
          </a:xfrm>
          <a:custGeom>
            <a:rect b="b" l="l" r="r" t="t"/>
            <a:pathLst>
              <a:path extrusionOk="0" h="9753600" w="13001498">
                <a:moveTo>
                  <a:pt x="0" y="0"/>
                </a:moveTo>
                <a:lnTo>
                  <a:pt x="13001498" y="0"/>
                </a:lnTo>
                <a:lnTo>
                  <a:pt x="13001498" y="9753600"/>
                </a:lnTo>
                <a:lnTo>
                  <a:pt x="0" y="9753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16683" r="-16683" t="0"/>
            </a:stretch>
          </a:blipFill>
          <a:ln>
            <a:noFill/>
          </a:ln>
        </p:spPr>
      </p:sp>
      <p:sp>
        <p:nvSpPr>
          <p:cNvPr id="85" name="Google Shape;85;p1"/>
          <p:cNvSpPr/>
          <p:nvPr/>
        </p:nvSpPr>
        <p:spPr>
          <a:xfrm>
            <a:off x="6719421" y="1788157"/>
            <a:ext cx="3007328" cy="3007328"/>
          </a:xfrm>
          <a:custGeom>
            <a:rect b="b" l="l" r="r" t="t"/>
            <a:pathLst>
              <a:path extrusionOk="0" h="4009771" w="4009771">
                <a:moveTo>
                  <a:pt x="0" y="0"/>
                </a:moveTo>
                <a:lnTo>
                  <a:pt x="4009771" y="0"/>
                </a:lnTo>
                <a:lnTo>
                  <a:pt x="4009771" y="4009771"/>
                </a:lnTo>
                <a:lnTo>
                  <a:pt x="0" y="400977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86" name="Google Shape;86;p1"/>
          <p:cNvSpPr/>
          <p:nvPr/>
        </p:nvSpPr>
        <p:spPr>
          <a:xfrm>
            <a:off x="6069178" y="0"/>
            <a:ext cx="1706880" cy="1219200"/>
          </a:xfrm>
          <a:custGeom>
            <a:rect b="b" l="l" r="r" t="t"/>
            <a:pathLst>
              <a:path extrusionOk="0" h="1625600" w="2275840">
                <a:moveTo>
                  <a:pt x="0" y="0"/>
                </a:moveTo>
                <a:lnTo>
                  <a:pt x="2275840" y="0"/>
                </a:lnTo>
                <a:lnTo>
                  <a:pt x="2275840" y="1625600"/>
                </a:lnTo>
                <a:lnTo>
                  <a:pt x="0" y="1625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87" name="Google Shape;87;p1"/>
          <p:cNvSpPr/>
          <p:nvPr/>
        </p:nvSpPr>
        <p:spPr>
          <a:xfrm>
            <a:off x="6719421" y="6502403"/>
            <a:ext cx="1056608" cy="812768"/>
          </a:xfrm>
          <a:custGeom>
            <a:rect b="b" l="l" r="r" t="t"/>
            <a:pathLst>
              <a:path extrusionOk="0" h="1083691" w="1408811">
                <a:moveTo>
                  <a:pt x="0" y="0"/>
                </a:moveTo>
                <a:lnTo>
                  <a:pt x="1408811" y="0"/>
                </a:lnTo>
                <a:lnTo>
                  <a:pt x="1408811" y="1083691"/>
                </a:lnTo>
                <a:lnTo>
                  <a:pt x="0" y="10836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-3" l="0" r="-2" t="0"/>
            </a:stretch>
          </a:blipFill>
          <a:ln>
            <a:noFill/>
          </a:ln>
        </p:spPr>
      </p:sp>
      <p:sp>
        <p:nvSpPr>
          <p:cNvPr id="88" name="Google Shape;88;p1"/>
          <p:cNvSpPr/>
          <p:nvPr/>
        </p:nvSpPr>
        <p:spPr>
          <a:xfrm>
            <a:off x="271150" y="2844828"/>
            <a:ext cx="4306253" cy="4470368"/>
          </a:xfrm>
          <a:custGeom>
            <a:rect b="b" l="l" r="r" t="t"/>
            <a:pathLst>
              <a:path extrusionOk="0" h="5960491" w="5741670">
                <a:moveTo>
                  <a:pt x="0" y="0"/>
                </a:moveTo>
                <a:lnTo>
                  <a:pt x="5741670" y="0"/>
                </a:lnTo>
                <a:lnTo>
                  <a:pt x="5741670" y="5960491"/>
                </a:lnTo>
                <a:lnTo>
                  <a:pt x="0" y="59604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-18" r="-18" t="0"/>
            </a:stretch>
          </a:blipFill>
          <a:ln>
            <a:noFill/>
          </a:ln>
        </p:spPr>
      </p:sp>
      <p:sp>
        <p:nvSpPr>
          <p:cNvPr id="89" name="Google Shape;89;p1"/>
          <p:cNvSpPr/>
          <p:nvPr/>
        </p:nvSpPr>
        <p:spPr>
          <a:xfrm>
            <a:off x="8220656" y="0"/>
            <a:ext cx="807148" cy="1233868"/>
          </a:xfrm>
          <a:custGeom>
            <a:rect b="b" l="l" r="r" t="t"/>
            <a:pathLst>
              <a:path extrusionOk="0" h="1645158" w="1076198">
                <a:moveTo>
                  <a:pt x="0" y="0"/>
                </a:moveTo>
                <a:lnTo>
                  <a:pt x="1076198" y="0"/>
                </a:lnTo>
                <a:lnTo>
                  <a:pt x="1076198" y="1645158"/>
                </a:lnTo>
                <a:lnTo>
                  <a:pt x="0" y="164515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-229" l="0" r="0" t="-231"/>
            </a:stretch>
          </a:blipFill>
          <a:ln>
            <a:noFill/>
          </a:ln>
        </p:spPr>
      </p:sp>
      <p:sp>
        <p:nvSpPr>
          <p:cNvPr id="90" name="Google Shape;90;p1"/>
          <p:cNvSpPr/>
          <p:nvPr/>
        </p:nvSpPr>
        <p:spPr>
          <a:xfrm>
            <a:off x="8262109" y="0"/>
            <a:ext cx="731520" cy="1172908"/>
          </a:xfrm>
          <a:custGeom>
            <a:rect b="b" l="l" r="r" t="t"/>
            <a:pathLst>
              <a:path extrusionOk="0" h="1563878" w="975360">
                <a:moveTo>
                  <a:pt x="975360" y="0"/>
                </a:moveTo>
                <a:lnTo>
                  <a:pt x="0" y="0"/>
                </a:lnTo>
                <a:lnTo>
                  <a:pt x="0" y="1563878"/>
                </a:lnTo>
                <a:lnTo>
                  <a:pt x="975360" y="1563878"/>
                </a:lnTo>
                <a:lnTo>
                  <a:pt x="975360" y="0"/>
                </a:lnTo>
                <a:close/>
              </a:path>
            </a:pathLst>
          </a:custGeom>
          <a:solidFill>
            <a:srgbClr val="AF1412"/>
          </a:solidFill>
          <a:ln>
            <a:noFill/>
          </a:ln>
        </p:spPr>
      </p:sp>
      <p:sp>
        <p:nvSpPr>
          <p:cNvPr descr="Fresh Gourmet Bread" id="91" name="Google Shape;91;p1"/>
          <p:cNvSpPr/>
          <p:nvPr/>
        </p:nvSpPr>
        <p:spPr>
          <a:xfrm>
            <a:off x="2739133" y="914400"/>
            <a:ext cx="7014495" cy="3188589"/>
          </a:xfrm>
          <a:custGeom>
            <a:rect b="b" l="l" r="r" t="t"/>
            <a:pathLst>
              <a:path extrusionOk="0" h="4251452" w="9352661">
                <a:moveTo>
                  <a:pt x="0" y="0"/>
                </a:moveTo>
                <a:lnTo>
                  <a:pt x="9352661" y="0"/>
                </a:lnTo>
                <a:lnTo>
                  <a:pt x="9352661" y="4251452"/>
                </a:lnTo>
                <a:lnTo>
                  <a:pt x="0" y="425145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0" l="-52" r="-51" t="0"/>
            </a:stretch>
          </a:blipFill>
          <a:ln>
            <a:noFill/>
          </a:ln>
        </p:spPr>
      </p:sp>
      <p:sp>
        <p:nvSpPr>
          <p:cNvPr descr="$PPTXTitle" id="92" name="Google Shape;92;p1"/>
          <p:cNvSpPr txBox="1"/>
          <p:nvPr/>
        </p:nvSpPr>
        <p:spPr>
          <a:xfrm>
            <a:off x="499125" y="1289775"/>
            <a:ext cx="1861800" cy="1856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17" sz="2079" u="none" cap="none" strike="noStrike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BASIL'S BAKERY</a:t>
            </a:r>
            <a:endParaRPr/>
          </a:p>
          <a:p>
            <a:pPr indent="0" lvl="0" marL="0" marR="0" rtl="0" algn="l">
              <a:lnSpc>
                <a:spcPct val="1200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pc="-58" sz="2079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Understanding</a:t>
            </a:r>
            <a:r>
              <a:rPr b="0" i="0" lang="en-US" spc="-58" sz="2079" u="none" cap="none" strike="noStrike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 the lack of sales growth</a:t>
            </a:r>
            <a:endParaRPr/>
          </a:p>
        </p:txBody>
      </p:sp>
      <p:sp>
        <p:nvSpPr>
          <p:cNvPr id="93" name="Google Shape;93;p1"/>
          <p:cNvSpPr/>
          <p:nvPr/>
        </p:nvSpPr>
        <p:spPr>
          <a:xfrm>
            <a:off x="2800912" y="4476493"/>
            <a:ext cx="678685" cy="124625"/>
          </a:xfrm>
          <a:custGeom>
            <a:rect b="b" l="l" r="r" t="t"/>
            <a:pathLst>
              <a:path extrusionOk="0" h="124625" w="678685">
                <a:moveTo>
                  <a:pt x="0" y="0"/>
                </a:moveTo>
                <a:lnTo>
                  <a:pt x="678685" y="0"/>
                </a:lnTo>
                <a:lnTo>
                  <a:pt x="678685" y="124625"/>
                </a:lnTo>
                <a:lnTo>
                  <a:pt x="0" y="12462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0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94" name="Google Shape;94;p1"/>
          <p:cNvSpPr txBox="1"/>
          <p:nvPr/>
        </p:nvSpPr>
        <p:spPr>
          <a:xfrm>
            <a:off x="9136952" y="4303243"/>
            <a:ext cx="237744" cy="46071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9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81" sz="2986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1</a:t>
            </a:r>
            <a:endParaRPr/>
          </a:p>
        </p:txBody>
      </p:sp>
      <p:sp>
        <p:nvSpPr>
          <p:cNvPr id="95" name="Google Shape;95;p1"/>
          <p:cNvSpPr txBox="1"/>
          <p:nvPr/>
        </p:nvSpPr>
        <p:spPr>
          <a:xfrm>
            <a:off x="2961570" y="4746603"/>
            <a:ext cx="2504780" cy="15589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54166" lvl="1" marL="123365" marR="0" rtl="0" algn="l">
              <a:lnSpc>
                <a:spcPct val="120046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3"/>
              <a:buFont typeface="Arial"/>
              <a:buChar char="•"/>
            </a:pPr>
            <a:r>
              <a:rPr b="0" i="0" lang="en-US" spc="-64" sz="853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STUDENT NAME : STEFAN BOGDAN PANAITE</a:t>
            </a:r>
            <a:endParaRPr/>
          </a:p>
          <a:p>
            <a:pPr indent="-61682" lvl="1" marL="123365" marR="0" rtl="0" algn="l">
              <a:lnSpc>
                <a:spcPct val="12004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pc="-64" sz="853" u="none" cap="none" strike="noStrike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  <a:p>
            <a:pPr indent="-54166" lvl="1" marL="123365" marR="0" rtl="0" algn="l">
              <a:lnSpc>
                <a:spcPct val="120046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3"/>
              <a:buFont typeface="Arial"/>
              <a:buChar char="•"/>
            </a:pPr>
            <a:r>
              <a:rPr b="0" i="0" lang="en-US" spc="-10" sz="853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STUDENT NUMBER: 2537232</a:t>
            </a:r>
            <a:endParaRPr/>
          </a:p>
          <a:p>
            <a:pPr indent="-61682" lvl="1" marL="123365" marR="0" rtl="0" algn="l">
              <a:lnSpc>
                <a:spcPct val="12004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pc="-10" sz="853" u="none" cap="none" strike="noStrike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  <a:p>
            <a:pPr indent="-54166" lvl="1" marL="123365" marR="0" rtl="0" algn="l">
              <a:lnSpc>
                <a:spcPct val="120046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3"/>
              <a:buFont typeface="Arial"/>
              <a:buChar char="•"/>
            </a:pPr>
            <a:r>
              <a:rPr b="0" i="0" lang="en-US" spc="-10" sz="853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LCLM 4004</a:t>
            </a:r>
            <a:endParaRPr/>
          </a:p>
          <a:p>
            <a:pPr indent="-61682" lvl="1" marL="123365" marR="0" rtl="0" algn="l">
              <a:lnSpc>
                <a:spcPct val="12004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pc="-10" sz="853" u="none" cap="none" strike="noStrike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  <a:p>
            <a:pPr indent="-54166" lvl="1" marL="123365" marR="0" rtl="0" algn="l">
              <a:lnSpc>
                <a:spcPct val="120046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3"/>
              <a:buFont typeface="Arial"/>
              <a:buChar char="•"/>
            </a:pPr>
            <a:r>
              <a:rPr b="0" i="0" lang="en-US" spc="-48" sz="853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PROBLEM SOLVING and DECISION MAKING</a:t>
            </a:r>
            <a:endParaRPr/>
          </a:p>
          <a:p>
            <a:pPr indent="-61682" lvl="1" marL="123365" marR="0" rtl="0" algn="l">
              <a:lnSpc>
                <a:spcPct val="12004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pc="-48" sz="853" u="none" cap="none" strike="noStrike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  <a:p>
            <a:pPr indent="-54166" lvl="1" marL="123365" marR="0" rtl="0" algn="l">
              <a:lnSpc>
                <a:spcPct val="120046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53"/>
              <a:buFont typeface="Arial"/>
              <a:buChar char="•"/>
            </a:pPr>
            <a:r>
              <a:rPr b="0" i="0" lang="en-US" spc="-48" sz="853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NAME LECTURE: ANNAMARIE DUFFICY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"/>
          <p:cNvSpPr/>
          <p:nvPr/>
        </p:nvSpPr>
        <p:spPr>
          <a:xfrm>
            <a:off x="6069178" y="0"/>
            <a:ext cx="1706880" cy="1219200"/>
          </a:xfrm>
          <a:custGeom>
            <a:rect b="b" l="l" r="r" t="t"/>
            <a:pathLst>
              <a:path extrusionOk="0" h="1625600" w="2275840">
                <a:moveTo>
                  <a:pt x="0" y="0"/>
                </a:moveTo>
                <a:lnTo>
                  <a:pt x="2275840" y="0"/>
                </a:lnTo>
                <a:lnTo>
                  <a:pt x="2275840" y="1625600"/>
                </a:lnTo>
                <a:lnTo>
                  <a:pt x="0" y="1625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1" name="Google Shape;101;p2"/>
          <p:cNvSpPr/>
          <p:nvPr/>
        </p:nvSpPr>
        <p:spPr>
          <a:xfrm>
            <a:off x="6719421" y="6502403"/>
            <a:ext cx="1056608" cy="812768"/>
          </a:xfrm>
          <a:custGeom>
            <a:rect b="b" l="l" r="r" t="t"/>
            <a:pathLst>
              <a:path extrusionOk="0" h="1083691" w="1408811">
                <a:moveTo>
                  <a:pt x="0" y="0"/>
                </a:moveTo>
                <a:lnTo>
                  <a:pt x="1408811" y="0"/>
                </a:lnTo>
                <a:lnTo>
                  <a:pt x="1408811" y="1083691"/>
                </a:lnTo>
                <a:lnTo>
                  <a:pt x="0" y="10836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3" l="0" r="-2" t="0"/>
            </a:stretch>
          </a:blipFill>
          <a:ln>
            <a:noFill/>
          </a:ln>
        </p:spPr>
      </p:sp>
      <p:sp>
        <p:nvSpPr>
          <p:cNvPr id="102" name="Google Shape;102;p2"/>
          <p:cNvSpPr/>
          <p:nvPr/>
        </p:nvSpPr>
        <p:spPr>
          <a:xfrm>
            <a:off x="0" y="2844803"/>
            <a:ext cx="4306252" cy="4470368"/>
          </a:xfrm>
          <a:custGeom>
            <a:rect b="b" l="l" r="r" t="t"/>
            <a:pathLst>
              <a:path extrusionOk="0" h="5960491" w="5741670">
                <a:moveTo>
                  <a:pt x="0" y="0"/>
                </a:moveTo>
                <a:lnTo>
                  <a:pt x="5741670" y="0"/>
                </a:lnTo>
                <a:lnTo>
                  <a:pt x="5741670" y="5960491"/>
                </a:lnTo>
                <a:lnTo>
                  <a:pt x="0" y="59604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-18" r="-18" t="0"/>
            </a:stretch>
          </a:blipFill>
          <a:ln>
            <a:noFill/>
          </a:ln>
        </p:spPr>
      </p:sp>
      <p:sp>
        <p:nvSpPr>
          <p:cNvPr id="103" name="Google Shape;103;p2"/>
          <p:cNvSpPr/>
          <p:nvPr/>
        </p:nvSpPr>
        <p:spPr>
          <a:xfrm>
            <a:off x="6719421" y="1788157"/>
            <a:ext cx="3007328" cy="3007328"/>
          </a:xfrm>
          <a:custGeom>
            <a:rect b="b" l="l" r="r" t="t"/>
            <a:pathLst>
              <a:path extrusionOk="0" h="4009771" w="4009771">
                <a:moveTo>
                  <a:pt x="0" y="0"/>
                </a:moveTo>
                <a:lnTo>
                  <a:pt x="4009771" y="0"/>
                </a:lnTo>
                <a:lnTo>
                  <a:pt x="4009771" y="4009771"/>
                </a:lnTo>
                <a:lnTo>
                  <a:pt x="0" y="400977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04" name="Google Shape;104;p2"/>
          <p:cNvSpPr/>
          <p:nvPr/>
        </p:nvSpPr>
        <p:spPr>
          <a:xfrm>
            <a:off x="8235067" y="14345"/>
            <a:ext cx="792765" cy="1219486"/>
          </a:xfrm>
          <a:custGeom>
            <a:rect b="b" l="l" r="r" t="t"/>
            <a:pathLst>
              <a:path extrusionOk="0" h="1625981" w="1057021">
                <a:moveTo>
                  <a:pt x="0" y="0"/>
                </a:moveTo>
                <a:lnTo>
                  <a:pt x="1057021" y="0"/>
                </a:lnTo>
                <a:lnTo>
                  <a:pt x="1057021" y="1625981"/>
                </a:lnTo>
                <a:lnTo>
                  <a:pt x="0" y="162598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-231" l="0" r="3" t="-231"/>
            </a:stretch>
          </a:blipFill>
          <a:ln>
            <a:noFill/>
          </a:ln>
        </p:spPr>
      </p:sp>
      <p:sp>
        <p:nvSpPr>
          <p:cNvPr id="105" name="Google Shape;105;p2"/>
          <p:cNvSpPr/>
          <p:nvPr/>
        </p:nvSpPr>
        <p:spPr>
          <a:xfrm>
            <a:off x="8262109" y="0"/>
            <a:ext cx="731520" cy="1172908"/>
          </a:xfrm>
          <a:custGeom>
            <a:rect b="b" l="l" r="r" t="t"/>
            <a:pathLst>
              <a:path extrusionOk="0" h="1563878" w="975360">
                <a:moveTo>
                  <a:pt x="975360" y="0"/>
                </a:moveTo>
                <a:lnTo>
                  <a:pt x="0" y="0"/>
                </a:lnTo>
                <a:lnTo>
                  <a:pt x="0" y="1563878"/>
                </a:lnTo>
                <a:lnTo>
                  <a:pt x="975360" y="1563878"/>
                </a:lnTo>
                <a:lnTo>
                  <a:pt x="975360" y="0"/>
                </a:lnTo>
                <a:close/>
              </a:path>
            </a:pathLst>
          </a:custGeom>
          <a:solidFill>
            <a:srgbClr val="AF1512"/>
          </a:solidFill>
          <a:ln>
            <a:noFill/>
          </a:ln>
        </p:spPr>
      </p:sp>
      <p:sp>
        <p:nvSpPr>
          <p:cNvPr id="106" name="Google Shape;106;p2"/>
          <p:cNvSpPr/>
          <p:nvPr/>
        </p:nvSpPr>
        <p:spPr>
          <a:xfrm>
            <a:off x="0" y="1222448"/>
            <a:ext cx="643319" cy="128397"/>
          </a:xfrm>
          <a:custGeom>
            <a:rect b="b" l="l" r="r" t="t"/>
            <a:pathLst>
              <a:path extrusionOk="0" h="171196" w="857758">
                <a:moveTo>
                  <a:pt x="0" y="171196"/>
                </a:moveTo>
                <a:lnTo>
                  <a:pt x="857758" y="171196"/>
                </a:lnTo>
                <a:lnTo>
                  <a:pt x="857758" y="0"/>
                </a:lnTo>
                <a:lnTo>
                  <a:pt x="0" y="0"/>
                </a:lnTo>
                <a:lnTo>
                  <a:pt x="0" y="171196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</p:sp>
      <p:sp>
        <p:nvSpPr>
          <p:cNvPr id="107" name="Google Shape;107;p2"/>
          <p:cNvSpPr/>
          <p:nvPr/>
        </p:nvSpPr>
        <p:spPr>
          <a:xfrm>
            <a:off x="0" y="2848051"/>
            <a:ext cx="3229261" cy="4467130"/>
          </a:xfrm>
          <a:custGeom>
            <a:rect b="b" l="l" r="r" t="t"/>
            <a:pathLst>
              <a:path extrusionOk="0" h="5956173" w="4305681">
                <a:moveTo>
                  <a:pt x="0" y="0"/>
                </a:moveTo>
                <a:lnTo>
                  <a:pt x="4305681" y="0"/>
                </a:lnTo>
                <a:lnTo>
                  <a:pt x="4305681" y="5956173"/>
                </a:lnTo>
                <a:lnTo>
                  <a:pt x="0" y="595617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0" l="-16649" r="-16649" t="0"/>
            </a:stretch>
          </a:blipFill>
          <a:ln>
            <a:noFill/>
          </a:ln>
        </p:spPr>
      </p:sp>
      <p:sp>
        <p:nvSpPr>
          <p:cNvPr id="108" name="Google Shape;108;p2"/>
          <p:cNvSpPr/>
          <p:nvPr/>
        </p:nvSpPr>
        <p:spPr>
          <a:xfrm>
            <a:off x="0" y="3085386"/>
            <a:ext cx="1217581" cy="2522887"/>
          </a:xfrm>
          <a:custGeom>
            <a:rect b="b" l="l" r="r" t="t"/>
            <a:pathLst>
              <a:path extrusionOk="0" h="3363849" w="1623441">
                <a:moveTo>
                  <a:pt x="0" y="0"/>
                </a:moveTo>
                <a:lnTo>
                  <a:pt x="1623441" y="0"/>
                </a:lnTo>
                <a:lnTo>
                  <a:pt x="1623441" y="3363849"/>
                </a:lnTo>
                <a:lnTo>
                  <a:pt x="0" y="336384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-1" l="-16756" r="-16756" t="0"/>
            </a:stretch>
          </a:blipFill>
          <a:ln>
            <a:noFill/>
          </a:ln>
        </p:spPr>
      </p:sp>
      <p:sp>
        <p:nvSpPr>
          <p:cNvPr id="109" name="Google Shape;109;p2"/>
          <p:cNvSpPr/>
          <p:nvPr/>
        </p:nvSpPr>
        <p:spPr>
          <a:xfrm>
            <a:off x="6399171" y="0"/>
            <a:ext cx="1283398" cy="1217581"/>
          </a:xfrm>
          <a:custGeom>
            <a:rect b="b" l="l" r="r" t="t"/>
            <a:pathLst>
              <a:path extrusionOk="0" h="1623441" w="1711198">
                <a:moveTo>
                  <a:pt x="0" y="0"/>
                </a:moveTo>
                <a:lnTo>
                  <a:pt x="1711198" y="0"/>
                </a:lnTo>
                <a:lnTo>
                  <a:pt x="1711198" y="1623441"/>
                </a:lnTo>
                <a:lnTo>
                  <a:pt x="0" y="162344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0">
              <a:alphaModFix/>
            </a:blip>
            <a:stretch>
              <a:fillRect b="0" l="-16713" r="-16714" t="0"/>
            </a:stretch>
          </a:blipFill>
          <a:ln>
            <a:noFill/>
          </a:ln>
        </p:spPr>
      </p:sp>
      <p:sp>
        <p:nvSpPr>
          <p:cNvPr id="110" name="Google Shape;110;p2"/>
          <p:cNvSpPr/>
          <p:nvPr/>
        </p:nvSpPr>
        <p:spPr>
          <a:xfrm>
            <a:off x="6884413" y="6502403"/>
            <a:ext cx="794956" cy="812768"/>
          </a:xfrm>
          <a:custGeom>
            <a:rect b="b" l="l" r="r" t="t"/>
            <a:pathLst>
              <a:path extrusionOk="0" h="1083691" w="1059942">
                <a:moveTo>
                  <a:pt x="0" y="0"/>
                </a:moveTo>
                <a:lnTo>
                  <a:pt x="1059942" y="0"/>
                </a:lnTo>
                <a:lnTo>
                  <a:pt x="1059942" y="1083691"/>
                </a:lnTo>
                <a:lnTo>
                  <a:pt x="0" y="10836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1">
              <a:alphaModFix/>
            </a:blip>
            <a:stretch>
              <a:fillRect b="-3" l="-16666" r="-16660" t="0"/>
            </a:stretch>
          </a:blipFill>
          <a:ln>
            <a:noFill/>
          </a:ln>
        </p:spPr>
      </p:sp>
      <p:sp>
        <p:nvSpPr>
          <p:cNvPr id="111" name="Google Shape;111;p2"/>
          <p:cNvSpPr/>
          <p:nvPr/>
        </p:nvSpPr>
        <p:spPr>
          <a:xfrm>
            <a:off x="8308438" y="0"/>
            <a:ext cx="624173" cy="1280160"/>
          </a:xfrm>
          <a:custGeom>
            <a:rect b="b" l="l" r="r" t="t"/>
            <a:pathLst>
              <a:path extrusionOk="0" h="1706880" w="832231">
                <a:moveTo>
                  <a:pt x="0" y="0"/>
                </a:moveTo>
                <a:lnTo>
                  <a:pt x="832231" y="0"/>
                </a:lnTo>
                <a:lnTo>
                  <a:pt x="832231" y="1706880"/>
                </a:lnTo>
                <a:lnTo>
                  <a:pt x="0" y="17068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2">
              <a:alphaModFix/>
            </a:blip>
            <a:stretch>
              <a:fillRect b="-460" l="0" r="-4" t="-460"/>
            </a:stretch>
          </a:blipFill>
          <a:ln>
            <a:noFill/>
          </a:ln>
        </p:spPr>
      </p:sp>
      <p:sp>
        <p:nvSpPr>
          <p:cNvPr id="112" name="Google Shape;112;p2"/>
          <p:cNvSpPr/>
          <p:nvPr/>
        </p:nvSpPr>
        <p:spPr>
          <a:xfrm>
            <a:off x="0" y="0"/>
            <a:ext cx="9753600" cy="7315200"/>
          </a:xfrm>
          <a:custGeom>
            <a:rect b="b" l="l" r="r" t="t"/>
            <a:pathLst>
              <a:path extrusionOk="0" h="9753600" w="13004800">
                <a:moveTo>
                  <a:pt x="0" y="0"/>
                </a:moveTo>
                <a:lnTo>
                  <a:pt x="13004800" y="0"/>
                </a:lnTo>
                <a:lnTo>
                  <a:pt x="13004800" y="9753600"/>
                </a:lnTo>
                <a:lnTo>
                  <a:pt x="0" y="9753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3">
              <a:alphaModFix/>
            </a:blip>
            <a:stretch>
              <a:fillRect b="0" l="-16667" r="-16667" t="0"/>
            </a:stretch>
          </a:blipFill>
          <a:ln>
            <a:noFill/>
          </a:ln>
        </p:spPr>
      </p:sp>
      <p:sp>
        <p:nvSpPr>
          <p:cNvPr id="113" name="Google Shape;113;p2"/>
          <p:cNvSpPr/>
          <p:nvPr/>
        </p:nvSpPr>
        <p:spPr>
          <a:xfrm>
            <a:off x="6976262" y="1557328"/>
            <a:ext cx="2777747" cy="881215"/>
          </a:xfrm>
          <a:custGeom>
            <a:rect b="b" l="l" r="r" t="t"/>
            <a:pathLst>
              <a:path extrusionOk="0" h="881215" w="2777747">
                <a:moveTo>
                  <a:pt x="0" y="0"/>
                </a:moveTo>
                <a:lnTo>
                  <a:pt x="2777748" y="0"/>
                </a:lnTo>
                <a:lnTo>
                  <a:pt x="2777748" y="881215"/>
                </a:lnTo>
                <a:lnTo>
                  <a:pt x="0" y="88121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descr="$PPTXTitle" id="114" name="Google Shape;114;p2"/>
          <p:cNvSpPr txBox="1"/>
          <p:nvPr/>
        </p:nvSpPr>
        <p:spPr>
          <a:xfrm>
            <a:off x="603094" y="626450"/>
            <a:ext cx="6993331" cy="128769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213" sz="3840" u="none" cap="none" strike="noStrike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THE business and the context</a:t>
            </a:r>
            <a:endParaRPr/>
          </a:p>
        </p:txBody>
      </p:sp>
      <p:sp>
        <p:nvSpPr>
          <p:cNvPr id="115" name="Google Shape;115;p2"/>
          <p:cNvSpPr/>
          <p:nvPr/>
        </p:nvSpPr>
        <p:spPr>
          <a:xfrm>
            <a:off x="8308438" y="0"/>
            <a:ext cx="624173" cy="1280160"/>
          </a:xfrm>
          <a:custGeom>
            <a:rect b="b" l="l" r="r" t="t"/>
            <a:pathLst>
              <a:path extrusionOk="0" h="1706880" w="832231">
                <a:moveTo>
                  <a:pt x="0" y="0"/>
                </a:moveTo>
                <a:lnTo>
                  <a:pt x="832231" y="0"/>
                </a:lnTo>
                <a:lnTo>
                  <a:pt x="832231" y="1706880"/>
                </a:lnTo>
                <a:lnTo>
                  <a:pt x="0" y="17068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2">
              <a:alphaModFix/>
            </a:blip>
            <a:stretch>
              <a:fillRect b="-460" l="0" r="-4" t="-460"/>
            </a:stretch>
          </a:blipFill>
          <a:ln>
            <a:noFill/>
          </a:ln>
        </p:spPr>
      </p:sp>
      <p:sp>
        <p:nvSpPr>
          <p:cNvPr id="116" name="Google Shape;116;p2"/>
          <p:cNvSpPr/>
          <p:nvPr/>
        </p:nvSpPr>
        <p:spPr>
          <a:xfrm>
            <a:off x="8349891" y="0"/>
            <a:ext cx="548640" cy="1219200"/>
          </a:xfrm>
          <a:custGeom>
            <a:rect b="b" l="l" r="r" t="t"/>
            <a:pathLst>
              <a:path extrusionOk="0" h="1625600" w="731520">
                <a:moveTo>
                  <a:pt x="731520" y="0"/>
                </a:moveTo>
                <a:lnTo>
                  <a:pt x="0" y="0"/>
                </a:lnTo>
                <a:lnTo>
                  <a:pt x="0" y="1625600"/>
                </a:lnTo>
                <a:lnTo>
                  <a:pt x="731520" y="1625600"/>
                </a:lnTo>
                <a:lnTo>
                  <a:pt x="731520" y="0"/>
                </a:lnTo>
                <a:close/>
              </a:path>
            </a:pathLst>
          </a:custGeom>
          <a:solidFill>
            <a:srgbClr val="AF1512"/>
          </a:solidFill>
          <a:ln>
            <a:noFill/>
          </a:ln>
        </p:spPr>
      </p:sp>
      <p:sp>
        <p:nvSpPr>
          <p:cNvPr id="117" name="Google Shape;117;p2"/>
          <p:cNvSpPr/>
          <p:nvPr/>
        </p:nvSpPr>
        <p:spPr>
          <a:xfrm>
            <a:off x="1291" y="1788157"/>
            <a:ext cx="9753600" cy="5436279"/>
          </a:xfrm>
          <a:custGeom>
            <a:rect b="b" l="l" r="r" t="t"/>
            <a:pathLst>
              <a:path extrusionOk="0" h="5436279" w="9753600">
                <a:moveTo>
                  <a:pt x="0" y="0"/>
                </a:moveTo>
                <a:lnTo>
                  <a:pt x="9753600" y="0"/>
                </a:lnTo>
                <a:lnTo>
                  <a:pt x="9753600" y="5436279"/>
                </a:lnTo>
                <a:lnTo>
                  <a:pt x="0" y="543627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18" name="Google Shape;118;p2"/>
          <p:cNvSpPr/>
          <p:nvPr/>
        </p:nvSpPr>
        <p:spPr>
          <a:xfrm>
            <a:off x="519789" y="3642560"/>
            <a:ext cx="8716424" cy="537211"/>
          </a:xfrm>
          <a:custGeom>
            <a:rect b="b" l="l" r="r" t="t"/>
            <a:pathLst>
              <a:path extrusionOk="0" h="716280" w="11621898">
                <a:moveTo>
                  <a:pt x="11502517" y="0"/>
                </a:moveTo>
                <a:lnTo>
                  <a:pt x="119380" y="0"/>
                </a:lnTo>
                <a:lnTo>
                  <a:pt x="72898" y="9398"/>
                </a:lnTo>
                <a:lnTo>
                  <a:pt x="34925" y="34925"/>
                </a:lnTo>
                <a:lnTo>
                  <a:pt x="9398" y="72898"/>
                </a:lnTo>
                <a:lnTo>
                  <a:pt x="0" y="119380"/>
                </a:lnTo>
                <a:lnTo>
                  <a:pt x="0" y="596900"/>
                </a:lnTo>
                <a:lnTo>
                  <a:pt x="9398" y="643382"/>
                </a:lnTo>
                <a:lnTo>
                  <a:pt x="34925" y="681355"/>
                </a:lnTo>
                <a:lnTo>
                  <a:pt x="72898" y="706882"/>
                </a:lnTo>
                <a:lnTo>
                  <a:pt x="119380" y="716280"/>
                </a:lnTo>
                <a:lnTo>
                  <a:pt x="11502517" y="716280"/>
                </a:lnTo>
                <a:lnTo>
                  <a:pt x="11548999" y="706882"/>
                </a:lnTo>
                <a:lnTo>
                  <a:pt x="11586973" y="681355"/>
                </a:lnTo>
                <a:lnTo>
                  <a:pt x="11612499" y="643382"/>
                </a:lnTo>
                <a:lnTo>
                  <a:pt x="11621898" y="596900"/>
                </a:lnTo>
                <a:lnTo>
                  <a:pt x="11621898" y="119380"/>
                </a:lnTo>
                <a:lnTo>
                  <a:pt x="11612499" y="72898"/>
                </a:lnTo>
                <a:lnTo>
                  <a:pt x="11586973" y="34925"/>
                </a:lnTo>
                <a:lnTo>
                  <a:pt x="11548999" y="9398"/>
                </a:lnTo>
                <a:lnTo>
                  <a:pt x="11502517" y="0"/>
                </a:lnTo>
                <a:close/>
              </a:path>
            </a:pathLst>
          </a:custGeom>
          <a:solidFill>
            <a:srgbClr val="5F9C9D"/>
          </a:solidFill>
          <a:ln>
            <a:noFill/>
          </a:ln>
        </p:spPr>
      </p:sp>
      <p:sp>
        <p:nvSpPr>
          <p:cNvPr id="119" name="Google Shape;119;p2"/>
          <p:cNvSpPr/>
          <p:nvPr/>
        </p:nvSpPr>
        <p:spPr>
          <a:xfrm>
            <a:off x="509626" y="3632406"/>
            <a:ext cx="8736921" cy="558127"/>
          </a:xfrm>
          <a:custGeom>
            <a:rect b="b" l="l" r="r" t="t"/>
            <a:pathLst>
              <a:path extrusionOk="0" h="558127" w="8736921">
                <a:moveTo>
                  <a:pt x="0" y="0"/>
                </a:moveTo>
                <a:lnTo>
                  <a:pt x="8736920" y="0"/>
                </a:lnTo>
                <a:lnTo>
                  <a:pt x="8736920" y="558127"/>
                </a:lnTo>
                <a:lnTo>
                  <a:pt x="0" y="55812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20" name="Google Shape;120;p2"/>
          <p:cNvSpPr/>
          <p:nvPr/>
        </p:nvSpPr>
        <p:spPr>
          <a:xfrm>
            <a:off x="519789" y="4244035"/>
            <a:ext cx="8716424" cy="537211"/>
          </a:xfrm>
          <a:custGeom>
            <a:rect b="b" l="l" r="r" t="t"/>
            <a:pathLst>
              <a:path extrusionOk="0" h="716280" w="11621898">
                <a:moveTo>
                  <a:pt x="11502517" y="0"/>
                </a:moveTo>
                <a:lnTo>
                  <a:pt x="119380" y="0"/>
                </a:lnTo>
                <a:lnTo>
                  <a:pt x="72898" y="9398"/>
                </a:lnTo>
                <a:lnTo>
                  <a:pt x="34925" y="34925"/>
                </a:lnTo>
                <a:lnTo>
                  <a:pt x="9398" y="72898"/>
                </a:lnTo>
                <a:lnTo>
                  <a:pt x="0" y="119380"/>
                </a:lnTo>
                <a:lnTo>
                  <a:pt x="0" y="596900"/>
                </a:lnTo>
                <a:lnTo>
                  <a:pt x="9398" y="643382"/>
                </a:lnTo>
                <a:lnTo>
                  <a:pt x="34925" y="681355"/>
                </a:lnTo>
                <a:lnTo>
                  <a:pt x="72898" y="706882"/>
                </a:lnTo>
                <a:lnTo>
                  <a:pt x="119380" y="716280"/>
                </a:lnTo>
                <a:lnTo>
                  <a:pt x="11502517" y="716280"/>
                </a:lnTo>
                <a:lnTo>
                  <a:pt x="11548999" y="706882"/>
                </a:lnTo>
                <a:lnTo>
                  <a:pt x="11586973" y="681355"/>
                </a:lnTo>
                <a:lnTo>
                  <a:pt x="11612499" y="643382"/>
                </a:lnTo>
                <a:lnTo>
                  <a:pt x="11621898" y="596900"/>
                </a:lnTo>
                <a:lnTo>
                  <a:pt x="11621898" y="119380"/>
                </a:lnTo>
                <a:lnTo>
                  <a:pt x="11612499" y="72898"/>
                </a:lnTo>
                <a:lnTo>
                  <a:pt x="11586973" y="34925"/>
                </a:lnTo>
                <a:lnTo>
                  <a:pt x="11548999" y="9398"/>
                </a:lnTo>
                <a:lnTo>
                  <a:pt x="11502517" y="0"/>
                </a:lnTo>
                <a:close/>
              </a:path>
            </a:pathLst>
          </a:custGeom>
          <a:solidFill>
            <a:srgbClr val="5F719D"/>
          </a:solidFill>
          <a:ln>
            <a:noFill/>
          </a:ln>
        </p:spPr>
      </p:sp>
      <p:sp>
        <p:nvSpPr>
          <p:cNvPr id="121" name="Google Shape;121;p2"/>
          <p:cNvSpPr/>
          <p:nvPr/>
        </p:nvSpPr>
        <p:spPr>
          <a:xfrm>
            <a:off x="509626" y="4233872"/>
            <a:ext cx="8736921" cy="558127"/>
          </a:xfrm>
          <a:custGeom>
            <a:rect b="b" l="l" r="r" t="t"/>
            <a:pathLst>
              <a:path extrusionOk="0" h="558127" w="8736921">
                <a:moveTo>
                  <a:pt x="0" y="0"/>
                </a:moveTo>
                <a:lnTo>
                  <a:pt x="8736920" y="0"/>
                </a:lnTo>
                <a:lnTo>
                  <a:pt x="8736920" y="558127"/>
                </a:lnTo>
                <a:lnTo>
                  <a:pt x="0" y="55812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22" name="Google Shape;122;p2"/>
          <p:cNvSpPr/>
          <p:nvPr/>
        </p:nvSpPr>
        <p:spPr>
          <a:xfrm>
            <a:off x="519789" y="4845510"/>
            <a:ext cx="8716424" cy="537211"/>
          </a:xfrm>
          <a:custGeom>
            <a:rect b="b" l="l" r="r" t="t"/>
            <a:pathLst>
              <a:path extrusionOk="0" h="716280" w="11621898">
                <a:moveTo>
                  <a:pt x="11502517" y="0"/>
                </a:moveTo>
                <a:lnTo>
                  <a:pt x="119380" y="0"/>
                </a:lnTo>
                <a:lnTo>
                  <a:pt x="72898" y="9398"/>
                </a:lnTo>
                <a:lnTo>
                  <a:pt x="34925" y="34925"/>
                </a:lnTo>
                <a:lnTo>
                  <a:pt x="9398" y="72898"/>
                </a:lnTo>
                <a:lnTo>
                  <a:pt x="0" y="119380"/>
                </a:lnTo>
                <a:lnTo>
                  <a:pt x="0" y="596900"/>
                </a:lnTo>
                <a:lnTo>
                  <a:pt x="9398" y="643382"/>
                </a:lnTo>
                <a:lnTo>
                  <a:pt x="34925" y="681355"/>
                </a:lnTo>
                <a:lnTo>
                  <a:pt x="72898" y="706882"/>
                </a:lnTo>
                <a:lnTo>
                  <a:pt x="119380" y="716280"/>
                </a:lnTo>
                <a:lnTo>
                  <a:pt x="11502517" y="716280"/>
                </a:lnTo>
                <a:lnTo>
                  <a:pt x="11548999" y="706882"/>
                </a:lnTo>
                <a:lnTo>
                  <a:pt x="11586973" y="681355"/>
                </a:lnTo>
                <a:lnTo>
                  <a:pt x="11612499" y="643382"/>
                </a:lnTo>
                <a:lnTo>
                  <a:pt x="11621898" y="596900"/>
                </a:lnTo>
                <a:lnTo>
                  <a:pt x="11621898" y="119380"/>
                </a:lnTo>
                <a:lnTo>
                  <a:pt x="11612499" y="72898"/>
                </a:lnTo>
                <a:lnTo>
                  <a:pt x="11586973" y="34925"/>
                </a:lnTo>
                <a:lnTo>
                  <a:pt x="11548999" y="9398"/>
                </a:lnTo>
                <a:lnTo>
                  <a:pt x="11502517" y="0"/>
                </a:lnTo>
                <a:close/>
              </a:path>
            </a:pathLst>
          </a:custGeom>
          <a:solidFill>
            <a:srgbClr val="765E9E"/>
          </a:solidFill>
          <a:ln>
            <a:noFill/>
          </a:ln>
        </p:spPr>
      </p:sp>
      <p:sp>
        <p:nvSpPr>
          <p:cNvPr id="123" name="Google Shape;123;p2"/>
          <p:cNvSpPr/>
          <p:nvPr/>
        </p:nvSpPr>
        <p:spPr>
          <a:xfrm>
            <a:off x="509626" y="4835347"/>
            <a:ext cx="8736921" cy="558127"/>
          </a:xfrm>
          <a:custGeom>
            <a:rect b="b" l="l" r="r" t="t"/>
            <a:pathLst>
              <a:path extrusionOk="0" h="558127" w="8736921">
                <a:moveTo>
                  <a:pt x="0" y="0"/>
                </a:moveTo>
                <a:lnTo>
                  <a:pt x="8736920" y="0"/>
                </a:lnTo>
                <a:lnTo>
                  <a:pt x="8736920" y="558127"/>
                </a:lnTo>
                <a:lnTo>
                  <a:pt x="0" y="55812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24" name="Google Shape;124;p2"/>
          <p:cNvSpPr/>
          <p:nvPr/>
        </p:nvSpPr>
        <p:spPr>
          <a:xfrm>
            <a:off x="519789" y="5447795"/>
            <a:ext cx="8716424" cy="537211"/>
          </a:xfrm>
          <a:custGeom>
            <a:rect b="b" l="l" r="r" t="t"/>
            <a:pathLst>
              <a:path extrusionOk="0" h="716280" w="11621898">
                <a:moveTo>
                  <a:pt x="11502517" y="0"/>
                </a:moveTo>
                <a:lnTo>
                  <a:pt x="119380" y="0"/>
                </a:lnTo>
                <a:lnTo>
                  <a:pt x="72898" y="9398"/>
                </a:lnTo>
                <a:lnTo>
                  <a:pt x="34925" y="34925"/>
                </a:lnTo>
                <a:lnTo>
                  <a:pt x="9398" y="72898"/>
                </a:lnTo>
                <a:lnTo>
                  <a:pt x="0" y="119380"/>
                </a:lnTo>
                <a:lnTo>
                  <a:pt x="0" y="596900"/>
                </a:lnTo>
                <a:lnTo>
                  <a:pt x="9398" y="643382"/>
                </a:lnTo>
                <a:lnTo>
                  <a:pt x="34925" y="681355"/>
                </a:lnTo>
                <a:lnTo>
                  <a:pt x="72898" y="706882"/>
                </a:lnTo>
                <a:lnTo>
                  <a:pt x="119380" y="716280"/>
                </a:lnTo>
                <a:lnTo>
                  <a:pt x="11502517" y="716280"/>
                </a:lnTo>
                <a:lnTo>
                  <a:pt x="11548999" y="706882"/>
                </a:lnTo>
                <a:lnTo>
                  <a:pt x="11586973" y="681355"/>
                </a:lnTo>
                <a:lnTo>
                  <a:pt x="11612499" y="643382"/>
                </a:lnTo>
                <a:lnTo>
                  <a:pt x="11621898" y="596900"/>
                </a:lnTo>
                <a:lnTo>
                  <a:pt x="11621898" y="119380"/>
                </a:lnTo>
                <a:lnTo>
                  <a:pt x="11612499" y="72898"/>
                </a:lnTo>
                <a:lnTo>
                  <a:pt x="11586973" y="34925"/>
                </a:lnTo>
                <a:lnTo>
                  <a:pt x="11548999" y="9398"/>
                </a:lnTo>
                <a:lnTo>
                  <a:pt x="11502517" y="0"/>
                </a:lnTo>
                <a:close/>
              </a:path>
            </a:pathLst>
          </a:custGeom>
          <a:solidFill>
            <a:srgbClr val="9E5E9B"/>
          </a:solidFill>
          <a:ln>
            <a:noFill/>
          </a:ln>
        </p:spPr>
      </p:sp>
      <p:sp>
        <p:nvSpPr>
          <p:cNvPr id="125" name="Google Shape;125;p2"/>
          <p:cNvSpPr/>
          <p:nvPr/>
        </p:nvSpPr>
        <p:spPr>
          <a:xfrm>
            <a:off x="509626" y="5437632"/>
            <a:ext cx="8736921" cy="558127"/>
          </a:xfrm>
          <a:custGeom>
            <a:rect b="b" l="l" r="r" t="t"/>
            <a:pathLst>
              <a:path extrusionOk="0" h="558127" w="8736921">
                <a:moveTo>
                  <a:pt x="0" y="0"/>
                </a:moveTo>
                <a:lnTo>
                  <a:pt x="8736920" y="0"/>
                </a:lnTo>
                <a:lnTo>
                  <a:pt x="8736920" y="558127"/>
                </a:lnTo>
                <a:lnTo>
                  <a:pt x="0" y="55812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26" name="Google Shape;126;p2"/>
          <p:cNvSpPr txBox="1"/>
          <p:nvPr/>
        </p:nvSpPr>
        <p:spPr>
          <a:xfrm>
            <a:off x="519800" y="3740351"/>
            <a:ext cx="9149700" cy="2246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1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9" sz="1338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Small bakery in a retail park in Coventry.</a:t>
            </a:r>
            <a:endParaRPr sz="400"/>
          </a:p>
          <a:p>
            <a:pPr indent="0" lvl="0" marL="0" marR="0" rtl="0" algn="l">
              <a:lnSpc>
                <a:spcPct val="12001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pc="-9" sz="2338" u="none" cap="none" strike="noStrike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  <a:p>
            <a:pPr indent="0" lvl="0" marL="0" marR="0" rtl="0" algn="l">
              <a:lnSpc>
                <a:spcPct val="12001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9" sz="1638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Bread, cakes and pastries from organic products: local customers. </a:t>
            </a:r>
            <a:endParaRPr b="0" i="0" spc="-9" sz="1638" u="none" cap="none" strike="noStrike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  <a:p>
            <a:pPr indent="0" lvl="0" marL="0" marR="0" rtl="0" algn="l">
              <a:lnSpc>
                <a:spcPct val="12001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pc="-9" sz="1638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  <a:p>
            <a:pPr indent="0" lvl="0" marL="0" marR="0" rtl="0" algn="l">
              <a:lnSpc>
                <a:spcPct val="12001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9" sz="1838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Locals and shoppers</a:t>
            </a:r>
            <a:endParaRPr b="0" i="0" spc="-9" sz="1838" u="none" cap="none" strike="noStrike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  <a:p>
            <a:pPr indent="0" lvl="0" marL="0" marR="0" rtl="0" algn="l">
              <a:lnSpc>
                <a:spcPct val="12001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pc="-9" sz="1838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  <a:p>
            <a:pPr indent="0" lvl="0" marL="0" marR="0" rtl="0" algn="l">
              <a:lnSpc>
                <a:spcPct val="12001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1" sz="1838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Sales increased prior to 2020, but did not fully rebound.</a:t>
            </a:r>
            <a:endParaRPr sz="9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3"/>
          <p:cNvSpPr/>
          <p:nvPr/>
        </p:nvSpPr>
        <p:spPr>
          <a:xfrm>
            <a:off x="0" y="0"/>
            <a:ext cx="9751124" cy="7315200"/>
          </a:xfrm>
          <a:custGeom>
            <a:rect b="b" l="l" r="r" t="t"/>
            <a:pathLst>
              <a:path extrusionOk="0" h="9753600" w="13001498">
                <a:moveTo>
                  <a:pt x="0" y="0"/>
                </a:moveTo>
                <a:lnTo>
                  <a:pt x="13001498" y="0"/>
                </a:lnTo>
                <a:lnTo>
                  <a:pt x="13001498" y="9753600"/>
                </a:lnTo>
                <a:lnTo>
                  <a:pt x="0" y="9753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16683" r="-16683" t="0"/>
            </a:stretch>
          </a:blipFill>
          <a:ln>
            <a:noFill/>
          </a:ln>
        </p:spPr>
      </p:sp>
      <p:sp>
        <p:nvSpPr>
          <p:cNvPr id="132" name="Google Shape;132;p3"/>
          <p:cNvSpPr/>
          <p:nvPr/>
        </p:nvSpPr>
        <p:spPr>
          <a:xfrm>
            <a:off x="6719421" y="1788157"/>
            <a:ext cx="3007328" cy="3007328"/>
          </a:xfrm>
          <a:custGeom>
            <a:rect b="b" l="l" r="r" t="t"/>
            <a:pathLst>
              <a:path extrusionOk="0" h="4009771" w="4009771">
                <a:moveTo>
                  <a:pt x="0" y="0"/>
                </a:moveTo>
                <a:lnTo>
                  <a:pt x="4009771" y="0"/>
                </a:lnTo>
                <a:lnTo>
                  <a:pt x="4009771" y="4009771"/>
                </a:lnTo>
                <a:lnTo>
                  <a:pt x="0" y="400977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33" name="Google Shape;133;p3"/>
          <p:cNvSpPr/>
          <p:nvPr/>
        </p:nvSpPr>
        <p:spPr>
          <a:xfrm>
            <a:off x="6069178" y="0"/>
            <a:ext cx="1706880" cy="1219200"/>
          </a:xfrm>
          <a:custGeom>
            <a:rect b="b" l="l" r="r" t="t"/>
            <a:pathLst>
              <a:path extrusionOk="0" h="1625600" w="2275840">
                <a:moveTo>
                  <a:pt x="0" y="0"/>
                </a:moveTo>
                <a:lnTo>
                  <a:pt x="2275840" y="0"/>
                </a:lnTo>
                <a:lnTo>
                  <a:pt x="2275840" y="1625600"/>
                </a:lnTo>
                <a:lnTo>
                  <a:pt x="0" y="1625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34" name="Google Shape;134;p3"/>
          <p:cNvSpPr/>
          <p:nvPr/>
        </p:nvSpPr>
        <p:spPr>
          <a:xfrm>
            <a:off x="6719421" y="6502403"/>
            <a:ext cx="1056608" cy="812768"/>
          </a:xfrm>
          <a:custGeom>
            <a:rect b="b" l="l" r="r" t="t"/>
            <a:pathLst>
              <a:path extrusionOk="0" h="1083691" w="1408811">
                <a:moveTo>
                  <a:pt x="0" y="0"/>
                </a:moveTo>
                <a:lnTo>
                  <a:pt x="1408811" y="0"/>
                </a:lnTo>
                <a:lnTo>
                  <a:pt x="1408811" y="1083691"/>
                </a:lnTo>
                <a:lnTo>
                  <a:pt x="0" y="10836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-3" l="0" r="-2" t="0"/>
            </a:stretch>
          </a:blipFill>
          <a:ln>
            <a:noFill/>
          </a:ln>
        </p:spPr>
      </p:sp>
      <p:sp>
        <p:nvSpPr>
          <p:cNvPr id="135" name="Google Shape;135;p3"/>
          <p:cNvSpPr/>
          <p:nvPr/>
        </p:nvSpPr>
        <p:spPr>
          <a:xfrm>
            <a:off x="0" y="2844803"/>
            <a:ext cx="4306252" cy="4470368"/>
          </a:xfrm>
          <a:custGeom>
            <a:rect b="b" l="l" r="r" t="t"/>
            <a:pathLst>
              <a:path extrusionOk="0" h="5960491" w="5741670">
                <a:moveTo>
                  <a:pt x="0" y="0"/>
                </a:moveTo>
                <a:lnTo>
                  <a:pt x="5741670" y="0"/>
                </a:lnTo>
                <a:lnTo>
                  <a:pt x="5741670" y="5960491"/>
                </a:lnTo>
                <a:lnTo>
                  <a:pt x="0" y="59604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-18" r="-18" t="0"/>
            </a:stretch>
          </a:blipFill>
          <a:ln>
            <a:noFill/>
          </a:ln>
        </p:spPr>
      </p:sp>
      <p:sp>
        <p:nvSpPr>
          <p:cNvPr id="136" name="Google Shape;136;p3"/>
          <p:cNvSpPr/>
          <p:nvPr/>
        </p:nvSpPr>
        <p:spPr>
          <a:xfrm>
            <a:off x="8220656" y="0"/>
            <a:ext cx="807148" cy="1233868"/>
          </a:xfrm>
          <a:custGeom>
            <a:rect b="b" l="l" r="r" t="t"/>
            <a:pathLst>
              <a:path extrusionOk="0" h="1645158" w="1076198">
                <a:moveTo>
                  <a:pt x="0" y="0"/>
                </a:moveTo>
                <a:lnTo>
                  <a:pt x="1076198" y="0"/>
                </a:lnTo>
                <a:lnTo>
                  <a:pt x="1076198" y="1645158"/>
                </a:lnTo>
                <a:lnTo>
                  <a:pt x="0" y="164515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-229" l="0" r="0" t="-231"/>
            </a:stretch>
          </a:blipFill>
          <a:ln>
            <a:noFill/>
          </a:ln>
        </p:spPr>
      </p:sp>
      <p:sp>
        <p:nvSpPr>
          <p:cNvPr id="137" name="Google Shape;137;p3"/>
          <p:cNvSpPr/>
          <p:nvPr/>
        </p:nvSpPr>
        <p:spPr>
          <a:xfrm>
            <a:off x="8262109" y="0"/>
            <a:ext cx="731520" cy="1172908"/>
          </a:xfrm>
          <a:custGeom>
            <a:rect b="b" l="l" r="r" t="t"/>
            <a:pathLst>
              <a:path extrusionOk="0" h="1563878" w="975360">
                <a:moveTo>
                  <a:pt x="975360" y="0"/>
                </a:moveTo>
                <a:lnTo>
                  <a:pt x="0" y="0"/>
                </a:lnTo>
                <a:lnTo>
                  <a:pt x="0" y="1563878"/>
                </a:lnTo>
                <a:lnTo>
                  <a:pt x="975360" y="1563878"/>
                </a:lnTo>
                <a:lnTo>
                  <a:pt x="975360" y="0"/>
                </a:lnTo>
                <a:close/>
              </a:path>
            </a:pathLst>
          </a:custGeom>
          <a:solidFill>
            <a:srgbClr val="AF1412"/>
          </a:solidFill>
          <a:ln>
            <a:noFill/>
          </a:ln>
        </p:spPr>
      </p:sp>
      <p:sp>
        <p:nvSpPr>
          <p:cNvPr descr="$PPTXTitle" id="138" name="Google Shape;138;p3"/>
          <p:cNvSpPr txBox="1"/>
          <p:nvPr/>
        </p:nvSpPr>
        <p:spPr>
          <a:xfrm>
            <a:off x="603094" y="550497"/>
            <a:ext cx="6993331" cy="13636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792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26" sz="3093" u="none" cap="none" strike="noStrike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The problem : a lasting sales gap</a:t>
            </a:r>
            <a:endParaRPr/>
          </a:p>
        </p:txBody>
      </p:sp>
      <p:sp>
        <p:nvSpPr>
          <p:cNvPr id="139" name="Google Shape;139;p3"/>
          <p:cNvSpPr txBox="1"/>
          <p:nvPr/>
        </p:nvSpPr>
        <p:spPr>
          <a:xfrm>
            <a:off x="4552298" y="1788157"/>
            <a:ext cx="3492332" cy="426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9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2026" u="none" cap="none" strike="noStrike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▶Demand</a:t>
            </a:r>
            <a:endParaRPr/>
          </a:p>
          <a:p>
            <a:pPr indent="0" lvl="0" marL="0" marR="0" rtl="0" algn="l">
              <a:lnSpc>
                <a:spcPct val="11999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2026" u="none" cap="none" strike="noStrike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▶Fewer shopper and fewer</a:t>
            </a:r>
            <a:endParaRPr/>
          </a:p>
          <a:p>
            <a:pPr indent="0" lvl="0" marL="0" marR="0" rtl="0" algn="l">
              <a:lnSpc>
                <a:spcPct val="11999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2026" u="none" cap="none" strike="noStrike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worker visits</a:t>
            </a:r>
            <a:endParaRPr/>
          </a:p>
          <a:p>
            <a:pPr indent="0" lvl="0" marL="0" marR="0" rtl="0" algn="l">
              <a:lnSpc>
                <a:spcPct val="11999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pc="-10" sz="2026" u="none" cap="none" strike="noStrike">
              <a:solidFill>
                <a:srgbClr val="89D0D5"/>
              </a:solidFill>
              <a:latin typeface="Verdana"/>
              <a:ea typeface="Verdana"/>
              <a:cs typeface="Verdana"/>
              <a:sym typeface="Verdana"/>
            </a:endParaRPr>
          </a:p>
          <a:p>
            <a:pPr indent="0" lvl="0" marL="0" marR="0" rtl="0" algn="l">
              <a:lnSpc>
                <a:spcPct val="11999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2026" u="none" cap="none" strike="noStrike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▶ACCESS</a:t>
            </a:r>
            <a:endParaRPr/>
          </a:p>
          <a:p>
            <a:pPr indent="0" lvl="0" marL="0" marR="0" rtl="0" algn="l">
              <a:lnSpc>
                <a:spcPct val="11999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2026" u="none" cap="none" strike="noStrike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Chips that can't be delivered and phone pre-order chips are not reliable.</a:t>
            </a:r>
            <a:endParaRPr/>
          </a:p>
          <a:p>
            <a:pPr indent="0" lvl="0" marL="0" marR="0" rtl="0" algn="l">
              <a:lnSpc>
                <a:spcPct val="11999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pc="-10" sz="2026" u="none" cap="none" strike="noStrike">
              <a:solidFill>
                <a:srgbClr val="89D0D5"/>
              </a:solidFill>
              <a:latin typeface="Verdana"/>
              <a:ea typeface="Verdana"/>
              <a:cs typeface="Verdana"/>
              <a:sym typeface="Verdana"/>
            </a:endParaRPr>
          </a:p>
          <a:p>
            <a:pPr indent="0" lvl="0" marL="0" marR="0" rtl="0" algn="l">
              <a:lnSpc>
                <a:spcPct val="11999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2026" u="none" cap="none" strike="noStrike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▶Financial impact</a:t>
            </a:r>
            <a:endParaRPr/>
          </a:p>
          <a:p>
            <a:pPr indent="0" lvl="0" marL="0" marR="0" rtl="0" algn="l">
              <a:lnSpc>
                <a:spcPct val="11999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2026" u="none" cap="none" strike="noStrike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▶Lower revenue alongside</a:t>
            </a:r>
            <a:endParaRPr/>
          </a:p>
          <a:p>
            <a:pPr indent="0" lvl="0" marL="0" marR="0" rtl="0" algn="l">
              <a:lnSpc>
                <a:spcPct val="11999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2026" u="none" cap="none" strike="noStrike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higher costs</a:t>
            </a:r>
            <a:endParaRPr/>
          </a:p>
        </p:txBody>
      </p:sp>
      <p:sp>
        <p:nvSpPr>
          <p:cNvPr descr="White percentage symbol on red background" id="140" name="Google Shape;140;p3"/>
          <p:cNvSpPr/>
          <p:nvPr/>
        </p:nvSpPr>
        <p:spPr>
          <a:xfrm>
            <a:off x="0" y="57"/>
            <a:ext cx="3978688" cy="7315105"/>
          </a:xfrm>
          <a:custGeom>
            <a:rect b="b" l="l" r="r" t="t"/>
            <a:pathLst>
              <a:path extrusionOk="0" h="9753473" w="5304917">
                <a:moveTo>
                  <a:pt x="0" y="0"/>
                </a:moveTo>
                <a:lnTo>
                  <a:pt x="5304917" y="0"/>
                </a:lnTo>
                <a:lnTo>
                  <a:pt x="5304917" y="9753473"/>
                </a:lnTo>
                <a:lnTo>
                  <a:pt x="0" y="975347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0" l="-16649" r="-16647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4"/>
          <p:cNvSpPr/>
          <p:nvPr/>
        </p:nvSpPr>
        <p:spPr>
          <a:xfrm>
            <a:off x="6719421" y="1788157"/>
            <a:ext cx="3007328" cy="3007328"/>
          </a:xfrm>
          <a:custGeom>
            <a:rect b="b" l="l" r="r" t="t"/>
            <a:pathLst>
              <a:path extrusionOk="0" h="4009771" w="4009771">
                <a:moveTo>
                  <a:pt x="0" y="0"/>
                </a:moveTo>
                <a:lnTo>
                  <a:pt x="4009771" y="0"/>
                </a:lnTo>
                <a:lnTo>
                  <a:pt x="4009771" y="4009771"/>
                </a:lnTo>
                <a:lnTo>
                  <a:pt x="0" y="400977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46" name="Google Shape;146;p4"/>
          <p:cNvSpPr/>
          <p:nvPr/>
        </p:nvSpPr>
        <p:spPr>
          <a:xfrm>
            <a:off x="6069178" y="0"/>
            <a:ext cx="1706880" cy="1219200"/>
          </a:xfrm>
          <a:custGeom>
            <a:rect b="b" l="l" r="r" t="t"/>
            <a:pathLst>
              <a:path extrusionOk="0" h="1625600" w="2275840">
                <a:moveTo>
                  <a:pt x="0" y="0"/>
                </a:moveTo>
                <a:lnTo>
                  <a:pt x="2275840" y="0"/>
                </a:lnTo>
                <a:lnTo>
                  <a:pt x="2275840" y="1625600"/>
                </a:lnTo>
                <a:lnTo>
                  <a:pt x="0" y="1625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47" name="Google Shape;147;p4"/>
          <p:cNvSpPr/>
          <p:nvPr/>
        </p:nvSpPr>
        <p:spPr>
          <a:xfrm>
            <a:off x="6719421" y="6502403"/>
            <a:ext cx="1056608" cy="812768"/>
          </a:xfrm>
          <a:custGeom>
            <a:rect b="b" l="l" r="r" t="t"/>
            <a:pathLst>
              <a:path extrusionOk="0" h="1083691" w="1408811">
                <a:moveTo>
                  <a:pt x="0" y="0"/>
                </a:moveTo>
                <a:lnTo>
                  <a:pt x="1408811" y="0"/>
                </a:lnTo>
                <a:lnTo>
                  <a:pt x="1408811" y="1083691"/>
                </a:lnTo>
                <a:lnTo>
                  <a:pt x="0" y="10836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-3" l="0" r="-2" t="0"/>
            </a:stretch>
          </a:blipFill>
          <a:ln>
            <a:noFill/>
          </a:ln>
        </p:spPr>
      </p:sp>
      <p:sp>
        <p:nvSpPr>
          <p:cNvPr id="148" name="Google Shape;148;p4"/>
          <p:cNvSpPr/>
          <p:nvPr/>
        </p:nvSpPr>
        <p:spPr>
          <a:xfrm>
            <a:off x="0" y="2844803"/>
            <a:ext cx="4306252" cy="4470368"/>
          </a:xfrm>
          <a:custGeom>
            <a:rect b="b" l="l" r="r" t="t"/>
            <a:pathLst>
              <a:path extrusionOk="0" h="5960491" w="5741670">
                <a:moveTo>
                  <a:pt x="0" y="0"/>
                </a:moveTo>
                <a:lnTo>
                  <a:pt x="5741670" y="0"/>
                </a:lnTo>
                <a:lnTo>
                  <a:pt x="5741670" y="5960491"/>
                </a:lnTo>
                <a:lnTo>
                  <a:pt x="0" y="59604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-18" r="-18" t="0"/>
            </a:stretch>
          </a:blipFill>
          <a:ln>
            <a:noFill/>
          </a:ln>
        </p:spPr>
      </p:sp>
      <p:sp>
        <p:nvSpPr>
          <p:cNvPr id="149" name="Google Shape;149;p4"/>
          <p:cNvSpPr/>
          <p:nvPr/>
        </p:nvSpPr>
        <p:spPr>
          <a:xfrm>
            <a:off x="8235067" y="14345"/>
            <a:ext cx="792765" cy="1219486"/>
          </a:xfrm>
          <a:custGeom>
            <a:rect b="b" l="l" r="r" t="t"/>
            <a:pathLst>
              <a:path extrusionOk="0" h="1625981" w="1057021">
                <a:moveTo>
                  <a:pt x="0" y="0"/>
                </a:moveTo>
                <a:lnTo>
                  <a:pt x="1057021" y="0"/>
                </a:lnTo>
                <a:lnTo>
                  <a:pt x="1057021" y="1625981"/>
                </a:lnTo>
                <a:lnTo>
                  <a:pt x="0" y="162598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-231" l="0" r="3" t="-231"/>
            </a:stretch>
          </a:blipFill>
          <a:ln>
            <a:noFill/>
          </a:ln>
        </p:spPr>
      </p:sp>
      <p:sp>
        <p:nvSpPr>
          <p:cNvPr id="150" name="Google Shape;150;p4"/>
          <p:cNvSpPr/>
          <p:nvPr/>
        </p:nvSpPr>
        <p:spPr>
          <a:xfrm>
            <a:off x="8262109" y="0"/>
            <a:ext cx="731520" cy="1172908"/>
          </a:xfrm>
          <a:custGeom>
            <a:rect b="b" l="l" r="r" t="t"/>
            <a:pathLst>
              <a:path extrusionOk="0" h="1563878" w="975360">
                <a:moveTo>
                  <a:pt x="975360" y="0"/>
                </a:moveTo>
                <a:lnTo>
                  <a:pt x="0" y="0"/>
                </a:lnTo>
                <a:lnTo>
                  <a:pt x="0" y="1563878"/>
                </a:lnTo>
                <a:lnTo>
                  <a:pt x="975360" y="1563878"/>
                </a:lnTo>
                <a:lnTo>
                  <a:pt x="975360" y="0"/>
                </a:lnTo>
                <a:close/>
              </a:path>
            </a:pathLst>
          </a:custGeom>
          <a:solidFill>
            <a:srgbClr val="AF1512"/>
          </a:solidFill>
          <a:ln>
            <a:noFill/>
          </a:ln>
        </p:spPr>
      </p:sp>
      <p:sp>
        <p:nvSpPr>
          <p:cNvPr id="151" name="Google Shape;151;p4"/>
          <p:cNvSpPr/>
          <p:nvPr/>
        </p:nvSpPr>
        <p:spPr>
          <a:xfrm>
            <a:off x="0" y="0"/>
            <a:ext cx="9753600" cy="7315200"/>
          </a:xfrm>
          <a:custGeom>
            <a:rect b="b" l="l" r="r" t="t"/>
            <a:pathLst>
              <a:path extrusionOk="0" h="9753600" w="13004800">
                <a:moveTo>
                  <a:pt x="0" y="0"/>
                </a:moveTo>
                <a:lnTo>
                  <a:pt x="13004800" y="0"/>
                </a:lnTo>
                <a:lnTo>
                  <a:pt x="13004800" y="9753600"/>
                </a:lnTo>
                <a:lnTo>
                  <a:pt x="0" y="9753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0" l="-16667" r="-16667" t="0"/>
            </a:stretch>
          </a:blipFill>
          <a:ln>
            <a:noFill/>
          </a:ln>
        </p:spPr>
      </p:sp>
      <p:sp>
        <p:nvSpPr>
          <p:cNvPr id="152" name="Google Shape;152;p4"/>
          <p:cNvSpPr/>
          <p:nvPr/>
        </p:nvSpPr>
        <p:spPr>
          <a:xfrm>
            <a:off x="6976262" y="1557328"/>
            <a:ext cx="2777747" cy="881215"/>
          </a:xfrm>
          <a:custGeom>
            <a:rect b="b" l="l" r="r" t="t"/>
            <a:pathLst>
              <a:path extrusionOk="0" h="881215" w="2777747">
                <a:moveTo>
                  <a:pt x="0" y="0"/>
                </a:moveTo>
                <a:lnTo>
                  <a:pt x="2777748" y="0"/>
                </a:lnTo>
                <a:lnTo>
                  <a:pt x="2777748" y="881215"/>
                </a:lnTo>
                <a:lnTo>
                  <a:pt x="0" y="88121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53" name="Google Shape;153;p4"/>
          <p:cNvSpPr txBox="1"/>
          <p:nvPr/>
        </p:nvSpPr>
        <p:spPr>
          <a:xfrm>
            <a:off x="3666049" y="1009869"/>
            <a:ext cx="1595123" cy="20336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1173" u="none" cap="none" strike="noStrike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Evidence or influence</a:t>
            </a:r>
            <a:endParaRPr/>
          </a:p>
        </p:txBody>
      </p:sp>
      <p:sp>
        <p:nvSpPr>
          <p:cNvPr id="154" name="Google Shape;154;p4"/>
          <p:cNvSpPr txBox="1"/>
          <p:nvPr/>
        </p:nvSpPr>
        <p:spPr>
          <a:xfrm>
            <a:off x="6742719" y="1009869"/>
            <a:ext cx="904237" cy="20336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73" u="none" cap="none" strike="noStrike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Meaning for</a:t>
            </a:r>
            <a:endParaRPr/>
          </a:p>
        </p:txBody>
      </p:sp>
      <p:sp>
        <p:nvSpPr>
          <p:cNvPr id="155" name="Google Shape;155;p4"/>
          <p:cNvSpPr txBox="1"/>
          <p:nvPr/>
        </p:nvSpPr>
        <p:spPr>
          <a:xfrm>
            <a:off x="603094" y="688000"/>
            <a:ext cx="2634148" cy="68630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173" u="none" cap="none" strike="noStrike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PESTEL applied :customers and costs</a:t>
            </a:r>
            <a:endParaRPr/>
          </a:p>
          <a:p>
            <a:pPr indent="0" lvl="0" marL="0" marR="0" rtl="0" algn="l">
              <a:lnSpc>
                <a:spcPct val="10818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21" sz="1173" u="none" cap="none" strike="noStrike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Factor Basil</a:t>
            </a:r>
            <a:endParaRPr/>
          </a:p>
        </p:txBody>
      </p:sp>
      <p:sp>
        <p:nvSpPr>
          <p:cNvPr id="156" name="Google Shape;156;p4"/>
          <p:cNvSpPr/>
          <p:nvPr/>
        </p:nvSpPr>
        <p:spPr>
          <a:xfrm>
            <a:off x="8308438" y="0"/>
            <a:ext cx="624173" cy="1280160"/>
          </a:xfrm>
          <a:custGeom>
            <a:rect b="b" l="l" r="r" t="t"/>
            <a:pathLst>
              <a:path extrusionOk="0" h="1706880" w="832231">
                <a:moveTo>
                  <a:pt x="0" y="0"/>
                </a:moveTo>
                <a:lnTo>
                  <a:pt x="832231" y="0"/>
                </a:lnTo>
                <a:lnTo>
                  <a:pt x="832231" y="1706880"/>
                </a:lnTo>
                <a:lnTo>
                  <a:pt x="0" y="17068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0">
              <a:alphaModFix/>
            </a:blip>
            <a:stretch>
              <a:fillRect b="-460" l="0" r="-4" t="-460"/>
            </a:stretch>
          </a:blipFill>
          <a:ln>
            <a:noFill/>
          </a:ln>
        </p:spPr>
      </p:sp>
      <p:sp>
        <p:nvSpPr>
          <p:cNvPr id="157" name="Google Shape;157;p4"/>
          <p:cNvSpPr/>
          <p:nvPr/>
        </p:nvSpPr>
        <p:spPr>
          <a:xfrm>
            <a:off x="8349891" y="0"/>
            <a:ext cx="548640" cy="1219200"/>
          </a:xfrm>
          <a:custGeom>
            <a:rect b="b" l="l" r="r" t="t"/>
            <a:pathLst>
              <a:path extrusionOk="0" h="1625600" w="731520">
                <a:moveTo>
                  <a:pt x="731520" y="0"/>
                </a:moveTo>
                <a:lnTo>
                  <a:pt x="0" y="0"/>
                </a:lnTo>
                <a:lnTo>
                  <a:pt x="0" y="1625600"/>
                </a:lnTo>
                <a:lnTo>
                  <a:pt x="731520" y="1625600"/>
                </a:lnTo>
                <a:lnTo>
                  <a:pt x="731520" y="0"/>
                </a:lnTo>
                <a:close/>
              </a:path>
            </a:pathLst>
          </a:custGeom>
          <a:solidFill>
            <a:srgbClr val="AF1512"/>
          </a:solidFill>
          <a:ln>
            <a:noFill/>
          </a:ln>
        </p:spPr>
      </p:sp>
      <p:sp>
        <p:nvSpPr>
          <p:cNvPr id="158" name="Google Shape;158;p4"/>
          <p:cNvSpPr txBox="1"/>
          <p:nvPr/>
        </p:nvSpPr>
        <p:spPr>
          <a:xfrm>
            <a:off x="8262109" y="184147"/>
            <a:ext cx="731520" cy="103505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990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ctr">
              <a:lnSpc>
                <a:spcPct val="11999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53" sz="2986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5</a:t>
            </a:r>
            <a:endParaRPr/>
          </a:p>
        </p:txBody>
      </p:sp>
      <p:sp>
        <p:nvSpPr>
          <p:cNvPr id="159" name="Google Shape;159;p4"/>
          <p:cNvSpPr/>
          <p:nvPr/>
        </p:nvSpPr>
        <p:spPr>
          <a:xfrm>
            <a:off x="0" y="1879197"/>
            <a:ext cx="9753600" cy="5436279"/>
          </a:xfrm>
          <a:custGeom>
            <a:rect b="b" l="l" r="r" t="t"/>
            <a:pathLst>
              <a:path extrusionOk="0" h="5436279" w="9753600">
                <a:moveTo>
                  <a:pt x="0" y="0"/>
                </a:moveTo>
                <a:lnTo>
                  <a:pt x="9753600" y="0"/>
                </a:lnTo>
                <a:lnTo>
                  <a:pt x="9753600" y="5436279"/>
                </a:lnTo>
                <a:lnTo>
                  <a:pt x="0" y="543627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1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60" name="Google Shape;160;p4"/>
          <p:cNvSpPr txBox="1"/>
          <p:nvPr/>
        </p:nvSpPr>
        <p:spPr>
          <a:xfrm>
            <a:off x="8418443" y="6813804"/>
            <a:ext cx="732873" cy="20336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85" sz="1173" u="none" cap="none" strike="noStrike">
                <a:solidFill>
                  <a:srgbClr val="AF1512"/>
                </a:solidFill>
                <a:latin typeface="Verdana"/>
                <a:ea typeface="Verdana"/>
                <a:cs typeface="Verdana"/>
                <a:sym typeface="Verdana"/>
              </a:rPr>
              <a:t>10/6/2026</a:t>
            </a:r>
            <a:endParaRPr/>
          </a:p>
        </p:txBody>
      </p:sp>
      <p:graphicFrame>
        <p:nvGraphicFramePr>
          <p:cNvPr id="161" name="Google Shape;161;p4"/>
          <p:cNvGraphicFramePr/>
          <p:nvPr/>
        </p:nvGraphicFramePr>
        <p:xfrm>
          <a:off x="519149" y="331126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{76958C93-7DEF-412A-A923-D5FEB7F017A0}</a:tableStyleId>
              </a:tblPr>
              <a:tblGrid>
                <a:gridCol w="2763600"/>
                <a:gridCol w="3771300"/>
                <a:gridCol w="2162075"/>
              </a:tblGrid>
              <a:tr h="109552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2790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100" u="none" cap="none" strike="noStrike"/>
                    </a:p>
                    <a:p>
                      <a:pPr indent="0" lvl="0" marL="0" marR="0" rtl="0" algn="l">
                        <a:lnSpc>
                          <a:spcPct val="119948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 spc="-10" sz="1173" u="none" cap="none" strike="noStrike">
                          <a:solidFill>
                            <a:srgbClr val="000000"/>
                          </a:solidFill>
                          <a:latin typeface="Tahoma"/>
                          <a:ea typeface="Tahoma"/>
                          <a:cs typeface="Tahoma"/>
                          <a:sym typeface="Tahoma"/>
                        </a:rPr>
                        <a:t>POLITICAL</a:t>
                      </a:r>
                      <a:endParaRPr/>
                    </a:p>
                  </a:txBody>
                  <a:tcPr marT="0" marB="0" marR="0" marL="0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C6C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9948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 spc="-10" sz="1173" u="none" cap="none" strike="noStrike">
                          <a:solidFill>
                            <a:srgbClr val="000000"/>
                          </a:solidFill>
                          <a:latin typeface="Tahoma"/>
                          <a:ea typeface="Tahoma"/>
                          <a:cs typeface="Tahoma"/>
                          <a:sym typeface="Tahoma"/>
                        </a:rPr>
                        <a:t>TRADE DISRUPTED BY COVID. “LOCAL SUPPORT NEEDS CHECKING”.</a:t>
                      </a:r>
                      <a:endParaRPr sz="1100" u="none" cap="none" strike="noStrike"/>
                    </a:p>
                  </a:txBody>
                  <a:tcPr marT="0" marB="0" marR="0" marL="0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C6C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2790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100" u="none" cap="none" strike="noStrike"/>
                    </a:p>
                    <a:p>
                      <a:pPr indent="0" lvl="0" marL="0" marR="0" rtl="0" algn="l">
                        <a:lnSpc>
                          <a:spcPct val="119948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 spc="-36" sz="1173" u="none" cap="none" strike="noStrike">
                          <a:solidFill>
                            <a:srgbClr val="000000"/>
                          </a:solidFill>
                          <a:latin typeface="Tahoma"/>
                          <a:ea typeface="Tahoma"/>
                          <a:cs typeface="Tahoma"/>
                          <a:sym typeface="Tahoma"/>
                        </a:rPr>
                        <a:t>"PAST RESTRICTIONS EXPLAIN THE INITIAL FALL.FUTURE SUPPORT ISUNCERTAIN."</a:t>
                      </a:r>
                      <a:endParaRPr/>
                    </a:p>
                  </a:txBody>
                  <a:tcPr marT="0" marB="0" marR="0" marL="0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C6C5"/>
                    </a:solidFill>
                  </a:tcPr>
                </a:tc>
              </a:tr>
              <a:tr h="106785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995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pc="-10" sz="1493" u="none" cap="none" strike="noStrike">
                          <a:solidFill>
                            <a:srgbClr val="000000"/>
                          </a:solidFill>
                          <a:latin typeface="Verdana"/>
                          <a:ea typeface="Verdana"/>
                          <a:cs typeface="Verdana"/>
                          <a:sym typeface="Verdana"/>
                        </a:rPr>
                        <a:t>Economic</a:t>
                      </a:r>
                      <a:endParaRPr sz="1100" u="none" cap="none" strike="noStrike"/>
                    </a:p>
                  </a:txBody>
                  <a:tcPr marT="0" marB="0" marR="0" marL="0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C6C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995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pc="-21" sz="1493" u="none" cap="none" strike="noStrike">
                          <a:solidFill>
                            <a:srgbClr val="000000"/>
                          </a:solidFill>
                          <a:latin typeface="Verdana"/>
                          <a:ea typeface="Verdana"/>
                          <a:cs typeface="Verdana"/>
                          <a:sym typeface="Verdana"/>
                        </a:rPr>
                        <a:t>More overheads and shops in the area closing.</a:t>
                      </a:r>
                      <a:endParaRPr sz="1100" u="none" cap="none" strike="noStrike"/>
                    </a:p>
                  </a:txBody>
                  <a:tcPr marT="0" marB="0" marR="0" marL="0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C6C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62818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100" u="none" cap="none" strike="noStrike"/>
                    </a:p>
                    <a:p>
                      <a:pPr indent="0" lvl="0" marL="0" marR="0" rtl="0" algn="l">
                        <a:lnSpc>
                          <a:spcPct val="11995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pc="-10" sz="1493" u="none" cap="none" strike="noStrike">
                          <a:solidFill>
                            <a:srgbClr val="000000"/>
                          </a:solidFill>
                          <a:latin typeface="Verdana"/>
                          <a:ea typeface="Verdana"/>
                          <a:cs typeface="Verdana"/>
                          <a:sym typeface="Verdana"/>
                        </a:rPr>
                        <a:t>Stress on margins and loss of local workplace customers.</a:t>
                      </a:r>
                      <a:endParaRPr/>
                    </a:p>
                  </a:txBody>
                  <a:tcPr marT="0" marB="0" marR="0" marL="0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8C6C5"/>
                    </a:solidFill>
                  </a:tcPr>
                </a:tc>
              </a:tr>
              <a:tr h="117325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995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pc="-10" sz="1493" u="none" cap="none" strike="noStrike">
                          <a:solidFill>
                            <a:srgbClr val="000000"/>
                          </a:solidFill>
                          <a:latin typeface="Verdana"/>
                          <a:ea typeface="Verdana"/>
                          <a:cs typeface="Verdana"/>
                          <a:sym typeface="Verdana"/>
                        </a:rPr>
                        <a:t>Social</a:t>
                      </a:r>
                      <a:endParaRPr sz="1100" u="none" cap="none" strike="noStrike"/>
                    </a:p>
                  </a:txBody>
                  <a:tcPr marT="0" marB="0" marR="0" marL="0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A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just">
                        <a:lnSpc>
                          <a:spcPct val="162818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100" u="none" cap="none" strike="noStrike"/>
                    </a:p>
                    <a:p>
                      <a:pPr indent="0" lvl="0" marL="0" marR="0" rtl="0" algn="just">
                        <a:lnSpc>
                          <a:spcPct val="11995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pc="-47" sz="1493" u="none" cap="none" strike="noStrike">
                          <a:solidFill>
                            <a:srgbClr val="000000"/>
                          </a:solidFill>
                          <a:latin typeface="Verdana"/>
                          <a:ea typeface="Verdana"/>
                          <a:cs typeface="Verdana"/>
                          <a:sym typeface="Verdana"/>
                        </a:rPr>
                        <a:t>28% of working adults in GB early 2025 are hybrid workers (ONS).</a:t>
                      </a:r>
                      <a:endParaRPr/>
                    </a:p>
                  </a:txBody>
                  <a:tcPr marT="0" marB="0" marR="0" marL="0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AE2F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9959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pc="-10" sz="1493" u="none" cap="none" strike="noStrike">
                          <a:solidFill>
                            <a:srgbClr val="000000"/>
                          </a:solidFill>
                          <a:latin typeface="Verdana"/>
                          <a:ea typeface="Verdana"/>
                          <a:cs typeface="Verdana"/>
                          <a:sym typeface="Verdana"/>
                        </a:rPr>
                        <a:t>A decrease in the number of routine lunchtimes.The national figure is not local footfall figure.</a:t>
                      </a:r>
                      <a:endParaRPr sz="1100" u="none" cap="none" strike="noStrike"/>
                    </a:p>
                  </a:txBody>
                  <a:tcPr marT="0" marB="0" marR="0" marL="0">
                    <a:lnL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DAE2F3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5"/>
          <p:cNvSpPr/>
          <p:nvPr/>
        </p:nvSpPr>
        <p:spPr>
          <a:xfrm>
            <a:off x="0" y="0"/>
            <a:ext cx="9751124" cy="7315200"/>
          </a:xfrm>
          <a:custGeom>
            <a:rect b="b" l="l" r="r" t="t"/>
            <a:pathLst>
              <a:path extrusionOk="0" h="9753600" w="13001498">
                <a:moveTo>
                  <a:pt x="0" y="0"/>
                </a:moveTo>
                <a:lnTo>
                  <a:pt x="13001498" y="0"/>
                </a:lnTo>
                <a:lnTo>
                  <a:pt x="13001498" y="9753600"/>
                </a:lnTo>
                <a:lnTo>
                  <a:pt x="0" y="9753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16683" r="-16683" t="0"/>
            </a:stretch>
          </a:blipFill>
          <a:ln>
            <a:noFill/>
          </a:ln>
        </p:spPr>
      </p:sp>
      <p:sp>
        <p:nvSpPr>
          <p:cNvPr id="167" name="Google Shape;167;p5"/>
          <p:cNvSpPr/>
          <p:nvPr/>
        </p:nvSpPr>
        <p:spPr>
          <a:xfrm>
            <a:off x="781000" y="366350"/>
            <a:ext cx="9753600" cy="7315200"/>
          </a:xfrm>
          <a:custGeom>
            <a:rect b="b" l="l" r="r" t="t"/>
            <a:pathLst>
              <a:path extrusionOk="0" h="9753600" w="13004800">
                <a:moveTo>
                  <a:pt x="0" y="0"/>
                </a:moveTo>
                <a:lnTo>
                  <a:pt x="13004800" y="0"/>
                </a:lnTo>
                <a:lnTo>
                  <a:pt x="13004800" y="9753600"/>
                </a:lnTo>
                <a:lnTo>
                  <a:pt x="0" y="9753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16667" r="-16667" t="0"/>
            </a:stretch>
          </a:blipFill>
          <a:ln>
            <a:noFill/>
          </a:ln>
        </p:spPr>
      </p:sp>
      <p:sp>
        <p:nvSpPr>
          <p:cNvPr id="168" name="Google Shape;168;p5"/>
          <p:cNvSpPr/>
          <p:nvPr/>
        </p:nvSpPr>
        <p:spPr>
          <a:xfrm>
            <a:off x="6069178" y="0"/>
            <a:ext cx="1706880" cy="1219200"/>
          </a:xfrm>
          <a:custGeom>
            <a:rect b="b" l="l" r="r" t="t"/>
            <a:pathLst>
              <a:path extrusionOk="0" h="1625600" w="2275840">
                <a:moveTo>
                  <a:pt x="0" y="0"/>
                </a:moveTo>
                <a:lnTo>
                  <a:pt x="2275840" y="0"/>
                </a:lnTo>
                <a:lnTo>
                  <a:pt x="2275840" y="1625600"/>
                </a:lnTo>
                <a:lnTo>
                  <a:pt x="0" y="1625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69" name="Google Shape;169;p5"/>
          <p:cNvSpPr/>
          <p:nvPr/>
        </p:nvSpPr>
        <p:spPr>
          <a:xfrm>
            <a:off x="6719421" y="6502403"/>
            <a:ext cx="1056608" cy="812768"/>
          </a:xfrm>
          <a:custGeom>
            <a:rect b="b" l="l" r="r" t="t"/>
            <a:pathLst>
              <a:path extrusionOk="0" h="1083691" w="1408811">
                <a:moveTo>
                  <a:pt x="0" y="0"/>
                </a:moveTo>
                <a:lnTo>
                  <a:pt x="1408811" y="0"/>
                </a:lnTo>
                <a:lnTo>
                  <a:pt x="1408811" y="1083691"/>
                </a:lnTo>
                <a:lnTo>
                  <a:pt x="0" y="10836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-3" l="0" r="-2" t="0"/>
            </a:stretch>
          </a:blipFill>
          <a:ln>
            <a:noFill/>
          </a:ln>
        </p:spPr>
      </p:sp>
      <p:sp>
        <p:nvSpPr>
          <p:cNvPr id="170" name="Google Shape;170;p5"/>
          <p:cNvSpPr/>
          <p:nvPr/>
        </p:nvSpPr>
        <p:spPr>
          <a:xfrm>
            <a:off x="0" y="2844803"/>
            <a:ext cx="4306252" cy="4470368"/>
          </a:xfrm>
          <a:custGeom>
            <a:rect b="b" l="l" r="r" t="t"/>
            <a:pathLst>
              <a:path extrusionOk="0" h="5960491" w="5741670">
                <a:moveTo>
                  <a:pt x="0" y="0"/>
                </a:moveTo>
                <a:lnTo>
                  <a:pt x="5741670" y="0"/>
                </a:lnTo>
                <a:lnTo>
                  <a:pt x="5741670" y="5960491"/>
                </a:lnTo>
                <a:lnTo>
                  <a:pt x="0" y="59604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-18" r="-18" t="0"/>
            </a:stretch>
          </a:blipFill>
          <a:ln>
            <a:noFill/>
          </a:ln>
        </p:spPr>
      </p:sp>
      <p:sp>
        <p:nvSpPr>
          <p:cNvPr id="171" name="Google Shape;171;p5"/>
          <p:cNvSpPr/>
          <p:nvPr/>
        </p:nvSpPr>
        <p:spPr>
          <a:xfrm>
            <a:off x="6719421" y="1788157"/>
            <a:ext cx="3007328" cy="3007328"/>
          </a:xfrm>
          <a:custGeom>
            <a:rect b="b" l="l" r="r" t="t"/>
            <a:pathLst>
              <a:path extrusionOk="0" h="4009771" w="4009771">
                <a:moveTo>
                  <a:pt x="0" y="0"/>
                </a:moveTo>
                <a:lnTo>
                  <a:pt x="4009771" y="0"/>
                </a:lnTo>
                <a:lnTo>
                  <a:pt x="4009771" y="4009771"/>
                </a:lnTo>
                <a:lnTo>
                  <a:pt x="0" y="400977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72" name="Google Shape;172;p5"/>
          <p:cNvSpPr/>
          <p:nvPr/>
        </p:nvSpPr>
        <p:spPr>
          <a:xfrm>
            <a:off x="8220656" y="0"/>
            <a:ext cx="807148" cy="1233868"/>
          </a:xfrm>
          <a:custGeom>
            <a:rect b="b" l="l" r="r" t="t"/>
            <a:pathLst>
              <a:path extrusionOk="0" h="1645158" w="1076198">
                <a:moveTo>
                  <a:pt x="0" y="0"/>
                </a:moveTo>
                <a:lnTo>
                  <a:pt x="1076198" y="0"/>
                </a:lnTo>
                <a:lnTo>
                  <a:pt x="1076198" y="1645158"/>
                </a:lnTo>
                <a:lnTo>
                  <a:pt x="0" y="164515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-229" l="0" r="0" t="-231"/>
            </a:stretch>
          </a:blipFill>
          <a:ln>
            <a:noFill/>
          </a:ln>
        </p:spPr>
      </p:sp>
      <p:sp>
        <p:nvSpPr>
          <p:cNvPr id="173" name="Google Shape;173;p5"/>
          <p:cNvSpPr/>
          <p:nvPr/>
        </p:nvSpPr>
        <p:spPr>
          <a:xfrm>
            <a:off x="8262109" y="0"/>
            <a:ext cx="731520" cy="1172908"/>
          </a:xfrm>
          <a:custGeom>
            <a:rect b="b" l="l" r="r" t="t"/>
            <a:pathLst>
              <a:path extrusionOk="0" h="1563878" w="975360">
                <a:moveTo>
                  <a:pt x="975360" y="0"/>
                </a:moveTo>
                <a:lnTo>
                  <a:pt x="0" y="0"/>
                </a:lnTo>
                <a:lnTo>
                  <a:pt x="0" y="1563878"/>
                </a:lnTo>
                <a:lnTo>
                  <a:pt x="975360" y="1563878"/>
                </a:lnTo>
                <a:lnTo>
                  <a:pt x="975360" y="0"/>
                </a:lnTo>
                <a:close/>
              </a:path>
            </a:pathLst>
          </a:custGeom>
          <a:solidFill>
            <a:srgbClr val="AF1512"/>
          </a:solidFill>
          <a:ln>
            <a:noFill/>
          </a:ln>
        </p:spPr>
      </p:sp>
      <p:sp>
        <p:nvSpPr>
          <p:cNvPr id="174" name="Google Shape;174;p5"/>
          <p:cNvSpPr/>
          <p:nvPr/>
        </p:nvSpPr>
        <p:spPr>
          <a:xfrm>
            <a:off x="9100109" y="1222448"/>
            <a:ext cx="643319" cy="128397"/>
          </a:xfrm>
          <a:custGeom>
            <a:rect b="b" l="l" r="r" t="t"/>
            <a:pathLst>
              <a:path extrusionOk="0" h="171196" w="857758">
                <a:moveTo>
                  <a:pt x="0" y="171196"/>
                </a:moveTo>
                <a:lnTo>
                  <a:pt x="857758" y="171196"/>
                </a:lnTo>
                <a:lnTo>
                  <a:pt x="857758" y="0"/>
                </a:lnTo>
                <a:lnTo>
                  <a:pt x="0" y="0"/>
                </a:lnTo>
                <a:lnTo>
                  <a:pt x="0" y="17119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175" name="Google Shape;175;p5"/>
          <p:cNvSpPr/>
          <p:nvPr/>
        </p:nvSpPr>
        <p:spPr>
          <a:xfrm>
            <a:off x="0" y="2848051"/>
            <a:ext cx="3229261" cy="4467130"/>
          </a:xfrm>
          <a:custGeom>
            <a:rect b="b" l="l" r="r" t="t"/>
            <a:pathLst>
              <a:path extrusionOk="0" h="5956173" w="4305681">
                <a:moveTo>
                  <a:pt x="0" y="0"/>
                </a:moveTo>
                <a:lnTo>
                  <a:pt x="4305681" y="0"/>
                </a:lnTo>
                <a:lnTo>
                  <a:pt x="4305681" y="5956173"/>
                </a:lnTo>
                <a:lnTo>
                  <a:pt x="0" y="595617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0" l="-16649" r="-16649" t="0"/>
            </a:stretch>
          </a:blipFill>
          <a:ln>
            <a:noFill/>
          </a:ln>
        </p:spPr>
      </p:sp>
      <p:sp>
        <p:nvSpPr>
          <p:cNvPr id="176" name="Google Shape;176;p5"/>
          <p:cNvSpPr/>
          <p:nvPr/>
        </p:nvSpPr>
        <p:spPr>
          <a:xfrm>
            <a:off x="0" y="3085386"/>
            <a:ext cx="1217581" cy="2522887"/>
          </a:xfrm>
          <a:custGeom>
            <a:rect b="b" l="l" r="r" t="t"/>
            <a:pathLst>
              <a:path extrusionOk="0" h="3363849" w="1623441">
                <a:moveTo>
                  <a:pt x="0" y="0"/>
                </a:moveTo>
                <a:lnTo>
                  <a:pt x="1623441" y="0"/>
                </a:lnTo>
                <a:lnTo>
                  <a:pt x="1623441" y="3363849"/>
                </a:lnTo>
                <a:lnTo>
                  <a:pt x="0" y="336384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0">
              <a:alphaModFix/>
            </a:blip>
            <a:stretch>
              <a:fillRect b="-1" l="-16756" r="-16756" t="0"/>
            </a:stretch>
          </a:blipFill>
          <a:ln>
            <a:noFill/>
          </a:ln>
        </p:spPr>
      </p:sp>
      <p:sp>
        <p:nvSpPr>
          <p:cNvPr id="177" name="Google Shape;177;p5"/>
          <p:cNvSpPr/>
          <p:nvPr/>
        </p:nvSpPr>
        <p:spPr>
          <a:xfrm>
            <a:off x="6399171" y="0"/>
            <a:ext cx="1283398" cy="1217581"/>
          </a:xfrm>
          <a:custGeom>
            <a:rect b="b" l="l" r="r" t="t"/>
            <a:pathLst>
              <a:path extrusionOk="0" h="1623441" w="1711198">
                <a:moveTo>
                  <a:pt x="0" y="0"/>
                </a:moveTo>
                <a:lnTo>
                  <a:pt x="1711198" y="0"/>
                </a:lnTo>
                <a:lnTo>
                  <a:pt x="1711198" y="1623441"/>
                </a:lnTo>
                <a:lnTo>
                  <a:pt x="0" y="162344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1">
              <a:alphaModFix/>
            </a:blip>
            <a:stretch>
              <a:fillRect b="0" l="-16713" r="-16714" t="0"/>
            </a:stretch>
          </a:blipFill>
          <a:ln>
            <a:noFill/>
          </a:ln>
        </p:spPr>
      </p:sp>
      <p:sp>
        <p:nvSpPr>
          <p:cNvPr id="178" name="Google Shape;178;p5"/>
          <p:cNvSpPr/>
          <p:nvPr/>
        </p:nvSpPr>
        <p:spPr>
          <a:xfrm>
            <a:off x="6884413" y="6502403"/>
            <a:ext cx="794956" cy="812768"/>
          </a:xfrm>
          <a:custGeom>
            <a:rect b="b" l="l" r="r" t="t"/>
            <a:pathLst>
              <a:path extrusionOk="0" h="1083691" w="1059942">
                <a:moveTo>
                  <a:pt x="0" y="0"/>
                </a:moveTo>
                <a:lnTo>
                  <a:pt x="1059942" y="0"/>
                </a:lnTo>
                <a:lnTo>
                  <a:pt x="1059942" y="1083691"/>
                </a:lnTo>
                <a:lnTo>
                  <a:pt x="0" y="10836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2">
              <a:alphaModFix/>
            </a:blip>
            <a:stretch>
              <a:fillRect b="-3" l="-16666" r="-16660" t="0"/>
            </a:stretch>
          </a:blipFill>
          <a:ln>
            <a:noFill/>
          </a:ln>
        </p:spPr>
      </p:sp>
      <p:sp>
        <p:nvSpPr>
          <p:cNvPr id="179" name="Google Shape;179;p5"/>
          <p:cNvSpPr/>
          <p:nvPr/>
        </p:nvSpPr>
        <p:spPr>
          <a:xfrm>
            <a:off x="8308438" y="0"/>
            <a:ext cx="624173" cy="1280160"/>
          </a:xfrm>
          <a:custGeom>
            <a:rect b="b" l="l" r="r" t="t"/>
            <a:pathLst>
              <a:path extrusionOk="0" h="1706880" w="832231">
                <a:moveTo>
                  <a:pt x="0" y="0"/>
                </a:moveTo>
                <a:lnTo>
                  <a:pt x="832231" y="0"/>
                </a:lnTo>
                <a:lnTo>
                  <a:pt x="832231" y="1706880"/>
                </a:lnTo>
                <a:lnTo>
                  <a:pt x="0" y="17068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3">
              <a:alphaModFix/>
            </a:blip>
            <a:stretch>
              <a:fillRect b="-460" l="0" r="-4" t="-460"/>
            </a:stretch>
          </a:blipFill>
          <a:ln>
            <a:noFill/>
          </a:ln>
        </p:spPr>
      </p:sp>
      <p:sp>
        <p:nvSpPr>
          <p:cNvPr id="180" name="Google Shape;180;p5"/>
          <p:cNvSpPr/>
          <p:nvPr/>
        </p:nvSpPr>
        <p:spPr>
          <a:xfrm>
            <a:off x="8349891" y="0"/>
            <a:ext cx="548640" cy="1219200"/>
          </a:xfrm>
          <a:custGeom>
            <a:rect b="b" l="l" r="r" t="t"/>
            <a:pathLst>
              <a:path extrusionOk="0" h="1625600" w="731520">
                <a:moveTo>
                  <a:pt x="731520" y="0"/>
                </a:moveTo>
                <a:lnTo>
                  <a:pt x="0" y="0"/>
                </a:lnTo>
                <a:lnTo>
                  <a:pt x="0" y="1625600"/>
                </a:lnTo>
                <a:lnTo>
                  <a:pt x="731520" y="1625600"/>
                </a:lnTo>
                <a:lnTo>
                  <a:pt x="731520" y="0"/>
                </a:lnTo>
                <a:close/>
              </a:path>
            </a:pathLst>
          </a:custGeom>
          <a:solidFill>
            <a:srgbClr val="AF1512"/>
          </a:solidFill>
          <a:ln>
            <a:noFill/>
          </a:ln>
        </p:spPr>
      </p:sp>
      <p:sp>
        <p:nvSpPr>
          <p:cNvPr id="181" name="Google Shape;181;p5"/>
          <p:cNvSpPr txBox="1"/>
          <p:nvPr/>
        </p:nvSpPr>
        <p:spPr>
          <a:xfrm>
            <a:off x="592531" y="4925292"/>
            <a:ext cx="7122157" cy="114321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801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21" sz="4266" u="none" cap="none" strike="noStrike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Pestel applied: access and supply</a:t>
            </a:r>
            <a:endParaRPr/>
          </a:p>
        </p:txBody>
      </p:sp>
      <p:sp>
        <p:nvSpPr>
          <p:cNvPr id="182" name="Google Shape;182;p5"/>
          <p:cNvSpPr/>
          <p:nvPr/>
        </p:nvSpPr>
        <p:spPr>
          <a:xfrm>
            <a:off x="452733" y="1261462"/>
            <a:ext cx="3644551" cy="2759487"/>
          </a:xfrm>
          <a:custGeom>
            <a:rect b="b" l="l" r="r" t="t"/>
            <a:pathLst>
              <a:path extrusionOk="0" h="3679317" w="4859401">
                <a:moveTo>
                  <a:pt x="0" y="0"/>
                </a:moveTo>
                <a:lnTo>
                  <a:pt x="4859401" y="0"/>
                </a:lnTo>
                <a:lnTo>
                  <a:pt x="4859401" y="3679317"/>
                </a:lnTo>
                <a:lnTo>
                  <a:pt x="0" y="367931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4">
              <a:alphaModFix/>
            </a:blip>
            <a:stretch>
              <a:fillRect b="1" l="-75" r="-76" t="0"/>
            </a:stretch>
          </a:blipFill>
          <a:ln>
            <a:noFill/>
          </a:ln>
        </p:spPr>
      </p:sp>
      <p:sp>
        <p:nvSpPr>
          <p:cNvPr id="183" name="Google Shape;183;p5"/>
          <p:cNvSpPr/>
          <p:nvPr/>
        </p:nvSpPr>
        <p:spPr>
          <a:xfrm>
            <a:off x="507997" y="1276093"/>
            <a:ext cx="3541394" cy="2656237"/>
          </a:xfrm>
          <a:custGeom>
            <a:rect b="b" l="l" r="r" t="t"/>
            <a:pathLst>
              <a:path extrusionOk="0" h="3541649" w="4721860">
                <a:moveTo>
                  <a:pt x="0" y="0"/>
                </a:moveTo>
                <a:lnTo>
                  <a:pt x="4721860" y="0"/>
                </a:lnTo>
                <a:lnTo>
                  <a:pt x="4721860" y="3541649"/>
                </a:lnTo>
                <a:lnTo>
                  <a:pt x="0" y="354164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5">
              <a:alphaModFix/>
            </a:blip>
            <a:stretch>
              <a:fillRect b="0" l="-49" r="-49" t="0"/>
            </a:stretch>
          </a:blipFill>
          <a:ln>
            <a:noFill/>
          </a:ln>
        </p:spPr>
      </p:sp>
      <p:graphicFrame>
        <p:nvGraphicFramePr>
          <p:cNvPr id="184" name="Google Shape;184;p5"/>
          <p:cNvGraphicFramePr/>
          <p:nvPr/>
        </p:nvGraphicFramePr>
        <p:xfrm>
          <a:off x="4572004" y="1788156"/>
          <a:ext cx="3000000" cy="3000000"/>
        </p:xfrm>
        <a:graphic>
          <a:graphicData uri="http://schemas.openxmlformats.org/drawingml/2006/table">
            <a:tbl>
              <a:tblPr>
                <a:noFill/>
                <a:tableStyleId>{76958C93-7DEF-412A-A923-D5FEB7F017A0}</a:tableStyleId>
              </a:tblPr>
              <a:tblGrid>
                <a:gridCol w="902100"/>
                <a:gridCol w="1291625"/>
                <a:gridCol w="1328400"/>
              </a:tblGrid>
              <a:tr h="17792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20107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 spc="-10" sz="746" u="none" cap="none" strike="noStrike">
                          <a:solidFill>
                            <a:srgbClr val="FFFFFF"/>
                          </a:solidFill>
                          <a:latin typeface="Tahoma"/>
                          <a:ea typeface="Tahoma"/>
                          <a:cs typeface="Tahoma"/>
                          <a:sym typeface="Tahoma"/>
                        </a:rPr>
                        <a:t>FACTOR</a:t>
                      </a:r>
                      <a:endParaRPr sz="1100" u="none" cap="none" strike="noStrike"/>
                    </a:p>
                  </a:txBody>
                  <a:tcPr marT="0" marB="0" marR="0" marL="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AF151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20107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 spc="-10" sz="746" u="none" cap="none" strike="noStrike">
                          <a:solidFill>
                            <a:srgbClr val="FFFFFF"/>
                          </a:solidFill>
                          <a:latin typeface="Tahoma"/>
                          <a:ea typeface="Tahoma"/>
                          <a:cs typeface="Tahoma"/>
                          <a:sym typeface="Tahoma"/>
                        </a:rPr>
                        <a:t>Evidence or influence</a:t>
                      </a:r>
                      <a:endParaRPr sz="1100" u="none" cap="none" strike="noStrike"/>
                    </a:p>
                  </a:txBody>
                  <a:tcPr marT="0" marB="0" marR="0" marL="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AF1512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20107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US" spc="-10" sz="746" u="none" cap="none" strike="noStrike">
                          <a:solidFill>
                            <a:srgbClr val="FFFFFF"/>
                          </a:solidFill>
                          <a:latin typeface="Tahoma"/>
                          <a:ea typeface="Tahoma"/>
                          <a:cs typeface="Tahoma"/>
                          <a:sym typeface="Tahoma"/>
                        </a:rPr>
                        <a:t>Meaning for BASIL</a:t>
                      </a:r>
                      <a:endParaRPr sz="1100" u="none" cap="none" strike="noStrike"/>
                    </a:p>
                  </a:txBody>
                  <a:tcPr marT="0" marB="0" marR="0" marL="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AF1512"/>
                    </a:solidFill>
                  </a:tcPr>
                </a:tc>
              </a:tr>
              <a:tr h="3736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20107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pc="-10" sz="746" u="none" cap="none" strike="noStrike">
                          <a:solidFill>
                            <a:srgbClr val="000000"/>
                          </a:solidFill>
                          <a:latin typeface="Verdana"/>
                          <a:ea typeface="Verdana"/>
                          <a:cs typeface="Verdana"/>
                          <a:sym typeface="Verdana"/>
                        </a:rPr>
                        <a:t>TECHNOLOGICAL</a:t>
                      </a:r>
                      <a:endParaRPr sz="1100" u="none" cap="none" strike="noStrike"/>
                    </a:p>
                  </a:txBody>
                  <a:tcPr marT="0" marB="0" marR="0" marL="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3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20107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850">
                          <a:solidFill>
                            <a:schemeClr val="dk1"/>
                          </a:solidFill>
                        </a:rPr>
                        <a:t>Customers request pre-</a:t>
                      </a:r>
                      <a:endParaRPr sz="85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marR="0" rtl="0" algn="l">
                        <a:lnSpc>
                          <a:spcPct val="120107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850">
                          <a:solidFill>
                            <a:schemeClr val="dk1"/>
                          </a:solidFill>
                        </a:rPr>
                        <a:t>orders and delivery.</a:t>
                      </a:r>
                      <a:endParaRPr spc="-31" sz="850"/>
                    </a:p>
                  </a:txBody>
                  <a:tcPr marT="0" marB="0" marR="0" marL="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3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20107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750">
                          <a:solidFill>
                            <a:schemeClr val="dk1"/>
                          </a:solidFill>
                        </a:rPr>
                        <a:t>This may be managed by access improvements through online ordering. Testing costs and capacity are required.</a:t>
                      </a:r>
                      <a:endParaRPr sz="700" u="none" cap="none" strike="noStrike"/>
                    </a:p>
                  </a:txBody>
                  <a:tcPr marT="0" marB="0" marR="0" marL="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3CCCC"/>
                    </a:solidFill>
                  </a:tcPr>
                </a:tc>
              </a:tr>
              <a:tr h="34935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20107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pc="-10" sz="746" u="none" cap="none" strike="noStrike">
                          <a:solidFill>
                            <a:srgbClr val="000000"/>
                          </a:solidFill>
                          <a:latin typeface="Verdana"/>
                          <a:ea typeface="Verdana"/>
                          <a:cs typeface="Verdana"/>
                          <a:sym typeface="Verdana"/>
                        </a:rPr>
                        <a:t>ENVIRONMENTAL</a:t>
                      </a:r>
                      <a:endParaRPr sz="1100" u="none" cap="none" strike="noStrike"/>
                    </a:p>
                  </a:txBody>
                  <a:tcPr marT="0" marB="0" marR="0" marL="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1E7E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t/>
                      </a:r>
                      <a:endParaRPr spc="-10" sz="746">
                        <a:latin typeface="Verdana"/>
                        <a:ea typeface="Verdana"/>
                        <a:cs typeface="Verdana"/>
                        <a:sym typeface="Verdana"/>
                      </a:endParaRPr>
                    </a:p>
                    <a:p>
                      <a:pPr indent="0" lvl="0" marL="0" marR="0" rtl="0" algn="l">
                        <a:lnSpc>
                          <a:spcPct val="120107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650">
                          <a:solidFill>
                            <a:schemeClr val="dk1"/>
                          </a:solidFill>
                        </a:rPr>
                        <a:t>Different yields may be obtained from various conditions. The cost of the ingredients is unreliable.</a:t>
                      </a:r>
                      <a:endParaRPr sz="65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marR="0" rtl="0" algn="l">
                        <a:lnSpc>
                          <a:spcPct val="120107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650">
                        <a:solidFill>
                          <a:schemeClr val="dk1"/>
                        </a:solidFill>
                      </a:endParaRPr>
                    </a:p>
                  </a:txBody>
                  <a:tcPr marT="0" marB="0" marR="0" marL="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1E7E7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t/>
                      </a:r>
                      <a:endParaRPr spc="-26" sz="446">
                        <a:latin typeface="Verdana"/>
                        <a:ea typeface="Verdana"/>
                        <a:cs typeface="Verdana"/>
                        <a:sym typeface="Verdana"/>
                      </a:endParaRPr>
                    </a:p>
                    <a:p>
                      <a:pPr indent="0" lvl="0" marL="0" marR="0" rtl="0" algn="l">
                        <a:lnSpc>
                          <a:spcPct val="120107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850">
                          <a:solidFill>
                            <a:schemeClr val="dk1"/>
                          </a:solidFill>
                        </a:rPr>
                        <a:t>Look</a:t>
                      </a:r>
                      <a:r>
                        <a:rPr lang="en-US" sz="650">
                          <a:solidFill>
                            <a:schemeClr val="dk1"/>
                          </a:solidFill>
                        </a:rPr>
                        <a:t> for suppliers who can provide consistent service and seasonal pricing. Don't assume that all organic crops are off the market.</a:t>
                      </a:r>
                      <a:endParaRPr sz="65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marR="0" rtl="0" algn="l">
                        <a:lnSpc>
                          <a:spcPct val="120107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850">
                        <a:solidFill>
                          <a:schemeClr val="dk1"/>
                        </a:solidFill>
                      </a:endParaRPr>
                    </a:p>
                  </a:txBody>
                  <a:tcPr marT="0" marB="0" marR="0" marL="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1E7E7"/>
                    </a:solidFill>
                  </a:tcPr>
                </a:tc>
              </a:tr>
              <a:tr h="42975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20107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pc="-10" sz="746" u="none" cap="none" strike="noStrike">
                          <a:solidFill>
                            <a:srgbClr val="000000"/>
                          </a:solidFill>
                          <a:latin typeface="Verdana"/>
                          <a:ea typeface="Verdana"/>
                          <a:cs typeface="Verdana"/>
                          <a:sym typeface="Verdana"/>
                        </a:rPr>
                        <a:t>LEGAL</a:t>
                      </a:r>
                      <a:endParaRPr sz="1100" u="none" cap="none" strike="noStrike"/>
                    </a:p>
                  </a:txBody>
                  <a:tcPr marT="0" marB="0" marR="0" marL="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3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20107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650">
                          <a:solidFill>
                            <a:schemeClr val="dk1"/>
                          </a:solidFill>
                        </a:rPr>
                        <a:t>Allergen information is required prior to purchase of distance sales and at the deli.</a:t>
                      </a:r>
                      <a:endParaRPr sz="600" u="none" cap="none" strike="noStrike"/>
                    </a:p>
                  </a:txBody>
                  <a:tcPr marT="0" marB="0" marR="0" marL="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3CCCC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just">
                        <a:lnSpc>
                          <a:spcPct val="120107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650">
                          <a:solidFill>
                            <a:schemeClr val="dk1"/>
                          </a:solidFill>
                        </a:rPr>
                        <a:t>For all ordering and delivery trials, food information is clear and accurate.</a:t>
                      </a:r>
                      <a:endParaRPr sz="600" u="none" cap="none" strike="noStrike"/>
                    </a:p>
                  </a:txBody>
                  <a:tcPr marT="0" marB="0" marR="0" marL="0">
                    <a:lnL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rgbClr val="FFFF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E3CCC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6"/>
          <p:cNvSpPr/>
          <p:nvPr/>
        </p:nvSpPr>
        <p:spPr>
          <a:xfrm>
            <a:off x="0" y="0"/>
            <a:ext cx="9751124" cy="7315200"/>
          </a:xfrm>
          <a:custGeom>
            <a:rect b="b" l="l" r="r" t="t"/>
            <a:pathLst>
              <a:path extrusionOk="0" h="9753600" w="13001498">
                <a:moveTo>
                  <a:pt x="0" y="0"/>
                </a:moveTo>
                <a:lnTo>
                  <a:pt x="13001498" y="0"/>
                </a:lnTo>
                <a:lnTo>
                  <a:pt x="13001498" y="9753600"/>
                </a:lnTo>
                <a:lnTo>
                  <a:pt x="0" y="9753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16683" r="-16683" t="0"/>
            </a:stretch>
          </a:blipFill>
          <a:ln>
            <a:noFill/>
          </a:ln>
        </p:spPr>
      </p:sp>
      <p:sp>
        <p:nvSpPr>
          <p:cNvPr id="190" name="Google Shape;190;p6"/>
          <p:cNvSpPr/>
          <p:nvPr/>
        </p:nvSpPr>
        <p:spPr>
          <a:xfrm>
            <a:off x="6719421" y="1788157"/>
            <a:ext cx="3007328" cy="3007328"/>
          </a:xfrm>
          <a:custGeom>
            <a:rect b="b" l="l" r="r" t="t"/>
            <a:pathLst>
              <a:path extrusionOk="0" h="4009771" w="4009771">
                <a:moveTo>
                  <a:pt x="0" y="0"/>
                </a:moveTo>
                <a:lnTo>
                  <a:pt x="4009771" y="0"/>
                </a:lnTo>
                <a:lnTo>
                  <a:pt x="4009771" y="4009771"/>
                </a:lnTo>
                <a:lnTo>
                  <a:pt x="0" y="400977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91" name="Google Shape;191;p6"/>
          <p:cNvSpPr/>
          <p:nvPr/>
        </p:nvSpPr>
        <p:spPr>
          <a:xfrm>
            <a:off x="6069178" y="0"/>
            <a:ext cx="1706880" cy="1219200"/>
          </a:xfrm>
          <a:custGeom>
            <a:rect b="b" l="l" r="r" t="t"/>
            <a:pathLst>
              <a:path extrusionOk="0" h="1625600" w="2275840">
                <a:moveTo>
                  <a:pt x="0" y="0"/>
                </a:moveTo>
                <a:lnTo>
                  <a:pt x="2275840" y="0"/>
                </a:lnTo>
                <a:lnTo>
                  <a:pt x="2275840" y="1625600"/>
                </a:lnTo>
                <a:lnTo>
                  <a:pt x="0" y="1625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92" name="Google Shape;192;p6"/>
          <p:cNvSpPr/>
          <p:nvPr/>
        </p:nvSpPr>
        <p:spPr>
          <a:xfrm>
            <a:off x="6719421" y="6502403"/>
            <a:ext cx="1056608" cy="812768"/>
          </a:xfrm>
          <a:custGeom>
            <a:rect b="b" l="l" r="r" t="t"/>
            <a:pathLst>
              <a:path extrusionOk="0" h="1083691" w="1408811">
                <a:moveTo>
                  <a:pt x="0" y="0"/>
                </a:moveTo>
                <a:lnTo>
                  <a:pt x="1408811" y="0"/>
                </a:lnTo>
                <a:lnTo>
                  <a:pt x="1408811" y="1083691"/>
                </a:lnTo>
                <a:lnTo>
                  <a:pt x="0" y="10836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-3" l="0" r="-2" t="0"/>
            </a:stretch>
          </a:blipFill>
          <a:ln>
            <a:noFill/>
          </a:ln>
        </p:spPr>
      </p:sp>
      <p:sp>
        <p:nvSpPr>
          <p:cNvPr id="193" name="Google Shape;193;p6"/>
          <p:cNvSpPr/>
          <p:nvPr/>
        </p:nvSpPr>
        <p:spPr>
          <a:xfrm>
            <a:off x="0" y="2844803"/>
            <a:ext cx="4306252" cy="4470368"/>
          </a:xfrm>
          <a:custGeom>
            <a:rect b="b" l="l" r="r" t="t"/>
            <a:pathLst>
              <a:path extrusionOk="0" h="5960491" w="5741670">
                <a:moveTo>
                  <a:pt x="0" y="0"/>
                </a:moveTo>
                <a:lnTo>
                  <a:pt x="5741670" y="0"/>
                </a:lnTo>
                <a:lnTo>
                  <a:pt x="5741670" y="5960491"/>
                </a:lnTo>
                <a:lnTo>
                  <a:pt x="0" y="59604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-18" r="-18" t="0"/>
            </a:stretch>
          </a:blipFill>
          <a:ln>
            <a:noFill/>
          </a:ln>
        </p:spPr>
      </p:sp>
      <p:sp>
        <p:nvSpPr>
          <p:cNvPr id="194" name="Google Shape;194;p6"/>
          <p:cNvSpPr/>
          <p:nvPr/>
        </p:nvSpPr>
        <p:spPr>
          <a:xfrm>
            <a:off x="8220656" y="0"/>
            <a:ext cx="807148" cy="1233868"/>
          </a:xfrm>
          <a:custGeom>
            <a:rect b="b" l="l" r="r" t="t"/>
            <a:pathLst>
              <a:path extrusionOk="0" h="1645158" w="1076198">
                <a:moveTo>
                  <a:pt x="0" y="0"/>
                </a:moveTo>
                <a:lnTo>
                  <a:pt x="1076198" y="0"/>
                </a:lnTo>
                <a:lnTo>
                  <a:pt x="1076198" y="1645158"/>
                </a:lnTo>
                <a:lnTo>
                  <a:pt x="0" y="164515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-229" l="0" r="0" t="-231"/>
            </a:stretch>
          </a:blipFill>
          <a:ln>
            <a:noFill/>
          </a:ln>
        </p:spPr>
      </p:sp>
      <p:sp>
        <p:nvSpPr>
          <p:cNvPr id="195" name="Google Shape;195;p6"/>
          <p:cNvSpPr/>
          <p:nvPr/>
        </p:nvSpPr>
        <p:spPr>
          <a:xfrm>
            <a:off x="8262109" y="0"/>
            <a:ext cx="731520" cy="1172908"/>
          </a:xfrm>
          <a:custGeom>
            <a:rect b="b" l="l" r="r" t="t"/>
            <a:pathLst>
              <a:path extrusionOk="0" h="1563878" w="975360">
                <a:moveTo>
                  <a:pt x="975360" y="0"/>
                </a:moveTo>
                <a:lnTo>
                  <a:pt x="0" y="0"/>
                </a:lnTo>
                <a:lnTo>
                  <a:pt x="0" y="1563878"/>
                </a:lnTo>
                <a:lnTo>
                  <a:pt x="975360" y="1563878"/>
                </a:lnTo>
                <a:lnTo>
                  <a:pt x="975360" y="0"/>
                </a:lnTo>
                <a:close/>
              </a:path>
            </a:pathLst>
          </a:custGeom>
          <a:solidFill>
            <a:srgbClr val="AF1412"/>
          </a:solidFill>
          <a:ln>
            <a:noFill/>
          </a:ln>
        </p:spPr>
      </p:sp>
      <p:sp>
        <p:nvSpPr>
          <p:cNvPr descr="$PPTXTitle" id="196" name="Google Shape;196;p6"/>
          <p:cNvSpPr txBox="1"/>
          <p:nvPr/>
        </p:nvSpPr>
        <p:spPr>
          <a:xfrm>
            <a:off x="5477999" y="1603572"/>
            <a:ext cx="2128180" cy="77902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406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70" sz="1813" u="none" cap="none" strike="noStrike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FISHBONE :</a:t>
            </a:r>
            <a:endParaRPr/>
          </a:p>
          <a:p>
            <a:pPr indent="0" lvl="0" marL="0" marR="0" rtl="0" algn="l">
              <a:lnSpc>
                <a:spcPct val="10816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53" sz="1813" u="none" cap="none" strike="noStrike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organising possible causes</a:t>
            </a:r>
            <a:endParaRPr/>
          </a:p>
        </p:txBody>
      </p:sp>
      <p:sp>
        <p:nvSpPr>
          <p:cNvPr id="197" name="Google Shape;197;p6"/>
          <p:cNvSpPr/>
          <p:nvPr/>
        </p:nvSpPr>
        <p:spPr>
          <a:xfrm>
            <a:off x="0" y="57"/>
            <a:ext cx="4875181" cy="7315105"/>
          </a:xfrm>
          <a:custGeom>
            <a:rect b="b" l="l" r="r" t="t"/>
            <a:pathLst>
              <a:path extrusionOk="0" h="9753473" w="6500241">
                <a:moveTo>
                  <a:pt x="0" y="0"/>
                </a:moveTo>
                <a:lnTo>
                  <a:pt x="6500241" y="0"/>
                </a:lnTo>
                <a:lnTo>
                  <a:pt x="6500241" y="9753473"/>
                </a:lnTo>
                <a:lnTo>
                  <a:pt x="0" y="975347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0" l="-53" r="-52" t="0"/>
            </a:stretch>
          </a:blipFill>
          <a:ln>
            <a:noFill/>
          </a:ln>
        </p:spPr>
      </p:sp>
      <p:sp>
        <p:nvSpPr>
          <p:cNvPr id="198" name="Google Shape;198;p6"/>
          <p:cNvSpPr txBox="1"/>
          <p:nvPr/>
        </p:nvSpPr>
        <p:spPr>
          <a:xfrm>
            <a:off x="5477999" y="2653979"/>
            <a:ext cx="2390400" cy="3537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1995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1493" u="none" cap="none" strike="noStrike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▶</a:t>
            </a:r>
            <a:r>
              <a:rPr lang="en-US" spc="-10" sz="1493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The head names the problem: lack of sales growth.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9959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pc="-32" sz="1493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▶</a:t>
            </a:r>
            <a:r>
              <a:rPr lang="en-US" spc="-32" sz="1493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Branches group possible causes from the case.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9959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pc="-10" sz="1493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▶</a:t>
            </a:r>
            <a:r>
              <a:rPr lang="en-US" spc="-10" sz="1493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Benefit: shows how several pressures may interact.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9959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pc="-10" sz="1493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▶</a:t>
            </a:r>
            <a:r>
              <a:rPr lang="en-US" spc="-10" sz="1493">
                <a:solidFill>
                  <a:schemeClr val="lt1"/>
                </a:solidFill>
                <a:latin typeface="Verdana"/>
                <a:ea typeface="Verdana"/>
                <a:cs typeface="Verdana"/>
                <a:sym typeface="Verdana"/>
              </a:rPr>
              <a:t>Limit: causes need evidence before Basil makes a decision.</a:t>
            </a:r>
            <a:endParaRPr>
              <a:solidFill>
                <a:schemeClr val="dk1"/>
              </a:solidFill>
            </a:endParaRPr>
          </a:p>
          <a:p>
            <a:pPr indent="0" lvl="0" marL="0" marR="0" rtl="0" algn="just">
              <a:lnSpc>
                <a:spcPct val="11995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pc="-10" sz="1493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7"/>
          <p:cNvSpPr/>
          <p:nvPr/>
        </p:nvSpPr>
        <p:spPr>
          <a:xfrm>
            <a:off x="6385696" y="1586532"/>
            <a:ext cx="3007328" cy="3007328"/>
          </a:xfrm>
          <a:custGeom>
            <a:rect b="b" l="l" r="r" t="t"/>
            <a:pathLst>
              <a:path extrusionOk="0" h="4009771" w="4009771">
                <a:moveTo>
                  <a:pt x="0" y="0"/>
                </a:moveTo>
                <a:lnTo>
                  <a:pt x="4009771" y="0"/>
                </a:lnTo>
                <a:lnTo>
                  <a:pt x="4009771" y="4009771"/>
                </a:lnTo>
                <a:lnTo>
                  <a:pt x="0" y="400977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4" name="Google Shape;204;p7"/>
          <p:cNvSpPr/>
          <p:nvPr/>
        </p:nvSpPr>
        <p:spPr>
          <a:xfrm>
            <a:off x="6069178" y="0"/>
            <a:ext cx="1706880" cy="1219200"/>
          </a:xfrm>
          <a:custGeom>
            <a:rect b="b" l="l" r="r" t="t"/>
            <a:pathLst>
              <a:path extrusionOk="0" h="1625600" w="2275840">
                <a:moveTo>
                  <a:pt x="0" y="0"/>
                </a:moveTo>
                <a:lnTo>
                  <a:pt x="2275840" y="0"/>
                </a:lnTo>
                <a:lnTo>
                  <a:pt x="2275840" y="1625600"/>
                </a:lnTo>
                <a:lnTo>
                  <a:pt x="0" y="1625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5" name="Google Shape;205;p7"/>
          <p:cNvSpPr/>
          <p:nvPr/>
        </p:nvSpPr>
        <p:spPr>
          <a:xfrm>
            <a:off x="6719421" y="6502403"/>
            <a:ext cx="1056608" cy="812768"/>
          </a:xfrm>
          <a:custGeom>
            <a:rect b="b" l="l" r="r" t="t"/>
            <a:pathLst>
              <a:path extrusionOk="0" h="1083691" w="1408811">
                <a:moveTo>
                  <a:pt x="0" y="0"/>
                </a:moveTo>
                <a:lnTo>
                  <a:pt x="1408811" y="0"/>
                </a:lnTo>
                <a:lnTo>
                  <a:pt x="1408811" y="1083691"/>
                </a:lnTo>
                <a:lnTo>
                  <a:pt x="0" y="10836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-3" l="0" r="-2" t="0"/>
            </a:stretch>
          </a:blipFill>
          <a:ln>
            <a:noFill/>
          </a:ln>
        </p:spPr>
      </p:sp>
      <p:sp>
        <p:nvSpPr>
          <p:cNvPr id="206" name="Google Shape;206;p7"/>
          <p:cNvSpPr/>
          <p:nvPr/>
        </p:nvSpPr>
        <p:spPr>
          <a:xfrm>
            <a:off x="111225" y="2921278"/>
            <a:ext cx="4306253" cy="4470368"/>
          </a:xfrm>
          <a:custGeom>
            <a:rect b="b" l="l" r="r" t="t"/>
            <a:pathLst>
              <a:path extrusionOk="0" h="5960491" w="5741670">
                <a:moveTo>
                  <a:pt x="0" y="0"/>
                </a:moveTo>
                <a:lnTo>
                  <a:pt x="5741670" y="0"/>
                </a:lnTo>
                <a:lnTo>
                  <a:pt x="5741670" y="5960491"/>
                </a:lnTo>
                <a:lnTo>
                  <a:pt x="0" y="59604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-18" r="-18" t="0"/>
            </a:stretch>
          </a:blipFill>
          <a:ln>
            <a:noFill/>
          </a:ln>
        </p:spPr>
      </p:sp>
      <p:sp>
        <p:nvSpPr>
          <p:cNvPr id="207" name="Google Shape;207;p7"/>
          <p:cNvSpPr/>
          <p:nvPr/>
        </p:nvSpPr>
        <p:spPr>
          <a:xfrm>
            <a:off x="8235067" y="14345"/>
            <a:ext cx="792765" cy="1219486"/>
          </a:xfrm>
          <a:custGeom>
            <a:rect b="b" l="l" r="r" t="t"/>
            <a:pathLst>
              <a:path extrusionOk="0" h="1625981" w="1057021">
                <a:moveTo>
                  <a:pt x="0" y="0"/>
                </a:moveTo>
                <a:lnTo>
                  <a:pt x="1057021" y="0"/>
                </a:lnTo>
                <a:lnTo>
                  <a:pt x="1057021" y="1625981"/>
                </a:lnTo>
                <a:lnTo>
                  <a:pt x="0" y="162598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-231" l="0" r="3" t="-231"/>
            </a:stretch>
          </a:blipFill>
          <a:ln>
            <a:noFill/>
          </a:ln>
        </p:spPr>
      </p:sp>
      <p:sp>
        <p:nvSpPr>
          <p:cNvPr id="208" name="Google Shape;208;p7"/>
          <p:cNvSpPr/>
          <p:nvPr/>
        </p:nvSpPr>
        <p:spPr>
          <a:xfrm>
            <a:off x="8262109" y="0"/>
            <a:ext cx="731520" cy="1172908"/>
          </a:xfrm>
          <a:custGeom>
            <a:rect b="b" l="l" r="r" t="t"/>
            <a:pathLst>
              <a:path extrusionOk="0" h="1563878" w="975360">
                <a:moveTo>
                  <a:pt x="975360" y="0"/>
                </a:moveTo>
                <a:lnTo>
                  <a:pt x="0" y="0"/>
                </a:lnTo>
                <a:lnTo>
                  <a:pt x="0" y="1563878"/>
                </a:lnTo>
                <a:lnTo>
                  <a:pt x="975360" y="1563878"/>
                </a:lnTo>
                <a:lnTo>
                  <a:pt x="975360" y="0"/>
                </a:lnTo>
                <a:close/>
              </a:path>
            </a:pathLst>
          </a:custGeom>
          <a:solidFill>
            <a:srgbClr val="AF1412"/>
          </a:solidFill>
          <a:ln>
            <a:noFill/>
          </a:ln>
        </p:spPr>
      </p:sp>
      <p:sp>
        <p:nvSpPr>
          <p:cNvPr descr="$PPTXTitle" id="209" name="Google Shape;209;p7"/>
          <p:cNvSpPr txBox="1"/>
          <p:nvPr/>
        </p:nvSpPr>
        <p:spPr>
          <a:xfrm>
            <a:off x="603094" y="269453"/>
            <a:ext cx="6993331" cy="164469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74" sz="2559" u="none" cap="none" strike="noStrike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Fishbone diagram for Basil's Bakery</a:t>
            </a:r>
            <a:r>
              <a:rPr b="0" i="0" lang="en-US" spc="-74" sz="2559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Basil's</a:t>
            </a:r>
            <a:endParaRPr/>
          </a:p>
        </p:txBody>
      </p:sp>
      <p:sp>
        <p:nvSpPr>
          <p:cNvPr id="210" name="Google Shape;210;p7"/>
          <p:cNvSpPr/>
          <p:nvPr/>
        </p:nvSpPr>
        <p:spPr>
          <a:xfrm>
            <a:off x="668526" y="2651903"/>
            <a:ext cx="8416547" cy="3281820"/>
          </a:xfrm>
          <a:custGeom>
            <a:rect b="b" l="l" r="r" t="t"/>
            <a:pathLst>
              <a:path extrusionOk="0" h="3281820" w="8416547">
                <a:moveTo>
                  <a:pt x="0" y="0"/>
                </a:moveTo>
                <a:lnTo>
                  <a:pt x="8416547" y="0"/>
                </a:lnTo>
                <a:lnTo>
                  <a:pt x="8416547" y="3281820"/>
                </a:lnTo>
                <a:lnTo>
                  <a:pt x="0" y="328182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11" name="Google Shape;211;p7"/>
          <p:cNvSpPr txBox="1"/>
          <p:nvPr/>
        </p:nvSpPr>
        <p:spPr>
          <a:xfrm>
            <a:off x="549726" y="2399757"/>
            <a:ext cx="943527" cy="25213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5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1493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Customers</a:t>
            </a:r>
            <a:endParaRPr/>
          </a:p>
        </p:txBody>
      </p:sp>
      <p:sp>
        <p:nvSpPr>
          <p:cNvPr id="212" name="Google Shape;212;p7"/>
          <p:cNvSpPr txBox="1"/>
          <p:nvPr/>
        </p:nvSpPr>
        <p:spPr>
          <a:xfrm>
            <a:off x="549726" y="2854928"/>
            <a:ext cx="617700" cy="102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5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50">
                <a:solidFill>
                  <a:schemeClr val="dk1"/>
                </a:solidFill>
              </a:rPr>
              <a:t>Reduced in-person visits: hybrid work</a:t>
            </a:r>
            <a:endParaRPr/>
          </a:p>
        </p:txBody>
      </p:sp>
      <p:sp>
        <p:nvSpPr>
          <p:cNvPr id="213" name="Google Shape;213;p7"/>
          <p:cNvSpPr txBox="1"/>
          <p:nvPr/>
        </p:nvSpPr>
        <p:spPr>
          <a:xfrm>
            <a:off x="3936387" y="2550938"/>
            <a:ext cx="858300" cy="1302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5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pc="-10" sz="1493"/>
              <a:t>The</a:t>
            </a:r>
            <a:r>
              <a:rPr lang="en-US" sz="1150">
                <a:solidFill>
                  <a:schemeClr val="dk1"/>
                </a:solidFill>
              </a:rPr>
              <a:t> loss of the location shop will lead to a quieter retail park. </a:t>
            </a:r>
            <a:endParaRPr/>
          </a:p>
        </p:txBody>
      </p:sp>
      <p:sp>
        <p:nvSpPr>
          <p:cNvPr id="214" name="Google Shape;214;p7"/>
          <p:cNvSpPr txBox="1"/>
          <p:nvPr/>
        </p:nvSpPr>
        <p:spPr>
          <a:xfrm>
            <a:off x="6328458" y="2689384"/>
            <a:ext cx="1593900" cy="102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5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50">
                <a:solidFill>
                  <a:schemeClr val="dk1"/>
                </a:solidFill>
              </a:rPr>
              <a:t>No answer when calling phones.</a:t>
            </a:r>
            <a:endParaRPr sz="115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1995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50">
                <a:solidFill>
                  <a:schemeClr val="dk1"/>
                </a:solidFill>
              </a:rPr>
              <a:t>Long queuing periods during high traffic periods.</a:t>
            </a:r>
            <a:endParaRPr spc="-10" sz="1493"/>
          </a:p>
        </p:txBody>
      </p:sp>
      <p:sp>
        <p:nvSpPr>
          <p:cNvPr id="215" name="Google Shape;215;p7"/>
          <p:cNvSpPr txBox="1"/>
          <p:nvPr/>
        </p:nvSpPr>
        <p:spPr>
          <a:xfrm>
            <a:off x="4955125" y="5781326"/>
            <a:ext cx="1764300" cy="866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pc="-10" sz="1493"/>
          </a:p>
          <a:p>
            <a:pPr indent="0" lvl="0" marL="0" marR="0" rtl="0" algn="l">
              <a:lnSpc>
                <a:spcPct val="11995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50">
                <a:solidFill>
                  <a:schemeClr val="dk1"/>
                </a:solidFill>
              </a:rPr>
              <a:t>Higher overheads: ingredient costs are not predictable. </a:t>
            </a:r>
            <a:endParaRPr spc="-10" sz="1493"/>
          </a:p>
        </p:txBody>
      </p:sp>
      <p:sp>
        <p:nvSpPr>
          <p:cNvPr id="216" name="Google Shape;216;p7"/>
          <p:cNvSpPr txBox="1"/>
          <p:nvPr/>
        </p:nvSpPr>
        <p:spPr>
          <a:xfrm>
            <a:off x="839350" y="5912398"/>
            <a:ext cx="1593900" cy="955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5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</a:rPr>
              <a:t>Capacity</a:t>
            </a:r>
            <a:endParaRPr sz="135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1995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</a:rPr>
              <a:t>Basil stays onsite to bake.</a:t>
            </a:r>
            <a:endParaRPr sz="135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1995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>
                <a:solidFill>
                  <a:schemeClr val="dk1"/>
                </a:solidFill>
              </a:rPr>
              <a:t>No delivery service.</a:t>
            </a:r>
            <a:endParaRPr spc="-10" sz="1693"/>
          </a:p>
        </p:txBody>
      </p:sp>
      <p:sp>
        <p:nvSpPr>
          <p:cNvPr id="217" name="Google Shape;217;p7"/>
          <p:cNvSpPr txBox="1"/>
          <p:nvPr/>
        </p:nvSpPr>
        <p:spPr>
          <a:xfrm>
            <a:off x="9173523" y="3067075"/>
            <a:ext cx="534000" cy="1056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5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pc="-26" sz="1493"/>
              <a:t>Lack</a:t>
            </a:r>
            <a:r>
              <a:rPr b="0" i="0" lang="en-US" spc="-26" sz="1493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of </a:t>
            </a:r>
            <a:r>
              <a:rPr lang="en-US" spc="-26" sz="1493"/>
              <a:t>growth</a:t>
            </a:r>
            <a:r>
              <a:rPr b="0" i="0" lang="en-US" spc="-26" sz="1493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h.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8"/>
          <p:cNvSpPr/>
          <p:nvPr/>
        </p:nvSpPr>
        <p:spPr>
          <a:xfrm>
            <a:off x="6069178" y="0"/>
            <a:ext cx="1706880" cy="1219200"/>
          </a:xfrm>
          <a:custGeom>
            <a:rect b="b" l="l" r="r" t="t"/>
            <a:pathLst>
              <a:path extrusionOk="0" h="1625600" w="2275840">
                <a:moveTo>
                  <a:pt x="0" y="0"/>
                </a:moveTo>
                <a:lnTo>
                  <a:pt x="2275840" y="0"/>
                </a:lnTo>
                <a:lnTo>
                  <a:pt x="2275840" y="1625600"/>
                </a:lnTo>
                <a:lnTo>
                  <a:pt x="0" y="1625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23" name="Google Shape;223;p8"/>
          <p:cNvSpPr/>
          <p:nvPr/>
        </p:nvSpPr>
        <p:spPr>
          <a:xfrm>
            <a:off x="6719421" y="6502403"/>
            <a:ext cx="1056608" cy="812768"/>
          </a:xfrm>
          <a:custGeom>
            <a:rect b="b" l="l" r="r" t="t"/>
            <a:pathLst>
              <a:path extrusionOk="0" h="1083691" w="1408811">
                <a:moveTo>
                  <a:pt x="0" y="0"/>
                </a:moveTo>
                <a:lnTo>
                  <a:pt x="1408811" y="0"/>
                </a:lnTo>
                <a:lnTo>
                  <a:pt x="1408811" y="1083691"/>
                </a:lnTo>
                <a:lnTo>
                  <a:pt x="0" y="10836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3" l="0" r="-2" t="0"/>
            </a:stretch>
          </a:blipFill>
          <a:ln>
            <a:noFill/>
          </a:ln>
        </p:spPr>
      </p:sp>
      <p:sp>
        <p:nvSpPr>
          <p:cNvPr id="224" name="Google Shape;224;p8"/>
          <p:cNvSpPr/>
          <p:nvPr/>
        </p:nvSpPr>
        <p:spPr>
          <a:xfrm>
            <a:off x="0" y="2844803"/>
            <a:ext cx="4306252" cy="4470368"/>
          </a:xfrm>
          <a:custGeom>
            <a:rect b="b" l="l" r="r" t="t"/>
            <a:pathLst>
              <a:path extrusionOk="0" h="5960491" w="5741670">
                <a:moveTo>
                  <a:pt x="0" y="0"/>
                </a:moveTo>
                <a:lnTo>
                  <a:pt x="5741670" y="0"/>
                </a:lnTo>
                <a:lnTo>
                  <a:pt x="5741670" y="5960491"/>
                </a:lnTo>
                <a:lnTo>
                  <a:pt x="0" y="59604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-18" r="-18" t="0"/>
            </a:stretch>
          </a:blipFill>
          <a:ln>
            <a:noFill/>
          </a:ln>
        </p:spPr>
      </p:sp>
      <p:sp>
        <p:nvSpPr>
          <p:cNvPr id="225" name="Google Shape;225;p8"/>
          <p:cNvSpPr/>
          <p:nvPr/>
        </p:nvSpPr>
        <p:spPr>
          <a:xfrm>
            <a:off x="6719421" y="1788157"/>
            <a:ext cx="3007328" cy="3007328"/>
          </a:xfrm>
          <a:custGeom>
            <a:rect b="b" l="l" r="r" t="t"/>
            <a:pathLst>
              <a:path extrusionOk="0" h="4009771" w="4009771">
                <a:moveTo>
                  <a:pt x="0" y="0"/>
                </a:moveTo>
                <a:lnTo>
                  <a:pt x="4009771" y="0"/>
                </a:lnTo>
                <a:lnTo>
                  <a:pt x="4009771" y="4009771"/>
                </a:lnTo>
                <a:lnTo>
                  <a:pt x="0" y="400977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26" name="Google Shape;226;p8"/>
          <p:cNvSpPr/>
          <p:nvPr/>
        </p:nvSpPr>
        <p:spPr>
          <a:xfrm>
            <a:off x="8235067" y="14345"/>
            <a:ext cx="792765" cy="1219486"/>
          </a:xfrm>
          <a:custGeom>
            <a:rect b="b" l="l" r="r" t="t"/>
            <a:pathLst>
              <a:path extrusionOk="0" h="1625981" w="1057021">
                <a:moveTo>
                  <a:pt x="0" y="0"/>
                </a:moveTo>
                <a:lnTo>
                  <a:pt x="1057021" y="0"/>
                </a:lnTo>
                <a:lnTo>
                  <a:pt x="1057021" y="1625981"/>
                </a:lnTo>
                <a:lnTo>
                  <a:pt x="0" y="162598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-231" l="0" r="3" t="-231"/>
            </a:stretch>
          </a:blipFill>
          <a:ln>
            <a:noFill/>
          </a:ln>
        </p:spPr>
      </p:sp>
      <p:sp>
        <p:nvSpPr>
          <p:cNvPr id="227" name="Google Shape;227;p8"/>
          <p:cNvSpPr/>
          <p:nvPr/>
        </p:nvSpPr>
        <p:spPr>
          <a:xfrm>
            <a:off x="8262109" y="0"/>
            <a:ext cx="731520" cy="1172908"/>
          </a:xfrm>
          <a:custGeom>
            <a:rect b="b" l="l" r="r" t="t"/>
            <a:pathLst>
              <a:path extrusionOk="0" h="1563878" w="975360">
                <a:moveTo>
                  <a:pt x="975360" y="0"/>
                </a:moveTo>
                <a:lnTo>
                  <a:pt x="0" y="0"/>
                </a:lnTo>
                <a:lnTo>
                  <a:pt x="0" y="1563878"/>
                </a:lnTo>
                <a:lnTo>
                  <a:pt x="975360" y="1563878"/>
                </a:lnTo>
                <a:lnTo>
                  <a:pt x="975360" y="0"/>
                </a:lnTo>
                <a:close/>
              </a:path>
            </a:pathLst>
          </a:custGeom>
          <a:solidFill>
            <a:srgbClr val="AF1412"/>
          </a:solidFill>
          <a:ln>
            <a:noFill/>
          </a:ln>
        </p:spPr>
      </p:sp>
      <p:sp>
        <p:nvSpPr>
          <p:cNvPr id="228" name="Google Shape;228;p8"/>
          <p:cNvSpPr/>
          <p:nvPr/>
        </p:nvSpPr>
        <p:spPr>
          <a:xfrm>
            <a:off x="0" y="2848051"/>
            <a:ext cx="3229261" cy="4467130"/>
          </a:xfrm>
          <a:custGeom>
            <a:rect b="b" l="l" r="r" t="t"/>
            <a:pathLst>
              <a:path extrusionOk="0" h="5956173" w="4305681">
                <a:moveTo>
                  <a:pt x="0" y="0"/>
                </a:moveTo>
                <a:lnTo>
                  <a:pt x="4305681" y="0"/>
                </a:lnTo>
                <a:lnTo>
                  <a:pt x="4305681" y="5956173"/>
                </a:lnTo>
                <a:lnTo>
                  <a:pt x="0" y="595617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0" l="-16649" r="-16649" t="0"/>
            </a:stretch>
          </a:blipFill>
          <a:ln>
            <a:noFill/>
          </a:ln>
        </p:spPr>
      </p:sp>
      <p:sp>
        <p:nvSpPr>
          <p:cNvPr id="229" name="Google Shape;229;p8"/>
          <p:cNvSpPr/>
          <p:nvPr/>
        </p:nvSpPr>
        <p:spPr>
          <a:xfrm>
            <a:off x="0" y="3085386"/>
            <a:ext cx="1217581" cy="2522887"/>
          </a:xfrm>
          <a:custGeom>
            <a:rect b="b" l="l" r="r" t="t"/>
            <a:pathLst>
              <a:path extrusionOk="0" h="3363849" w="1623441">
                <a:moveTo>
                  <a:pt x="0" y="0"/>
                </a:moveTo>
                <a:lnTo>
                  <a:pt x="1623441" y="0"/>
                </a:lnTo>
                <a:lnTo>
                  <a:pt x="1623441" y="3363849"/>
                </a:lnTo>
                <a:lnTo>
                  <a:pt x="0" y="336384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-1" l="-16756" r="-16756" t="0"/>
            </a:stretch>
          </a:blipFill>
          <a:ln>
            <a:noFill/>
          </a:ln>
        </p:spPr>
      </p:sp>
      <p:sp>
        <p:nvSpPr>
          <p:cNvPr id="230" name="Google Shape;230;p8"/>
          <p:cNvSpPr/>
          <p:nvPr/>
        </p:nvSpPr>
        <p:spPr>
          <a:xfrm>
            <a:off x="6399171" y="0"/>
            <a:ext cx="1283398" cy="1217581"/>
          </a:xfrm>
          <a:custGeom>
            <a:rect b="b" l="l" r="r" t="t"/>
            <a:pathLst>
              <a:path extrusionOk="0" h="1623441" w="1711198">
                <a:moveTo>
                  <a:pt x="0" y="0"/>
                </a:moveTo>
                <a:lnTo>
                  <a:pt x="1711198" y="0"/>
                </a:lnTo>
                <a:lnTo>
                  <a:pt x="1711198" y="1623441"/>
                </a:lnTo>
                <a:lnTo>
                  <a:pt x="0" y="162344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0">
              <a:alphaModFix/>
            </a:blip>
            <a:stretch>
              <a:fillRect b="0" l="-16713" r="-16714" t="0"/>
            </a:stretch>
          </a:blipFill>
          <a:ln>
            <a:noFill/>
          </a:ln>
        </p:spPr>
      </p:sp>
      <p:sp>
        <p:nvSpPr>
          <p:cNvPr id="231" name="Google Shape;231;p8"/>
          <p:cNvSpPr/>
          <p:nvPr/>
        </p:nvSpPr>
        <p:spPr>
          <a:xfrm>
            <a:off x="6884413" y="6502403"/>
            <a:ext cx="794956" cy="812768"/>
          </a:xfrm>
          <a:custGeom>
            <a:rect b="b" l="l" r="r" t="t"/>
            <a:pathLst>
              <a:path extrusionOk="0" h="1083691" w="1059942">
                <a:moveTo>
                  <a:pt x="0" y="0"/>
                </a:moveTo>
                <a:lnTo>
                  <a:pt x="1059942" y="0"/>
                </a:lnTo>
                <a:lnTo>
                  <a:pt x="1059942" y="1083691"/>
                </a:lnTo>
                <a:lnTo>
                  <a:pt x="0" y="10836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1">
              <a:alphaModFix/>
            </a:blip>
            <a:stretch>
              <a:fillRect b="-3" l="-16664" r="-16660" t="0"/>
            </a:stretch>
          </a:blipFill>
          <a:ln>
            <a:noFill/>
          </a:ln>
        </p:spPr>
      </p:sp>
      <p:sp>
        <p:nvSpPr>
          <p:cNvPr id="232" name="Google Shape;232;p8"/>
          <p:cNvSpPr/>
          <p:nvPr/>
        </p:nvSpPr>
        <p:spPr>
          <a:xfrm>
            <a:off x="8308438" y="0"/>
            <a:ext cx="624173" cy="1280160"/>
          </a:xfrm>
          <a:custGeom>
            <a:rect b="b" l="l" r="r" t="t"/>
            <a:pathLst>
              <a:path extrusionOk="0" h="1706880" w="832231">
                <a:moveTo>
                  <a:pt x="0" y="0"/>
                </a:moveTo>
                <a:lnTo>
                  <a:pt x="832231" y="0"/>
                </a:lnTo>
                <a:lnTo>
                  <a:pt x="832231" y="1706880"/>
                </a:lnTo>
                <a:lnTo>
                  <a:pt x="0" y="17068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2">
              <a:alphaModFix/>
            </a:blip>
            <a:stretch>
              <a:fillRect b="-460" l="0" r="-4" t="-460"/>
            </a:stretch>
          </a:blipFill>
          <a:ln>
            <a:noFill/>
          </a:ln>
        </p:spPr>
      </p:sp>
      <p:sp>
        <p:nvSpPr>
          <p:cNvPr id="233" name="Google Shape;233;p8"/>
          <p:cNvSpPr/>
          <p:nvPr/>
        </p:nvSpPr>
        <p:spPr>
          <a:xfrm>
            <a:off x="0" y="0"/>
            <a:ext cx="9753600" cy="7315200"/>
          </a:xfrm>
          <a:custGeom>
            <a:rect b="b" l="l" r="r" t="t"/>
            <a:pathLst>
              <a:path extrusionOk="0" h="9753600" w="13004800">
                <a:moveTo>
                  <a:pt x="0" y="0"/>
                </a:moveTo>
                <a:lnTo>
                  <a:pt x="13004800" y="0"/>
                </a:lnTo>
                <a:lnTo>
                  <a:pt x="13004800" y="9753600"/>
                </a:lnTo>
                <a:lnTo>
                  <a:pt x="0" y="9753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3">
              <a:alphaModFix/>
            </a:blip>
            <a:stretch>
              <a:fillRect b="0" l="-16667" r="-16667" t="0"/>
            </a:stretch>
          </a:blipFill>
          <a:ln>
            <a:noFill/>
          </a:ln>
        </p:spPr>
      </p:sp>
      <p:sp>
        <p:nvSpPr>
          <p:cNvPr id="234" name="Google Shape;234;p8"/>
          <p:cNvSpPr/>
          <p:nvPr/>
        </p:nvSpPr>
        <p:spPr>
          <a:xfrm>
            <a:off x="8308438" y="0"/>
            <a:ext cx="624173" cy="1280160"/>
          </a:xfrm>
          <a:custGeom>
            <a:rect b="b" l="l" r="r" t="t"/>
            <a:pathLst>
              <a:path extrusionOk="0" h="1706880" w="832231">
                <a:moveTo>
                  <a:pt x="0" y="0"/>
                </a:moveTo>
                <a:lnTo>
                  <a:pt x="832231" y="0"/>
                </a:lnTo>
                <a:lnTo>
                  <a:pt x="832231" y="1706880"/>
                </a:lnTo>
                <a:lnTo>
                  <a:pt x="0" y="17068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2">
              <a:alphaModFix/>
            </a:blip>
            <a:stretch>
              <a:fillRect b="-460" l="0" r="-4" t="-460"/>
            </a:stretch>
          </a:blipFill>
          <a:ln>
            <a:noFill/>
          </a:ln>
        </p:spPr>
      </p:sp>
      <p:sp>
        <p:nvSpPr>
          <p:cNvPr id="235" name="Google Shape;235;p8"/>
          <p:cNvSpPr/>
          <p:nvPr/>
        </p:nvSpPr>
        <p:spPr>
          <a:xfrm>
            <a:off x="8349891" y="0"/>
            <a:ext cx="548640" cy="1219200"/>
          </a:xfrm>
          <a:custGeom>
            <a:rect b="b" l="l" r="r" t="t"/>
            <a:pathLst>
              <a:path extrusionOk="0" h="1625600" w="731520">
                <a:moveTo>
                  <a:pt x="731520" y="0"/>
                </a:moveTo>
                <a:lnTo>
                  <a:pt x="0" y="0"/>
                </a:lnTo>
                <a:lnTo>
                  <a:pt x="0" y="1625600"/>
                </a:lnTo>
                <a:lnTo>
                  <a:pt x="731520" y="1625600"/>
                </a:lnTo>
                <a:lnTo>
                  <a:pt x="731520" y="0"/>
                </a:lnTo>
                <a:close/>
              </a:path>
            </a:pathLst>
          </a:custGeom>
          <a:solidFill>
            <a:srgbClr val="AF1412"/>
          </a:solidFill>
          <a:ln>
            <a:noFill/>
          </a:ln>
        </p:spPr>
      </p:sp>
      <p:sp>
        <p:nvSpPr>
          <p:cNvPr id="236" name="Google Shape;236;p8"/>
          <p:cNvSpPr/>
          <p:nvPr/>
        </p:nvSpPr>
        <p:spPr>
          <a:xfrm>
            <a:off x="6976262" y="1557328"/>
            <a:ext cx="2777747" cy="881215"/>
          </a:xfrm>
          <a:custGeom>
            <a:rect b="b" l="l" r="r" t="t"/>
            <a:pathLst>
              <a:path extrusionOk="0" h="881215" w="2777747">
                <a:moveTo>
                  <a:pt x="0" y="0"/>
                </a:moveTo>
                <a:lnTo>
                  <a:pt x="2777748" y="0"/>
                </a:lnTo>
                <a:lnTo>
                  <a:pt x="2777748" y="881215"/>
                </a:lnTo>
                <a:lnTo>
                  <a:pt x="0" y="88121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37" name="Google Shape;237;p8"/>
          <p:cNvSpPr/>
          <p:nvPr/>
        </p:nvSpPr>
        <p:spPr>
          <a:xfrm>
            <a:off x="0" y="1879197"/>
            <a:ext cx="9753600" cy="5436279"/>
          </a:xfrm>
          <a:custGeom>
            <a:rect b="b" l="l" r="r" t="t"/>
            <a:pathLst>
              <a:path extrusionOk="0" h="5436279" w="9753600">
                <a:moveTo>
                  <a:pt x="0" y="0"/>
                </a:moveTo>
                <a:lnTo>
                  <a:pt x="9753600" y="0"/>
                </a:lnTo>
                <a:lnTo>
                  <a:pt x="9753600" y="5436279"/>
                </a:lnTo>
                <a:lnTo>
                  <a:pt x="0" y="543627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descr="$PPTXTitle" id="238" name="Google Shape;238;p8"/>
          <p:cNvSpPr txBox="1"/>
          <p:nvPr/>
        </p:nvSpPr>
        <p:spPr>
          <a:xfrm>
            <a:off x="603094" y="527256"/>
            <a:ext cx="6993331" cy="138687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111" sz="4479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What the evidence can and cannot tell us</a:t>
            </a:r>
            <a:endParaRPr/>
          </a:p>
        </p:txBody>
      </p:sp>
      <p:sp>
        <p:nvSpPr>
          <p:cNvPr id="239" name="Google Shape;239;p8"/>
          <p:cNvSpPr txBox="1"/>
          <p:nvPr/>
        </p:nvSpPr>
        <p:spPr>
          <a:xfrm>
            <a:off x="966700" y="3135950"/>
            <a:ext cx="5721300" cy="1594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1920" u="none" cap="none" strike="noStrike">
                <a:solidFill>
                  <a:srgbClr val="F7F7F7"/>
                </a:solidFill>
                <a:latin typeface="Verdana"/>
                <a:ea typeface="Verdana"/>
                <a:cs typeface="Verdana"/>
                <a:sym typeface="Verdana"/>
              </a:rPr>
              <a:t>▶</a:t>
            </a:r>
            <a:r>
              <a:rPr b="0" i="0" lang="en-US" spc="-10" sz="1920" u="none" cap="none" strike="noStrike">
                <a:solidFill>
                  <a:srgbClr val="000000"/>
                </a:solidFill>
                <a:latin typeface="Verdana"/>
                <a:ea typeface="Verdana"/>
                <a:cs typeface="Verdana"/>
                <a:sym typeface="Verdana"/>
              </a:rPr>
              <a:t>Likely explanation</a:t>
            </a:r>
            <a:endParaRPr/>
          </a:p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58" sz="1920" u="none" cap="none" strike="noStrike">
                <a:solidFill>
                  <a:srgbClr val="F7F7F7"/>
                </a:solidFill>
                <a:latin typeface="Verdana"/>
                <a:ea typeface="Verdana"/>
                <a:cs typeface="Verdana"/>
                <a:sym typeface="Verdana"/>
              </a:rPr>
              <a:t>▶</a:t>
            </a:r>
            <a:r>
              <a:rPr lang="en-US" sz="1250">
                <a:solidFill>
                  <a:schemeClr val="dk1"/>
                </a:solidFill>
              </a:rPr>
              <a:t>▶Customers come less frequently, and order and delivery are restricted.</a:t>
            </a:r>
            <a:endParaRPr sz="125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50">
                <a:solidFill>
                  <a:schemeClr val="dk1"/>
                </a:solidFill>
              </a:rPr>
              <a:t>▶Evidence is still needed.</a:t>
            </a:r>
            <a:endParaRPr sz="125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50">
                <a:solidFill>
                  <a:schemeClr val="dk1"/>
                </a:solidFill>
              </a:rPr>
              <a:t>▶Sales by day, footfall counts, missed calls and customer feedback.</a:t>
            </a:r>
            <a:endParaRPr sz="125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50">
                <a:solidFill>
                  <a:schemeClr val="dk1"/>
                </a:solidFill>
              </a:rPr>
              <a:t>Before investing in a small trial there must be a check to the cost and the revenue.</a:t>
            </a:r>
            <a:endParaRPr spc="-58" sz="2020"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9"/>
          <p:cNvSpPr/>
          <p:nvPr/>
        </p:nvSpPr>
        <p:spPr>
          <a:xfrm>
            <a:off x="0" y="0"/>
            <a:ext cx="9751124" cy="7315200"/>
          </a:xfrm>
          <a:custGeom>
            <a:rect b="b" l="l" r="r" t="t"/>
            <a:pathLst>
              <a:path extrusionOk="0" h="9753600" w="13001498">
                <a:moveTo>
                  <a:pt x="0" y="0"/>
                </a:moveTo>
                <a:lnTo>
                  <a:pt x="13001498" y="0"/>
                </a:lnTo>
                <a:lnTo>
                  <a:pt x="13001498" y="9753600"/>
                </a:lnTo>
                <a:lnTo>
                  <a:pt x="0" y="9753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16683" r="-16683" t="0"/>
            </a:stretch>
          </a:blipFill>
          <a:ln>
            <a:noFill/>
          </a:ln>
        </p:spPr>
      </p:sp>
      <p:sp>
        <p:nvSpPr>
          <p:cNvPr id="245" name="Google Shape;245;p9"/>
          <p:cNvSpPr/>
          <p:nvPr/>
        </p:nvSpPr>
        <p:spPr>
          <a:xfrm>
            <a:off x="6719421" y="1788157"/>
            <a:ext cx="3007328" cy="3007328"/>
          </a:xfrm>
          <a:custGeom>
            <a:rect b="b" l="l" r="r" t="t"/>
            <a:pathLst>
              <a:path extrusionOk="0" h="4009771" w="4009771">
                <a:moveTo>
                  <a:pt x="0" y="0"/>
                </a:moveTo>
                <a:lnTo>
                  <a:pt x="4009771" y="0"/>
                </a:lnTo>
                <a:lnTo>
                  <a:pt x="4009771" y="4009771"/>
                </a:lnTo>
                <a:lnTo>
                  <a:pt x="0" y="400977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46" name="Google Shape;246;p9"/>
          <p:cNvSpPr/>
          <p:nvPr/>
        </p:nvSpPr>
        <p:spPr>
          <a:xfrm>
            <a:off x="6069178" y="0"/>
            <a:ext cx="1706880" cy="1219200"/>
          </a:xfrm>
          <a:custGeom>
            <a:rect b="b" l="l" r="r" t="t"/>
            <a:pathLst>
              <a:path extrusionOk="0" h="1625600" w="2275840">
                <a:moveTo>
                  <a:pt x="0" y="0"/>
                </a:moveTo>
                <a:lnTo>
                  <a:pt x="2275840" y="0"/>
                </a:lnTo>
                <a:lnTo>
                  <a:pt x="2275840" y="1625600"/>
                </a:lnTo>
                <a:lnTo>
                  <a:pt x="0" y="1625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47" name="Google Shape;247;p9"/>
          <p:cNvSpPr/>
          <p:nvPr/>
        </p:nvSpPr>
        <p:spPr>
          <a:xfrm>
            <a:off x="6719421" y="6502403"/>
            <a:ext cx="1056608" cy="812768"/>
          </a:xfrm>
          <a:custGeom>
            <a:rect b="b" l="l" r="r" t="t"/>
            <a:pathLst>
              <a:path extrusionOk="0" h="1083691" w="1408811">
                <a:moveTo>
                  <a:pt x="0" y="0"/>
                </a:moveTo>
                <a:lnTo>
                  <a:pt x="1408811" y="0"/>
                </a:lnTo>
                <a:lnTo>
                  <a:pt x="1408811" y="1083691"/>
                </a:lnTo>
                <a:lnTo>
                  <a:pt x="0" y="10836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-3" l="0" r="-2" t="0"/>
            </a:stretch>
          </a:blipFill>
          <a:ln>
            <a:noFill/>
          </a:ln>
        </p:spPr>
      </p:sp>
      <p:sp>
        <p:nvSpPr>
          <p:cNvPr id="248" name="Google Shape;248;p9"/>
          <p:cNvSpPr/>
          <p:nvPr/>
        </p:nvSpPr>
        <p:spPr>
          <a:xfrm>
            <a:off x="0" y="2844803"/>
            <a:ext cx="4306252" cy="4470368"/>
          </a:xfrm>
          <a:custGeom>
            <a:rect b="b" l="l" r="r" t="t"/>
            <a:pathLst>
              <a:path extrusionOk="0" h="5960491" w="5741670">
                <a:moveTo>
                  <a:pt x="0" y="0"/>
                </a:moveTo>
                <a:lnTo>
                  <a:pt x="5741670" y="0"/>
                </a:lnTo>
                <a:lnTo>
                  <a:pt x="5741670" y="5960491"/>
                </a:lnTo>
                <a:lnTo>
                  <a:pt x="0" y="59604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-18" r="-18" t="0"/>
            </a:stretch>
          </a:blipFill>
          <a:ln>
            <a:noFill/>
          </a:ln>
        </p:spPr>
      </p:sp>
      <p:sp>
        <p:nvSpPr>
          <p:cNvPr id="249" name="Google Shape;249;p9"/>
          <p:cNvSpPr/>
          <p:nvPr/>
        </p:nvSpPr>
        <p:spPr>
          <a:xfrm>
            <a:off x="8220656" y="0"/>
            <a:ext cx="807148" cy="1233868"/>
          </a:xfrm>
          <a:custGeom>
            <a:rect b="b" l="l" r="r" t="t"/>
            <a:pathLst>
              <a:path extrusionOk="0" h="1645158" w="1076198">
                <a:moveTo>
                  <a:pt x="0" y="0"/>
                </a:moveTo>
                <a:lnTo>
                  <a:pt x="1076198" y="0"/>
                </a:lnTo>
                <a:lnTo>
                  <a:pt x="1076198" y="1645158"/>
                </a:lnTo>
                <a:lnTo>
                  <a:pt x="0" y="164515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-229" l="0" r="0" t="-231"/>
            </a:stretch>
          </a:blipFill>
          <a:ln>
            <a:noFill/>
          </a:ln>
        </p:spPr>
      </p:sp>
      <p:sp>
        <p:nvSpPr>
          <p:cNvPr id="250" name="Google Shape;250;p9"/>
          <p:cNvSpPr/>
          <p:nvPr/>
        </p:nvSpPr>
        <p:spPr>
          <a:xfrm>
            <a:off x="8262109" y="0"/>
            <a:ext cx="731520" cy="1172908"/>
          </a:xfrm>
          <a:custGeom>
            <a:rect b="b" l="l" r="r" t="t"/>
            <a:pathLst>
              <a:path extrusionOk="0" h="1563878" w="975360">
                <a:moveTo>
                  <a:pt x="975360" y="0"/>
                </a:moveTo>
                <a:lnTo>
                  <a:pt x="0" y="0"/>
                </a:lnTo>
                <a:lnTo>
                  <a:pt x="0" y="1563878"/>
                </a:lnTo>
                <a:lnTo>
                  <a:pt x="975360" y="1563878"/>
                </a:lnTo>
                <a:lnTo>
                  <a:pt x="975360" y="0"/>
                </a:lnTo>
                <a:close/>
              </a:path>
            </a:pathLst>
          </a:custGeom>
          <a:solidFill>
            <a:srgbClr val="AF1512"/>
          </a:solidFill>
          <a:ln>
            <a:noFill/>
          </a:ln>
        </p:spPr>
      </p:sp>
      <p:sp>
        <p:nvSpPr>
          <p:cNvPr descr="$PPTXTitle" id="251" name="Google Shape;251;p9"/>
          <p:cNvSpPr txBox="1"/>
          <p:nvPr/>
        </p:nvSpPr>
        <p:spPr>
          <a:xfrm>
            <a:off x="1008145" y="2641835"/>
            <a:ext cx="1892465" cy="40453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79" sz="2559" u="none" cap="none" strike="noStrike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Key findings</a:t>
            </a:r>
            <a:endParaRPr/>
          </a:p>
        </p:txBody>
      </p:sp>
      <p:sp>
        <p:nvSpPr>
          <p:cNvPr id="252" name="Google Shape;252;p9"/>
          <p:cNvSpPr/>
          <p:nvPr/>
        </p:nvSpPr>
        <p:spPr>
          <a:xfrm>
            <a:off x="3828288" y="2596896"/>
            <a:ext cx="4158329" cy="2771679"/>
          </a:xfrm>
          <a:custGeom>
            <a:rect b="b" l="l" r="r" t="t"/>
            <a:pathLst>
              <a:path extrusionOk="0" h="3695573" w="5544439">
                <a:moveTo>
                  <a:pt x="0" y="0"/>
                </a:moveTo>
                <a:lnTo>
                  <a:pt x="5544439" y="0"/>
                </a:lnTo>
                <a:lnTo>
                  <a:pt x="5544439" y="3695573"/>
                </a:lnTo>
                <a:lnTo>
                  <a:pt x="0" y="369557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-8" l="0" r="1" t="-9"/>
            </a:stretch>
          </a:blipFill>
          <a:ln>
            <a:noFill/>
          </a:ln>
        </p:spPr>
      </p:sp>
      <p:sp>
        <p:nvSpPr>
          <p:cNvPr id="253" name="Google Shape;253;p9"/>
          <p:cNvSpPr txBox="1"/>
          <p:nvPr/>
        </p:nvSpPr>
        <p:spPr>
          <a:xfrm>
            <a:off x="1008150" y="3393273"/>
            <a:ext cx="2508900" cy="1702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77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50">
                <a:solidFill>
                  <a:schemeClr val="dk1"/>
                </a:solidFill>
              </a:rPr>
              <a:t>Total sales are approximately 25% down from 2019.</a:t>
            </a:r>
            <a:endParaRPr sz="115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077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50">
                <a:solidFill>
                  <a:schemeClr val="dk1"/>
                </a:solidFill>
              </a:rPr>
              <a:t>Lost opportunities for visiting due to shop closures and hybrid work.</a:t>
            </a:r>
            <a:endParaRPr sz="115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077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50">
                <a:solidFill>
                  <a:schemeClr val="dk1"/>
                </a:solidFill>
              </a:rPr>
              <a:t>Unmet access needs are indicated by delivery requests and pre-orders.</a:t>
            </a:r>
            <a:endParaRPr sz="115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077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50">
                <a:solidFill>
                  <a:schemeClr val="dk1"/>
                </a:solidFill>
              </a:rPr>
              <a:t>Falling margins due to rising costs.</a:t>
            </a:r>
            <a:endParaRPr sz="115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0772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50">
                <a:solidFill>
                  <a:schemeClr val="dk1"/>
                </a:solidFill>
              </a:rPr>
              <a:t>Any service trial should be based on local evidence</a:t>
            </a:r>
            <a:endParaRPr sz="1386">
              <a:solidFill>
                <a:srgbClr val="FFFFFF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10"/>
          <p:cNvSpPr/>
          <p:nvPr/>
        </p:nvSpPr>
        <p:spPr>
          <a:xfrm>
            <a:off x="0" y="0"/>
            <a:ext cx="9751124" cy="7315200"/>
          </a:xfrm>
          <a:custGeom>
            <a:rect b="b" l="l" r="r" t="t"/>
            <a:pathLst>
              <a:path extrusionOk="0" h="9753600" w="13001498">
                <a:moveTo>
                  <a:pt x="0" y="0"/>
                </a:moveTo>
                <a:lnTo>
                  <a:pt x="13001498" y="0"/>
                </a:lnTo>
                <a:lnTo>
                  <a:pt x="13001498" y="9753600"/>
                </a:lnTo>
                <a:lnTo>
                  <a:pt x="0" y="9753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16683" r="-16683" t="0"/>
            </a:stretch>
          </a:blipFill>
          <a:ln>
            <a:noFill/>
          </a:ln>
        </p:spPr>
      </p:sp>
      <p:sp>
        <p:nvSpPr>
          <p:cNvPr id="259" name="Google Shape;259;p10"/>
          <p:cNvSpPr/>
          <p:nvPr/>
        </p:nvSpPr>
        <p:spPr>
          <a:xfrm>
            <a:off x="0" y="0"/>
            <a:ext cx="9753600" cy="7315200"/>
          </a:xfrm>
          <a:custGeom>
            <a:rect b="b" l="l" r="r" t="t"/>
            <a:pathLst>
              <a:path extrusionOk="0" h="9753600" w="13004800">
                <a:moveTo>
                  <a:pt x="0" y="0"/>
                </a:moveTo>
                <a:lnTo>
                  <a:pt x="13004800" y="0"/>
                </a:lnTo>
                <a:lnTo>
                  <a:pt x="13004800" y="9753600"/>
                </a:lnTo>
                <a:lnTo>
                  <a:pt x="0" y="9753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16667" r="-16667" t="0"/>
            </a:stretch>
          </a:blipFill>
          <a:ln>
            <a:noFill/>
          </a:ln>
        </p:spPr>
      </p:sp>
      <p:sp>
        <p:nvSpPr>
          <p:cNvPr id="260" name="Google Shape;260;p10"/>
          <p:cNvSpPr/>
          <p:nvPr/>
        </p:nvSpPr>
        <p:spPr>
          <a:xfrm>
            <a:off x="6069178" y="0"/>
            <a:ext cx="1706880" cy="1219200"/>
          </a:xfrm>
          <a:custGeom>
            <a:rect b="b" l="l" r="r" t="t"/>
            <a:pathLst>
              <a:path extrusionOk="0" h="1625600" w="2275840">
                <a:moveTo>
                  <a:pt x="0" y="0"/>
                </a:moveTo>
                <a:lnTo>
                  <a:pt x="2275840" y="0"/>
                </a:lnTo>
                <a:lnTo>
                  <a:pt x="2275840" y="1625600"/>
                </a:lnTo>
                <a:lnTo>
                  <a:pt x="0" y="1625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61" name="Google Shape;261;p10"/>
          <p:cNvSpPr/>
          <p:nvPr/>
        </p:nvSpPr>
        <p:spPr>
          <a:xfrm>
            <a:off x="6719421" y="6502403"/>
            <a:ext cx="1056608" cy="812768"/>
          </a:xfrm>
          <a:custGeom>
            <a:rect b="b" l="l" r="r" t="t"/>
            <a:pathLst>
              <a:path extrusionOk="0" h="1083691" w="1408811">
                <a:moveTo>
                  <a:pt x="0" y="0"/>
                </a:moveTo>
                <a:lnTo>
                  <a:pt x="1408811" y="0"/>
                </a:lnTo>
                <a:lnTo>
                  <a:pt x="1408811" y="1083691"/>
                </a:lnTo>
                <a:lnTo>
                  <a:pt x="0" y="10836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-3" l="0" r="-2" t="0"/>
            </a:stretch>
          </a:blipFill>
          <a:ln>
            <a:noFill/>
          </a:ln>
        </p:spPr>
      </p:sp>
      <p:sp>
        <p:nvSpPr>
          <p:cNvPr id="262" name="Google Shape;262;p10"/>
          <p:cNvSpPr/>
          <p:nvPr/>
        </p:nvSpPr>
        <p:spPr>
          <a:xfrm>
            <a:off x="0" y="2844803"/>
            <a:ext cx="4306252" cy="4470368"/>
          </a:xfrm>
          <a:custGeom>
            <a:rect b="b" l="l" r="r" t="t"/>
            <a:pathLst>
              <a:path extrusionOk="0" h="5960491" w="5741670">
                <a:moveTo>
                  <a:pt x="0" y="0"/>
                </a:moveTo>
                <a:lnTo>
                  <a:pt x="5741670" y="0"/>
                </a:lnTo>
                <a:lnTo>
                  <a:pt x="5741670" y="5960491"/>
                </a:lnTo>
                <a:lnTo>
                  <a:pt x="0" y="59604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-18" r="-18" t="0"/>
            </a:stretch>
          </a:blipFill>
          <a:ln>
            <a:noFill/>
          </a:ln>
        </p:spPr>
      </p:sp>
      <p:sp>
        <p:nvSpPr>
          <p:cNvPr id="263" name="Google Shape;263;p10"/>
          <p:cNvSpPr/>
          <p:nvPr/>
        </p:nvSpPr>
        <p:spPr>
          <a:xfrm>
            <a:off x="6719421" y="1788157"/>
            <a:ext cx="3007328" cy="3007328"/>
          </a:xfrm>
          <a:custGeom>
            <a:rect b="b" l="l" r="r" t="t"/>
            <a:pathLst>
              <a:path extrusionOk="0" h="4009771" w="4009771">
                <a:moveTo>
                  <a:pt x="0" y="0"/>
                </a:moveTo>
                <a:lnTo>
                  <a:pt x="4009771" y="0"/>
                </a:lnTo>
                <a:lnTo>
                  <a:pt x="4009771" y="4009771"/>
                </a:lnTo>
                <a:lnTo>
                  <a:pt x="0" y="400977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64" name="Google Shape;264;p10"/>
          <p:cNvSpPr/>
          <p:nvPr/>
        </p:nvSpPr>
        <p:spPr>
          <a:xfrm>
            <a:off x="8220656" y="0"/>
            <a:ext cx="807148" cy="1233868"/>
          </a:xfrm>
          <a:custGeom>
            <a:rect b="b" l="l" r="r" t="t"/>
            <a:pathLst>
              <a:path extrusionOk="0" h="1645158" w="1076198">
                <a:moveTo>
                  <a:pt x="0" y="0"/>
                </a:moveTo>
                <a:lnTo>
                  <a:pt x="1076198" y="0"/>
                </a:lnTo>
                <a:lnTo>
                  <a:pt x="1076198" y="1645158"/>
                </a:lnTo>
                <a:lnTo>
                  <a:pt x="0" y="164515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 b="-229" l="0" r="0" t="-231"/>
            </a:stretch>
          </a:blipFill>
          <a:ln>
            <a:noFill/>
          </a:ln>
        </p:spPr>
      </p:sp>
      <p:sp>
        <p:nvSpPr>
          <p:cNvPr id="265" name="Google Shape;265;p10"/>
          <p:cNvSpPr/>
          <p:nvPr/>
        </p:nvSpPr>
        <p:spPr>
          <a:xfrm>
            <a:off x="8262109" y="0"/>
            <a:ext cx="731520" cy="1172908"/>
          </a:xfrm>
          <a:custGeom>
            <a:rect b="b" l="l" r="r" t="t"/>
            <a:pathLst>
              <a:path extrusionOk="0" h="1563878" w="975360">
                <a:moveTo>
                  <a:pt x="975360" y="0"/>
                </a:moveTo>
                <a:lnTo>
                  <a:pt x="0" y="0"/>
                </a:lnTo>
                <a:lnTo>
                  <a:pt x="0" y="1563878"/>
                </a:lnTo>
                <a:lnTo>
                  <a:pt x="975360" y="1563878"/>
                </a:lnTo>
                <a:lnTo>
                  <a:pt x="975360" y="0"/>
                </a:lnTo>
                <a:close/>
              </a:path>
            </a:pathLst>
          </a:custGeom>
          <a:solidFill>
            <a:srgbClr val="AF1412"/>
          </a:solidFill>
          <a:ln>
            <a:noFill/>
          </a:ln>
        </p:spPr>
      </p:sp>
      <p:sp>
        <p:nvSpPr>
          <p:cNvPr id="266" name="Google Shape;266;p10"/>
          <p:cNvSpPr/>
          <p:nvPr/>
        </p:nvSpPr>
        <p:spPr>
          <a:xfrm>
            <a:off x="0" y="2848051"/>
            <a:ext cx="3229261" cy="4467130"/>
          </a:xfrm>
          <a:custGeom>
            <a:rect b="b" l="l" r="r" t="t"/>
            <a:pathLst>
              <a:path extrusionOk="0" h="5956173" w="4305681">
                <a:moveTo>
                  <a:pt x="0" y="0"/>
                </a:moveTo>
                <a:lnTo>
                  <a:pt x="4305681" y="0"/>
                </a:lnTo>
                <a:lnTo>
                  <a:pt x="4305681" y="5956173"/>
                </a:lnTo>
                <a:lnTo>
                  <a:pt x="0" y="595617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9">
              <a:alphaModFix/>
            </a:blip>
            <a:stretch>
              <a:fillRect b="0" l="-16649" r="-16649" t="0"/>
            </a:stretch>
          </a:blipFill>
          <a:ln>
            <a:noFill/>
          </a:ln>
        </p:spPr>
      </p:sp>
      <p:sp>
        <p:nvSpPr>
          <p:cNvPr id="267" name="Google Shape;267;p10"/>
          <p:cNvSpPr/>
          <p:nvPr/>
        </p:nvSpPr>
        <p:spPr>
          <a:xfrm>
            <a:off x="0" y="3085386"/>
            <a:ext cx="1217581" cy="2522887"/>
          </a:xfrm>
          <a:custGeom>
            <a:rect b="b" l="l" r="r" t="t"/>
            <a:pathLst>
              <a:path extrusionOk="0" h="3363849" w="1623441">
                <a:moveTo>
                  <a:pt x="0" y="0"/>
                </a:moveTo>
                <a:lnTo>
                  <a:pt x="1623441" y="0"/>
                </a:lnTo>
                <a:lnTo>
                  <a:pt x="1623441" y="3363849"/>
                </a:lnTo>
                <a:lnTo>
                  <a:pt x="0" y="336384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0">
              <a:alphaModFix/>
            </a:blip>
            <a:stretch>
              <a:fillRect b="-1" l="-16756" r="-16756" t="0"/>
            </a:stretch>
          </a:blipFill>
          <a:ln>
            <a:noFill/>
          </a:ln>
        </p:spPr>
      </p:sp>
      <p:sp>
        <p:nvSpPr>
          <p:cNvPr id="268" name="Google Shape;268;p10"/>
          <p:cNvSpPr/>
          <p:nvPr/>
        </p:nvSpPr>
        <p:spPr>
          <a:xfrm>
            <a:off x="6399171" y="0"/>
            <a:ext cx="1283398" cy="1217581"/>
          </a:xfrm>
          <a:custGeom>
            <a:rect b="b" l="l" r="r" t="t"/>
            <a:pathLst>
              <a:path extrusionOk="0" h="1623441" w="1711198">
                <a:moveTo>
                  <a:pt x="0" y="0"/>
                </a:moveTo>
                <a:lnTo>
                  <a:pt x="1711198" y="0"/>
                </a:lnTo>
                <a:lnTo>
                  <a:pt x="1711198" y="1623441"/>
                </a:lnTo>
                <a:lnTo>
                  <a:pt x="0" y="162344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1">
              <a:alphaModFix/>
            </a:blip>
            <a:stretch>
              <a:fillRect b="0" l="-16713" r="-16714" t="0"/>
            </a:stretch>
          </a:blipFill>
          <a:ln>
            <a:noFill/>
          </a:ln>
        </p:spPr>
      </p:sp>
      <p:sp>
        <p:nvSpPr>
          <p:cNvPr id="269" name="Google Shape;269;p10"/>
          <p:cNvSpPr/>
          <p:nvPr/>
        </p:nvSpPr>
        <p:spPr>
          <a:xfrm>
            <a:off x="6884413" y="6502403"/>
            <a:ext cx="794956" cy="812768"/>
          </a:xfrm>
          <a:custGeom>
            <a:rect b="b" l="l" r="r" t="t"/>
            <a:pathLst>
              <a:path extrusionOk="0" h="1083691" w="1059942">
                <a:moveTo>
                  <a:pt x="0" y="0"/>
                </a:moveTo>
                <a:lnTo>
                  <a:pt x="1059942" y="0"/>
                </a:lnTo>
                <a:lnTo>
                  <a:pt x="1059942" y="1083691"/>
                </a:lnTo>
                <a:lnTo>
                  <a:pt x="0" y="108369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2">
              <a:alphaModFix/>
            </a:blip>
            <a:stretch>
              <a:fillRect b="-3" l="-16664" r="-16660" t="0"/>
            </a:stretch>
          </a:blipFill>
          <a:ln>
            <a:noFill/>
          </a:ln>
        </p:spPr>
      </p:sp>
      <p:sp>
        <p:nvSpPr>
          <p:cNvPr id="270" name="Google Shape;270;p10"/>
          <p:cNvSpPr/>
          <p:nvPr/>
        </p:nvSpPr>
        <p:spPr>
          <a:xfrm>
            <a:off x="8308438" y="0"/>
            <a:ext cx="624173" cy="1280160"/>
          </a:xfrm>
          <a:custGeom>
            <a:rect b="b" l="l" r="r" t="t"/>
            <a:pathLst>
              <a:path extrusionOk="0" h="1706880" w="832231">
                <a:moveTo>
                  <a:pt x="0" y="0"/>
                </a:moveTo>
                <a:lnTo>
                  <a:pt x="832231" y="0"/>
                </a:lnTo>
                <a:lnTo>
                  <a:pt x="832231" y="1706880"/>
                </a:lnTo>
                <a:lnTo>
                  <a:pt x="0" y="17068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3">
              <a:alphaModFix/>
            </a:blip>
            <a:stretch>
              <a:fillRect b="-460" l="0" r="-4" t="-460"/>
            </a:stretch>
          </a:blipFill>
          <a:ln>
            <a:noFill/>
          </a:ln>
        </p:spPr>
      </p:sp>
      <p:sp>
        <p:nvSpPr>
          <p:cNvPr id="271" name="Google Shape;271;p10"/>
          <p:cNvSpPr/>
          <p:nvPr/>
        </p:nvSpPr>
        <p:spPr>
          <a:xfrm>
            <a:off x="0" y="0"/>
            <a:ext cx="9753600" cy="7315200"/>
          </a:xfrm>
          <a:custGeom>
            <a:rect b="b" l="l" r="r" t="t"/>
            <a:pathLst>
              <a:path extrusionOk="0" h="9753600" w="13004800">
                <a:moveTo>
                  <a:pt x="0" y="0"/>
                </a:moveTo>
                <a:lnTo>
                  <a:pt x="13004800" y="0"/>
                </a:lnTo>
                <a:lnTo>
                  <a:pt x="13004800" y="9753600"/>
                </a:lnTo>
                <a:lnTo>
                  <a:pt x="0" y="9753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16667" r="-16667" t="0"/>
            </a:stretch>
          </a:blipFill>
          <a:ln>
            <a:noFill/>
          </a:ln>
        </p:spPr>
      </p:sp>
      <p:sp>
        <p:nvSpPr>
          <p:cNvPr id="272" name="Google Shape;272;p10"/>
          <p:cNvSpPr/>
          <p:nvPr/>
        </p:nvSpPr>
        <p:spPr>
          <a:xfrm>
            <a:off x="3715436" y="0"/>
            <a:ext cx="448399" cy="3956980"/>
          </a:xfrm>
          <a:custGeom>
            <a:rect b="b" l="l" r="r" t="t"/>
            <a:pathLst>
              <a:path extrusionOk="0" h="3956980" w="448399">
                <a:moveTo>
                  <a:pt x="0" y="0"/>
                </a:moveTo>
                <a:lnTo>
                  <a:pt x="448399" y="0"/>
                </a:lnTo>
                <a:lnTo>
                  <a:pt x="448399" y="3956980"/>
                </a:lnTo>
                <a:lnTo>
                  <a:pt x="0" y="39569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73" name="Google Shape;273;p10"/>
          <p:cNvSpPr/>
          <p:nvPr/>
        </p:nvSpPr>
        <p:spPr>
          <a:xfrm>
            <a:off x="0" y="0"/>
            <a:ext cx="3992880" cy="7315200"/>
          </a:xfrm>
          <a:custGeom>
            <a:rect b="b" l="l" r="r" t="t"/>
            <a:pathLst>
              <a:path extrusionOk="0" h="7315200" w="3992880">
                <a:moveTo>
                  <a:pt x="0" y="0"/>
                </a:moveTo>
                <a:lnTo>
                  <a:pt x="3992880" y="0"/>
                </a:lnTo>
                <a:lnTo>
                  <a:pt x="3992880" y="7315200"/>
                </a:lnTo>
                <a:lnTo>
                  <a:pt x="0" y="73152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74" name="Google Shape;274;p10"/>
          <p:cNvSpPr/>
          <p:nvPr/>
        </p:nvSpPr>
        <p:spPr>
          <a:xfrm>
            <a:off x="8308438" y="0"/>
            <a:ext cx="624173" cy="1280160"/>
          </a:xfrm>
          <a:custGeom>
            <a:rect b="b" l="l" r="r" t="t"/>
            <a:pathLst>
              <a:path extrusionOk="0" h="1706880" w="832231">
                <a:moveTo>
                  <a:pt x="0" y="0"/>
                </a:moveTo>
                <a:lnTo>
                  <a:pt x="832231" y="0"/>
                </a:lnTo>
                <a:lnTo>
                  <a:pt x="832231" y="1706880"/>
                </a:lnTo>
                <a:lnTo>
                  <a:pt x="0" y="17068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3">
              <a:alphaModFix/>
            </a:blip>
            <a:stretch>
              <a:fillRect b="-460" l="0" r="-4" t="-460"/>
            </a:stretch>
          </a:blipFill>
          <a:ln>
            <a:noFill/>
          </a:ln>
        </p:spPr>
      </p:sp>
      <p:sp>
        <p:nvSpPr>
          <p:cNvPr id="275" name="Google Shape;275;p10"/>
          <p:cNvSpPr/>
          <p:nvPr/>
        </p:nvSpPr>
        <p:spPr>
          <a:xfrm>
            <a:off x="8349891" y="0"/>
            <a:ext cx="548640" cy="1219200"/>
          </a:xfrm>
          <a:custGeom>
            <a:rect b="b" l="l" r="r" t="t"/>
            <a:pathLst>
              <a:path extrusionOk="0" h="1625600" w="731520">
                <a:moveTo>
                  <a:pt x="731520" y="0"/>
                </a:moveTo>
                <a:lnTo>
                  <a:pt x="0" y="0"/>
                </a:lnTo>
                <a:lnTo>
                  <a:pt x="0" y="1625600"/>
                </a:lnTo>
                <a:lnTo>
                  <a:pt x="731520" y="1625600"/>
                </a:lnTo>
                <a:lnTo>
                  <a:pt x="731520" y="0"/>
                </a:lnTo>
                <a:close/>
              </a:path>
            </a:pathLst>
          </a:custGeom>
          <a:solidFill>
            <a:srgbClr val="AF1412"/>
          </a:solidFill>
          <a:ln>
            <a:noFill/>
          </a:ln>
        </p:spPr>
      </p:sp>
      <p:sp>
        <p:nvSpPr>
          <p:cNvPr id="276" name="Google Shape;276;p10"/>
          <p:cNvSpPr txBox="1"/>
          <p:nvPr/>
        </p:nvSpPr>
        <p:spPr>
          <a:xfrm>
            <a:off x="915486" y="1795082"/>
            <a:ext cx="2340864" cy="48645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1998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229" sz="3093" u="none" cap="none" strike="noStrike">
                <a:solidFill>
                  <a:srgbClr val="1E5154"/>
                </a:solidFill>
                <a:latin typeface="Verdana"/>
                <a:ea typeface="Verdana"/>
                <a:cs typeface="Verdana"/>
                <a:sym typeface="Verdana"/>
              </a:rPr>
              <a:t>REFERENCES</a:t>
            </a:r>
            <a:endParaRPr/>
          </a:p>
        </p:txBody>
      </p:sp>
      <p:sp>
        <p:nvSpPr>
          <p:cNvPr id="277" name="Google Shape;277;p10"/>
          <p:cNvSpPr txBox="1"/>
          <p:nvPr/>
        </p:nvSpPr>
        <p:spPr>
          <a:xfrm>
            <a:off x="4247693" y="1029891"/>
            <a:ext cx="4608600" cy="777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8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1599" u="none" cap="none" strike="noStrike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▶</a:t>
            </a:r>
            <a:r>
              <a:rPr b="0" i="0" lang="en-US" spc="-10" sz="1599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Bloom, N., Han, R. and Liang, </a:t>
            </a:r>
            <a:r>
              <a:rPr lang="en-US" spc="-10" sz="1599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J. (2024).</a:t>
            </a:r>
            <a:r>
              <a:rPr b="0" i="0" lang="en-US" spc="-10" sz="1599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 Hybrid working from home improves retention without</a:t>
            </a:r>
            <a:endParaRPr/>
          </a:p>
        </p:txBody>
      </p:sp>
      <p:sp>
        <p:nvSpPr>
          <p:cNvPr id="278" name="Google Shape;278;p10"/>
          <p:cNvSpPr txBox="1"/>
          <p:nvPr/>
        </p:nvSpPr>
        <p:spPr>
          <a:xfrm>
            <a:off x="4247693" y="1468803"/>
            <a:ext cx="5193792" cy="478989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8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1" sz="1599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damaging performance' , Nature, 630, pp. 920-925. </a:t>
            </a:r>
            <a:r>
              <a:rPr b="0" i="0" lang="en-US" spc="-101" sz="1599" u="sng" cap="none" strike="noStrike">
                <a:solidFill>
                  <a:srgbClr val="0000FF"/>
                </a:solidFill>
                <a:latin typeface="Verdana"/>
                <a:ea typeface="Verdana"/>
                <a:cs typeface="Verdana"/>
                <a:sym typeface="Verdana"/>
                <a:hlinkClick r:id="rId1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https://doi.org/10.1038/s41586-024-07500-2</a:t>
            </a:r>
            <a:endParaRPr/>
          </a:p>
          <a:p>
            <a:pPr indent="0" lvl="0" marL="0" marR="0" rtl="0" algn="l">
              <a:lnSpc>
                <a:spcPct val="108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42" sz="1599" u="none" cap="none" strike="noStrike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▶</a:t>
            </a:r>
            <a:r>
              <a:rPr b="0" i="0" lang="en-US" spc="-42" sz="1599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Food Standard Agency(2026) Allergen guidance for food businesses. Update 17 July. Available at: </a:t>
            </a:r>
            <a:r>
              <a:rPr b="0" i="0" lang="en-US" spc="-42" sz="1599" u="sng" cap="none" strike="noStrike">
                <a:solidFill>
                  <a:srgbClr val="0000FF"/>
                </a:solidFill>
                <a:latin typeface="Verdana"/>
                <a:ea typeface="Verdana"/>
                <a:cs typeface="Verdana"/>
                <a:sym typeface="Verdana"/>
                <a:hlinkClick r:id="rId1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https://www.gov.uk/guvernement/publications/aller gen-quidace-for-food-bussinesses. (Accessed: 1</a:t>
            </a:r>
            <a:endParaRPr/>
          </a:p>
          <a:p>
            <a:pPr indent="0" lvl="0" marL="0" marR="0" rtl="0" algn="l">
              <a:lnSpc>
                <a:spcPct val="108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42" sz="1599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October 2026)</a:t>
            </a:r>
            <a:endParaRPr/>
          </a:p>
          <a:p>
            <a:pPr indent="0" lvl="0" marL="0" marR="0" rtl="0" algn="l">
              <a:lnSpc>
                <a:spcPct val="108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42" sz="1599" u="none" cap="none" strike="noStrike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▶</a:t>
            </a:r>
            <a:r>
              <a:rPr b="0" i="0" lang="en-US" spc="-42" sz="1599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Kumah, A., Nwoqu, C.N., Issah, A-R., Obot, E., Kanamitie, D. T., Sifa, J.S. and Aidoo, L.A.(2024)' Cause-and-effect (fishbone) diagram: A tool for generating and organizing quality improvement ideas', Global Journal on Quality and Safety in Helthcare,7(2), pp. 85-87. </a:t>
            </a:r>
            <a:r>
              <a:rPr b="0" i="0" lang="en-US" spc="-42" sz="1599" u="sng" cap="none" strike="noStrike">
                <a:solidFill>
                  <a:srgbClr val="0000FF"/>
                </a:solidFill>
                <a:latin typeface="Verdana"/>
                <a:ea typeface="Verdana"/>
                <a:cs typeface="Verdana"/>
                <a:sym typeface="Verdana"/>
                <a:hlinkClick r:id="rId1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https://doi.org/10.36401/JQSH-23-42</a:t>
            </a:r>
            <a:endParaRPr/>
          </a:p>
          <a:p>
            <a:pPr indent="0" lvl="0" marL="0" marR="0" rtl="0" algn="l">
              <a:lnSpc>
                <a:spcPct val="10800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69" sz="1599" u="none" cap="none" strike="noStrike">
                <a:solidFill>
                  <a:srgbClr val="89D0D5"/>
                </a:solidFill>
                <a:latin typeface="Verdana"/>
                <a:ea typeface="Verdana"/>
                <a:cs typeface="Verdana"/>
                <a:sym typeface="Verdana"/>
              </a:rPr>
              <a:t>▶</a:t>
            </a:r>
            <a:r>
              <a:rPr b="0" i="0" lang="en-US" spc="-69" sz="1599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Li, Y., Yoa, P., Osman, S., Zainudin, N. and Sabri, M.F.(2022)' A thematic review on using food delivery services during the pandemic: Insights for the post-COVID-19 era', International Jurney of Environmental Research and Public Health, 19(22), article 15267. </a:t>
            </a:r>
            <a:r>
              <a:rPr b="0" i="0" lang="en-US" spc="-69" sz="1599" u="sng" cap="none" strike="noStrike">
                <a:solidFill>
                  <a:srgbClr val="0000FF"/>
                </a:solidFill>
                <a:latin typeface="Verdana"/>
                <a:ea typeface="Verdana"/>
                <a:cs typeface="Verdana"/>
                <a:sym typeface="Verdana"/>
                <a:hlinkClick r:id="rId1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https://doi.org/10.3390/ijerph192215267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2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11"/>
          <p:cNvSpPr/>
          <p:nvPr/>
        </p:nvSpPr>
        <p:spPr>
          <a:xfrm>
            <a:off x="0" y="0"/>
            <a:ext cx="9751124" cy="7315200"/>
          </a:xfrm>
          <a:custGeom>
            <a:rect b="b" l="l" r="r" t="t"/>
            <a:pathLst>
              <a:path extrusionOk="0" h="9753600" w="13001498">
                <a:moveTo>
                  <a:pt x="0" y="0"/>
                </a:moveTo>
                <a:lnTo>
                  <a:pt x="13001498" y="0"/>
                </a:lnTo>
                <a:lnTo>
                  <a:pt x="13001498" y="9753600"/>
                </a:lnTo>
                <a:lnTo>
                  <a:pt x="0" y="9753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16683" r="-16683" t="0"/>
            </a:stretch>
          </a:blipFill>
          <a:ln>
            <a:noFill/>
          </a:ln>
        </p:spPr>
      </p:sp>
      <p:sp>
        <p:nvSpPr>
          <p:cNvPr id="284" name="Google Shape;284;p11"/>
          <p:cNvSpPr/>
          <p:nvPr/>
        </p:nvSpPr>
        <p:spPr>
          <a:xfrm>
            <a:off x="6884413" y="6643011"/>
            <a:ext cx="794956" cy="672179"/>
          </a:xfrm>
          <a:custGeom>
            <a:rect b="b" l="l" r="r" t="t"/>
            <a:pathLst>
              <a:path extrusionOk="0" h="896239" w="1059942">
                <a:moveTo>
                  <a:pt x="0" y="0"/>
                </a:moveTo>
                <a:lnTo>
                  <a:pt x="1059942" y="0"/>
                </a:lnTo>
                <a:lnTo>
                  <a:pt x="1059942" y="896239"/>
                </a:lnTo>
                <a:lnTo>
                  <a:pt x="0" y="89623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-16908" r="-16902" t="0"/>
            </a:stretch>
          </a:blipFill>
          <a:ln>
            <a:noFill/>
          </a:ln>
        </p:spPr>
      </p:sp>
      <p:sp>
        <p:nvSpPr>
          <p:cNvPr id="285" name="Google Shape;285;p11"/>
          <p:cNvSpPr/>
          <p:nvPr/>
        </p:nvSpPr>
        <p:spPr>
          <a:xfrm>
            <a:off x="-1629" y="0"/>
            <a:ext cx="9753600" cy="7313771"/>
          </a:xfrm>
          <a:custGeom>
            <a:rect b="b" l="l" r="r" t="t"/>
            <a:pathLst>
              <a:path extrusionOk="0" h="9751695" w="13004800">
                <a:moveTo>
                  <a:pt x="13004800" y="0"/>
                </a:moveTo>
                <a:lnTo>
                  <a:pt x="0" y="0"/>
                </a:lnTo>
                <a:lnTo>
                  <a:pt x="0" y="668274"/>
                </a:lnTo>
                <a:lnTo>
                  <a:pt x="0" y="9074404"/>
                </a:lnTo>
                <a:lnTo>
                  <a:pt x="0" y="9751695"/>
                </a:lnTo>
                <a:lnTo>
                  <a:pt x="13004800" y="9751695"/>
                </a:lnTo>
                <a:lnTo>
                  <a:pt x="13004800" y="9074404"/>
                </a:lnTo>
                <a:lnTo>
                  <a:pt x="508127" y="9074404"/>
                </a:lnTo>
                <a:lnTo>
                  <a:pt x="508127" y="668274"/>
                </a:lnTo>
                <a:lnTo>
                  <a:pt x="12489815" y="668274"/>
                </a:lnTo>
                <a:lnTo>
                  <a:pt x="12489815" y="9074150"/>
                </a:lnTo>
                <a:lnTo>
                  <a:pt x="13004800" y="9074150"/>
                </a:lnTo>
                <a:lnTo>
                  <a:pt x="13004800" y="668274"/>
                </a:lnTo>
                <a:lnTo>
                  <a:pt x="1300480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descr="$PPTXTitle" id="286" name="Google Shape;286;p11"/>
          <p:cNvSpPr txBox="1"/>
          <p:nvPr/>
        </p:nvSpPr>
        <p:spPr>
          <a:xfrm>
            <a:off x="831494" y="2288858"/>
            <a:ext cx="2546775" cy="2053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200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4479" u="none" cap="none" strike="noStrike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Referenc</a:t>
            </a:r>
            <a:endParaRPr/>
          </a:p>
          <a:p>
            <a:pPr indent="0" lvl="0" marL="0" marR="0" rtl="0" algn="r">
              <a:lnSpc>
                <a:spcPct val="1200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74" sz="4479" u="none" cap="none" strike="noStrike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es (continu</a:t>
            </a:r>
            <a:endParaRPr/>
          </a:p>
        </p:txBody>
      </p:sp>
      <p:sp>
        <p:nvSpPr>
          <p:cNvPr id="287" name="Google Shape;287;p11"/>
          <p:cNvSpPr txBox="1"/>
          <p:nvPr/>
        </p:nvSpPr>
        <p:spPr>
          <a:xfrm>
            <a:off x="2380688" y="4337380"/>
            <a:ext cx="997029" cy="6876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26" sz="4479" u="none" cap="none" strike="noStrike">
                <a:solidFill>
                  <a:srgbClr val="EBEBEB"/>
                </a:solidFill>
                <a:latin typeface="Verdana"/>
                <a:ea typeface="Verdana"/>
                <a:cs typeface="Verdana"/>
                <a:sym typeface="Verdana"/>
              </a:rPr>
              <a:t>ed)</a:t>
            </a:r>
            <a:endParaRPr/>
          </a:p>
        </p:txBody>
      </p:sp>
      <p:sp>
        <p:nvSpPr>
          <p:cNvPr id="288" name="Google Shape;288;p11"/>
          <p:cNvSpPr txBox="1"/>
          <p:nvPr/>
        </p:nvSpPr>
        <p:spPr>
          <a:xfrm>
            <a:off x="3816550" y="561850"/>
            <a:ext cx="5353500" cy="5297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6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1706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Offices for National Statistics(2025) Who has hybrid work in Great Britain? 11 June. Available at: </a:t>
            </a:r>
            <a:r>
              <a:rPr b="0" i="0" lang="en-US" spc="-10" sz="1706" u="sng" cap="none" strike="noStrike">
                <a:solidFill>
                  <a:srgbClr val="0000FF"/>
                </a:solidFill>
                <a:latin typeface="Verdana"/>
                <a:ea typeface="Verdana"/>
                <a:cs typeface="Verdana"/>
                <a:sym typeface="Verdana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https://www.ons.gov.uk/employmentandlabo umarket/peopleinwork/employmentandempl oyeetypes/articles/whohasaccesstohubridwor kingreatbritain/2025-06-11 (Accessed: 1</a:t>
            </a:r>
            <a:endParaRPr/>
          </a:p>
          <a:p>
            <a:pPr indent="0" lvl="0" marL="0" marR="0" rtl="0" algn="l">
              <a:lnSpc>
                <a:spcPct val="959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1706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October 2026)</a:t>
            </a:r>
            <a:endParaRPr/>
          </a:p>
          <a:p>
            <a:pPr indent="0" lvl="0" marL="0" marR="0" rtl="0" algn="l">
              <a:lnSpc>
                <a:spcPct val="962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1706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Seufert, V., Ramankutty, N. and Foley, J.A. (2012) 'Comparing the yields of organic and conventional agriculture', Nature, 485, pp. 229-</a:t>
            </a:r>
            <a:endParaRPr/>
          </a:p>
          <a:p>
            <a:pPr indent="0" lvl="0" marL="0" marR="0" rtl="0" algn="l">
              <a:lnSpc>
                <a:spcPct val="962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58" sz="1706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232. </a:t>
            </a:r>
            <a:r>
              <a:rPr b="0" i="0" lang="en-US" spc="-58" sz="1706" u="sng" cap="none" strike="noStrike">
                <a:solidFill>
                  <a:srgbClr val="0000FF"/>
                </a:solidFill>
                <a:latin typeface="Verdana"/>
                <a:ea typeface="Verdana"/>
                <a:cs typeface="Verdana"/>
                <a:sym typeface="Verdana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https://doi.org/10.1038/nature11069</a:t>
            </a:r>
            <a:endParaRPr/>
          </a:p>
          <a:p>
            <a:pPr indent="0" lvl="0" marL="0" marR="0" rtl="0" algn="l">
              <a:lnSpc>
                <a:spcPct val="96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10" sz="1706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University of Wales Trinity Saint David (2026) LCLM4004: Problem Solving and Decision Making, Component 1 assessment specification, Birmingham. Basil's Bakery case study. Unpublished module assessment brief.</a:t>
            </a:r>
            <a:endParaRPr/>
          </a:p>
          <a:p>
            <a:pPr indent="0" lvl="0" marL="0" marR="0" rtl="0" algn="l">
              <a:lnSpc>
                <a:spcPct val="9601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pc="-64" sz="1706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Yuksel, I. (2012) 'Developing a multi-criteria decision making model for PESTEL analysis', International Journal of Business and Management, 7(24), pp. 52-66. </a:t>
            </a:r>
            <a:r>
              <a:rPr b="0" i="0" lang="en-US" spc="-64" sz="1706" u="sng" cap="none" strike="noStrike">
                <a:solidFill>
                  <a:srgbClr val="0000FF"/>
                </a:solidFill>
                <a:latin typeface="Verdana"/>
                <a:ea typeface="Verdana"/>
                <a:cs typeface="Verdana"/>
                <a:sym typeface="Verdana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https://doi-</a:t>
            </a:r>
            <a:r>
              <a:rPr b="0" i="0" lang="en-US" spc="-64" sz="1706" u="none" cap="none" strike="noStrike">
                <a:solidFill>
                  <a:srgbClr val="FFFFFF"/>
                </a:solidFill>
                <a:latin typeface="Verdana"/>
                <a:ea typeface="Verdana"/>
                <a:cs typeface="Verdana"/>
                <a:sym typeface="Verdana"/>
              </a:rPr>
              <a:t>org/10.5539/ijbm.v7n24p52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2006-08-16T00:00:00Z</dcterms:created>
</cp:coreProperties>
</file>