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0"/>
  </p:notesMasterIdLst>
  <p:handoutMasterIdLst>
    <p:handoutMasterId r:id="rId31"/>
  </p:handoutMasterIdLst>
  <p:sldIdLst>
    <p:sldId id="256" r:id="rId5"/>
    <p:sldId id="317" r:id="rId6"/>
    <p:sldId id="318" r:id="rId7"/>
    <p:sldId id="301" r:id="rId8"/>
    <p:sldId id="283" r:id="rId9"/>
    <p:sldId id="302" r:id="rId10"/>
    <p:sldId id="319" r:id="rId11"/>
    <p:sldId id="296" r:id="rId12"/>
    <p:sldId id="297" r:id="rId13"/>
    <p:sldId id="303" r:id="rId14"/>
    <p:sldId id="320" r:id="rId15"/>
    <p:sldId id="294" r:id="rId16"/>
    <p:sldId id="292" r:id="rId17"/>
    <p:sldId id="295" r:id="rId18"/>
    <p:sldId id="300" r:id="rId19"/>
    <p:sldId id="262" r:id="rId20"/>
    <p:sldId id="304" r:id="rId21"/>
    <p:sldId id="313" r:id="rId22"/>
    <p:sldId id="314" r:id="rId23"/>
    <p:sldId id="315" r:id="rId24"/>
    <p:sldId id="268" r:id="rId25"/>
    <p:sldId id="265" r:id="rId26"/>
    <p:sldId id="312" r:id="rId27"/>
    <p:sldId id="275" r:id="rId28"/>
    <p:sldId id="291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D1028A0-2E56-3545-B7E0-3DD9DBAAB78B}" v="64" dt="2021-09-19T20:28:29.55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943"/>
    <p:restoredTop sz="94650"/>
  </p:normalViewPr>
  <p:slideViewPr>
    <p:cSldViewPr>
      <p:cViewPr varScale="1">
        <p:scale>
          <a:sx n="120" d="100"/>
          <a:sy n="120" d="100"/>
        </p:scale>
        <p:origin x="1232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4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18/09/2021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9/18/21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b="1" dirty="0">
                <a:latin typeface="Arial" panose="020B0604020202020204" pitchFamily="34" charset="0"/>
              </a:rPr>
              <a:t>Your tutors will briefly share elements of their journey to the point at  which they now find themselves talking to you. </a:t>
            </a:r>
          </a:p>
          <a:p>
            <a:endParaRPr lang="en-US" altLang="en-US" dirty="0">
              <a:latin typeface="Arial" panose="020B0604020202020204" pitchFamily="34" charset="0"/>
            </a:endParaRPr>
          </a:p>
          <a:p>
            <a:endParaRPr lang="en-US" altLang="en-US" dirty="0">
              <a:latin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74792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Set class rules based on the ‘classroom</a:t>
            </a:r>
            <a:r>
              <a:rPr lang="en-GB" baseline="0" dirty="0"/>
              <a:t> code of conduct’ available in </a:t>
            </a:r>
            <a:r>
              <a:rPr lang="en-GB" baseline="0"/>
              <a:t>each classroom.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4215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Assessment need to be finalised. ? Self &amp; Peer assessment – Are we having with this? Will finalise and change the slide accordingly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5719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Lecturers should try to link the significance of teamwork and teams to businesses. For example - Business and organisations is not solely about making profits but about value creations. And to create value businesses use both internal and external resources – And the people who work for a business or run a business are teams. Therefore, essential to the success of a business.</a:t>
            </a:r>
          </a:p>
          <a:p>
            <a:endParaRPr lang="en-US" dirty="0"/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Richard Branson the CEO and owner of Virgin Group once said “Take care of your employees, and they’ll take care of your business”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42425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Lecturers can relate their analysis of why people join groups to Maslow’s hierarchy of needs. </a:t>
            </a:r>
            <a:r>
              <a:rPr lang="en-US" b="1" dirty="0"/>
              <a:t>Particularly, Psychological Needs such as - ESTEEM NEEDS </a:t>
            </a:r>
            <a:r>
              <a:rPr lang="en-US" dirty="0"/>
              <a:t>– we want to feel a sense prestige identifying with a group, respect and status etc.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56868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Lecturers should please print the article and place on each student’s desk. And share the PDF to students online.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12366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18/09/2021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18/09/2021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8.emf"/><Relationship Id="rId4" Type="http://schemas.openxmlformats.org/officeDocument/2006/relationships/package" Target="../embeddings/Microsoft_Word_Document.docx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svg"/><Relationship Id="rId7" Type="http://schemas.openxmlformats.org/officeDocument/2006/relationships/image" Target="../media/image14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svg"/><Relationship Id="rId4" Type="http://schemas.openxmlformats.org/officeDocument/2006/relationships/image" Target="../media/image11.png"/><Relationship Id="rId9" Type="http://schemas.openxmlformats.org/officeDocument/2006/relationships/image" Target="../media/image16.sv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n_UhsBZNADM?feature=oembed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mazon.jobs/en-gb/search-teamcategory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ruity.com/test/disc-personality-test" TargetMode="External"/><Relationship Id="rId2" Type="http://schemas.openxmlformats.org/officeDocument/2006/relationships/hyperlink" Target="https://openpsychometrics.org/tests/ODAT/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search.ebscohost.com/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52132B1-FCD7-49F3-B7D9-19162CB79F30}"/>
              </a:ext>
            </a:extLst>
          </p:cNvPr>
          <p:cNvSpPr/>
          <p:nvPr/>
        </p:nvSpPr>
        <p:spPr>
          <a:xfrm>
            <a:off x="755576" y="3429000"/>
            <a:ext cx="7560840" cy="23042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Certificate of Higher Education in Skills for the Workplace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Effective Team Working &amp; Communications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(BMSW 4002)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Introduction to module</a:t>
            </a:r>
            <a:b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and </a:t>
            </a:r>
            <a:b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Defining Groups and Teams</a:t>
            </a:r>
            <a:endParaRPr lang="en-GB" alt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In this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Get to know each other</a:t>
            </a:r>
          </a:p>
          <a:p>
            <a:r>
              <a:rPr lang="en-US" dirty="0"/>
              <a:t>Set </a:t>
            </a:r>
            <a:r>
              <a:rPr lang="en-US" dirty="0">
                <a:solidFill>
                  <a:srgbClr val="FF0000"/>
                </a:solidFill>
              </a:rPr>
              <a:t>online</a:t>
            </a:r>
            <a:r>
              <a:rPr lang="en-US" dirty="0"/>
              <a:t> class rules</a:t>
            </a:r>
          </a:p>
          <a:p>
            <a:r>
              <a:rPr lang="en-US" dirty="0"/>
              <a:t>Discuss student queries</a:t>
            </a:r>
          </a:p>
          <a:p>
            <a:r>
              <a:rPr lang="en-US" dirty="0"/>
              <a:t>Overview the module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0157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cap="all" dirty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Getting to know each other…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9CAA3FD-E3E9-804F-A191-6DFB20D82E62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251520" y="1196752"/>
            <a:ext cx="8640960" cy="4896544"/>
          </a:xfrm>
        </p:spPr>
        <p:txBody>
          <a:bodyPr>
            <a:normAutofit fontScale="40000" lnSpcReduction="20000"/>
          </a:bodyPr>
          <a:lstStyle/>
          <a:p>
            <a:r>
              <a:rPr lang="en-US" altLang="en-US" sz="4500" dirty="0">
                <a:latin typeface="Tahoma" panose="020B0604030504040204" pitchFamily="34" charset="0"/>
                <a:cs typeface="Tahoma" panose="020B0604030504040204" pitchFamily="34" charset="0"/>
              </a:rPr>
              <a:t>Something about me!</a:t>
            </a:r>
          </a:p>
          <a:p>
            <a:pPr marL="0" indent="0">
              <a:buNone/>
            </a:pPr>
            <a:endParaRPr lang="en-US" altLang="en-US" sz="45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endParaRPr lang="en-US" altLang="en-US" sz="45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US" altLang="en-US" sz="4500" dirty="0">
                <a:latin typeface="Tahoma" panose="020B0604030504040204" pitchFamily="34" charset="0"/>
                <a:cs typeface="Tahoma" panose="020B0604030504040204" pitchFamily="34" charset="0"/>
              </a:rPr>
              <a:t>Over to you! Those online should please post in the CHAT!!!  </a:t>
            </a:r>
          </a:p>
          <a:p>
            <a:pPr lvl="1"/>
            <a:r>
              <a:rPr lang="en-US" altLang="en-US" sz="4500" dirty="0">
                <a:latin typeface="Tahoma" panose="020B0604030504040204" pitchFamily="34" charset="0"/>
                <a:cs typeface="Tahoma" panose="020B0604030504040204" pitchFamily="34" charset="0"/>
              </a:rPr>
              <a:t>Hi, I’m (and the name you like to be called by); say where you live and share the name of one place where you would suggest we all might like to visit (based on your experiences, or your dream destination). Or a FUN FACT about you. </a:t>
            </a:r>
          </a:p>
          <a:p>
            <a:pPr marL="457200" lvl="1" indent="0">
              <a:buNone/>
            </a:pPr>
            <a:endParaRPr lang="en-US" altLang="en-US" sz="45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lvl="1"/>
            <a:endParaRPr lang="en-US" altLang="en-US" sz="45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lvl="2"/>
            <a:r>
              <a:rPr lang="en-US" altLang="en-US" sz="4500" dirty="0">
                <a:latin typeface="Tahoma" panose="020B0604030504040204" pitchFamily="34" charset="0"/>
                <a:cs typeface="Tahoma" panose="020B0604030504040204" pitchFamily="34" charset="0"/>
              </a:rPr>
              <a:t>E.g., Hi I’m John, I live in Radcliffe on Trent, and Antarctica or the Arctic are my dream destination(s).</a:t>
            </a:r>
          </a:p>
          <a:p>
            <a:pPr marL="914400" lvl="2" indent="0">
              <a:buNone/>
            </a:pPr>
            <a:endParaRPr lang="en-US" altLang="en-US" sz="45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marL="914400" lvl="2" indent="0">
              <a:buNone/>
            </a:pPr>
            <a:endParaRPr lang="en-US" altLang="en-US" sz="45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marL="914400" lvl="2" indent="0">
              <a:buNone/>
            </a:pPr>
            <a:endParaRPr lang="en-US" altLang="en-US" sz="45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US" altLang="en-US" sz="4500" dirty="0">
                <a:latin typeface="Tahoma" panose="020B0604030504040204" pitchFamily="34" charset="0"/>
                <a:cs typeface="Tahoma" panose="020B0604030504040204" pitchFamily="34" charset="0"/>
              </a:rPr>
              <a:t>Also please share why you are on the course and your expectations of from studying the course and what you aim to get out of the course.</a:t>
            </a:r>
          </a:p>
          <a:p>
            <a:endParaRPr lang="en-US" altLang="en-US" sz="20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endParaRPr lang="en-US" altLang="en-US" sz="2000" dirty="0"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07203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3448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cap="all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Classroom conduct</a:t>
            </a:r>
            <a:endParaRPr lang="en-GB" cap="all" dirty="0">
              <a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Rockwell Condensed" panose="02060603050405020104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9E887AB-28E7-BE47-BE3E-3007473B4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692696"/>
            <a:ext cx="8315099" cy="5040560"/>
          </a:xfrm>
        </p:spPr>
        <p:txBody>
          <a:bodyPr>
            <a:normAutofit fontScale="70000" lnSpcReduction="20000"/>
          </a:bodyPr>
          <a:lstStyle/>
          <a:p>
            <a:r>
              <a:rPr lang="en-GB" sz="2400" dirty="0"/>
              <a:t>Come to class ready to learn and engage. Minimise interruptions and distractions</a:t>
            </a:r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When not participating, keep your microphone on “mute” if you are online </a:t>
            </a:r>
          </a:p>
          <a:p>
            <a:endParaRPr lang="en-GB" sz="2400" dirty="0"/>
          </a:p>
          <a:p>
            <a:r>
              <a:rPr lang="en-GB" sz="2400" dirty="0"/>
              <a:t>Always be ready to be “called upon” by your lecturer to answer a question or give your views</a:t>
            </a:r>
          </a:p>
          <a:p>
            <a:endParaRPr lang="en-GB" sz="2400" dirty="0"/>
          </a:p>
          <a:p>
            <a:r>
              <a:rPr lang="en-GB" sz="2400" dirty="0"/>
              <a:t>Know how to report an absent lecturer</a:t>
            </a:r>
          </a:p>
          <a:p>
            <a:endParaRPr lang="en-GB" sz="2400" dirty="0"/>
          </a:p>
          <a:p>
            <a:r>
              <a:rPr lang="en-GB" sz="2400" dirty="0"/>
              <a:t>Be aware that all learning sessions will be recorded by the lecturer if </a:t>
            </a:r>
            <a:r>
              <a:rPr lang="en-GB" sz="2400"/>
              <a:t>you are </a:t>
            </a:r>
            <a:r>
              <a:rPr lang="en-GB" sz="2400" dirty="0"/>
              <a:t>online. </a:t>
            </a:r>
          </a:p>
          <a:p>
            <a:endParaRPr lang="en-GB" sz="2400" dirty="0"/>
          </a:p>
          <a:p>
            <a:r>
              <a:rPr lang="en-GB" sz="2400" dirty="0"/>
              <a:t>Make use of the “chat” function or raise your hand to make comments, ask questions, or raise important points</a:t>
            </a:r>
          </a:p>
          <a:p>
            <a:endParaRPr lang="en-GB" sz="2400" dirty="0"/>
          </a:p>
          <a:p>
            <a:r>
              <a:rPr lang="en-GB" sz="2400" dirty="0"/>
              <a:t>Use a Laptop or PC rather than a phone to access the lectures so that you can engage in activities</a:t>
            </a:r>
          </a:p>
          <a:p>
            <a:endParaRPr lang="en-GB" sz="2400" dirty="0"/>
          </a:p>
          <a:p>
            <a:r>
              <a:rPr lang="en-GB" sz="2400" dirty="0"/>
              <a:t>Be polite, respectful and courteous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11352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Objectives of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We will;</a:t>
            </a:r>
          </a:p>
          <a:p>
            <a:r>
              <a:rPr lang="en-GB" dirty="0"/>
              <a:t>Define groups </a:t>
            </a:r>
          </a:p>
          <a:p>
            <a:r>
              <a:rPr lang="en-GB" dirty="0"/>
              <a:t>Define teams</a:t>
            </a:r>
          </a:p>
          <a:p>
            <a:r>
              <a:rPr lang="en-GB" dirty="0"/>
              <a:t>Find differences between groups and teams</a:t>
            </a:r>
          </a:p>
          <a:p>
            <a:r>
              <a:rPr lang="en-GB" dirty="0"/>
              <a:t>Distinguish the different types of groups.</a:t>
            </a:r>
          </a:p>
          <a:p>
            <a:r>
              <a:rPr lang="en-GB" dirty="0"/>
              <a:t>Find why people join groups</a:t>
            </a:r>
          </a:p>
        </p:txBody>
      </p:sp>
    </p:spTree>
    <p:extLst>
      <p:ext uri="{BB962C8B-B14F-4D97-AF65-F5344CB8AC3E}">
        <p14:creationId xmlns:p14="http://schemas.microsoft.com/office/powerpoint/2010/main" val="673045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Student Queries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Grades and results</a:t>
            </a:r>
          </a:p>
          <a:p>
            <a:r>
              <a:rPr lang="en-GB" dirty="0"/>
              <a:t>Accessing Module material</a:t>
            </a:r>
          </a:p>
          <a:p>
            <a:r>
              <a:rPr lang="en-GB" dirty="0"/>
              <a:t>Attendance and punctuality</a:t>
            </a:r>
          </a:p>
          <a:p>
            <a:r>
              <a:rPr lang="en-GB" dirty="0"/>
              <a:t>Class representatives</a:t>
            </a:r>
          </a:p>
          <a:p>
            <a:r>
              <a:rPr lang="en-GB" dirty="0"/>
              <a:t>Services available for students</a:t>
            </a:r>
          </a:p>
        </p:txBody>
      </p:sp>
    </p:spTree>
    <p:extLst>
      <p:ext uri="{BB962C8B-B14F-4D97-AF65-F5344CB8AC3E}">
        <p14:creationId xmlns:p14="http://schemas.microsoft.com/office/powerpoint/2010/main" val="3992081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Module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Title -	Effective Team Working &amp; 			Communications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Module Code - BMSW4002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Credits - 	20 (Level 4)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93551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52B06-1698-472D-AFF5-028CF115E9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Aims and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E1D30-00E1-4516-A13E-6BA10AC38D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3300" dirty="0"/>
              <a:t>Aims - </a:t>
            </a:r>
          </a:p>
          <a:p>
            <a:pPr marL="857250" lvl="1" indent="-457200"/>
            <a:r>
              <a:rPr lang="en-GB" sz="2400" dirty="0"/>
              <a:t>To introduce students to strategies for effective team working. </a:t>
            </a:r>
          </a:p>
          <a:p>
            <a:pPr marL="857250" lvl="1" indent="-457200"/>
            <a:r>
              <a:rPr lang="en-GB" sz="2400" dirty="0"/>
              <a:t>To develop students’ awareness of the range of communication skills integral to success within the workplace.</a:t>
            </a:r>
          </a:p>
          <a:p>
            <a:pPr marL="400050" lvl="1" indent="0">
              <a:buNone/>
            </a:pPr>
            <a:endParaRPr lang="en-GB" sz="2400" dirty="0"/>
          </a:p>
          <a:p>
            <a:pPr marL="0" lvl="1" indent="0">
              <a:buNone/>
            </a:pPr>
            <a:r>
              <a:rPr lang="en-GB" sz="3300" dirty="0"/>
              <a:t>Learning Outcomes –</a:t>
            </a:r>
          </a:p>
          <a:p>
            <a:pPr marL="857250" lvl="2" indent="-457200">
              <a:buFontTx/>
              <a:buChar char="−"/>
            </a:pPr>
            <a:r>
              <a:rPr lang="en-GB" dirty="0"/>
              <a:t>Apply the main theories relating to group dynamics, team working and communication to their own workplace examples;</a:t>
            </a:r>
          </a:p>
          <a:p>
            <a:pPr marL="857250" lvl="2" indent="-457200">
              <a:buFontTx/>
              <a:buChar char="−"/>
            </a:pPr>
            <a:r>
              <a:rPr lang="en-GB" dirty="0"/>
              <a:t>Prepare and deliver a short presentation within a team working context.</a:t>
            </a:r>
          </a:p>
          <a:p>
            <a:pPr marL="400050" lvl="1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37760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F9892-D485-4F22-92A3-4740D461E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7121"/>
            <a:ext cx="8229600" cy="605575"/>
          </a:xfrm>
        </p:spPr>
        <p:txBody>
          <a:bodyPr>
            <a:noAutofit/>
          </a:bodyPr>
          <a:lstStyle/>
          <a:p>
            <a:r>
              <a:rPr lang="en-GB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Scheme of Work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D9E86BF-A898-420D-B828-756163D98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8721098"/>
              </p:ext>
            </p:extLst>
          </p:nvPr>
        </p:nvGraphicFramePr>
        <p:xfrm>
          <a:off x="251520" y="548680"/>
          <a:ext cx="8640960" cy="5132710"/>
        </p:xfrm>
        <a:graphic>
          <a:graphicData uri="http://schemas.openxmlformats.org/drawingml/2006/table">
            <a:tbl>
              <a:tblPr>
                <a:tableStyleId>{8FD4443E-F989-4FC4-A0C8-D5A2AF1F390B}</a:tableStyleId>
              </a:tblPr>
              <a:tblGrid>
                <a:gridCol w="1008112">
                  <a:extLst>
                    <a:ext uri="{9D8B030D-6E8A-4147-A177-3AD203B41FA5}">
                      <a16:colId xmlns:a16="http://schemas.microsoft.com/office/drawing/2014/main" val="3544495237"/>
                    </a:ext>
                  </a:extLst>
                </a:gridCol>
                <a:gridCol w="7632848">
                  <a:extLst>
                    <a:ext uri="{9D8B030D-6E8A-4147-A177-3AD203B41FA5}">
                      <a16:colId xmlns:a16="http://schemas.microsoft.com/office/drawing/2014/main" val="2878179804"/>
                    </a:ext>
                  </a:extLst>
                </a:gridCol>
              </a:tblGrid>
              <a:tr h="417630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</a:rPr>
                        <a:t>Week 1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Induction /Defining &amp; Classifying groups and teams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373576074"/>
                  </a:ext>
                </a:extLst>
              </a:tr>
              <a:tr h="417630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</a:rPr>
                        <a:t>Week 2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Stages</a:t>
                      </a:r>
                      <a:r>
                        <a:rPr lang="en-GB" sz="2000" u="none" strike="noStrike" baseline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of group development and properties 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4137254022"/>
                  </a:ext>
                </a:extLst>
              </a:tr>
              <a:tr h="417630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</a:rPr>
                        <a:t>Week 3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Creating effective teams with individuals 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514962232"/>
                  </a:ext>
                </a:extLst>
              </a:tr>
              <a:tr h="417630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</a:rPr>
                        <a:t>Week 4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Decision making in groups and managerial implications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924812055"/>
                  </a:ext>
                </a:extLst>
              </a:tr>
              <a:tr h="417630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</a:rPr>
                        <a:t>Week 5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Workshop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147233914"/>
                  </a:ext>
                </a:extLst>
              </a:tr>
              <a:tr h="417630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</a:rPr>
                        <a:t>Week 6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Functions of communication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562060932"/>
                  </a:ext>
                </a:extLst>
              </a:tr>
              <a:tr h="417630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</a:rPr>
                        <a:t>Week 7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 process &amp; Barriers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112634125"/>
                  </a:ext>
                </a:extLst>
              </a:tr>
              <a:tr h="417630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</a:rPr>
                        <a:t>Week 8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Channels of Communication and Face-to-Face Communication</a:t>
                      </a: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2736213006"/>
                  </a:ext>
                </a:extLst>
              </a:tr>
              <a:tr h="417630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</a:rPr>
                        <a:t>Week 9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 in Organisation &amp;</a:t>
                      </a:r>
                      <a:r>
                        <a:rPr lang="en-GB" sz="2000" u="none" strike="noStrike" baseline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Technologies for communicating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2163212150"/>
                  </a:ext>
                </a:extLst>
              </a:tr>
              <a:tr h="826014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</a:rPr>
                        <a:t>Week 10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Final assessment week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2419381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1423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sz="5400" cap="all" dirty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Assessments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6085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u="sng" dirty="0"/>
              <a:t>Component 1 – Effective Team Working – 50%</a:t>
            </a:r>
            <a:endParaRPr lang="en-GB" sz="2800" dirty="0"/>
          </a:p>
          <a:p>
            <a:pPr marL="0" indent="0">
              <a:buNone/>
            </a:pPr>
            <a:r>
              <a:rPr lang="en-GB" sz="2800" b="1" dirty="0">
                <a:solidFill>
                  <a:srgbClr val="FF0000"/>
                </a:solidFill>
              </a:rPr>
              <a:t>2000-word report – Tuesday 26</a:t>
            </a:r>
            <a:r>
              <a:rPr lang="en-GB" sz="2800" b="1" baseline="30000" dirty="0">
                <a:solidFill>
                  <a:srgbClr val="FF0000"/>
                </a:solidFill>
              </a:rPr>
              <a:t>th</a:t>
            </a:r>
            <a:r>
              <a:rPr lang="en-GB" sz="2800" b="1" dirty="0">
                <a:solidFill>
                  <a:srgbClr val="FF0000"/>
                </a:solidFill>
              </a:rPr>
              <a:t> October 2021       			      @ 15:00 UK time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u="sng" dirty="0"/>
              <a:t>Component 2 –Communication– 50%</a:t>
            </a:r>
            <a:endParaRPr lang="en-GB" sz="2800" dirty="0"/>
          </a:p>
          <a:p>
            <a:pPr marL="0" indent="0" algn="just">
              <a:buNone/>
            </a:pPr>
            <a:r>
              <a:rPr lang="en-GB" sz="2800" b="1" dirty="0">
                <a:solidFill>
                  <a:srgbClr val="FF0000"/>
                </a:solidFill>
              </a:rPr>
              <a:t>Submit Group presentations (Slides) – Tuesday 23</a:t>
            </a:r>
            <a:r>
              <a:rPr lang="en-GB" sz="2800" b="1" baseline="30000" dirty="0">
                <a:solidFill>
                  <a:srgbClr val="FF0000"/>
                </a:solidFill>
              </a:rPr>
              <a:t>rd</a:t>
            </a:r>
            <a:r>
              <a:rPr lang="en-GB" sz="2800" b="1" dirty="0">
                <a:solidFill>
                  <a:srgbClr val="FF0000"/>
                </a:solidFill>
              </a:rPr>
              <a:t> November  2021  @15:00 UK time</a:t>
            </a:r>
          </a:p>
          <a:p>
            <a:pPr marL="0" indent="0" algn="just">
              <a:buNone/>
            </a:pPr>
            <a:endParaRPr lang="en-GB" sz="28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2800" b="1" dirty="0">
                <a:solidFill>
                  <a:srgbClr val="FF0000"/>
                </a:solidFill>
              </a:rPr>
              <a:t>Group presentations - w/c 29</a:t>
            </a:r>
            <a:r>
              <a:rPr lang="en-GB" sz="2800" b="1" baseline="30000" dirty="0">
                <a:solidFill>
                  <a:srgbClr val="FF0000"/>
                </a:solidFill>
              </a:rPr>
              <a:t>th</a:t>
            </a:r>
            <a:r>
              <a:rPr lang="en-GB" sz="2800" b="1" dirty="0">
                <a:solidFill>
                  <a:srgbClr val="FF0000"/>
                </a:solidFill>
              </a:rPr>
              <a:t> November 2021</a:t>
            </a:r>
          </a:p>
          <a:p>
            <a:pPr marL="0" indent="0">
              <a:buNone/>
            </a:pPr>
            <a:endParaRPr lang="en-GB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77642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8DB859FE-F24B-470C-B39F-1CC4FA0C3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b="1"/>
              <a:t>Why do we learn about teams/Ideals of Business 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1FC2081D-260A-48B4-9780-BA62DA4731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503" y="1594626"/>
            <a:ext cx="4388297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400" dirty="0"/>
              <a:t>Business do not exist in a vacuum. They exist in an environment where people interact, exchange ideas, buy, sell and work together.</a:t>
            </a:r>
          </a:p>
          <a:p>
            <a:pPr>
              <a:lnSpc>
                <a:spcPct val="90000"/>
              </a:lnSpc>
            </a:pPr>
            <a:endParaRPr lang="en-US" sz="1400" dirty="0"/>
          </a:p>
          <a:p>
            <a:pPr>
              <a:lnSpc>
                <a:spcPct val="90000"/>
              </a:lnSpc>
            </a:pPr>
            <a:r>
              <a:rPr lang="en-US" sz="1400" dirty="0"/>
              <a:t>This shows a link between businesses, teams and teamwork.</a:t>
            </a:r>
          </a:p>
          <a:p>
            <a:pPr marL="0" indent="0">
              <a:lnSpc>
                <a:spcPct val="90000"/>
              </a:lnSpc>
              <a:buNone/>
            </a:pPr>
            <a:endParaRPr lang="en-US" sz="1400" dirty="0"/>
          </a:p>
          <a:p>
            <a:pPr>
              <a:lnSpc>
                <a:spcPct val="90000"/>
              </a:lnSpc>
            </a:pPr>
            <a:r>
              <a:rPr lang="en-US" sz="1400" b="1" dirty="0"/>
              <a:t>Richard Branson the CEO and owner of Virgin Group once said “Take care of your employees, and they’ll take care of your business”</a:t>
            </a:r>
          </a:p>
          <a:p>
            <a:pPr marL="0" indent="0">
              <a:lnSpc>
                <a:spcPct val="90000"/>
              </a:lnSpc>
              <a:buNone/>
            </a:pPr>
            <a:endParaRPr lang="en-US" sz="1400" b="1" dirty="0"/>
          </a:p>
          <a:p>
            <a:pPr>
              <a:lnSpc>
                <a:spcPct val="90000"/>
              </a:lnSpc>
            </a:pPr>
            <a:r>
              <a:rPr lang="en-US" sz="1400" dirty="0"/>
              <a:t>Individuals who work in teams/groups and learn to cooperate with other increase their chances of solving shared problems and meeting personal needs (Qin, Johnson and Johnson, 1995). </a:t>
            </a:r>
          </a:p>
        </p:txBody>
      </p:sp>
      <p:pic>
        <p:nvPicPr>
          <p:cNvPr id="5" name="Picture 4" descr="A colourful light bulb with business icons">
            <a:extLst>
              <a:ext uri="{FF2B5EF4-FFF2-40B4-BE49-F238E27FC236}">
                <a16:creationId xmlns:a16="http://schemas.microsoft.com/office/drawing/2014/main" id="{8FADB33A-34F8-B64E-B66E-A7287C2F56E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770" r="22363" b="3"/>
          <a:stretch/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461741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976A8-A194-4DEE-AB7C-5D8BF310D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 cap="all" dirty="0"/>
              <a:t>Group or Team? </a:t>
            </a:r>
          </a:p>
        </p:txBody>
      </p:sp>
      <p:pic>
        <p:nvPicPr>
          <p:cNvPr id="10" name="Content Placeholder 9" descr="A group of men in sports uniforms&#10;&#10;Description automatically generated with low confidence">
            <a:extLst>
              <a:ext uri="{FF2B5EF4-FFF2-40B4-BE49-F238E27FC236}">
                <a16:creationId xmlns:a16="http://schemas.microsoft.com/office/drawing/2014/main" id="{93C4690F-4BD7-EC4D-9084-A984580DA50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82" r="17958"/>
          <a:stretch/>
        </p:blipFill>
        <p:spPr>
          <a:xfrm>
            <a:off x="107504" y="1556792"/>
            <a:ext cx="4389884" cy="3528392"/>
          </a:xfrm>
          <a:noFill/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896CEA5-83A6-4BA4-97CB-F88EF31F18F3}"/>
              </a:ext>
            </a:extLst>
          </p:cNvPr>
          <p:cNvSpPr txBox="1"/>
          <p:nvPr/>
        </p:nvSpPr>
        <p:spPr>
          <a:xfrm>
            <a:off x="2627784" y="5077371"/>
            <a:ext cx="5760640" cy="63976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/>
          <a:p>
            <a:pPr algn="just">
              <a:lnSpc>
                <a:spcPct val="90000"/>
              </a:lnSpc>
              <a:spcBef>
                <a:spcPct val="20000"/>
              </a:spcBef>
            </a:pPr>
            <a:r>
              <a:rPr lang="en-US" sz="1200" b="1" kern="1200" dirty="0">
                <a:latin typeface="+mn-lt"/>
                <a:ea typeface="+mn-ea"/>
                <a:cs typeface="+mn-cs"/>
              </a:rPr>
              <a:t>Which is the group, and which is the team?</a:t>
            </a:r>
          </a:p>
          <a:p>
            <a:pPr algn="just">
              <a:lnSpc>
                <a:spcPct val="90000"/>
              </a:lnSpc>
              <a:spcBef>
                <a:spcPct val="20000"/>
              </a:spcBef>
            </a:pPr>
            <a:r>
              <a:rPr lang="en-US" sz="1200" b="1" kern="1200" dirty="0">
                <a:latin typeface="+mn-lt"/>
                <a:ea typeface="+mn-ea"/>
                <a:cs typeface="+mn-cs"/>
              </a:rPr>
              <a:t>Do both have rules or behaviour norms? </a:t>
            </a:r>
          </a:p>
          <a:p>
            <a:pPr algn="just">
              <a:lnSpc>
                <a:spcPct val="90000"/>
              </a:lnSpc>
              <a:spcBef>
                <a:spcPct val="20000"/>
              </a:spcBef>
            </a:pPr>
            <a:r>
              <a:rPr lang="en-US" sz="1200" b="1" kern="1200" dirty="0">
                <a:latin typeface="+mn-lt"/>
                <a:ea typeface="+mn-ea"/>
                <a:cs typeface="+mn-cs"/>
              </a:rPr>
              <a:t>What are the key difference here?  </a:t>
            </a:r>
          </a:p>
        </p:txBody>
      </p:sp>
      <p:pic>
        <p:nvPicPr>
          <p:cNvPr id="17" name="Content Placeholder 16" descr="A group of people waiting for a bus&#10;&#10;Description automatically generated with medium confidence">
            <a:extLst>
              <a:ext uri="{FF2B5EF4-FFF2-40B4-BE49-F238E27FC236}">
                <a16:creationId xmlns:a16="http://schemas.microsoft.com/office/drawing/2014/main" id="{AFA3C5F6-7CCD-0F48-AF91-607C689A40E0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3477" y="1556791"/>
            <a:ext cx="4389884" cy="3528392"/>
          </a:xfrm>
        </p:spPr>
      </p:pic>
    </p:spTree>
    <p:extLst>
      <p:ext uri="{BB962C8B-B14F-4D97-AF65-F5344CB8AC3E}">
        <p14:creationId xmlns:p14="http://schemas.microsoft.com/office/powerpoint/2010/main" val="17079910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65FC5-871D-4A17-988C-4F53914A85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1640" y="404664"/>
            <a:ext cx="6955612" cy="485453"/>
          </a:xfrm>
        </p:spPr>
        <p:txBody>
          <a:bodyPr anchor="b">
            <a:noAutofit/>
          </a:bodyPr>
          <a:lstStyle/>
          <a:p>
            <a:pPr algn="ctr"/>
            <a:r>
              <a:rPr lang="en-GB" sz="4400" dirty="0">
                <a:latin typeface="Rockwell Condensed" panose="02060603050405020104" pitchFamily="18" charset="77"/>
              </a:rPr>
              <a:t>Why People Form Groups?</a:t>
            </a: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90095F3E-1E46-9448-8915-2B6F8BCB422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" t="5495" r="202" b="6003"/>
          <a:stretch/>
        </p:blipFill>
        <p:spPr>
          <a:xfrm>
            <a:off x="3347864" y="1808820"/>
            <a:ext cx="5688632" cy="324036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1228DF-8954-4900-A551-4828CD416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29891" y="906655"/>
            <a:ext cx="3096344" cy="4029891"/>
          </a:xfrm>
        </p:spPr>
        <p:txBody>
          <a:bodyPr>
            <a:noAutofit/>
          </a:bodyPr>
          <a:lstStyle/>
          <a:p>
            <a:pPr>
              <a:spcAft>
                <a:spcPts val="1800"/>
              </a:spcAft>
            </a:pPr>
            <a:r>
              <a:rPr lang="en-GB" sz="1700" b="1" dirty="0"/>
              <a:t>Social identity theory  - </a:t>
            </a:r>
            <a:r>
              <a:rPr lang="en-GB" sz="1700" dirty="0"/>
              <a:t>Perspective that considers when and why individuals consider themselves members of groups.</a:t>
            </a:r>
          </a:p>
          <a:p>
            <a:pPr>
              <a:spcAft>
                <a:spcPts val="1800"/>
              </a:spcAft>
            </a:pPr>
            <a:r>
              <a:rPr lang="en-GB" sz="1700" dirty="0"/>
              <a:t>Social identity theory proposes that people have emotional reactions to the failure or success of their group because their self-esteem gets tied into the group’s performance</a:t>
            </a:r>
          </a:p>
          <a:p>
            <a:pPr>
              <a:spcAft>
                <a:spcPts val="1800"/>
              </a:spcAft>
            </a:pPr>
            <a:r>
              <a:rPr lang="en-GB" sz="1700" dirty="0"/>
              <a:t>Social identity relates to the perception of oneself and others based on the social groups that they belong to.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6EB479C-A616-3F4C-A315-29CB2846771D}"/>
              </a:ext>
            </a:extLst>
          </p:cNvPr>
          <p:cNvSpPr txBox="1"/>
          <p:nvPr/>
        </p:nvSpPr>
        <p:spPr>
          <a:xfrm>
            <a:off x="3301008" y="5157192"/>
            <a:ext cx="45113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Source: Scheepers and </a:t>
            </a:r>
            <a:r>
              <a:rPr lang="en-GB" sz="1600" dirty="0" err="1"/>
              <a:t>Ellemers</a:t>
            </a:r>
            <a:r>
              <a:rPr lang="en-GB" sz="1600" dirty="0"/>
              <a:t>, (2019).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527061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8943B-7C66-4AAF-86DA-4CD134CF6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Types of Groups</a:t>
            </a: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6C53B6C9-6794-4657-B578-AC62C1F7259E}"/>
              </a:ext>
            </a:extLst>
          </p:cNvPr>
          <p:cNvSpPr/>
          <p:nvPr/>
        </p:nvSpPr>
        <p:spPr>
          <a:xfrm>
            <a:off x="134778" y="2928898"/>
            <a:ext cx="1493872" cy="1258966"/>
          </a:xfrm>
          <a:custGeom>
            <a:avLst/>
            <a:gdLst>
              <a:gd name="connsiteX0" fmla="*/ 0 w 1163511"/>
              <a:gd name="connsiteY0" fmla="*/ 116351 h 1258966"/>
              <a:gd name="connsiteX1" fmla="*/ 116351 w 1163511"/>
              <a:gd name="connsiteY1" fmla="*/ 0 h 1258966"/>
              <a:gd name="connsiteX2" fmla="*/ 1047160 w 1163511"/>
              <a:gd name="connsiteY2" fmla="*/ 0 h 1258966"/>
              <a:gd name="connsiteX3" fmla="*/ 1163511 w 1163511"/>
              <a:gd name="connsiteY3" fmla="*/ 116351 h 1258966"/>
              <a:gd name="connsiteX4" fmla="*/ 1163511 w 1163511"/>
              <a:gd name="connsiteY4" fmla="*/ 1142615 h 1258966"/>
              <a:gd name="connsiteX5" fmla="*/ 1047160 w 1163511"/>
              <a:gd name="connsiteY5" fmla="*/ 1258966 h 1258966"/>
              <a:gd name="connsiteX6" fmla="*/ 116351 w 1163511"/>
              <a:gd name="connsiteY6" fmla="*/ 1258966 h 1258966"/>
              <a:gd name="connsiteX7" fmla="*/ 0 w 1163511"/>
              <a:gd name="connsiteY7" fmla="*/ 1142615 h 1258966"/>
              <a:gd name="connsiteX8" fmla="*/ 0 w 1163511"/>
              <a:gd name="connsiteY8" fmla="*/ 116351 h 1258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63511" h="1258966">
                <a:moveTo>
                  <a:pt x="0" y="116351"/>
                </a:moveTo>
                <a:cubicBezTo>
                  <a:pt x="0" y="52092"/>
                  <a:pt x="52092" y="0"/>
                  <a:pt x="116351" y="0"/>
                </a:cubicBezTo>
                <a:lnTo>
                  <a:pt x="1047160" y="0"/>
                </a:lnTo>
                <a:cubicBezTo>
                  <a:pt x="1111419" y="0"/>
                  <a:pt x="1163511" y="52092"/>
                  <a:pt x="1163511" y="116351"/>
                </a:cubicBezTo>
                <a:lnTo>
                  <a:pt x="1163511" y="1142615"/>
                </a:lnTo>
                <a:cubicBezTo>
                  <a:pt x="1163511" y="1206874"/>
                  <a:pt x="1111419" y="1258966"/>
                  <a:pt x="1047160" y="1258966"/>
                </a:cubicBezTo>
                <a:lnTo>
                  <a:pt x="116351" y="1258966"/>
                </a:lnTo>
                <a:cubicBezTo>
                  <a:pt x="52092" y="1258966"/>
                  <a:pt x="0" y="1206874"/>
                  <a:pt x="0" y="1142615"/>
                </a:cubicBezTo>
                <a:lnTo>
                  <a:pt x="0" y="11635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4238" tIns="44238" rIns="44238" bIns="44238" numCol="1" spcCol="1270" anchor="ctr" anchorCtr="0">
            <a:noAutofit/>
          </a:bodyPr>
          <a:lstStyle/>
          <a:p>
            <a:pPr marL="0" lvl="0" indent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kern="1200" dirty="0">
                <a:solidFill>
                  <a:schemeClr val="tx1"/>
                </a:solidFill>
              </a:rPr>
              <a:t>Groups</a:t>
            </a:r>
            <a:endParaRPr lang="en-GB" sz="2400" kern="1200" dirty="0">
              <a:solidFill>
                <a:schemeClr val="tx1"/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EDD7607F-6AEA-451D-A697-678F496DC7E7}"/>
              </a:ext>
            </a:extLst>
          </p:cNvPr>
          <p:cNvSpPr/>
          <p:nvPr/>
        </p:nvSpPr>
        <p:spPr>
          <a:xfrm>
            <a:off x="2064452" y="1992654"/>
            <a:ext cx="1859476" cy="1471304"/>
          </a:xfrm>
          <a:custGeom>
            <a:avLst/>
            <a:gdLst>
              <a:gd name="connsiteX0" fmla="*/ 0 w 2517932"/>
              <a:gd name="connsiteY0" fmla="*/ 125897 h 1258966"/>
              <a:gd name="connsiteX1" fmla="*/ 125897 w 2517932"/>
              <a:gd name="connsiteY1" fmla="*/ 0 h 1258966"/>
              <a:gd name="connsiteX2" fmla="*/ 2392035 w 2517932"/>
              <a:gd name="connsiteY2" fmla="*/ 0 h 1258966"/>
              <a:gd name="connsiteX3" fmla="*/ 2517932 w 2517932"/>
              <a:gd name="connsiteY3" fmla="*/ 125897 h 1258966"/>
              <a:gd name="connsiteX4" fmla="*/ 2517932 w 2517932"/>
              <a:gd name="connsiteY4" fmla="*/ 1133069 h 1258966"/>
              <a:gd name="connsiteX5" fmla="*/ 2392035 w 2517932"/>
              <a:gd name="connsiteY5" fmla="*/ 1258966 h 1258966"/>
              <a:gd name="connsiteX6" fmla="*/ 125897 w 2517932"/>
              <a:gd name="connsiteY6" fmla="*/ 1258966 h 1258966"/>
              <a:gd name="connsiteX7" fmla="*/ 0 w 2517932"/>
              <a:gd name="connsiteY7" fmla="*/ 1133069 h 1258966"/>
              <a:gd name="connsiteX8" fmla="*/ 0 w 2517932"/>
              <a:gd name="connsiteY8" fmla="*/ 125897 h 1258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517932" h="1258966">
                <a:moveTo>
                  <a:pt x="0" y="125897"/>
                </a:moveTo>
                <a:cubicBezTo>
                  <a:pt x="0" y="56366"/>
                  <a:pt x="56366" y="0"/>
                  <a:pt x="125897" y="0"/>
                </a:cubicBezTo>
                <a:lnTo>
                  <a:pt x="2392035" y="0"/>
                </a:lnTo>
                <a:cubicBezTo>
                  <a:pt x="2461566" y="0"/>
                  <a:pt x="2517932" y="56366"/>
                  <a:pt x="2517932" y="125897"/>
                </a:cubicBezTo>
                <a:lnTo>
                  <a:pt x="2517932" y="1133069"/>
                </a:lnTo>
                <a:cubicBezTo>
                  <a:pt x="2517932" y="1202600"/>
                  <a:pt x="2461566" y="1258966"/>
                  <a:pt x="2392035" y="1258966"/>
                </a:cubicBezTo>
                <a:lnTo>
                  <a:pt x="125897" y="1258966"/>
                </a:lnTo>
                <a:cubicBezTo>
                  <a:pt x="56366" y="1258966"/>
                  <a:pt x="0" y="1202600"/>
                  <a:pt x="0" y="1133069"/>
                </a:cubicBezTo>
                <a:lnTo>
                  <a:pt x="0" y="12589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034" tIns="47034" rIns="47034" bIns="47034" numCol="1" spcCol="1270" anchor="ctr" anchorCtr="0">
            <a:noAutofit/>
          </a:bodyPr>
          <a:lstStyle/>
          <a:p>
            <a:pPr marL="0" lvl="0" indent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kern="1200" dirty="0">
                <a:solidFill>
                  <a:schemeClr val="tx1"/>
                </a:solidFill>
              </a:rPr>
              <a:t>Formal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1A498D3-1EC9-4D0B-84F2-60D439483BE0}"/>
              </a:ext>
            </a:extLst>
          </p:cNvPr>
          <p:cNvSpPr/>
          <p:nvPr/>
        </p:nvSpPr>
        <p:spPr>
          <a:xfrm>
            <a:off x="3923928" y="1992654"/>
            <a:ext cx="4968552" cy="1425484"/>
          </a:xfrm>
          <a:custGeom>
            <a:avLst/>
            <a:gdLst>
              <a:gd name="connsiteX0" fmla="*/ 0 w 2517932"/>
              <a:gd name="connsiteY0" fmla="*/ 125897 h 1258966"/>
              <a:gd name="connsiteX1" fmla="*/ 125897 w 2517932"/>
              <a:gd name="connsiteY1" fmla="*/ 0 h 1258966"/>
              <a:gd name="connsiteX2" fmla="*/ 2392035 w 2517932"/>
              <a:gd name="connsiteY2" fmla="*/ 0 h 1258966"/>
              <a:gd name="connsiteX3" fmla="*/ 2517932 w 2517932"/>
              <a:gd name="connsiteY3" fmla="*/ 125897 h 1258966"/>
              <a:gd name="connsiteX4" fmla="*/ 2517932 w 2517932"/>
              <a:gd name="connsiteY4" fmla="*/ 1133069 h 1258966"/>
              <a:gd name="connsiteX5" fmla="*/ 2392035 w 2517932"/>
              <a:gd name="connsiteY5" fmla="*/ 1258966 h 1258966"/>
              <a:gd name="connsiteX6" fmla="*/ 125897 w 2517932"/>
              <a:gd name="connsiteY6" fmla="*/ 1258966 h 1258966"/>
              <a:gd name="connsiteX7" fmla="*/ 0 w 2517932"/>
              <a:gd name="connsiteY7" fmla="*/ 1133069 h 1258966"/>
              <a:gd name="connsiteX8" fmla="*/ 0 w 2517932"/>
              <a:gd name="connsiteY8" fmla="*/ 125897 h 1258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517932" h="1258966">
                <a:moveTo>
                  <a:pt x="0" y="125897"/>
                </a:moveTo>
                <a:cubicBezTo>
                  <a:pt x="0" y="56366"/>
                  <a:pt x="56366" y="0"/>
                  <a:pt x="125897" y="0"/>
                </a:cubicBezTo>
                <a:lnTo>
                  <a:pt x="2392035" y="0"/>
                </a:lnTo>
                <a:cubicBezTo>
                  <a:pt x="2461566" y="0"/>
                  <a:pt x="2517932" y="56366"/>
                  <a:pt x="2517932" y="125897"/>
                </a:cubicBezTo>
                <a:lnTo>
                  <a:pt x="2517932" y="1133069"/>
                </a:lnTo>
                <a:cubicBezTo>
                  <a:pt x="2517932" y="1202600"/>
                  <a:pt x="2461566" y="1258966"/>
                  <a:pt x="2392035" y="1258966"/>
                </a:cubicBezTo>
                <a:lnTo>
                  <a:pt x="125897" y="1258966"/>
                </a:lnTo>
                <a:cubicBezTo>
                  <a:pt x="56366" y="1258966"/>
                  <a:pt x="0" y="1202600"/>
                  <a:pt x="0" y="1133069"/>
                </a:cubicBezTo>
                <a:lnTo>
                  <a:pt x="0" y="12589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034" tIns="47034" rIns="47034" bIns="47034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Wingdings" panose="05000000000000000000" pitchFamily="2" charset="2"/>
              <a:buNone/>
            </a:pPr>
            <a:r>
              <a:rPr lang="en-GB" sz="2400" kern="1200" dirty="0">
                <a:solidFill>
                  <a:schemeClr val="tx1"/>
                </a:solidFill>
              </a:rPr>
              <a:t>Defined by the organization's structure</a:t>
            </a:r>
          </a:p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Wingdings" panose="05000000000000000000" pitchFamily="2" charset="2"/>
              <a:buNone/>
            </a:pPr>
            <a:r>
              <a:rPr lang="en-GB" sz="2400" kern="1200" dirty="0">
                <a:solidFill>
                  <a:schemeClr val="tx1"/>
                </a:solidFill>
              </a:rPr>
              <a:t>Designated work assignments/ establishing tasks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C6A891E-51BF-4A17-9B8F-5A82BC3297C6}"/>
              </a:ext>
            </a:extLst>
          </p:cNvPr>
          <p:cNvSpPr/>
          <p:nvPr/>
        </p:nvSpPr>
        <p:spPr>
          <a:xfrm>
            <a:off x="2064452" y="3676296"/>
            <a:ext cx="1859476" cy="1424318"/>
          </a:xfrm>
          <a:custGeom>
            <a:avLst/>
            <a:gdLst>
              <a:gd name="connsiteX0" fmla="*/ 0 w 2517932"/>
              <a:gd name="connsiteY0" fmla="*/ 125897 h 1258966"/>
              <a:gd name="connsiteX1" fmla="*/ 125897 w 2517932"/>
              <a:gd name="connsiteY1" fmla="*/ 0 h 1258966"/>
              <a:gd name="connsiteX2" fmla="*/ 2392035 w 2517932"/>
              <a:gd name="connsiteY2" fmla="*/ 0 h 1258966"/>
              <a:gd name="connsiteX3" fmla="*/ 2517932 w 2517932"/>
              <a:gd name="connsiteY3" fmla="*/ 125897 h 1258966"/>
              <a:gd name="connsiteX4" fmla="*/ 2517932 w 2517932"/>
              <a:gd name="connsiteY4" fmla="*/ 1133069 h 1258966"/>
              <a:gd name="connsiteX5" fmla="*/ 2392035 w 2517932"/>
              <a:gd name="connsiteY5" fmla="*/ 1258966 h 1258966"/>
              <a:gd name="connsiteX6" fmla="*/ 125897 w 2517932"/>
              <a:gd name="connsiteY6" fmla="*/ 1258966 h 1258966"/>
              <a:gd name="connsiteX7" fmla="*/ 0 w 2517932"/>
              <a:gd name="connsiteY7" fmla="*/ 1133069 h 1258966"/>
              <a:gd name="connsiteX8" fmla="*/ 0 w 2517932"/>
              <a:gd name="connsiteY8" fmla="*/ 125897 h 1258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517932" h="1258966">
                <a:moveTo>
                  <a:pt x="0" y="125897"/>
                </a:moveTo>
                <a:cubicBezTo>
                  <a:pt x="0" y="56366"/>
                  <a:pt x="56366" y="0"/>
                  <a:pt x="125897" y="0"/>
                </a:cubicBezTo>
                <a:lnTo>
                  <a:pt x="2392035" y="0"/>
                </a:lnTo>
                <a:cubicBezTo>
                  <a:pt x="2461566" y="0"/>
                  <a:pt x="2517932" y="56366"/>
                  <a:pt x="2517932" y="125897"/>
                </a:cubicBezTo>
                <a:lnTo>
                  <a:pt x="2517932" y="1133069"/>
                </a:lnTo>
                <a:cubicBezTo>
                  <a:pt x="2517932" y="1202600"/>
                  <a:pt x="2461566" y="1258966"/>
                  <a:pt x="2392035" y="1258966"/>
                </a:cubicBezTo>
                <a:lnTo>
                  <a:pt x="125897" y="1258966"/>
                </a:lnTo>
                <a:cubicBezTo>
                  <a:pt x="56366" y="1258966"/>
                  <a:pt x="0" y="1202600"/>
                  <a:pt x="0" y="1133069"/>
                </a:cubicBezTo>
                <a:lnTo>
                  <a:pt x="0" y="12589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034" tIns="47034" rIns="47034" bIns="47034" numCol="1" spcCol="1270" anchor="ctr" anchorCtr="0">
            <a:noAutofit/>
          </a:bodyPr>
          <a:lstStyle/>
          <a:p>
            <a:pPr marL="0" lvl="0" indent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kern="1200" dirty="0">
                <a:solidFill>
                  <a:schemeClr val="tx1"/>
                </a:solidFill>
              </a:rPr>
              <a:t>Informal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1743B1A-D93C-4DA4-8C44-55BA645A3F3D}"/>
              </a:ext>
            </a:extLst>
          </p:cNvPr>
          <p:cNvSpPr/>
          <p:nvPr/>
        </p:nvSpPr>
        <p:spPr>
          <a:xfrm>
            <a:off x="3923928" y="3664549"/>
            <a:ext cx="4968552" cy="1447811"/>
          </a:xfrm>
          <a:custGeom>
            <a:avLst/>
            <a:gdLst>
              <a:gd name="connsiteX0" fmla="*/ 0 w 2517932"/>
              <a:gd name="connsiteY0" fmla="*/ 125897 h 1258966"/>
              <a:gd name="connsiteX1" fmla="*/ 125897 w 2517932"/>
              <a:gd name="connsiteY1" fmla="*/ 0 h 1258966"/>
              <a:gd name="connsiteX2" fmla="*/ 2392035 w 2517932"/>
              <a:gd name="connsiteY2" fmla="*/ 0 h 1258966"/>
              <a:gd name="connsiteX3" fmla="*/ 2517932 w 2517932"/>
              <a:gd name="connsiteY3" fmla="*/ 125897 h 1258966"/>
              <a:gd name="connsiteX4" fmla="*/ 2517932 w 2517932"/>
              <a:gd name="connsiteY4" fmla="*/ 1133069 h 1258966"/>
              <a:gd name="connsiteX5" fmla="*/ 2392035 w 2517932"/>
              <a:gd name="connsiteY5" fmla="*/ 1258966 h 1258966"/>
              <a:gd name="connsiteX6" fmla="*/ 125897 w 2517932"/>
              <a:gd name="connsiteY6" fmla="*/ 1258966 h 1258966"/>
              <a:gd name="connsiteX7" fmla="*/ 0 w 2517932"/>
              <a:gd name="connsiteY7" fmla="*/ 1133069 h 1258966"/>
              <a:gd name="connsiteX8" fmla="*/ 0 w 2517932"/>
              <a:gd name="connsiteY8" fmla="*/ 125897 h 1258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517932" h="1258966">
                <a:moveTo>
                  <a:pt x="0" y="125897"/>
                </a:moveTo>
                <a:cubicBezTo>
                  <a:pt x="0" y="56366"/>
                  <a:pt x="56366" y="0"/>
                  <a:pt x="125897" y="0"/>
                </a:cubicBezTo>
                <a:lnTo>
                  <a:pt x="2392035" y="0"/>
                </a:lnTo>
                <a:cubicBezTo>
                  <a:pt x="2461566" y="0"/>
                  <a:pt x="2517932" y="56366"/>
                  <a:pt x="2517932" y="125897"/>
                </a:cubicBezTo>
                <a:lnTo>
                  <a:pt x="2517932" y="1133069"/>
                </a:lnTo>
                <a:cubicBezTo>
                  <a:pt x="2517932" y="1202600"/>
                  <a:pt x="2461566" y="1258966"/>
                  <a:pt x="2392035" y="1258966"/>
                </a:cubicBezTo>
                <a:lnTo>
                  <a:pt x="125897" y="1258966"/>
                </a:lnTo>
                <a:cubicBezTo>
                  <a:pt x="56366" y="1258966"/>
                  <a:pt x="0" y="1202600"/>
                  <a:pt x="0" y="1133069"/>
                </a:cubicBezTo>
                <a:lnTo>
                  <a:pt x="0" y="12589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034" tIns="47034" rIns="47034" bIns="47034" numCol="1" spcCol="1270" anchor="ctr" anchorCtr="0">
            <a:noAutofit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Neither formally structured</a:t>
            </a:r>
          </a:p>
          <a:p>
            <a:r>
              <a:rPr lang="en-GB" sz="2400" dirty="0">
                <a:solidFill>
                  <a:schemeClr val="tx1"/>
                </a:solidFill>
              </a:rPr>
              <a:t>nor organizationally determined</a:t>
            </a:r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D0910D1B-EF0C-44FE-9BF5-121695741144}"/>
              </a:ext>
            </a:extLst>
          </p:cNvPr>
          <p:cNvSpPr/>
          <p:nvPr/>
        </p:nvSpPr>
        <p:spPr>
          <a:xfrm rot="19573530">
            <a:off x="1628650" y="2708920"/>
            <a:ext cx="435802" cy="432048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0590426D-2BF2-4D5C-B7AA-EE1841239386}"/>
              </a:ext>
            </a:extLst>
          </p:cNvPr>
          <p:cNvSpPr/>
          <p:nvPr/>
        </p:nvSpPr>
        <p:spPr>
          <a:xfrm rot="2130186">
            <a:off x="1628328" y="4031921"/>
            <a:ext cx="435802" cy="432048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9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 animBg="1"/>
      <p:bldP spid="12" grpId="0" animBg="1"/>
      <p:bldP spid="14" grpId="0" animBg="1"/>
      <p:bldP spid="16" grpId="0" animBg="1"/>
      <p:bldP spid="1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80448-64C4-46F7-AF70-65D888AFB0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cap="all" dirty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Is there a difference between groups and teams?</a:t>
            </a:r>
          </a:p>
        </p:txBody>
      </p:sp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3BB06518-6D26-F443-BDBC-20D36FBA5D9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33010325"/>
              </p:ext>
            </p:extLst>
          </p:nvPr>
        </p:nvGraphicFramePr>
        <p:xfrm>
          <a:off x="323528" y="1556792"/>
          <a:ext cx="8448388" cy="388843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5" name="Document" r:id="rId4" imgW="5943600" imgH="2832100" progId="Word.Document.12">
                  <p:embed/>
                </p:oleObj>
              </mc:Choice>
              <mc:Fallback>
                <p:oleObj name="Document" r:id="rId4" imgW="5943600" imgH="2832100" progId="Word.Document.12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3BB06518-6D26-F443-BDBC-20D36FBA5D94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23528" y="1556792"/>
                        <a:ext cx="8448388" cy="388843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36C36B8-1181-454B-809B-AC07AFC38C21}"/>
              </a:ext>
            </a:extLst>
          </p:cNvPr>
          <p:cNvSpPr txBox="1"/>
          <p:nvPr/>
        </p:nvSpPr>
        <p:spPr>
          <a:xfrm>
            <a:off x="683568" y="5373216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Belbin, R.M – Beyond the Team, Butterworth-Heinemann (2000).</a:t>
            </a:r>
          </a:p>
        </p:txBody>
      </p:sp>
    </p:spTree>
    <p:extLst>
      <p:ext uri="{BB962C8B-B14F-4D97-AF65-F5344CB8AC3E}">
        <p14:creationId xmlns:p14="http://schemas.microsoft.com/office/powerpoint/2010/main" val="33192299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0603D-9CDA-4A42-9C75-AF5C5CD49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592" y="301739"/>
            <a:ext cx="7053542" cy="1050398"/>
          </a:xfrm>
        </p:spPr>
        <p:txBody>
          <a:bodyPr>
            <a:normAutofit/>
          </a:bodyPr>
          <a:lstStyle/>
          <a:p>
            <a:r>
              <a:rPr lang="en-GB" dirty="0"/>
              <a:t>Defining Groups and Teams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29FC01CA-DE31-4A56-92AE-7C811BD2AAF9}"/>
              </a:ext>
            </a:extLst>
          </p:cNvPr>
          <p:cNvGrpSpPr/>
          <p:nvPr/>
        </p:nvGrpSpPr>
        <p:grpSpPr>
          <a:xfrm>
            <a:off x="330118" y="2888824"/>
            <a:ext cx="3841003" cy="1075481"/>
            <a:chOff x="330118" y="2888824"/>
            <a:chExt cx="3841003" cy="1075481"/>
          </a:xfrm>
        </p:grpSpPr>
        <p:sp>
          <p:nvSpPr>
            <p:cNvPr id="4" name="Oval 3">
              <a:extLst>
                <a:ext uri="{FF2B5EF4-FFF2-40B4-BE49-F238E27FC236}">
                  <a16:creationId xmlns:a16="http://schemas.microsoft.com/office/drawing/2014/main" id="{FEF0F2D2-7C48-423A-9C4F-2CABF1420BFC}"/>
                </a:ext>
              </a:extLst>
            </p:cNvPr>
            <p:cNvSpPr/>
            <p:nvPr/>
          </p:nvSpPr>
          <p:spPr>
            <a:xfrm>
              <a:off x="330118" y="2888824"/>
              <a:ext cx="1075481" cy="1075481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5" name="Rectangle 4" descr="Group of People">
              <a:extLst>
                <a:ext uri="{FF2B5EF4-FFF2-40B4-BE49-F238E27FC236}">
                  <a16:creationId xmlns:a16="http://schemas.microsoft.com/office/drawing/2014/main" id="{29DC8131-0211-404B-91D2-CB512C680610}"/>
                </a:ext>
              </a:extLst>
            </p:cNvPr>
            <p:cNvSpPr/>
            <p:nvPr/>
          </p:nvSpPr>
          <p:spPr>
            <a:xfrm>
              <a:off x="555969" y="3114675"/>
              <a:ext cx="623779" cy="623779"/>
            </a:xfrm>
            <a:prstGeom prst="rect">
              <a:avLst/>
            </a:prstGeom>
            <a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FD1FEAEE-CE7D-446F-9755-C8FBB6158A94}"/>
                </a:ext>
              </a:extLst>
            </p:cNvPr>
            <p:cNvSpPr/>
            <p:nvPr/>
          </p:nvSpPr>
          <p:spPr>
            <a:xfrm>
              <a:off x="1636059" y="2888824"/>
              <a:ext cx="2535062" cy="1075481"/>
            </a:xfrm>
            <a:custGeom>
              <a:avLst/>
              <a:gdLst>
                <a:gd name="connsiteX0" fmla="*/ 0 w 2535062"/>
                <a:gd name="connsiteY0" fmla="*/ 0 h 1075481"/>
                <a:gd name="connsiteX1" fmla="*/ 2535062 w 2535062"/>
                <a:gd name="connsiteY1" fmla="*/ 0 h 1075481"/>
                <a:gd name="connsiteX2" fmla="*/ 2535062 w 2535062"/>
                <a:gd name="connsiteY2" fmla="*/ 1075481 h 1075481"/>
                <a:gd name="connsiteX3" fmla="*/ 0 w 2535062"/>
                <a:gd name="connsiteY3" fmla="*/ 1075481 h 1075481"/>
                <a:gd name="connsiteX4" fmla="*/ 0 w 2535062"/>
                <a:gd name="connsiteY4" fmla="*/ 0 h 1075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5062" h="1075481">
                  <a:moveTo>
                    <a:pt x="0" y="0"/>
                  </a:moveTo>
                  <a:lnTo>
                    <a:pt x="2535062" y="0"/>
                  </a:lnTo>
                  <a:lnTo>
                    <a:pt x="2535062" y="1075481"/>
                  </a:lnTo>
                  <a:lnTo>
                    <a:pt x="0" y="1075481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marL="0" lvl="0" indent="0" algn="l" defTabSz="533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200" kern="1200" dirty="0"/>
                <a:t>“</a:t>
              </a:r>
              <a:r>
                <a:rPr lang="en-GB" sz="1200" b="1" kern="1200" dirty="0"/>
                <a:t>A group is usually defined as the number of people sharing something in common and meeting together in relation to their shared characteristics” (Morgan, 2017, p204). </a:t>
              </a:r>
              <a:endParaRPr lang="en-US" sz="1200" b="1" kern="1200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1EE58BF-56B1-450B-A6CB-4F7E4A25E478}"/>
              </a:ext>
            </a:extLst>
          </p:cNvPr>
          <p:cNvGrpSpPr/>
          <p:nvPr/>
        </p:nvGrpSpPr>
        <p:grpSpPr>
          <a:xfrm>
            <a:off x="4612837" y="2888824"/>
            <a:ext cx="3841004" cy="1075481"/>
            <a:chOff x="4612837" y="2888824"/>
            <a:chExt cx="3841004" cy="1075481"/>
          </a:xfrm>
        </p:grpSpPr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89CFA10-F53C-4670-96CB-0959A458AB1A}"/>
                </a:ext>
              </a:extLst>
            </p:cNvPr>
            <p:cNvSpPr/>
            <p:nvPr/>
          </p:nvSpPr>
          <p:spPr>
            <a:xfrm>
              <a:off x="4612837" y="2888824"/>
              <a:ext cx="1075481" cy="1075481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8" name="Rectangle 7" descr="Group">
              <a:extLst>
                <a:ext uri="{FF2B5EF4-FFF2-40B4-BE49-F238E27FC236}">
                  <a16:creationId xmlns:a16="http://schemas.microsoft.com/office/drawing/2014/main" id="{43CE47EA-D268-468E-A5A6-196344520DDF}"/>
                </a:ext>
              </a:extLst>
            </p:cNvPr>
            <p:cNvSpPr/>
            <p:nvPr/>
          </p:nvSpPr>
          <p:spPr>
            <a:xfrm>
              <a:off x="4838688" y="3114675"/>
              <a:ext cx="623779" cy="623779"/>
            </a:xfrm>
            <a:prstGeom prst="rect">
              <a:avLst/>
            </a:prstGeom>
            <a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D2D9305-7AC7-4142-9A48-109592A4E6ED}"/>
                </a:ext>
              </a:extLst>
            </p:cNvPr>
            <p:cNvSpPr/>
            <p:nvPr/>
          </p:nvSpPr>
          <p:spPr>
            <a:xfrm>
              <a:off x="5918779" y="2888824"/>
              <a:ext cx="2535062" cy="1075481"/>
            </a:xfrm>
            <a:custGeom>
              <a:avLst/>
              <a:gdLst>
                <a:gd name="connsiteX0" fmla="*/ 0 w 2535062"/>
                <a:gd name="connsiteY0" fmla="*/ 0 h 1075481"/>
                <a:gd name="connsiteX1" fmla="*/ 2535062 w 2535062"/>
                <a:gd name="connsiteY1" fmla="*/ 0 h 1075481"/>
                <a:gd name="connsiteX2" fmla="*/ 2535062 w 2535062"/>
                <a:gd name="connsiteY2" fmla="*/ 1075481 h 1075481"/>
                <a:gd name="connsiteX3" fmla="*/ 0 w 2535062"/>
                <a:gd name="connsiteY3" fmla="*/ 1075481 h 1075481"/>
                <a:gd name="connsiteX4" fmla="*/ 0 w 2535062"/>
                <a:gd name="connsiteY4" fmla="*/ 0 h 1075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5062" h="1075481">
                  <a:moveTo>
                    <a:pt x="0" y="0"/>
                  </a:moveTo>
                  <a:lnTo>
                    <a:pt x="2535062" y="0"/>
                  </a:lnTo>
                  <a:lnTo>
                    <a:pt x="2535062" y="1075481"/>
                  </a:lnTo>
                  <a:lnTo>
                    <a:pt x="0" y="1075481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marL="0" lvl="0" indent="0" algn="l" defTabSz="533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200" b="1" kern="1200" dirty="0" err="1"/>
                <a:t>Eg</a:t>
              </a:r>
              <a:r>
                <a:rPr lang="en-GB" sz="1200" b="1" kern="1200" dirty="0"/>
                <a:t>: Social club</a:t>
              </a:r>
              <a:endParaRPr lang="en-US" sz="1200" b="1" kern="1200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D3E318B8-3718-4BCE-AAAE-D6605D2E3861}"/>
              </a:ext>
            </a:extLst>
          </p:cNvPr>
          <p:cNvGrpSpPr/>
          <p:nvPr/>
        </p:nvGrpSpPr>
        <p:grpSpPr>
          <a:xfrm>
            <a:off x="330118" y="4419566"/>
            <a:ext cx="3841003" cy="1075481"/>
            <a:chOff x="330118" y="4419566"/>
            <a:chExt cx="3841003" cy="1075481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74E55B65-2F26-4C23-BAA7-29310C96946C}"/>
                </a:ext>
              </a:extLst>
            </p:cNvPr>
            <p:cNvSpPr/>
            <p:nvPr/>
          </p:nvSpPr>
          <p:spPr>
            <a:xfrm>
              <a:off x="330118" y="4419566"/>
              <a:ext cx="1075481" cy="1075481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11" name="Rectangle 10" descr="Connections">
              <a:extLst>
                <a:ext uri="{FF2B5EF4-FFF2-40B4-BE49-F238E27FC236}">
                  <a16:creationId xmlns:a16="http://schemas.microsoft.com/office/drawing/2014/main" id="{C4BB967E-9F72-41F4-BE0B-6339F979DB2C}"/>
                </a:ext>
              </a:extLst>
            </p:cNvPr>
            <p:cNvSpPr/>
            <p:nvPr/>
          </p:nvSpPr>
          <p:spPr>
            <a:xfrm>
              <a:off x="555969" y="4645417"/>
              <a:ext cx="623779" cy="623779"/>
            </a:xfrm>
            <a:prstGeom prst="rect">
              <a:avLst/>
            </a:prstGeom>
            <a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6069895-4B42-490A-A051-7D1C71F6E103}"/>
                </a:ext>
              </a:extLst>
            </p:cNvPr>
            <p:cNvSpPr/>
            <p:nvPr/>
          </p:nvSpPr>
          <p:spPr>
            <a:xfrm>
              <a:off x="1636059" y="4419566"/>
              <a:ext cx="2535062" cy="1075481"/>
            </a:xfrm>
            <a:custGeom>
              <a:avLst/>
              <a:gdLst>
                <a:gd name="connsiteX0" fmla="*/ 0 w 2535062"/>
                <a:gd name="connsiteY0" fmla="*/ 0 h 1075481"/>
                <a:gd name="connsiteX1" fmla="*/ 2535062 w 2535062"/>
                <a:gd name="connsiteY1" fmla="*/ 0 h 1075481"/>
                <a:gd name="connsiteX2" fmla="*/ 2535062 w 2535062"/>
                <a:gd name="connsiteY2" fmla="*/ 1075481 h 1075481"/>
                <a:gd name="connsiteX3" fmla="*/ 0 w 2535062"/>
                <a:gd name="connsiteY3" fmla="*/ 1075481 h 1075481"/>
                <a:gd name="connsiteX4" fmla="*/ 0 w 2535062"/>
                <a:gd name="connsiteY4" fmla="*/ 0 h 1075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5062" h="1075481">
                  <a:moveTo>
                    <a:pt x="0" y="0"/>
                  </a:moveTo>
                  <a:lnTo>
                    <a:pt x="2535062" y="0"/>
                  </a:lnTo>
                  <a:lnTo>
                    <a:pt x="2535062" y="1075481"/>
                  </a:lnTo>
                  <a:lnTo>
                    <a:pt x="0" y="1075481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marL="0" lvl="0" indent="0" algn="l" defTabSz="533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200" b="1" kern="1200" dirty="0"/>
                <a:t>“A team is a number of individuals working as one to achieve a particular goal to which they are mutually committed” (Morgan, 2017, p204)</a:t>
              </a:r>
              <a:endParaRPr lang="en-US" sz="1200" b="1" kern="1200" dirty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AA231CA5-292C-4289-9498-D1AE4829840F}"/>
              </a:ext>
            </a:extLst>
          </p:cNvPr>
          <p:cNvGrpSpPr/>
          <p:nvPr/>
        </p:nvGrpSpPr>
        <p:grpSpPr>
          <a:xfrm>
            <a:off x="4612837" y="4419566"/>
            <a:ext cx="3841004" cy="1075481"/>
            <a:chOff x="4612837" y="4419566"/>
            <a:chExt cx="3841004" cy="1075481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059A97D-E8A3-4ED5-A565-7461D90B891A}"/>
                </a:ext>
              </a:extLst>
            </p:cNvPr>
            <p:cNvSpPr/>
            <p:nvPr/>
          </p:nvSpPr>
          <p:spPr>
            <a:xfrm>
              <a:off x="4612837" y="4419566"/>
              <a:ext cx="1075481" cy="1075481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14" name="Rectangle 13" descr="Meeting">
              <a:extLst>
                <a:ext uri="{FF2B5EF4-FFF2-40B4-BE49-F238E27FC236}">
                  <a16:creationId xmlns:a16="http://schemas.microsoft.com/office/drawing/2014/main" id="{D02F2886-35F7-419B-80B7-09810F714689}"/>
                </a:ext>
              </a:extLst>
            </p:cNvPr>
            <p:cNvSpPr/>
            <p:nvPr/>
          </p:nvSpPr>
          <p:spPr>
            <a:xfrm>
              <a:off x="4838688" y="4645417"/>
              <a:ext cx="623779" cy="623779"/>
            </a:xfrm>
            <a:prstGeom prst="rect">
              <a:avLst/>
            </a:pr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E0D0B7D-6146-4564-9515-CBC31E12475D}"/>
                </a:ext>
              </a:extLst>
            </p:cNvPr>
            <p:cNvSpPr/>
            <p:nvPr/>
          </p:nvSpPr>
          <p:spPr>
            <a:xfrm>
              <a:off x="5918779" y="4419566"/>
              <a:ext cx="2535062" cy="1075481"/>
            </a:xfrm>
            <a:custGeom>
              <a:avLst/>
              <a:gdLst>
                <a:gd name="connsiteX0" fmla="*/ 0 w 2535062"/>
                <a:gd name="connsiteY0" fmla="*/ 0 h 1075481"/>
                <a:gd name="connsiteX1" fmla="*/ 2535062 w 2535062"/>
                <a:gd name="connsiteY1" fmla="*/ 0 h 1075481"/>
                <a:gd name="connsiteX2" fmla="*/ 2535062 w 2535062"/>
                <a:gd name="connsiteY2" fmla="*/ 1075481 h 1075481"/>
                <a:gd name="connsiteX3" fmla="*/ 0 w 2535062"/>
                <a:gd name="connsiteY3" fmla="*/ 1075481 h 1075481"/>
                <a:gd name="connsiteX4" fmla="*/ 0 w 2535062"/>
                <a:gd name="connsiteY4" fmla="*/ 0 h 1075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5062" h="1075481">
                  <a:moveTo>
                    <a:pt x="0" y="0"/>
                  </a:moveTo>
                  <a:lnTo>
                    <a:pt x="2535062" y="0"/>
                  </a:lnTo>
                  <a:lnTo>
                    <a:pt x="2535062" y="1075481"/>
                  </a:lnTo>
                  <a:lnTo>
                    <a:pt x="0" y="1075481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marL="0" lvl="0" indent="0" algn="l" defTabSz="533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200" b="1" kern="1200" dirty="0" err="1"/>
                <a:t>Eg</a:t>
              </a:r>
              <a:r>
                <a:rPr lang="en-GB" sz="1200" b="1" kern="1200" dirty="0"/>
                <a:t>: Theatre team </a:t>
              </a:r>
              <a:endParaRPr lang="en-US" sz="1200" b="1" kern="1200" dirty="0"/>
            </a:p>
          </p:txBody>
        </p:sp>
      </p:grpSp>
      <p:sp>
        <p:nvSpPr>
          <p:cNvPr id="35" name="Content Placeholder 2">
            <a:extLst>
              <a:ext uri="{FF2B5EF4-FFF2-40B4-BE49-F238E27FC236}">
                <a16:creationId xmlns:a16="http://schemas.microsoft.com/office/drawing/2014/main" id="{76CB50F5-35F1-48A0-980F-773D91F4CD17}"/>
              </a:ext>
            </a:extLst>
          </p:cNvPr>
          <p:cNvSpPr txBox="1">
            <a:spLocks/>
          </p:cNvSpPr>
          <p:nvPr/>
        </p:nvSpPr>
        <p:spPr>
          <a:xfrm>
            <a:off x="251520" y="1327064"/>
            <a:ext cx="8352928" cy="1424968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r>
              <a:rPr lang="en-GB" sz="1500" b="1" dirty="0"/>
              <a:t>Both consist of individuals working together to accomplish a goal.</a:t>
            </a:r>
          </a:p>
          <a:p>
            <a:r>
              <a:rPr lang="en-GB" sz="1500" b="1" dirty="0"/>
              <a:t>Individuals have some differences in terms of their interests, personality, demographics and abilities</a:t>
            </a:r>
          </a:p>
          <a:p>
            <a:r>
              <a:rPr lang="en-GB" sz="1500" b="1" dirty="0"/>
              <a:t>There is something that brings them together</a:t>
            </a:r>
          </a:p>
          <a:p>
            <a:endParaRPr lang="en-GB" sz="1500" dirty="0"/>
          </a:p>
          <a:p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2473445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3FFB4-B5C6-C841-820B-07ED21518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 anchor="ctr">
            <a:normAutofit fontScale="90000"/>
          </a:bodyPr>
          <a:lstStyle/>
          <a:p>
            <a:r>
              <a:rPr lang="en-GB" b="1" dirty="0"/>
              <a:t>Activity 1 - Conditions for a Group to be a Team?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BC5AC0-DFEF-8040-813B-4187F3444D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79912" y="1600201"/>
            <a:ext cx="4906888" cy="398904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i="1" dirty="0"/>
              <a:t>Activity 1 – 15mins</a:t>
            </a:r>
          </a:p>
          <a:p>
            <a:pPr>
              <a:buFontTx/>
              <a:buChar char="-"/>
            </a:pPr>
            <a:r>
              <a:rPr lang="en-GB" b="1" dirty="0"/>
              <a:t>Read</a:t>
            </a:r>
            <a:r>
              <a:rPr lang="en-GB" dirty="0"/>
              <a:t> the article on your desk and for those online click on the link provided by the tutor. 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dirty="0"/>
              <a:t>Go to page 4 – Teams VS Workgroups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b="1" dirty="0"/>
              <a:t>Identify</a:t>
            </a:r>
            <a:r>
              <a:rPr lang="en-GB" dirty="0"/>
              <a:t> the </a:t>
            </a:r>
            <a:r>
              <a:rPr lang="en-GB" u="sng" dirty="0"/>
              <a:t>five</a:t>
            </a:r>
            <a:r>
              <a:rPr lang="en-GB" dirty="0"/>
              <a:t> basic conditions that must be met if a </a:t>
            </a:r>
            <a:r>
              <a:rPr lang="en-GB" b="1" dirty="0"/>
              <a:t>group</a:t>
            </a:r>
            <a:r>
              <a:rPr lang="en-GB" dirty="0"/>
              <a:t> is to considered a </a:t>
            </a:r>
            <a:r>
              <a:rPr lang="en-GB" b="1" dirty="0"/>
              <a:t>team</a:t>
            </a:r>
            <a:r>
              <a:rPr lang="en-GB" dirty="0"/>
              <a:t>. </a:t>
            </a:r>
          </a:p>
        </p:txBody>
      </p:sp>
      <p:pic>
        <p:nvPicPr>
          <p:cNvPr id="6" name="Picture 5" descr="Graphical user interface&#10;&#10;Description automatically generated">
            <a:extLst>
              <a:ext uri="{FF2B5EF4-FFF2-40B4-BE49-F238E27FC236}">
                <a16:creationId xmlns:a16="http://schemas.microsoft.com/office/drawing/2014/main" id="{057E10C6-DDFD-9B41-90F9-64840DF62FE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37" r="28738"/>
          <a:stretch/>
        </p:blipFill>
        <p:spPr>
          <a:xfrm>
            <a:off x="251520" y="1600201"/>
            <a:ext cx="3240360" cy="3989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4940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578C98A-BBF1-4A3C-9A2E-FD0BB28CCE56}"/>
              </a:ext>
            </a:extLst>
          </p:cNvPr>
          <p:cNvSpPr/>
          <p:nvPr/>
        </p:nvSpPr>
        <p:spPr>
          <a:xfrm>
            <a:off x="289865" y="188640"/>
            <a:ext cx="8564270" cy="14157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latin typeface="Rockwell Condensed" panose="02060603050405020104" pitchFamily="18" charset="77"/>
              </a:rPr>
              <a:t>Conditions for Effective Teams</a:t>
            </a:r>
          </a:p>
          <a:p>
            <a:r>
              <a:rPr lang="en-GB" b="1" dirty="0"/>
              <a:t>Watch</a:t>
            </a:r>
            <a:r>
              <a:rPr lang="en-GB" dirty="0"/>
              <a:t> the video and try to </a:t>
            </a:r>
            <a:r>
              <a:rPr lang="en-GB" b="1" dirty="0"/>
              <a:t>identify</a:t>
            </a:r>
            <a:r>
              <a:rPr lang="en-GB" dirty="0"/>
              <a:t> some of the conditions for </a:t>
            </a:r>
            <a:r>
              <a:rPr lang="en-GB" b="1" dirty="0"/>
              <a:t>TEAM SUCCESS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sz="1400" i="1" dirty="0"/>
              <a:t>Click image to watch video or copy and paste the link- https://</a:t>
            </a:r>
            <a:r>
              <a:rPr lang="en-GB" sz="1400" i="1" dirty="0" err="1"/>
              <a:t>www.youtube.com</a:t>
            </a:r>
            <a:r>
              <a:rPr lang="en-GB" sz="1400" i="1" dirty="0"/>
              <a:t>/</a:t>
            </a:r>
            <a:r>
              <a:rPr lang="en-GB" sz="1400" i="1" dirty="0" err="1"/>
              <a:t>watch?v</a:t>
            </a:r>
            <a:r>
              <a:rPr lang="en-GB" sz="1400" i="1" dirty="0"/>
              <a:t>=</a:t>
            </a:r>
            <a:r>
              <a:rPr lang="en-GB" sz="1400" i="1" dirty="0" err="1"/>
              <a:t>n_UhsBZNADM</a:t>
            </a:r>
            <a:r>
              <a:rPr lang="en-GB" i="1" dirty="0"/>
              <a:t>. </a:t>
            </a:r>
          </a:p>
        </p:txBody>
      </p:sp>
      <p:pic>
        <p:nvPicPr>
          <p:cNvPr id="3" name="Online Media 2" descr="5 Tips For Effective Teamwork">
            <a:hlinkClick r:id="" action="ppaction://media"/>
            <a:extLst>
              <a:ext uri="{FF2B5EF4-FFF2-40B4-BE49-F238E27FC236}">
                <a16:creationId xmlns:a16="http://schemas.microsoft.com/office/drawing/2014/main" id="{4B33BF72-BD4A-2C46-B896-91AF1902C6C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79512" y="1604412"/>
            <a:ext cx="8564270" cy="4056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9189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668E1-BB5D-47AF-A8B5-F89AF4D1A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/>
          <a:lstStyle/>
          <a:p>
            <a:r>
              <a:rPr lang="en-GB" dirty="0"/>
              <a:t>Activity 2 – 30minutes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61F92-F7CB-43CC-A482-18AC11B167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340768"/>
            <a:ext cx="8363272" cy="4176465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/>
              <a:t>Visit</a:t>
            </a:r>
            <a:r>
              <a:rPr lang="en-GB" dirty="0"/>
              <a:t> –Amazon Jobs - the careers and recruitment section of the website.  </a:t>
            </a:r>
            <a:r>
              <a:rPr lang="en-GB" dirty="0">
                <a:hlinkClick r:id="rId2"/>
              </a:rPr>
              <a:t>https://www.amazon.jobs/en-gb/search-teamcategory</a:t>
            </a:r>
            <a:endParaRPr lang="en-GB" dirty="0"/>
          </a:p>
          <a:p>
            <a:endParaRPr lang="en-GB" dirty="0"/>
          </a:p>
          <a:p>
            <a:r>
              <a:rPr lang="en-GB" b="1" dirty="0"/>
              <a:t>Explore</a:t>
            </a:r>
            <a:r>
              <a:rPr lang="en-GB" dirty="0"/>
              <a:t> the different teams which operate in Amazon by clicking the links.</a:t>
            </a:r>
          </a:p>
          <a:p>
            <a:pPr lvl="1"/>
            <a:r>
              <a:rPr lang="en-GB" dirty="0"/>
              <a:t> </a:t>
            </a:r>
            <a:r>
              <a:rPr lang="en-GB" b="1" dirty="0"/>
              <a:t>Identify</a:t>
            </a:r>
            <a:r>
              <a:rPr lang="en-GB" dirty="0"/>
              <a:t> a team that interest you,</a:t>
            </a:r>
          </a:p>
          <a:p>
            <a:pPr lvl="1"/>
            <a:r>
              <a:rPr lang="en-GB" dirty="0"/>
              <a:t> </a:t>
            </a:r>
            <a:r>
              <a:rPr lang="en-GB" b="1" dirty="0"/>
              <a:t>Write</a:t>
            </a:r>
            <a:r>
              <a:rPr lang="en-GB" dirty="0"/>
              <a:t> a short email to your lecturer stating; the name of team that interests you, what service they offer and why you find them interesting.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64407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2997E-D6D1-4F24-ADE3-61153D91CB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Creating Effective Teams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EC0A0EB-2A94-43F8-84A3-B958F500D0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15828" y="4609331"/>
            <a:ext cx="2912343" cy="97078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EE57E4E-4DE5-48F8-AA60-5F17FA71F9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520" y="2348880"/>
            <a:ext cx="2636693" cy="187220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3CEE02D-7D59-403A-B1EF-8A02BB96E52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6692" y="1417637"/>
            <a:ext cx="2636693" cy="219975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235A7F6-907E-4256-8564-91CCB30E0AD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1864" y="2511554"/>
            <a:ext cx="2636693" cy="1834892"/>
          </a:xfrm>
          <a:prstGeom prst="rect">
            <a:avLst/>
          </a:prstGeom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F723B763-BB94-4084-960D-1F970DA867C0}"/>
              </a:ext>
            </a:extLst>
          </p:cNvPr>
          <p:cNvSpPr/>
          <p:nvPr/>
        </p:nvSpPr>
        <p:spPr>
          <a:xfrm rot="3401755">
            <a:off x="2433962" y="4182396"/>
            <a:ext cx="908501" cy="38824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62DC1E66-544C-4100-927D-5BA2CFE39FA6}"/>
              </a:ext>
            </a:extLst>
          </p:cNvPr>
          <p:cNvSpPr/>
          <p:nvPr/>
        </p:nvSpPr>
        <p:spPr>
          <a:xfrm rot="5400000">
            <a:off x="3920872" y="3919240"/>
            <a:ext cx="908501" cy="38824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C688FA08-D936-4A82-86FF-EBBE788360D8}"/>
              </a:ext>
            </a:extLst>
          </p:cNvPr>
          <p:cNvSpPr/>
          <p:nvPr/>
        </p:nvSpPr>
        <p:spPr>
          <a:xfrm rot="7973357">
            <a:off x="5507613" y="4218141"/>
            <a:ext cx="908501" cy="38824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440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4304A-A8CE-4A97-9137-8135BF104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Common Problems in Teams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B7F0AE9-830D-4176-A3B4-13B9A3099D2C}"/>
              </a:ext>
            </a:extLst>
          </p:cNvPr>
          <p:cNvSpPr/>
          <p:nvPr/>
        </p:nvSpPr>
        <p:spPr>
          <a:xfrm>
            <a:off x="457200" y="1772479"/>
            <a:ext cx="8229600" cy="4032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140A8A8-3775-4C84-8E51-95BE9552C878}"/>
              </a:ext>
            </a:extLst>
          </p:cNvPr>
          <p:cNvSpPr/>
          <p:nvPr/>
        </p:nvSpPr>
        <p:spPr>
          <a:xfrm>
            <a:off x="868680" y="1536319"/>
            <a:ext cx="5760720" cy="472320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kern="1200" dirty="0"/>
              <a:t>Lack of Commitment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327B899-7E3B-4D7C-BEBE-1F5FA4635964}"/>
              </a:ext>
            </a:extLst>
          </p:cNvPr>
          <p:cNvSpPr/>
          <p:nvPr/>
        </p:nvSpPr>
        <p:spPr>
          <a:xfrm>
            <a:off x="457200" y="2498239"/>
            <a:ext cx="8229600" cy="4032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637E866D-D4C8-4E26-BD33-97EC9EC4B4FA}"/>
              </a:ext>
            </a:extLst>
          </p:cNvPr>
          <p:cNvSpPr/>
          <p:nvPr/>
        </p:nvSpPr>
        <p:spPr>
          <a:xfrm>
            <a:off x="868680" y="2262079"/>
            <a:ext cx="5760720" cy="472320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kern="1200" dirty="0"/>
              <a:t>Productivity losses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E7A5947-C5DB-41D7-8B8D-3C5E7CC05398}"/>
              </a:ext>
            </a:extLst>
          </p:cNvPr>
          <p:cNvSpPr/>
          <p:nvPr/>
        </p:nvSpPr>
        <p:spPr>
          <a:xfrm>
            <a:off x="457200" y="3223999"/>
            <a:ext cx="8229600" cy="4032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754C060-73A1-4EB6-8DAD-C8724D72292F}"/>
              </a:ext>
            </a:extLst>
          </p:cNvPr>
          <p:cNvSpPr/>
          <p:nvPr/>
        </p:nvSpPr>
        <p:spPr>
          <a:xfrm>
            <a:off x="868680" y="2987839"/>
            <a:ext cx="5760720" cy="472320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kern="1200" dirty="0"/>
              <a:t>Poor communication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CF7A672-3C58-44E8-8794-E23CA8F3E002}"/>
              </a:ext>
            </a:extLst>
          </p:cNvPr>
          <p:cNvSpPr/>
          <p:nvPr/>
        </p:nvSpPr>
        <p:spPr>
          <a:xfrm>
            <a:off x="457200" y="3949759"/>
            <a:ext cx="8229600" cy="4032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BDC413F-C187-4A83-A664-6F1575E0FB1E}"/>
              </a:ext>
            </a:extLst>
          </p:cNvPr>
          <p:cNvSpPr/>
          <p:nvPr/>
        </p:nvSpPr>
        <p:spPr>
          <a:xfrm>
            <a:off x="868680" y="3713599"/>
            <a:ext cx="5760720" cy="472320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kern="1200" dirty="0"/>
              <a:t>Interpersonal Conflict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7F5634BE-94CF-407C-992E-5AC721F513BC}"/>
              </a:ext>
            </a:extLst>
          </p:cNvPr>
          <p:cNvSpPr/>
          <p:nvPr/>
        </p:nvSpPr>
        <p:spPr>
          <a:xfrm>
            <a:off x="457200" y="4675519"/>
            <a:ext cx="8229600" cy="693000"/>
          </a:xfrm>
          <a:custGeom>
            <a:avLst/>
            <a:gdLst>
              <a:gd name="connsiteX0" fmla="*/ 0 w 8229600"/>
              <a:gd name="connsiteY0" fmla="*/ 0 h 693000"/>
              <a:gd name="connsiteX1" fmla="*/ 8229600 w 8229600"/>
              <a:gd name="connsiteY1" fmla="*/ 0 h 693000"/>
              <a:gd name="connsiteX2" fmla="*/ 8229600 w 8229600"/>
              <a:gd name="connsiteY2" fmla="*/ 693000 h 693000"/>
              <a:gd name="connsiteX3" fmla="*/ 0 w 8229600"/>
              <a:gd name="connsiteY3" fmla="*/ 693000 h 693000"/>
              <a:gd name="connsiteX4" fmla="*/ 0 w 8229600"/>
              <a:gd name="connsiteY4" fmla="*/ 0 h 69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229600" h="693000">
                <a:moveTo>
                  <a:pt x="0" y="0"/>
                </a:moveTo>
                <a:lnTo>
                  <a:pt x="8229600" y="0"/>
                </a:lnTo>
                <a:lnTo>
                  <a:pt x="8229600" y="693000"/>
                </a:lnTo>
                <a:lnTo>
                  <a:pt x="0" y="69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38708" tIns="333248" rIns="638708" bIns="113792" numCol="1" spcCol="1270" anchor="t" anchorCtr="0">
            <a:noAutofit/>
          </a:bodyPr>
          <a:lstStyle/>
          <a:p>
            <a:pPr marL="171450" lvl="1" indent="-171450" algn="l" defTabSz="7112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1600" kern="1200" dirty="0"/>
              <a:t>(Griffith &amp; Dunham, 2015, p7)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605EEA9A-AD3E-42B6-97B3-F8E5CFAD66A1}"/>
              </a:ext>
            </a:extLst>
          </p:cNvPr>
          <p:cNvSpPr/>
          <p:nvPr/>
        </p:nvSpPr>
        <p:spPr>
          <a:xfrm>
            <a:off x="868680" y="4439359"/>
            <a:ext cx="5760720" cy="472320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kern="1200" dirty="0"/>
              <a:t>Poor Leadership</a:t>
            </a:r>
          </a:p>
        </p:txBody>
      </p:sp>
    </p:spTree>
    <p:extLst>
      <p:ext uri="{BB962C8B-B14F-4D97-AF65-F5344CB8AC3E}">
        <p14:creationId xmlns:p14="http://schemas.microsoft.com/office/powerpoint/2010/main" val="1351165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5" grpId="0" animBg="1"/>
      <p:bldP spid="17" grpId="0" animBg="1"/>
      <p:bldP spid="19" grpId="0" animBg="1"/>
      <p:bldP spid="20" grpId="0" animBg="1"/>
      <p:bldP spid="21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6E676-2816-4454-91A3-BCD9AC29FB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Activity 20mins – Take the test – </a:t>
            </a:r>
            <a:br>
              <a:rPr lang="en-GB" dirty="0"/>
            </a:br>
            <a:r>
              <a:rPr lang="en-GB" dirty="0"/>
              <a:t>What kind of team player are you?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E609E-F693-4309-BABB-F986C43104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https://openpsychometrics.org/tests/ODAT/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Or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https://www.truity.com/test/disc-personality-test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Did your result surprise you? </a:t>
            </a:r>
          </a:p>
        </p:txBody>
      </p:sp>
    </p:spTree>
    <p:extLst>
      <p:ext uri="{BB962C8B-B14F-4D97-AF65-F5344CB8AC3E}">
        <p14:creationId xmlns:p14="http://schemas.microsoft.com/office/powerpoint/2010/main" val="9991199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E0566-4D79-41A5-AFC4-863751320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76229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01CE9F-3E96-4AC0-AFE3-F36205EE55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850027"/>
            <a:ext cx="8712968" cy="4811221"/>
          </a:xfrm>
        </p:spPr>
        <p:txBody>
          <a:bodyPr>
            <a:noAutofit/>
          </a:bodyPr>
          <a:lstStyle/>
          <a:p>
            <a:pPr>
              <a:lnSpc>
                <a:spcPct val="170000"/>
              </a:lnSpc>
            </a:pPr>
            <a:r>
              <a:rPr lang="en-GB" sz="1200" dirty="0"/>
              <a:t>Anon., (2015), </a:t>
            </a:r>
            <a:r>
              <a:rPr lang="en-GB" sz="1200" i="1" dirty="0"/>
              <a:t>The Ebola effect: HCWs working in teams could protect co-workers, patients from other infections.</a:t>
            </a:r>
            <a:r>
              <a:rPr lang="en-GB" sz="1200" dirty="0"/>
              <a:t> Hospital Employee Health, 34(9), p.2015</a:t>
            </a:r>
          </a:p>
          <a:p>
            <a:pPr>
              <a:lnSpc>
                <a:spcPct val="170000"/>
              </a:lnSpc>
            </a:pPr>
            <a:r>
              <a:rPr lang="en-GB" sz="1200" dirty="0" err="1"/>
              <a:t>Geraghty,A</a:t>
            </a:r>
            <a:r>
              <a:rPr lang="en-GB" sz="1200" dirty="0"/>
              <a:t>.&amp; Peterson – </a:t>
            </a:r>
            <a:r>
              <a:rPr lang="en-GB" sz="1200" dirty="0" err="1"/>
              <a:t>Brown,S</a:t>
            </a:r>
            <a:r>
              <a:rPr lang="en-GB" sz="1200" dirty="0"/>
              <a:t>., (2018), </a:t>
            </a:r>
            <a:r>
              <a:rPr lang="en-GB" sz="1200" i="1" dirty="0"/>
              <a:t>Leadership and working in teams, </a:t>
            </a:r>
            <a:r>
              <a:rPr lang="en-GB" sz="1200" dirty="0"/>
              <a:t>Surgery (Oxford), pp.503-208</a:t>
            </a:r>
          </a:p>
          <a:p>
            <a:pPr>
              <a:lnSpc>
                <a:spcPct val="170000"/>
              </a:lnSpc>
            </a:pPr>
            <a:r>
              <a:rPr lang="en-GB" sz="1200" dirty="0"/>
              <a:t>Griffith, Brian A., and Ethan B. Dunham. Working in Teams : Moving From High Potential to High Performance, SAGE Publications, 2014.</a:t>
            </a:r>
          </a:p>
          <a:p>
            <a:pPr>
              <a:lnSpc>
                <a:spcPct val="170000"/>
              </a:lnSpc>
            </a:pPr>
            <a:r>
              <a:rPr lang="en-GB" sz="1200" dirty="0"/>
              <a:t>Martin, V. and Rogers, A. M. (2004) </a:t>
            </a:r>
            <a:r>
              <a:rPr lang="en-GB" sz="1200" i="1" dirty="0"/>
              <a:t>Leading interprofessional teams in health and social care. [electronic resource]</a:t>
            </a:r>
            <a:r>
              <a:rPr lang="en-GB" sz="1200" dirty="0"/>
              <a:t>. Routledge. Available at: </a:t>
            </a:r>
            <a:r>
              <a:rPr lang="en-GB" sz="1200" dirty="0">
                <a:hlinkClick r:id="rId2"/>
              </a:rPr>
              <a:t>http://search.ebscohost.com</a:t>
            </a:r>
            <a:endParaRPr lang="en-GB" sz="1200" dirty="0"/>
          </a:p>
          <a:p>
            <a:pPr>
              <a:lnSpc>
                <a:spcPct val="170000"/>
              </a:lnSpc>
            </a:pPr>
            <a:r>
              <a:rPr lang="en-GB" sz="1200" dirty="0"/>
              <a:t>Miller, R. (2016) </a:t>
            </a:r>
            <a:r>
              <a:rPr lang="en-GB" sz="1200" i="1" dirty="0"/>
              <a:t>Integrated Care in Action : A Practical Guide for Health, Social Care and Housing Support</a:t>
            </a:r>
            <a:r>
              <a:rPr lang="en-GB" sz="1200" dirty="0"/>
              <a:t>.: Jessica Kingsley Publishers</a:t>
            </a:r>
          </a:p>
          <a:p>
            <a:pPr>
              <a:lnSpc>
                <a:spcPct val="170000"/>
              </a:lnSpc>
            </a:pPr>
            <a:r>
              <a:rPr lang="en-GB" sz="1200" dirty="0" err="1"/>
              <a:t>Persily</a:t>
            </a:r>
            <a:r>
              <a:rPr lang="en-GB" sz="1200" dirty="0"/>
              <a:t>, C. A. (2013) </a:t>
            </a:r>
            <a:r>
              <a:rPr lang="en-GB" sz="1200" i="1" dirty="0"/>
              <a:t>Team Leadership and Partnering in Nursing and Health Care</a:t>
            </a:r>
            <a:r>
              <a:rPr lang="en-GB" sz="1200" dirty="0"/>
              <a:t>. New York: Springer Publishing Company. </a:t>
            </a:r>
          </a:p>
          <a:p>
            <a:pPr>
              <a:lnSpc>
                <a:spcPct val="170000"/>
              </a:lnSpc>
            </a:pPr>
            <a:r>
              <a:rPr lang="en-GB" sz="1200" dirty="0"/>
              <a:t>Scheepers, D. and </a:t>
            </a:r>
            <a:r>
              <a:rPr lang="en-GB" sz="1200" dirty="0" err="1"/>
              <a:t>Ellemers</a:t>
            </a:r>
            <a:r>
              <a:rPr lang="en-GB" sz="1200" dirty="0"/>
              <a:t>, N., 2019. Social identity theory. In </a:t>
            </a:r>
            <a:r>
              <a:rPr lang="en-GB" sz="1200" i="1" dirty="0"/>
              <a:t>Social psychology in action</a:t>
            </a:r>
            <a:r>
              <a:rPr lang="en-GB" sz="1200" dirty="0"/>
              <a:t> (pp. 129-143). Springer, Cham.</a:t>
            </a:r>
          </a:p>
          <a:p>
            <a:pPr>
              <a:lnSpc>
                <a:spcPct val="170000"/>
              </a:lnSpc>
            </a:pPr>
            <a:r>
              <a:rPr lang="en-GB" sz="1200" dirty="0" err="1"/>
              <a:t>Tsay,M</a:t>
            </a:r>
            <a:r>
              <a:rPr lang="en-GB" sz="1200" dirty="0"/>
              <a:t>., &amp; </a:t>
            </a:r>
            <a:r>
              <a:rPr lang="en-GB" sz="1200" dirty="0" err="1"/>
              <a:t>Brady,M</a:t>
            </a:r>
            <a:r>
              <a:rPr lang="en-GB" sz="1200" dirty="0"/>
              <a:t>., (2010), </a:t>
            </a:r>
            <a:r>
              <a:rPr lang="en-GB" sz="1200" i="1" dirty="0"/>
              <a:t>A case study of co-operative learning and communication </a:t>
            </a:r>
            <a:r>
              <a:rPr lang="en-GB" sz="1200" i="1" dirty="0" err="1"/>
              <a:t>pedagogy:Does</a:t>
            </a:r>
            <a:r>
              <a:rPr lang="en-GB" sz="1200" i="1" dirty="0"/>
              <a:t> working in teams make a difference?, </a:t>
            </a:r>
            <a:r>
              <a:rPr lang="en-GB" sz="1200" dirty="0"/>
              <a:t> The Journal of Scholarship of teaching and learning, 10(2), p.78</a:t>
            </a:r>
          </a:p>
        </p:txBody>
      </p:sp>
    </p:spTree>
    <p:extLst>
      <p:ext uri="{BB962C8B-B14F-4D97-AF65-F5344CB8AC3E}">
        <p14:creationId xmlns:p14="http://schemas.microsoft.com/office/powerpoint/2010/main" val="5635521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25432-1175-4309-B3A0-1AF07FEF4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391703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Can you;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Define a group?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Define a team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Identify difference between groups and teams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Explain the different types of groups?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Explain why people join groups?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800" dirty="0"/>
              <a:t>Questions &amp; Answers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524E09B-A71F-4CB5-98AA-24639AB665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2200" y="307466"/>
            <a:ext cx="2505075" cy="1819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787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Next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We will look at;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Stages of team development 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and 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Team roles. </a:t>
            </a:r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http://purl.org/dc/elements/1.1/"/>
    <ds:schemaRef ds:uri="http://purl.org/dc/terms/"/>
    <ds:schemaRef ds:uri="303dbf9b-b85b-46a0-94f1-894078c07ecd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2201</TotalTime>
  <Words>1728</Words>
  <Application>Microsoft Macintosh PowerPoint</Application>
  <PresentationFormat>On-screen Show (4:3)</PresentationFormat>
  <Paragraphs>197</Paragraphs>
  <Slides>25</Slides>
  <Notes>6</Notes>
  <HiddenSlides>0</HiddenSlides>
  <MMClips>1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4" baseType="lpstr">
      <vt:lpstr>Arial</vt:lpstr>
      <vt:lpstr>Calibri</vt:lpstr>
      <vt:lpstr>Myriad Pro</vt:lpstr>
      <vt:lpstr>Rockwell Condensed</vt:lpstr>
      <vt:lpstr>Tahoma</vt:lpstr>
      <vt:lpstr>Wingdings</vt:lpstr>
      <vt:lpstr>Wingdings 3</vt:lpstr>
      <vt:lpstr>20140311PresentationUWTSDTemplate</vt:lpstr>
      <vt:lpstr>Document</vt:lpstr>
      <vt:lpstr>Certificate of Higher Education in Skills for the Workplace   Effective Team Working &amp; Communications (BMSW 4002) Introduction to module and  Defining Groups and Teams</vt:lpstr>
      <vt:lpstr>In this session…..</vt:lpstr>
      <vt:lpstr>Getting to know each other…</vt:lpstr>
      <vt:lpstr>Classroom conduct</vt:lpstr>
      <vt:lpstr>Objectives of session…..</vt:lpstr>
      <vt:lpstr>Student Queries</vt:lpstr>
      <vt:lpstr>Module overview</vt:lpstr>
      <vt:lpstr>Aims and Learning Outcomes</vt:lpstr>
      <vt:lpstr>Scheme of Work</vt:lpstr>
      <vt:lpstr>Assessments</vt:lpstr>
      <vt:lpstr>Why do we learn about teams/Ideals of Business </vt:lpstr>
      <vt:lpstr>Group or Team? </vt:lpstr>
      <vt:lpstr>Why People Form Groups?</vt:lpstr>
      <vt:lpstr>Types of Groups</vt:lpstr>
      <vt:lpstr>Is there a difference between groups and teams?</vt:lpstr>
      <vt:lpstr>Defining Groups and Teams</vt:lpstr>
      <vt:lpstr>Activity 1 - Conditions for a Group to be a Team? </vt:lpstr>
      <vt:lpstr>PowerPoint Presentation</vt:lpstr>
      <vt:lpstr>Activity 2 – 30minutes</vt:lpstr>
      <vt:lpstr>Creating Effective Teams</vt:lpstr>
      <vt:lpstr>Common Problems in Teams</vt:lpstr>
      <vt:lpstr>Activity 20mins – Take the test –  What kind of team player are you? </vt:lpstr>
      <vt:lpstr>References</vt:lpstr>
      <vt:lpstr>Summary</vt:lpstr>
      <vt:lpstr>Next session…..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Defining and Classifying Groups</dc:title>
  <dc:creator>Rebecca Stewart</dc:creator>
  <cp:lastModifiedBy>Pokubo, Daminabo 2016 (PGR)</cp:lastModifiedBy>
  <cp:revision>19</cp:revision>
  <dcterms:created xsi:type="dcterms:W3CDTF">2020-06-13T21:56:47Z</dcterms:created>
  <dcterms:modified xsi:type="dcterms:W3CDTF">2021-09-19T20:28:30Z</dcterms:modified>
</cp:coreProperties>
</file>