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E6D85-60D9-4500-97EF-568530B04699}" type="datetimeFigureOut">
              <a:rPr lang="en-IN" smtClean="0"/>
              <a:t>16-02-2023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A529F3-1807-466A-97F6-81F5F35F4459}" type="slidenum">
              <a:rPr lang="en-IN" smtClean="0"/>
              <a:t>‹#›</a:t>
            </a:fld>
            <a:endParaRPr lang="en-IN"/>
          </a:p>
        </p:txBody>
      </p:sp>
    </p:spTree>
    <p:extLst>
      <p:ext uri="{BB962C8B-B14F-4D97-AF65-F5344CB8AC3E}">
        <p14:creationId xmlns:p14="http://schemas.microsoft.com/office/powerpoint/2010/main" val="4093796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Childrens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remain highly sensitive during the age of 7-11. Therefore, they are required to have special care from the caregiver or parents that can help them to develop their mentality at this stage. Creating a playing environment can increase their physical activities that can reduce their mental depression and make them happy in their life cycle with a collaborative environment. For this reason, mothers implement creche activities in order to influence their child psychology and enhance the creative thinking performance.</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A529F3-1807-466A-97F6-81F5F35F4459}" type="slidenum">
              <a:rPr lang="en-IN" smtClean="0"/>
              <a:t>2</a:t>
            </a:fld>
            <a:endParaRPr lang="en-IN"/>
          </a:p>
        </p:txBody>
      </p:sp>
    </p:spTree>
    <p:extLst>
      <p:ext uri="{BB962C8B-B14F-4D97-AF65-F5344CB8AC3E}">
        <p14:creationId xmlns:p14="http://schemas.microsoft.com/office/powerpoint/2010/main" val="59683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chosen age group of 7-11 years has the greater roles to play in comprehending the role playing ability of their mothers. In terms of considering the Social Learning Theory, it can be mentioned that children can learn from their mothers during the traditional role-playing ability. Mothers’ role playing ability enables women to showcase different social characters. Showcasing characters help children to improve their creative thinking and performance proficiency.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A529F3-1807-466A-97F6-81F5F35F4459}" type="slidenum">
              <a:rPr lang="en-IN" smtClean="0"/>
              <a:t>3</a:t>
            </a:fld>
            <a:endParaRPr lang="en-IN"/>
          </a:p>
        </p:txBody>
      </p:sp>
    </p:spTree>
    <p:extLst>
      <p:ext uri="{BB962C8B-B14F-4D97-AF65-F5344CB8AC3E}">
        <p14:creationId xmlns:p14="http://schemas.microsoft.com/office/powerpoint/2010/main" val="4089393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cs typeface="Times New Roman" panose="02020603050405020304" pitchFamily="18" charset="0"/>
              </a:rPr>
              <a:t>Mothers intend to draw some scenery and images on boards and papers. This practice of mothers can be personified as a means of creche activity to make children delighted and happy. For this reason, mothers paint some images and create charts to facilitate students in their learning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A529F3-1807-466A-97F6-81F5F35F4459}" type="slidenum">
              <a:rPr lang="en-IN" smtClean="0"/>
              <a:t>4</a:t>
            </a:fld>
            <a:endParaRPr lang="en-IN"/>
          </a:p>
        </p:txBody>
      </p:sp>
    </p:spTree>
    <p:extLst>
      <p:ext uri="{BB962C8B-B14F-4D97-AF65-F5344CB8AC3E}">
        <p14:creationId xmlns:p14="http://schemas.microsoft.com/office/powerpoint/2010/main" val="1309890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cs typeface="Times New Roman" panose="02020603050405020304" pitchFamily="18" charset="0"/>
              </a:rPr>
              <a:t>From the findings, it can be concluded that mothers showcase their greater ability and efficiency to strongly influence the mental well-being and sharpen the development phase. According to this context, it is worth concluding that mothers’ efficiency in creating some images and graphs along with the role-playing capacity are the profound creche activities for children</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DA529F3-1807-466A-97F6-81F5F35F4459}" type="slidenum">
              <a:rPr lang="en-IN" smtClean="0"/>
              <a:t>5</a:t>
            </a:fld>
            <a:endParaRPr lang="en-IN"/>
          </a:p>
        </p:txBody>
      </p:sp>
    </p:spTree>
    <p:extLst>
      <p:ext uri="{BB962C8B-B14F-4D97-AF65-F5344CB8AC3E}">
        <p14:creationId xmlns:p14="http://schemas.microsoft.com/office/powerpoint/2010/main" val="4154921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F07-D538-CD49-1376-31F3EB1D07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A7C5149-B8E0-7402-FAD2-D4D25AE746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C23343E-0E92-0CCB-53D4-EE18FD3B1C6A}"/>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5" name="Footer Placeholder 4">
            <a:extLst>
              <a:ext uri="{FF2B5EF4-FFF2-40B4-BE49-F238E27FC236}">
                <a16:creationId xmlns:a16="http://schemas.microsoft.com/office/drawing/2014/main" id="{C66882C3-82B1-7AC8-EBF0-BFD04EDC6C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E63459-251F-2C21-35B0-A8FF906ADD31}"/>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453565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FB760-003B-64F9-6108-C360B3D6392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39FC01E-1ABA-FED3-EF9F-58B08B9626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ED12F42-F2CF-7FDE-2D14-CFDDE4342801}"/>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5" name="Footer Placeholder 4">
            <a:extLst>
              <a:ext uri="{FF2B5EF4-FFF2-40B4-BE49-F238E27FC236}">
                <a16:creationId xmlns:a16="http://schemas.microsoft.com/office/drawing/2014/main" id="{A439C9DB-9B75-08DE-FFBC-D8DAF29B4CF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D8CB10-F435-AA85-E638-7302BC9D5AB4}"/>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126477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1F315-EF97-204D-0069-C0564B005D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180B72C-CB12-7530-E21C-9B064F7C27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54C2CD-0739-2AEC-68E9-20FF9E587642}"/>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5" name="Footer Placeholder 4">
            <a:extLst>
              <a:ext uri="{FF2B5EF4-FFF2-40B4-BE49-F238E27FC236}">
                <a16:creationId xmlns:a16="http://schemas.microsoft.com/office/drawing/2014/main" id="{BFD4BB03-A26B-D53C-1CA1-6A1008D808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564181-F715-C2E5-8C23-6CBD54580576}"/>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2530684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E1AD-CD2E-034C-FD42-46D0FBDDA76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24CCB55-6CF3-7665-5737-677A0909AE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24BB03B-5F03-018D-50A9-4DD6A5B11C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0B0CD14-D62F-E80E-9549-CFE4796B8DA7}"/>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6" name="Footer Placeholder 5">
            <a:extLst>
              <a:ext uri="{FF2B5EF4-FFF2-40B4-BE49-F238E27FC236}">
                <a16:creationId xmlns:a16="http://schemas.microsoft.com/office/drawing/2014/main" id="{F4C079CF-21D4-B596-668F-B134EC121C7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DD007E0-79A6-5F4B-D99B-F877CEB705C6}"/>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1088949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29C7-65E1-EEEC-42B6-38B89ADC450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67AED18-FA99-8F2E-2FFF-9BC7DAAA7C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364111-2297-DA59-5D8F-1BCFB0987B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8444B2D3-BC24-B277-2E18-AC66C60FBF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5D71ED-E542-7753-E70D-C138AA3389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5F1BCDE-E09B-4A97-59DB-EF6524CC7BDA}"/>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8" name="Footer Placeholder 7">
            <a:extLst>
              <a:ext uri="{FF2B5EF4-FFF2-40B4-BE49-F238E27FC236}">
                <a16:creationId xmlns:a16="http://schemas.microsoft.com/office/drawing/2014/main" id="{32AF3C91-EB26-2E2B-05F6-8B9D9AB1409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11DBC48-17EC-063C-B8D7-CD9A9416357F}"/>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2756395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8314-3FA2-57E0-0ADC-F9FF8B104A0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65095B8-C7F3-DC9D-9A6E-C1FFA722FC2F}"/>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4" name="Footer Placeholder 3">
            <a:extLst>
              <a:ext uri="{FF2B5EF4-FFF2-40B4-BE49-F238E27FC236}">
                <a16:creationId xmlns:a16="http://schemas.microsoft.com/office/drawing/2014/main" id="{85C35EF1-84C8-51CC-8EA8-59271540766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D6C386D-B93B-B6DC-0337-D46B7B279FF4}"/>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1610910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F3769A-4C38-4162-AA9C-C9463AEDC58A}"/>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3" name="Footer Placeholder 2">
            <a:extLst>
              <a:ext uri="{FF2B5EF4-FFF2-40B4-BE49-F238E27FC236}">
                <a16:creationId xmlns:a16="http://schemas.microsoft.com/office/drawing/2014/main" id="{4DABF455-1A78-3AA8-28D5-F2E6068F933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4CB7454-9E9E-1666-7B66-33EFA57728A7}"/>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2270680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8C74-3018-780D-3A61-C8389144CF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C07FD50-52EE-FB88-2308-08407F0899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99CCBB2-4B70-77D1-E9B3-079E9BA96E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0F5224-F18C-9452-A8E4-064F060877AE}"/>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6" name="Footer Placeholder 5">
            <a:extLst>
              <a:ext uri="{FF2B5EF4-FFF2-40B4-BE49-F238E27FC236}">
                <a16:creationId xmlns:a16="http://schemas.microsoft.com/office/drawing/2014/main" id="{BD97447B-7BE8-2D23-9CDC-1E609C8259F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A7465D1-6B13-C498-9126-E3F01E67CF2F}"/>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2036008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5505-61A8-6C9E-F0A9-68126ADA1D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7C1EEBA-0457-DA89-9CB3-EC4FEEDD3C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9E47DA0-A90F-963B-956F-6A78BF73B0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AFDA3E-DF1F-1EA5-EA5E-E126BC7D6637}"/>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6" name="Footer Placeholder 5">
            <a:extLst>
              <a:ext uri="{FF2B5EF4-FFF2-40B4-BE49-F238E27FC236}">
                <a16:creationId xmlns:a16="http://schemas.microsoft.com/office/drawing/2014/main" id="{649F5687-7217-A555-1F11-33D1A1FBD3F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BEAAC86-A57F-2236-E19F-509540FE08FD}"/>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2806675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31A08-8106-38A6-5B45-BBD0511F675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E0FD4A8-09BE-6123-5446-51D97A46B2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17CFF4B-B493-E8DC-6B2B-9D963963E865}"/>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5" name="Footer Placeholder 4">
            <a:extLst>
              <a:ext uri="{FF2B5EF4-FFF2-40B4-BE49-F238E27FC236}">
                <a16:creationId xmlns:a16="http://schemas.microsoft.com/office/drawing/2014/main" id="{D65EC9BC-2FE7-4091-D86C-CFA03587CD1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9DDA588-2638-C6FB-9789-25E28D79D8DC}"/>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1275994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323F1C-0AC6-B819-5E99-494767EE85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A211CCE-2E01-E154-16FA-8167D0098F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451EDBF-E1C8-0992-A552-86D916C44C9C}"/>
              </a:ext>
            </a:extLst>
          </p:cNvPr>
          <p:cNvSpPr>
            <a:spLocks noGrp="1"/>
          </p:cNvSpPr>
          <p:nvPr>
            <p:ph type="dt" sz="half" idx="10"/>
          </p:nvPr>
        </p:nvSpPr>
        <p:spPr/>
        <p:txBody>
          <a:bodyPr/>
          <a:lstStyle/>
          <a:p>
            <a:fld id="{CEE326B1-FB5F-431E-AD9F-2E83AE9AFB8F}" type="datetimeFigureOut">
              <a:rPr lang="en-IN" smtClean="0"/>
              <a:t>16-02-2023</a:t>
            </a:fld>
            <a:endParaRPr lang="en-IN"/>
          </a:p>
        </p:txBody>
      </p:sp>
      <p:sp>
        <p:nvSpPr>
          <p:cNvPr id="5" name="Footer Placeholder 4">
            <a:extLst>
              <a:ext uri="{FF2B5EF4-FFF2-40B4-BE49-F238E27FC236}">
                <a16:creationId xmlns:a16="http://schemas.microsoft.com/office/drawing/2014/main" id="{17B501E0-7233-9064-1B9F-1DC7A6C446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66DB1C-03DB-AAD4-4348-F7B0D9CDF7FF}"/>
              </a:ext>
            </a:extLst>
          </p:cNvPr>
          <p:cNvSpPr>
            <a:spLocks noGrp="1"/>
          </p:cNvSpPr>
          <p:nvPr>
            <p:ph type="sldNum" sz="quarter" idx="12"/>
          </p:nvPr>
        </p:nvSpPr>
        <p:spPr/>
        <p:txBody>
          <a:bodyPr/>
          <a:lstStyle/>
          <a:p>
            <a:fld id="{44D4A277-2D05-4889-A83B-CEE2B02B3712}" type="slidenum">
              <a:rPr lang="en-IN" smtClean="0"/>
              <a:t>‹#›</a:t>
            </a:fld>
            <a:endParaRPr lang="en-IN"/>
          </a:p>
        </p:txBody>
      </p:sp>
    </p:spTree>
    <p:extLst>
      <p:ext uri="{BB962C8B-B14F-4D97-AF65-F5344CB8AC3E}">
        <p14:creationId xmlns:p14="http://schemas.microsoft.com/office/powerpoint/2010/main" val="764248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A33628-7E99-417F-173B-44DF80F410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1FCF74C-0E83-A6E9-6BD1-D1798D9F33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9B05766-8B19-0D1A-CB9D-6204313CB9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E326B1-FB5F-431E-AD9F-2E83AE9AFB8F}" type="datetimeFigureOut">
              <a:rPr lang="en-IN" smtClean="0"/>
              <a:t>16-02-2023</a:t>
            </a:fld>
            <a:endParaRPr lang="en-IN"/>
          </a:p>
        </p:txBody>
      </p:sp>
      <p:sp>
        <p:nvSpPr>
          <p:cNvPr id="5" name="Footer Placeholder 4">
            <a:extLst>
              <a:ext uri="{FF2B5EF4-FFF2-40B4-BE49-F238E27FC236}">
                <a16:creationId xmlns:a16="http://schemas.microsoft.com/office/drawing/2014/main" id="{AF025799-179D-DFBC-9A76-59333FCF3B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CF3DB04-5E5E-5BF9-E3F3-72EF95EA69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D4A277-2D05-4889-A83B-CEE2B02B3712}" type="slidenum">
              <a:rPr lang="en-IN" smtClean="0"/>
              <a:t>‹#›</a:t>
            </a:fld>
            <a:endParaRPr lang="en-IN"/>
          </a:p>
        </p:txBody>
      </p:sp>
    </p:spTree>
    <p:extLst>
      <p:ext uri="{BB962C8B-B14F-4D97-AF65-F5344CB8AC3E}">
        <p14:creationId xmlns:p14="http://schemas.microsoft.com/office/powerpoint/2010/main" val="33312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0FB6-0068-7A4B-558B-61BCE5B0449A}"/>
              </a:ext>
            </a:extLst>
          </p:cNvPr>
          <p:cNvSpPr>
            <a:spLocks noGrp="1"/>
          </p:cNvSpPr>
          <p:nvPr>
            <p:ph type="ctrTitle"/>
          </p:nvPr>
        </p:nvSpPr>
        <p:spPr/>
        <p:txBody>
          <a:bodyPr>
            <a:normAutofit/>
          </a:bodyPr>
          <a:lstStyle/>
          <a:p>
            <a:pPr>
              <a:lnSpc>
                <a:spcPct val="200000"/>
              </a:lnSpc>
            </a:pPr>
            <a:r>
              <a:rPr lang="en-US" sz="3600" b="1" i="0" u="none" strike="noStrike" dirty="0">
                <a:solidFill>
                  <a:srgbClr val="000000"/>
                </a:solidFill>
                <a:effectLst/>
                <a:latin typeface="Times New Roman" panose="02020603050405020304" pitchFamily="18" charset="0"/>
                <a:cs typeface="Times New Roman" panose="02020603050405020304" pitchFamily="18" charset="0"/>
              </a:rPr>
              <a:t>Psychology in Health and Social Care</a:t>
            </a:r>
            <a:br>
              <a:rPr lang="en-US" sz="3600" b="1" i="0" u="none" strike="noStrike" dirty="0">
                <a:solidFill>
                  <a:srgbClr val="000000"/>
                </a:solidFill>
                <a:effectLst/>
                <a:latin typeface="Times New Roman" panose="02020603050405020304" pitchFamily="18" charset="0"/>
                <a:cs typeface="Times New Roman" panose="02020603050405020304" pitchFamily="18" charset="0"/>
              </a:rPr>
            </a:br>
            <a:r>
              <a:rPr lang="en-IN" sz="3600" b="1" i="0" u="none" strike="noStrike" dirty="0">
                <a:solidFill>
                  <a:srgbClr val="000000"/>
                </a:solidFill>
                <a:effectLst/>
                <a:latin typeface="Times New Roman" panose="02020603050405020304" pitchFamily="18" charset="0"/>
                <a:cs typeface="Times New Roman" panose="02020603050405020304" pitchFamily="18" charset="0"/>
              </a:rPr>
              <a:t>Task 1: Presentation</a:t>
            </a:r>
            <a:endParaRPr lang="en-IN"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1207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5C91B-9B34-707A-7C98-F1D99D48BB27}"/>
              </a:ext>
            </a:extLst>
          </p:cNvPr>
          <p:cNvSpPr>
            <a:spLocks noGrp="1"/>
          </p:cNvSpPr>
          <p:nvPr>
            <p:ph type="title"/>
          </p:nvPr>
        </p:nvSpPr>
        <p:spPr/>
        <p:txBody>
          <a:bodyPr>
            <a:normAutofit/>
          </a:bodyPr>
          <a:lstStyle/>
          <a:p>
            <a:pPr algn="ctr"/>
            <a:r>
              <a:rPr lang="en-IN" sz="4000" b="1" i="0" u="none" strike="noStrike" dirty="0">
                <a:effectLst/>
                <a:latin typeface="Times New Roman" panose="02020603050405020304" pitchFamily="18" charset="0"/>
                <a:cs typeface="Times New Roman" panose="02020603050405020304" pitchFamily="18" charset="0"/>
              </a:rPr>
              <a:t>Introduction</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948A17-44E9-4A0F-ABE7-4291CD2B8610}"/>
              </a:ext>
            </a:extLst>
          </p:cNvPr>
          <p:cNvSpPr>
            <a:spLocks noGrp="1"/>
          </p:cNvSpPr>
          <p:nvPr>
            <p:ph idx="1"/>
          </p:nvPr>
        </p:nvSpPr>
        <p:spPr/>
        <p:txBody>
          <a:bodyPr>
            <a:normAutofit/>
          </a:bodyPr>
          <a:lstStyle/>
          <a:p>
            <a:pPr algn="just" rtl="0" fontAlgn="base">
              <a:lnSpc>
                <a:spcPct val="250000"/>
              </a:lnSpc>
              <a:spcBef>
                <a:spcPts val="1000"/>
              </a:spcBef>
              <a:spcAft>
                <a:spcPts val="0"/>
              </a:spcAft>
              <a:buFont typeface="Arial" panose="020B0604020202020204" pitchFamily="34" charset="0"/>
              <a:buChar char="•"/>
            </a:pPr>
            <a:r>
              <a:rPr lang="en-US" sz="1400" b="0" i="0" u="none" strike="noStrike" dirty="0">
                <a:effectLst/>
                <a:latin typeface="Times New Roman" panose="02020603050405020304" pitchFamily="18" charset="0"/>
                <a:cs typeface="Times New Roman" panose="02020603050405020304" pitchFamily="18" charset="0"/>
              </a:rPr>
              <a:t>Children aged between 7 -11 years start exploring new fundamentals.</a:t>
            </a:r>
          </a:p>
          <a:p>
            <a:pPr algn="just" rtl="0" fontAlgn="base">
              <a:lnSpc>
                <a:spcPct val="250000"/>
              </a:lnSpc>
              <a:spcBef>
                <a:spcPts val="0"/>
              </a:spcBef>
              <a:spcAft>
                <a:spcPts val="0"/>
              </a:spcAft>
              <a:buFont typeface="Arial" panose="020B0604020202020204" pitchFamily="34" charset="0"/>
              <a:buChar char="•"/>
            </a:pPr>
            <a:r>
              <a:rPr lang="en-US" sz="1400" b="0" i="0" u="none" strike="noStrike" dirty="0" err="1">
                <a:effectLst/>
                <a:latin typeface="Times New Roman" panose="02020603050405020304" pitchFamily="18" charset="0"/>
                <a:cs typeface="Times New Roman" panose="02020603050405020304" pitchFamily="18" charset="0"/>
              </a:rPr>
              <a:t>Childrens</a:t>
            </a:r>
            <a:r>
              <a:rPr lang="en-US" sz="1400" b="0" i="0" u="none" strike="noStrike" dirty="0">
                <a:effectLst/>
                <a:latin typeface="Times New Roman" panose="02020603050405020304" pitchFamily="18" charset="0"/>
                <a:cs typeface="Times New Roman" panose="02020603050405020304" pitchFamily="18" charset="0"/>
              </a:rPr>
              <a:t> are required to get enough mental support to accommodate and feel like home.</a:t>
            </a:r>
          </a:p>
          <a:p>
            <a:pPr algn="just" rtl="0" fontAlgn="base">
              <a:lnSpc>
                <a:spcPct val="250000"/>
              </a:lnSpc>
              <a:spcBef>
                <a:spcPts val="0"/>
              </a:spcBef>
              <a:spcAft>
                <a:spcPts val="1000"/>
              </a:spcAft>
              <a:buFont typeface="Arial" panose="020B0604020202020204" pitchFamily="34" charset="0"/>
              <a:buChar char="•"/>
            </a:pPr>
            <a:r>
              <a:rPr lang="en-US" sz="1400" b="0" i="0" u="none" strike="noStrike" dirty="0">
                <a:effectLst/>
                <a:latin typeface="Times New Roman" panose="02020603050405020304" pitchFamily="18" charset="0"/>
                <a:cs typeface="Times New Roman" panose="02020603050405020304" pitchFamily="18" charset="0"/>
              </a:rPr>
              <a:t>Developing a playing environment for the </a:t>
            </a:r>
            <a:r>
              <a:rPr lang="en-US" sz="1400" b="0" i="0" u="none" strike="noStrike" dirty="0" err="1">
                <a:effectLst/>
                <a:latin typeface="Times New Roman" panose="02020603050405020304" pitchFamily="18" charset="0"/>
                <a:cs typeface="Times New Roman" panose="02020603050405020304" pitchFamily="18" charset="0"/>
              </a:rPr>
              <a:t>childrens</a:t>
            </a:r>
            <a:r>
              <a:rPr lang="en-US" sz="1400" b="0" i="0" u="none" strike="noStrike" dirty="0">
                <a:effectLst/>
                <a:latin typeface="Times New Roman" panose="02020603050405020304" pitchFamily="18" charset="0"/>
                <a:cs typeface="Times New Roman" panose="02020603050405020304" pitchFamily="18" charset="0"/>
              </a:rPr>
              <a:t> can create a good relationship with them.</a:t>
            </a:r>
          </a:p>
          <a:p>
            <a:pPr algn="just" rtl="0" fontAlgn="base">
              <a:lnSpc>
                <a:spcPct val="250000"/>
              </a:lnSpc>
              <a:spcBef>
                <a:spcPts val="1000"/>
              </a:spcBef>
              <a:spcAft>
                <a:spcPts val="0"/>
              </a:spcAft>
              <a:buFont typeface="Arial" panose="020B0604020202020204" pitchFamily="34" charset="0"/>
              <a:buChar char="•"/>
            </a:pPr>
            <a:r>
              <a:rPr lang="en-US" sz="1400" b="0" i="0" u="none" strike="noStrike" dirty="0">
                <a:effectLst/>
                <a:latin typeface="Times New Roman" panose="02020603050405020304" pitchFamily="18" charset="0"/>
                <a:cs typeface="Times New Roman" panose="02020603050405020304" pitchFamily="18" charset="0"/>
              </a:rPr>
              <a:t>Mothers play an incredible role in understanding child psychology.</a:t>
            </a:r>
          </a:p>
          <a:p>
            <a:pPr marL="0" indent="0">
              <a:lnSpc>
                <a:spcPct val="250000"/>
              </a:lnSpc>
              <a:buNone/>
            </a:pP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8559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9A14-BE73-6FCF-3C5D-BFB8FC7F9883}"/>
              </a:ext>
            </a:extLst>
          </p:cNvPr>
          <p:cNvSpPr>
            <a:spLocks noGrp="1"/>
          </p:cNvSpPr>
          <p:nvPr>
            <p:ph type="title"/>
          </p:nvPr>
        </p:nvSpPr>
        <p:spPr/>
        <p:txBody>
          <a:bodyPr>
            <a:normAutofit/>
          </a:bodyPr>
          <a:lstStyle/>
          <a:p>
            <a:pPr algn="ctr"/>
            <a:r>
              <a:rPr lang="en-US" sz="4000" b="1" i="0" u="none" strike="noStrike" dirty="0">
                <a:effectLst/>
                <a:latin typeface="Times New Roman" panose="02020603050405020304" pitchFamily="18" charset="0"/>
                <a:cs typeface="Times New Roman" panose="02020603050405020304" pitchFamily="18" charset="0"/>
              </a:rPr>
              <a:t>Two creche activities for children</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C6B384-5122-BF52-9039-0F7DE284C532}"/>
              </a:ext>
            </a:extLst>
          </p:cNvPr>
          <p:cNvSpPr>
            <a:spLocks noGrp="1"/>
          </p:cNvSpPr>
          <p:nvPr>
            <p:ph idx="1"/>
          </p:nvPr>
        </p:nvSpPr>
        <p:spPr>
          <a:xfrm>
            <a:off x="838200" y="1825624"/>
            <a:ext cx="5742214" cy="4439385"/>
          </a:xfrm>
        </p:spPr>
        <p:txBody>
          <a:bodyPr>
            <a:normAutofit/>
          </a:bodyPr>
          <a:lstStyle/>
          <a:p>
            <a:pPr algn="just" rtl="0" fontAlgn="base">
              <a:lnSpc>
                <a:spcPct val="200000"/>
              </a:lnSpc>
              <a:spcBef>
                <a:spcPts val="100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Mothers take care of their children with assiduousness and awareness.</a:t>
            </a:r>
          </a:p>
          <a:p>
            <a:pPr algn="just" rtl="0" fontAlgn="base">
              <a:lnSpc>
                <a:spcPct val="200000"/>
              </a:lnSpc>
              <a:spcBef>
                <a:spcPts val="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Mothers seek for new ways to influence their child psychology.</a:t>
            </a:r>
          </a:p>
          <a:p>
            <a:pPr algn="just" rtl="0" fontAlgn="base">
              <a:lnSpc>
                <a:spcPct val="200000"/>
              </a:lnSpc>
              <a:spcBef>
                <a:spcPts val="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They intend to focus on different creche activities for their children.</a:t>
            </a:r>
          </a:p>
          <a:p>
            <a:pPr algn="just" rtl="0" fontAlgn="base">
              <a:lnSpc>
                <a:spcPct val="200000"/>
              </a:lnSpc>
              <a:spcBef>
                <a:spcPts val="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Role playing is such a traditional creche activity for children.</a:t>
            </a:r>
          </a:p>
          <a:p>
            <a:pPr algn="just" rtl="0" fontAlgn="base">
              <a:lnSpc>
                <a:spcPct val="200000"/>
              </a:lnSpc>
              <a:spcBef>
                <a:spcPts val="0"/>
              </a:spcBef>
              <a:spcAft>
                <a:spcPts val="100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Children aged between 7-11 years can perceive the roles of different characters.</a:t>
            </a:r>
          </a:p>
          <a:p>
            <a:pPr algn="just">
              <a:lnSpc>
                <a:spcPct val="200000"/>
              </a:lnSpc>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Improving traditional role playing is important for children (Lee, 2021).</a:t>
            </a:r>
            <a:endParaRPr lang="en-IN" sz="1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EE7E819-8F2C-7037-3992-0076F1288969}"/>
              </a:ext>
            </a:extLst>
          </p:cNvPr>
          <p:cNvPicPr>
            <a:picLocks noChangeAspect="1"/>
          </p:cNvPicPr>
          <p:nvPr/>
        </p:nvPicPr>
        <p:blipFill>
          <a:blip r:embed="rId3"/>
          <a:stretch>
            <a:fillRect/>
          </a:stretch>
        </p:blipFill>
        <p:spPr>
          <a:xfrm>
            <a:off x="6580414" y="2053490"/>
            <a:ext cx="5094515" cy="4439385"/>
          </a:xfrm>
          <a:prstGeom prst="rect">
            <a:avLst/>
          </a:prstGeom>
        </p:spPr>
      </p:pic>
    </p:spTree>
    <p:extLst>
      <p:ext uri="{BB962C8B-B14F-4D97-AF65-F5344CB8AC3E}">
        <p14:creationId xmlns:p14="http://schemas.microsoft.com/office/powerpoint/2010/main" val="221189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F943-E03F-3174-F24A-B1390E91C1A9}"/>
              </a:ext>
            </a:extLst>
          </p:cNvPr>
          <p:cNvSpPr>
            <a:spLocks noGrp="1"/>
          </p:cNvSpPr>
          <p:nvPr>
            <p:ph type="title"/>
          </p:nvPr>
        </p:nvSpPr>
        <p:spPr/>
        <p:txBody>
          <a:bodyPr>
            <a:normAutofit/>
          </a:bodyPr>
          <a:lstStyle/>
          <a:p>
            <a:pPr algn="ctr"/>
            <a:r>
              <a:rPr lang="en-US" sz="4000" b="1" i="0" u="none" strike="noStrike" dirty="0">
                <a:effectLst/>
                <a:latin typeface="Times New Roman" panose="02020603050405020304" pitchFamily="18" charset="0"/>
                <a:cs typeface="Times New Roman" panose="02020603050405020304" pitchFamily="18" charset="0"/>
              </a:rPr>
              <a:t>Two creche activities for children</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D0987E7-DEF5-E4F1-C268-F1B9BF76F279}"/>
              </a:ext>
            </a:extLst>
          </p:cNvPr>
          <p:cNvSpPr>
            <a:spLocks noGrp="1"/>
          </p:cNvSpPr>
          <p:nvPr>
            <p:ph idx="1"/>
          </p:nvPr>
        </p:nvSpPr>
        <p:spPr>
          <a:xfrm>
            <a:off x="838200" y="1825625"/>
            <a:ext cx="4778829" cy="4351338"/>
          </a:xfrm>
        </p:spPr>
        <p:txBody>
          <a:bodyPr>
            <a:normAutofit/>
          </a:bodyPr>
          <a:lstStyle/>
          <a:p>
            <a:pPr algn="just" rtl="0" fontAlgn="base">
              <a:lnSpc>
                <a:spcPct val="200000"/>
              </a:lnSpc>
              <a:spcBef>
                <a:spcPts val="100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Children’s drawing applications are useful for better development in tasks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Pysal</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a:t>
            </a:r>
            <a:r>
              <a:rPr lang="en-US" sz="14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2021). </a:t>
            </a:r>
          </a:p>
          <a:p>
            <a:pPr algn="just" rtl="0" fontAlgn="base">
              <a:lnSpc>
                <a:spcPct val="200000"/>
              </a:lnSpc>
              <a:spcBef>
                <a:spcPts val="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Drawing or painting is the second most creche activity for children.</a:t>
            </a:r>
          </a:p>
          <a:p>
            <a:pPr algn="just" rtl="0" fontAlgn="base">
              <a:lnSpc>
                <a:spcPct val="200000"/>
              </a:lnSpc>
              <a:spcBef>
                <a:spcPts val="0"/>
              </a:spcBef>
              <a:spcAft>
                <a:spcPts val="100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Mothers draw some images and create graphs to help children learn new concepts.</a:t>
            </a:r>
          </a:p>
          <a:p>
            <a:pPr algn="just" rtl="0" fontAlgn="base">
              <a:lnSpc>
                <a:spcPct val="200000"/>
              </a:lnSpc>
              <a:spcBef>
                <a:spcPts val="100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Children can easily perceive illustrations or images to grasp the content being reflected</a:t>
            </a:r>
          </a:p>
          <a:p>
            <a:pPr marL="0" indent="0">
              <a:lnSpc>
                <a:spcPct val="200000"/>
              </a:lnSpc>
              <a:buNone/>
            </a:pPr>
            <a:endParaRPr lang="en-IN" sz="1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A75C329-85DC-B365-BD65-C31A267D9200}"/>
              </a:ext>
            </a:extLst>
          </p:cNvPr>
          <p:cNvPicPr>
            <a:picLocks noChangeAspect="1"/>
          </p:cNvPicPr>
          <p:nvPr/>
        </p:nvPicPr>
        <p:blipFill>
          <a:blip r:embed="rId3"/>
          <a:stretch>
            <a:fillRect/>
          </a:stretch>
        </p:blipFill>
        <p:spPr>
          <a:xfrm>
            <a:off x="5884834" y="2067513"/>
            <a:ext cx="5687734" cy="4425362"/>
          </a:xfrm>
          <a:prstGeom prst="rect">
            <a:avLst/>
          </a:prstGeom>
        </p:spPr>
      </p:pic>
    </p:spTree>
    <p:extLst>
      <p:ext uri="{BB962C8B-B14F-4D97-AF65-F5344CB8AC3E}">
        <p14:creationId xmlns:p14="http://schemas.microsoft.com/office/powerpoint/2010/main" val="70637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12486-84FB-2029-45A8-94F3278836E1}"/>
              </a:ext>
            </a:extLst>
          </p:cNvPr>
          <p:cNvSpPr>
            <a:spLocks noGrp="1"/>
          </p:cNvSpPr>
          <p:nvPr>
            <p:ph type="title"/>
          </p:nvPr>
        </p:nvSpPr>
        <p:spPr/>
        <p:txBody>
          <a:bodyPr>
            <a:normAutofit/>
          </a:bodyPr>
          <a:lstStyle/>
          <a:p>
            <a:pPr algn="ctr"/>
            <a:r>
              <a:rPr lang="en-IN" sz="4000" b="1" i="0" u="none" strike="noStrike" dirty="0">
                <a:effectLst/>
                <a:latin typeface="Times New Roman" panose="02020603050405020304" pitchFamily="18" charset="0"/>
                <a:cs typeface="Times New Roman" panose="02020603050405020304" pitchFamily="18" charset="0"/>
              </a:rPr>
              <a:t>Conclusion</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008F98-9B49-C382-ED13-47D11927F99E}"/>
              </a:ext>
            </a:extLst>
          </p:cNvPr>
          <p:cNvSpPr>
            <a:spLocks noGrp="1"/>
          </p:cNvSpPr>
          <p:nvPr>
            <p:ph idx="1"/>
          </p:nvPr>
        </p:nvSpPr>
        <p:spPr/>
        <p:txBody>
          <a:bodyPr>
            <a:normAutofit/>
          </a:bodyPr>
          <a:lstStyle/>
          <a:p>
            <a:pPr algn="just" rtl="0" fontAlgn="base">
              <a:lnSpc>
                <a:spcPct val="250000"/>
              </a:lnSpc>
              <a:spcBef>
                <a:spcPts val="100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The findings conclude that role playing and drawing are two creche activities for children.</a:t>
            </a:r>
          </a:p>
          <a:p>
            <a:pPr algn="just" rtl="0" fontAlgn="base">
              <a:lnSpc>
                <a:spcPct val="250000"/>
              </a:lnSpc>
              <a:spcBef>
                <a:spcPts val="0"/>
              </a:spcBef>
              <a:spcAft>
                <a:spcPts val="100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These two activities enable children to learn new lessons from diverse perspectives.</a:t>
            </a:r>
          </a:p>
          <a:p>
            <a:pPr algn="just" rtl="0" fontAlgn="base">
              <a:lnSpc>
                <a:spcPct val="250000"/>
              </a:lnSpc>
              <a:spcBef>
                <a:spcPts val="100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Mothers invest quality time to make their offspring delighted during the age of 7-11 years.</a:t>
            </a:r>
          </a:p>
          <a:p>
            <a:pPr>
              <a:lnSpc>
                <a:spcPct val="250000"/>
              </a:lnSpc>
            </a:pP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5030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1DCEF-D155-5BD5-77F6-2C06D316AE23}"/>
              </a:ext>
            </a:extLst>
          </p:cNvPr>
          <p:cNvSpPr>
            <a:spLocks noGrp="1"/>
          </p:cNvSpPr>
          <p:nvPr>
            <p:ph type="title"/>
          </p:nvPr>
        </p:nvSpPr>
        <p:spPr/>
        <p:txBody>
          <a:bodyPr>
            <a:normAutofit/>
          </a:bodyPr>
          <a:lstStyle/>
          <a:p>
            <a:pPr algn="ctr"/>
            <a:r>
              <a:rPr lang="en-IN" sz="4000" b="1" i="0" u="none" strike="noStrike" dirty="0">
                <a:effectLst/>
                <a:latin typeface="Times New Roman" panose="02020603050405020304" pitchFamily="18" charset="0"/>
                <a:cs typeface="Times New Roman" panose="02020603050405020304" pitchFamily="18" charset="0"/>
              </a:rPr>
              <a:t>Reference</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E6B44E-3F6D-760D-DB7C-05C72E83EBA3}"/>
              </a:ext>
            </a:extLst>
          </p:cNvPr>
          <p:cNvSpPr>
            <a:spLocks noGrp="1"/>
          </p:cNvSpPr>
          <p:nvPr>
            <p:ph idx="1"/>
          </p:nvPr>
        </p:nvSpPr>
        <p:spPr/>
        <p:txBody>
          <a:bodyPr/>
          <a:lstStyle/>
          <a:p>
            <a:pPr algn="just" rtl="0">
              <a:lnSpc>
                <a:spcPct val="250000"/>
              </a:lnSpc>
              <a:spcBef>
                <a:spcPts val="1000"/>
              </a:spcBef>
              <a:spcAft>
                <a:spcPts val="1000"/>
              </a:spcAft>
            </a:pPr>
            <a:r>
              <a:rPr lang="en-IN" sz="1800" b="0" i="0" u="none" strike="noStrike" dirty="0">
                <a:solidFill>
                  <a:srgbClr val="000000"/>
                </a:solidFill>
                <a:effectLst/>
                <a:latin typeface="Times New Roman" panose="02020603050405020304" pitchFamily="18" charset="0"/>
                <a:cs typeface="Times New Roman" panose="02020603050405020304" pitchFamily="18" charset="0"/>
              </a:rPr>
              <a:t>Lee, I.J., 2021. Kinect-for-windows with augmented reality in an interactive roleplay system for children with an autism spectrum disorder. </a:t>
            </a:r>
            <a:r>
              <a:rPr lang="en-IN" sz="1800" b="0" i="1" u="none" strike="noStrike" dirty="0">
                <a:solidFill>
                  <a:srgbClr val="000000"/>
                </a:solidFill>
                <a:effectLst/>
                <a:latin typeface="Times New Roman" panose="02020603050405020304" pitchFamily="18" charset="0"/>
                <a:cs typeface="Times New Roman" panose="02020603050405020304" pitchFamily="18" charset="0"/>
              </a:rPr>
              <a:t>Interactive Learning Environments</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cs typeface="Times New Roman" panose="02020603050405020304" pitchFamily="18" charset="0"/>
              </a:rPr>
              <a:t>29</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(4), pp.688-704.</a:t>
            </a:r>
            <a:endParaRPr lang="en-IN" b="0" dirty="0">
              <a:effectLst/>
              <a:latin typeface="Times New Roman" panose="02020603050405020304" pitchFamily="18" charset="0"/>
              <a:cs typeface="Times New Roman" panose="02020603050405020304" pitchFamily="18" charset="0"/>
            </a:endParaRPr>
          </a:p>
          <a:p>
            <a:pPr algn="just">
              <a:lnSpc>
                <a:spcPct val="250000"/>
              </a:lnSpc>
            </a:pP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Pysal</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D., Abdulkadir, S.J., Shukri, S.R.M. and </a:t>
            </a:r>
            <a:r>
              <a:rPr lang="en-IN" sz="1800" b="0" i="0" u="none" strike="noStrike" dirty="0" err="1">
                <a:solidFill>
                  <a:srgbClr val="000000"/>
                </a:solidFill>
                <a:effectLst/>
                <a:latin typeface="Times New Roman" panose="02020603050405020304" pitchFamily="18" charset="0"/>
                <a:cs typeface="Times New Roman" panose="02020603050405020304" pitchFamily="18" charset="0"/>
              </a:rPr>
              <a:t>Alhussian</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H., 2021. Classification of children’s drawing strategies on touch-screen of seriation objects using a novel deep learning hybrid model. </a:t>
            </a:r>
            <a:r>
              <a:rPr lang="en-IN" sz="1800" b="0" i="1" u="none" strike="noStrike" dirty="0">
                <a:solidFill>
                  <a:srgbClr val="000000"/>
                </a:solidFill>
                <a:effectLst/>
                <a:latin typeface="Times New Roman" panose="02020603050405020304" pitchFamily="18" charset="0"/>
                <a:cs typeface="Times New Roman" panose="02020603050405020304" pitchFamily="18" charset="0"/>
              </a:rPr>
              <a:t>Alexandria Engineering Journal</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cs typeface="Times New Roman" panose="02020603050405020304" pitchFamily="18" charset="0"/>
              </a:rPr>
              <a:t>60</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(1), pp.115-129.</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4093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F593B-54EB-6FF5-1573-D660D34B70C0}"/>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8846A688-D9CE-E11A-98A3-829CD3A24177}"/>
              </a:ext>
            </a:extLst>
          </p:cNvPr>
          <p:cNvPicPr>
            <a:picLocks noGrp="1" noChangeAspect="1"/>
          </p:cNvPicPr>
          <p:nvPr>
            <p:ph idx="1"/>
          </p:nvPr>
        </p:nvPicPr>
        <p:blipFill>
          <a:blip r:embed="rId2"/>
          <a:stretch>
            <a:fillRect/>
          </a:stretch>
        </p:blipFill>
        <p:spPr>
          <a:xfrm>
            <a:off x="0" y="0"/>
            <a:ext cx="12192001" cy="6931742"/>
          </a:xfrm>
        </p:spPr>
      </p:pic>
    </p:spTree>
    <p:extLst>
      <p:ext uri="{BB962C8B-B14F-4D97-AF65-F5344CB8AC3E}">
        <p14:creationId xmlns:p14="http://schemas.microsoft.com/office/powerpoint/2010/main" val="19185780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611</Words>
  <PresentationFormat>Widescreen</PresentationFormat>
  <Paragraphs>33</Paragraphs>
  <Slides>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Psychology in Health and Social Care Task 1: Presentation</vt:lpstr>
      <vt:lpstr>Introduction</vt:lpstr>
      <vt:lpstr>Two creche activities for children</vt:lpstr>
      <vt:lpstr>Two creche activities for children</vt:lpstr>
      <vt:lpstr>Conclusion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2023-02-16T14:19:15Z</dcterms:created>
  <dcterms:modified xsi:type="dcterms:W3CDTF">2023-02-16T14:26:21Z</dcterms:modified>
</cp:coreProperties>
</file>