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63" d="100"/>
          <a:sy n="63" d="100"/>
        </p:scale>
        <p:origin x="317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AB9D6-EF3F-4736-BB77-ED0184151DC8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833771-0CD6-4A37-84EE-854587721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12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15EFFFE-1082-41DA-8663-963D94E8D378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725" y="733425"/>
            <a:ext cx="6499225" cy="3656013"/>
          </a:xfrm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6750" y="4630738"/>
            <a:ext cx="5335588" cy="43894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pPr eaLnBrk="1" hangingPunct="1"/>
            <a:r>
              <a:rPr lang="cy-GB" altLang="en-US" sz="1000">
                <a:latin typeface="Arial" panose="020B0604020202020204" pitchFamily="34" charset="0"/>
              </a:rPr>
              <a:t>CJ</a:t>
            </a:r>
            <a:endParaRPr lang="en-GB" altLang="en-US" sz="10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272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856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54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977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876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409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643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010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070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26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678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081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282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361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526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11/3/2020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4616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301998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297" y="1255367"/>
            <a:ext cx="12159703" cy="2971051"/>
          </a:xfrm>
        </p:spPr>
        <p:txBody>
          <a:bodyPr/>
          <a:lstStyle/>
          <a:p>
            <a:pPr algn="ctr"/>
            <a:r>
              <a:rPr lang="en-GB" dirty="0" smtClean="0"/>
              <a:t>ECAD6013/C</a:t>
            </a:r>
            <a:br>
              <a:rPr lang="en-GB" dirty="0" smtClean="0"/>
            </a:br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 FAQs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488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447188"/>
            <a:ext cx="12044646" cy="970450"/>
          </a:xfrm>
        </p:spPr>
        <p:txBody>
          <a:bodyPr/>
          <a:lstStyle/>
          <a:p>
            <a:r>
              <a:rPr lang="en-GB" dirty="0" smtClean="0"/>
              <a:t>1. </a:t>
            </a:r>
            <a:r>
              <a:rPr lang="en-GB" sz="3600" dirty="0" err="1" smtClean="0"/>
              <a:t>Allwn</a:t>
            </a:r>
            <a:r>
              <a:rPr lang="en-GB" sz="3600" dirty="0" smtClean="0"/>
              <a:t> </a:t>
            </a:r>
            <a:r>
              <a:rPr lang="en-GB" sz="3600" dirty="0" err="1" smtClean="0"/>
              <a:t>ni</a:t>
            </a:r>
            <a:r>
              <a:rPr lang="en-GB" sz="3600" dirty="0" smtClean="0"/>
              <a:t> </a:t>
            </a:r>
            <a:r>
              <a:rPr lang="en-GB" sz="3600" dirty="0" err="1" smtClean="0"/>
              <a:t>gael</a:t>
            </a:r>
            <a:r>
              <a:rPr lang="en-GB" sz="3600" dirty="0" smtClean="0"/>
              <a:t> </a:t>
            </a:r>
            <a:r>
              <a:rPr lang="en-GB" sz="3600" dirty="0" err="1" smtClean="0"/>
              <a:t>nifer</a:t>
            </a:r>
            <a:r>
              <a:rPr lang="en-GB" sz="3600" dirty="0" smtClean="0"/>
              <a:t> o </a:t>
            </a:r>
            <a:r>
              <a:rPr lang="en-GB" sz="3600" dirty="0" err="1" smtClean="0"/>
              <a:t>eiriau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pob</a:t>
            </a:r>
            <a:r>
              <a:rPr lang="en-GB" sz="3600" dirty="0" smtClean="0"/>
              <a:t> </a:t>
            </a:r>
            <a:r>
              <a:rPr lang="en-GB" sz="3600" dirty="0" err="1" smtClean="0"/>
              <a:t>adran</a:t>
            </a:r>
            <a:r>
              <a:rPr lang="en-GB" sz="3600" dirty="0" smtClean="0"/>
              <a:t>?</a:t>
            </a:r>
            <a:br>
              <a:rPr lang="en-GB" sz="3600" dirty="0" smtClean="0"/>
            </a:br>
            <a:r>
              <a:rPr lang="en-GB" sz="3600" dirty="0" smtClean="0"/>
              <a:t>    Can we have a word count for each section?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Na, dim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trosolwg</a:t>
            </a:r>
            <a:r>
              <a:rPr lang="en-GB" dirty="0" smtClean="0"/>
              <a:t> bras </a:t>
            </a:r>
            <a:r>
              <a:rPr lang="en-GB" dirty="0" err="1" smtClean="0"/>
              <a:t>gan</a:t>
            </a:r>
            <a:r>
              <a:rPr lang="en-GB" dirty="0" smtClean="0"/>
              <a:t> 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annibyniaeth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/>
              <a:t> i</a:t>
            </a:r>
            <a:r>
              <a:rPr lang="en-GB" dirty="0" smtClean="0"/>
              <a:t> chi </a:t>
            </a:r>
            <a:r>
              <a:rPr lang="en-GB" dirty="0" err="1" smtClean="0"/>
              <a:t>fedru</a:t>
            </a:r>
            <a:r>
              <a:rPr lang="en-GB" dirty="0" smtClean="0"/>
              <a:t> </a:t>
            </a:r>
            <a:r>
              <a:rPr lang="en-GB" dirty="0" err="1" smtClean="0"/>
              <a:t>strwythuro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unol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chi OND</a:t>
            </a:r>
          </a:p>
          <a:p>
            <a:r>
              <a:rPr lang="en-GB" dirty="0" err="1" smtClean="0"/>
              <a:t>Rhan</a:t>
            </a:r>
            <a:r>
              <a:rPr lang="en-GB" dirty="0" smtClean="0"/>
              <a:t> 1 – 3,000 o </a:t>
            </a:r>
            <a:r>
              <a:rPr lang="en-GB" dirty="0" err="1" smtClean="0"/>
              <a:t>eiriau</a:t>
            </a:r>
            <a:endParaRPr lang="en-GB" dirty="0" smtClean="0"/>
          </a:p>
          <a:p>
            <a:r>
              <a:rPr lang="en-GB" dirty="0" smtClean="0"/>
              <a:t>10%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eiriau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cyflwyniad</a:t>
            </a:r>
            <a:r>
              <a:rPr lang="en-GB" dirty="0" smtClean="0"/>
              <a:t> a 10%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casgliad</a:t>
            </a:r>
            <a:r>
              <a:rPr lang="en-GB" dirty="0" smtClean="0"/>
              <a:t>/</a:t>
            </a:r>
            <a:r>
              <a:rPr lang="en-GB" dirty="0" err="1" smtClean="0"/>
              <a:t>diweddglo</a:t>
            </a:r>
            <a:endParaRPr lang="en-GB" dirty="0" smtClean="0"/>
          </a:p>
          <a:p>
            <a:r>
              <a:rPr lang="en-GB" dirty="0" err="1" smtClean="0"/>
              <a:t>Rhan</a:t>
            </a:r>
            <a:r>
              <a:rPr lang="en-GB" dirty="0" smtClean="0"/>
              <a:t> 2 – 2,000 o </a:t>
            </a:r>
            <a:r>
              <a:rPr lang="en-GB" dirty="0" err="1" smtClean="0"/>
              <a:t>eiriau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No, only a broad overview as it will give you more independence to structure your response according to your chosen focus BUT</a:t>
            </a:r>
          </a:p>
          <a:p>
            <a:r>
              <a:rPr lang="en-GB" dirty="0" smtClean="0"/>
              <a:t>Part 1 – 3,000 words</a:t>
            </a:r>
          </a:p>
          <a:p>
            <a:r>
              <a:rPr lang="en-GB" dirty="0" smtClean="0"/>
              <a:t>10% of word count for introduction and 10% for conclusion </a:t>
            </a:r>
          </a:p>
          <a:p>
            <a:r>
              <a:rPr lang="en-GB" dirty="0" smtClean="0"/>
              <a:t>Part 2 – 2,000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789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945" y="447188"/>
            <a:ext cx="11766087" cy="970450"/>
          </a:xfrm>
        </p:spPr>
        <p:txBody>
          <a:bodyPr/>
          <a:lstStyle/>
          <a:p>
            <a:r>
              <a:rPr lang="en-GB" dirty="0" smtClean="0"/>
              <a:t>2. </a:t>
            </a:r>
            <a:r>
              <a:rPr lang="en-GB" dirty="0" err="1" smtClean="0"/>
              <a:t>Allwch</a:t>
            </a:r>
            <a:r>
              <a:rPr lang="en-GB" dirty="0" smtClean="0"/>
              <a:t> chi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ymyrraethau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Can you provide examples of interventions?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4106469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/>
              <a:t>Ymdopi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Covid</a:t>
            </a:r>
            <a:r>
              <a:rPr lang="en-GB" dirty="0" smtClean="0"/>
              <a:t> 19</a:t>
            </a:r>
          </a:p>
          <a:p>
            <a:r>
              <a:rPr lang="en-GB" dirty="0" err="1" smtClean="0"/>
              <a:t>Llais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endParaRPr lang="en-GB" dirty="0" smtClean="0"/>
          </a:p>
          <a:p>
            <a:r>
              <a:rPr lang="en-GB" dirty="0" err="1" smtClean="0"/>
              <a:t>Lles</a:t>
            </a:r>
            <a:endParaRPr lang="en-GB" dirty="0" smtClean="0"/>
          </a:p>
          <a:p>
            <a:r>
              <a:rPr lang="en-GB" dirty="0" smtClean="0"/>
              <a:t>Ysgol </a:t>
            </a:r>
            <a:r>
              <a:rPr lang="en-GB" dirty="0" err="1" smtClean="0"/>
              <a:t>Goedwig</a:t>
            </a:r>
            <a:endParaRPr lang="en-GB" dirty="0" smtClean="0"/>
          </a:p>
          <a:p>
            <a:r>
              <a:rPr lang="en-GB" dirty="0" err="1" smtClean="0"/>
              <a:t>Clwb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cinio</a:t>
            </a:r>
            <a:r>
              <a:rPr lang="en-GB" dirty="0" smtClean="0"/>
              <a:t>/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coginio</a:t>
            </a:r>
            <a:r>
              <a:rPr lang="en-GB" dirty="0" smtClean="0"/>
              <a:t>, </a:t>
            </a:r>
            <a:r>
              <a:rPr lang="en-GB" dirty="0" err="1" smtClean="0"/>
              <a:t>ioga</a:t>
            </a:r>
            <a:r>
              <a:rPr lang="en-GB" dirty="0" smtClean="0"/>
              <a:t>, </a:t>
            </a:r>
            <a:r>
              <a:rPr lang="en-GB" dirty="0" err="1" smtClean="0"/>
              <a:t>chwaraeon</a:t>
            </a:r>
            <a:r>
              <a:rPr lang="en-GB" dirty="0" smtClean="0"/>
              <a:t>,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endParaRPr lang="en-GB" dirty="0" smtClean="0"/>
          </a:p>
          <a:p>
            <a:r>
              <a:rPr lang="en-GB" dirty="0" err="1" smtClean="0"/>
              <a:t>Pecyn</a:t>
            </a:r>
            <a:r>
              <a:rPr lang="en-GB" dirty="0" smtClean="0"/>
              <a:t> </a:t>
            </a:r>
            <a:r>
              <a:rPr lang="en-GB" dirty="0" err="1" smtClean="0"/>
              <a:t>trosglwyddo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gweithgareddau</a:t>
            </a:r>
            <a:r>
              <a:rPr lang="en-GB" dirty="0" smtClean="0"/>
              <a:t>/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</a:t>
            </a:r>
            <a:r>
              <a:rPr lang="en-GB" dirty="0" err="1" smtClean="0"/>
              <a:t>trosglwyddo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cartref</a:t>
            </a:r>
            <a:r>
              <a:rPr lang="en-GB" dirty="0" smtClean="0"/>
              <a:t>/</a:t>
            </a:r>
            <a:r>
              <a:rPr lang="en-GB" dirty="0" err="1" smtClean="0"/>
              <a:t>ysgol</a:t>
            </a:r>
            <a:r>
              <a:rPr lang="en-GB" dirty="0" smtClean="0"/>
              <a:t>, CS/CA2, CA2/CA3,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ffrwd</a:t>
            </a:r>
            <a:r>
              <a:rPr lang="en-GB" dirty="0" smtClean="0"/>
              <a:t>/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arbennig</a:t>
            </a:r>
            <a:endParaRPr lang="en-GB" dirty="0" smtClean="0"/>
          </a:p>
          <a:p>
            <a:r>
              <a:rPr lang="en-GB" dirty="0" smtClean="0"/>
              <a:t>Plant y </a:t>
            </a:r>
            <a:r>
              <a:rPr lang="en-GB" dirty="0" err="1" smtClean="0"/>
              <a:t>lluoedd</a:t>
            </a:r>
            <a:r>
              <a:rPr lang="en-GB" dirty="0" smtClean="0"/>
              <a:t> </a:t>
            </a:r>
            <a:r>
              <a:rPr lang="en-GB" dirty="0" err="1" smtClean="0"/>
              <a:t>arfog</a:t>
            </a:r>
            <a:endParaRPr lang="en-GB" dirty="0" smtClean="0"/>
          </a:p>
          <a:p>
            <a:r>
              <a:rPr lang="en-GB" dirty="0" err="1" smtClean="0"/>
              <a:t>Gwahanu</a:t>
            </a:r>
            <a:endParaRPr lang="en-GB" dirty="0" smtClean="0"/>
          </a:p>
          <a:p>
            <a:r>
              <a:rPr lang="en-GB" dirty="0" smtClean="0"/>
              <a:t>ADY</a:t>
            </a:r>
          </a:p>
          <a:p>
            <a:r>
              <a:rPr lang="en-GB" dirty="0" err="1" smtClean="0"/>
              <a:t>Darllenwch</a:t>
            </a:r>
            <a:r>
              <a:rPr lang="en-GB" dirty="0" smtClean="0"/>
              <a:t> rai </a:t>
            </a:r>
            <a:r>
              <a:rPr lang="en-GB" dirty="0" err="1" smtClean="0"/>
              <a:t>enghreifftiau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Moodle: </a:t>
            </a:r>
            <a:r>
              <a:rPr lang="en-GB" dirty="0">
                <a:hlinkClick r:id="rId2"/>
              </a:rPr>
              <a:t>https://moodle.uwtsd.ac.uk/mod/resource/view.php?id=301998</a:t>
            </a: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97900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Coping with </a:t>
            </a:r>
            <a:r>
              <a:rPr lang="en-GB" dirty="0" err="1" smtClean="0"/>
              <a:t>Covid</a:t>
            </a:r>
            <a:r>
              <a:rPr lang="en-GB" dirty="0" smtClean="0"/>
              <a:t> 19</a:t>
            </a:r>
          </a:p>
          <a:p>
            <a:r>
              <a:rPr lang="en-GB" dirty="0" smtClean="0"/>
              <a:t>Pupil voice</a:t>
            </a:r>
          </a:p>
          <a:p>
            <a:r>
              <a:rPr lang="en-GB" dirty="0" smtClean="0"/>
              <a:t>Wellbeing</a:t>
            </a:r>
          </a:p>
          <a:p>
            <a:r>
              <a:rPr lang="en-GB" dirty="0" smtClean="0"/>
              <a:t>Forest school</a:t>
            </a:r>
          </a:p>
          <a:p>
            <a:r>
              <a:rPr lang="en-GB" dirty="0" smtClean="0"/>
              <a:t>Lunchtime/after school club e.g. cookery, yoga, sports, games, homework</a:t>
            </a:r>
          </a:p>
          <a:p>
            <a:r>
              <a:rPr lang="en-GB" dirty="0" smtClean="0"/>
              <a:t>Transition package, e.g. activities/resources to support transition from home/school, FP/KS2, KS2/KS3, mainstream/special school</a:t>
            </a:r>
          </a:p>
          <a:p>
            <a:r>
              <a:rPr lang="en-GB" dirty="0" smtClean="0"/>
              <a:t>Armed forces children</a:t>
            </a:r>
          </a:p>
          <a:p>
            <a:r>
              <a:rPr lang="en-GB" dirty="0" smtClean="0"/>
              <a:t>Separation</a:t>
            </a:r>
          </a:p>
          <a:p>
            <a:r>
              <a:rPr lang="en-GB" dirty="0" smtClean="0"/>
              <a:t>ALN</a:t>
            </a:r>
          </a:p>
          <a:p>
            <a:r>
              <a:rPr lang="en-GB" dirty="0" smtClean="0"/>
              <a:t>Read some examples </a:t>
            </a:r>
            <a:r>
              <a:rPr lang="en-GB" dirty="0"/>
              <a:t>on Moodle: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moodle.uwtsd.ac.uk/mod/resource/view.php?id=301998</a:t>
            </a:r>
            <a:r>
              <a:rPr lang="en-GB" dirty="0" smtClean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05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disgybl</a:t>
            </a:r>
            <a:r>
              <a:rPr lang="en-GB" dirty="0" smtClean="0"/>
              <a:t> o PAP?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Can we use a pupil from PTE?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GALLWCH </a:t>
            </a:r>
            <a:r>
              <a:rPr lang="en-GB" dirty="0" err="1" smtClean="0"/>
              <a:t>ond</a:t>
            </a:r>
            <a:r>
              <a:rPr lang="en-GB" dirty="0" smtClean="0"/>
              <a:t> mi </a:t>
            </a:r>
            <a:r>
              <a:rPr lang="en-GB" dirty="0" err="1" smtClean="0"/>
              <a:t>allwch</a:t>
            </a:r>
            <a:r>
              <a:rPr lang="en-GB" dirty="0" smtClean="0"/>
              <a:t> chi </a:t>
            </a:r>
            <a:r>
              <a:rPr lang="en-GB" dirty="0" err="1" smtClean="0"/>
              <a:t>addasu’r</a:t>
            </a:r>
            <a:r>
              <a:rPr lang="en-GB" dirty="0" smtClean="0"/>
              <a:t> </a:t>
            </a:r>
            <a:r>
              <a:rPr lang="en-GB" dirty="0" err="1" smtClean="0"/>
              <a:t>proffil</a:t>
            </a:r>
            <a:endParaRPr lang="en-GB" dirty="0" smtClean="0"/>
          </a:p>
          <a:p>
            <a:r>
              <a:rPr lang="en-GB" dirty="0" err="1" smtClean="0"/>
              <a:t>Cadwch</a:t>
            </a:r>
            <a:r>
              <a:rPr lang="en-GB" dirty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ddi-enw</a:t>
            </a:r>
            <a:endParaRPr lang="en-GB" dirty="0" smtClean="0"/>
          </a:p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ffugenw</a:t>
            </a:r>
            <a:r>
              <a:rPr lang="en-GB" dirty="0" smtClean="0"/>
              <a:t> </a:t>
            </a:r>
            <a:r>
              <a:rPr lang="en-GB" dirty="0" err="1" smtClean="0"/>
              <a:t>iddo</a:t>
            </a:r>
            <a:r>
              <a:rPr lang="en-GB" dirty="0" smtClean="0"/>
              <a:t>/</a:t>
            </a:r>
            <a:r>
              <a:rPr lang="en-GB" dirty="0" err="1" smtClean="0"/>
              <a:t>iddi</a:t>
            </a:r>
            <a:r>
              <a:rPr lang="en-GB" dirty="0" smtClean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hollol</a:t>
            </a:r>
            <a:r>
              <a:rPr lang="en-GB" dirty="0" smtClean="0"/>
              <a:t> </a:t>
            </a:r>
            <a:r>
              <a:rPr lang="en-GB" dirty="0" err="1" smtClean="0"/>
              <a:t>glir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ddechrau’r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YES but you can adapt the profile</a:t>
            </a:r>
          </a:p>
          <a:p>
            <a:r>
              <a:rPr lang="en-GB" dirty="0" smtClean="0"/>
              <a:t>Ensure anonymity for the pupil and the school</a:t>
            </a:r>
          </a:p>
          <a:p>
            <a:r>
              <a:rPr lang="en-GB" dirty="0" smtClean="0"/>
              <a:t>Give him/her a pseudonym but make this absolutely explicit at the beginning of your assignment.</a:t>
            </a:r>
          </a:p>
        </p:txBody>
      </p:sp>
    </p:spTree>
    <p:extLst>
      <p:ext uri="{BB962C8B-B14F-4D97-AF65-F5344CB8AC3E}">
        <p14:creationId xmlns:p14="http://schemas.microsoft.com/office/powerpoint/2010/main" val="208183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615" y="657777"/>
            <a:ext cx="11869033" cy="970450"/>
          </a:xfrm>
        </p:spPr>
        <p:txBody>
          <a:bodyPr/>
          <a:lstStyle/>
          <a:p>
            <a:r>
              <a:rPr lang="en-GB" sz="3200" dirty="0" smtClean="0"/>
              <a:t>4. </a:t>
            </a:r>
            <a:r>
              <a:rPr lang="en-GB" sz="3200" dirty="0" err="1" smtClean="0"/>
              <a:t>Oes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ni</a:t>
            </a:r>
            <a:r>
              <a:rPr lang="en-GB" sz="3200" dirty="0" smtClean="0"/>
              <a:t> </a:t>
            </a:r>
            <a:r>
              <a:rPr lang="en-GB" sz="3200" dirty="0" err="1" smtClean="0"/>
              <a:t>gynnwys</a:t>
            </a:r>
            <a:r>
              <a:rPr lang="en-GB" sz="3200" dirty="0" smtClean="0"/>
              <a:t> </a:t>
            </a:r>
            <a:r>
              <a:rPr lang="en-GB" sz="3200" dirty="0" err="1" smtClean="0"/>
              <a:t>targedau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frig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aseiniad</a:t>
            </a:r>
            <a:r>
              <a:rPr lang="en-GB" sz="3200" dirty="0" smtClean="0"/>
              <a:t>?</a:t>
            </a:r>
            <a:br>
              <a:rPr lang="en-GB" sz="3200" dirty="0" smtClean="0"/>
            </a:br>
            <a:r>
              <a:rPr lang="en-GB" sz="3200" dirty="0" smtClean="0"/>
              <a:t>Do we need to include targets at the beginning of our assignment?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OES – </a:t>
            </a:r>
            <a:r>
              <a:rPr lang="en-GB" dirty="0" err="1" smtClean="0"/>
              <a:t>defnyddiwch</a:t>
            </a:r>
            <a:r>
              <a:rPr lang="en-GB" dirty="0" smtClean="0"/>
              <a:t> y </a:t>
            </a:r>
            <a:r>
              <a:rPr lang="en-GB" dirty="0" err="1" smtClean="0"/>
              <a:t>templed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</a:t>
            </a:r>
          </a:p>
          <a:p>
            <a:r>
              <a:rPr lang="en-GB" dirty="0" err="1" smtClean="0"/>
              <a:t>Gallwch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targedau</a:t>
            </a:r>
            <a:r>
              <a:rPr lang="en-GB" dirty="0" smtClean="0"/>
              <a:t> o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</a:t>
            </a:r>
            <a:r>
              <a:rPr lang="en-GB" dirty="0" err="1" smtClean="0"/>
              <a:t>terfynol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5</a:t>
            </a:r>
          </a:p>
          <a:p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diwallu’r</a:t>
            </a:r>
            <a:r>
              <a:rPr lang="en-GB" dirty="0" smtClean="0"/>
              <a:t> </a:t>
            </a:r>
            <a:r>
              <a:rPr lang="en-GB" dirty="0" err="1" smtClean="0"/>
              <a:t>targedau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YES – use the assignment template available on Moodle</a:t>
            </a:r>
          </a:p>
          <a:p>
            <a:r>
              <a:rPr lang="en-GB" dirty="0" smtClean="0"/>
              <a:t>Include targets from your final level 5 module feedback</a:t>
            </a:r>
          </a:p>
          <a:p>
            <a:r>
              <a:rPr lang="en-GB" dirty="0" smtClean="0"/>
              <a:t>Note also how you’ve attempted to meet these targets within this assignment</a:t>
            </a:r>
          </a:p>
        </p:txBody>
      </p:sp>
    </p:spTree>
    <p:extLst>
      <p:ext uri="{BB962C8B-B14F-4D97-AF65-F5344CB8AC3E}">
        <p14:creationId xmlns:p14="http://schemas.microsoft.com/office/powerpoint/2010/main" val="420501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6" name="Rectangle 17"/>
          <p:cNvSpPr>
            <a:spLocks noChangeArrowheads="1"/>
          </p:cNvSpPr>
          <p:nvPr/>
        </p:nvSpPr>
        <p:spPr bwMode="auto">
          <a:xfrm>
            <a:off x="914400" y="549274"/>
            <a:ext cx="10312399" cy="1198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dirty="0" smtClean="0"/>
              <a:t>5. BETH YW DATBLYGIAD HOLISTIG?</a:t>
            </a:r>
          </a:p>
          <a:p>
            <a:pPr>
              <a:spcBef>
                <a:spcPct val="0"/>
              </a:spcBef>
              <a:buClrTx/>
              <a:buFontTx/>
              <a:buNone/>
              <a:defRPr/>
            </a:pPr>
            <a:r>
              <a:rPr lang="en-GB" altLang="en-US" dirty="0"/>
              <a:t> </a:t>
            </a:r>
            <a:r>
              <a:rPr lang="en-GB" altLang="en-US" dirty="0" smtClean="0"/>
              <a:t>   WHAT IS HOLISTIC DEVELOPMENT?</a:t>
            </a:r>
            <a:endParaRPr lang="en-GB" altLang="en-US" dirty="0"/>
          </a:p>
        </p:txBody>
      </p:sp>
      <p:sp>
        <p:nvSpPr>
          <p:cNvPr id="30737" name="Rectangle 18"/>
          <p:cNvSpPr>
            <a:spLocks noChangeArrowheads="1"/>
          </p:cNvSpPr>
          <p:nvPr/>
        </p:nvSpPr>
        <p:spPr bwMode="auto">
          <a:xfrm>
            <a:off x="5899151" y="2060576"/>
            <a:ext cx="4972049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marL="0" indent="0">
              <a:buClr>
                <a:srgbClr val="002060"/>
              </a:buClr>
              <a:buNone/>
              <a:defRPr/>
            </a:pPr>
            <a:endParaRPr lang="en-GB" altLang="en-US" sz="2800" i="1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 bwMode="auto">
          <a:xfrm>
            <a:off x="916578" y="2236335"/>
            <a:ext cx="4410394" cy="1526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hlink"/>
              </a:buClr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buClr>
                <a:schemeClr val="tx2"/>
              </a:buClr>
            </a:pPr>
            <a:endParaRPr lang="en-GB" altLang="en-US" sz="2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F11B7B9-F66F-4A81-942E-7A5184E4E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739" y="2772136"/>
            <a:ext cx="4783014" cy="229846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BC999C-558E-4873-BFAF-3F64023B4598}"/>
              </a:ext>
            </a:extLst>
          </p:cNvPr>
          <p:cNvSpPr txBox="1"/>
          <p:nvPr/>
        </p:nvSpPr>
        <p:spPr>
          <a:xfrm>
            <a:off x="3668684" y="5203371"/>
            <a:ext cx="336348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Y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cyfathrebol</a:t>
            </a:r>
            <a:endParaRPr lang="en-US" dirty="0"/>
          </a:p>
          <a:p>
            <a:r>
              <a:rPr lang="en-US" dirty="0"/>
              <a:t>The communicative child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FDC24A-052F-4733-9DBD-EADCDF2115D6}"/>
              </a:ext>
            </a:extLst>
          </p:cNvPr>
          <p:cNvSpPr txBox="1"/>
          <p:nvPr/>
        </p:nvSpPr>
        <p:spPr>
          <a:xfrm>
            <a:off x="8132989" y="239621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corfforol</a:t>
            </a:r>
          </a:p>
          <a:p>
            <a:r>
              <a:rPr lang="en-US"/>
              <a:t>The physical child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CF11E9-78F3-42F1-B808-01CB45138CA8}"/>
              </a:ext>
            </a:extLst>
          </p:cNvPr>
          <p:cNvSpPr txBox="1"/>
          <p:nvPr/>
        </p:nvSpPr>
        <p:spPr>
          <a:xfrm>
            <a:off x="819150" y="32140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gwybyddol</a:t>
            </a:r>
          </a:p>
          <a:p>
            <a:r>
              <a:rPr lang="en-US"/>
              <a:t>The cognitive child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72C067-4BD0-460B-A473-C8234A9B23DF}"/>
              </a:ext>
            </a:extLst>
          </p:cNvPr>
          <p:cNvSpPr txBox="1"/>
          <p:nvPr/>
        </p:nvSpPr>
        <p:spPr>
          <a:xfrm>
            <a:off x="8482692" y="41284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emosiynol</a:t>
            </a:r>
          </a:p>
          <a:p>
            <a:r>
              <a:rPr lang="en-US"/>
              <a:t>The emotional child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CF2DF3-7B5B-4DAF-AF5B-D60363A205C8}"/>
              </a:ext>
            </a:extLst>
          </p:cNvPr>
          <p:cNvSpPr txBox="1"/>
          <p:nvPr/>
        </p:nvSpPr>
        <p:spPr>
          <a:xfrm>
            <a:off x="4825092" y="206012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Y plentyn addasol</a:t>
            </a:r>
          </a:p>
          <a:p>
            <a:r>
              <a:rPr lang="en-US"/>
              <a:t>The adapive child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27801B-CFA1-403C-8242-266F53B42272}"/>
              </a:ext>
            </a:extLst>
          </p:cNvPr>
          <p:cNvSpPr txBox="1"/>
          <p:nvPr/>
        </p:nvSpPr>
        <p:spPr>
          <a:xfrm>
            <a:off x="9397091" y="31051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dinesydd</a:t>
            </a:r>
          </a:p>
          <a:p>
            <a:r>
              <a:rPr lang="en-US">
                <a:solidFill>
                  <a:srgbClr val="0070C0"/>
                </a:solidFill>
              </a:rPr>
              <a:t>The citizen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C26622-57EE-4699-8807-4C3ACEF35AC1}"/>
              </a:ext>
            </a:extLst>
          </p:cNvPr>
          <p:cNvSpPr txBox="1"/>
          <p:nvPr/>
        </p:nvSpPr>
        <p:spPr>
          <a:xfrm>
            <a:off x="555801" y="221851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Y </a:t>
            </a:r>
            <a:r>
              <a:rPr lang="en-US" dirty="0" err="1">
                <a:solidFill>
                  <a:srgbClr val="0070C0"/>
                </a:solidFill>
              </a:rPr>
              <a:t>plentyn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iach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The healthy child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FD149D-0C6C-45AD-B6E0-C69D7553FC83}"/>
              </a:ext>
            </a:extLst>
          </p:cNvPr>
          <p:cNvSpPr txBox="1"/>
          <p:nvPr/>
        </p:nvSpPr>
        <p:spPr>
          <a:xfrm>
            <a:off x="555801" y="4988378"/>
            <a:ext cx="232074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Y </a:t>
            </a:r>
            <a:r>
              <a:rPr lang="en-US" dirty="0" err="1">
                <a:solidFill>
                  <a:srgbClr val="0070C0"/>
                </a:solidFill>
              </a:rPr>
              <a:t>cyfranwr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>
                <a:solidFill>
                  <a:srgbClr val="0070C0"/>
                </a:solidFill>
              </a:rPr>
              <a:t>The contributor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FCA0CD-171F-4FE8-823D-D4812575A71C}"/>
              </a:ext>
            </a:extLst>
          </p:cNvPr>
          <p:cNvSpPr txBox="1"/>
          <p:nvPr/>
        </p:nvSpPr>
        <p:spPr>
          <a:xfrm>
            <a:off x="8199663" y="524963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070C0"/>
                </a:solidFill>
              </a:rPr>
              <a:t>Y  dysgwr</a:t>
            </a:r>
          </a:p>
          <a:p>
            <a:r>
              <a:rPr lang="en-US">
                <a:solidFill>
                  <a:srgbClr val="0070C0"/>
                </a:solidFill>
              </a:rPr>
              <a:t>The learner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64862" y="6128998"/>
            <a:ext cx="6394519" cy="646331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EWCH DRWY NODIADAU SESIWN 6 ETO</a:t>
            </a:r>
          </a:p>
          <a:p>
            <a:r>
              <a:rPr lang="en-GB" b="1" dirty="0" smtClean="0"/>
              <a:t>GO THROUGH THE NOTES FOR SESSION 6 AGAIN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896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6. A </a:t>
            </a:r>
            <a:r>
              <a:rPr lang="en-GB" dirty="0" err="1" smtClean="0"/>
              <a:t>allwn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atodiadau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Can we include appendices?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GALLWCH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ydych</a:t>
            </a:r>
            <a:r>
              <a:rPr lang="en-GB" dirty="0" smtClean="0"/>
              <a:t> am </a:t>
            </a:r>
            <a:r>
              <a:rPr lang="en-GB" dirty="0" err="1" smtClean="0"/>
              <a:t>rannu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weithgareddau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endParaRPr lang="en-GB" dirty="0" smtClean="0"/>
          </a:p>
          <a:p>
            <a:r>
              <a:rPr lang="en-GB" dirty="0" smtClean="0"/>
              <a:t>COFIWCH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labelu’n</a:t>
            </a:r>
            <a:r>
              <a:rPr lang="en-GB" dirty="0" smtClean="0"/>
              <a:t> </a:t>
            </a:r>
            <a:r>
              <a:rPr lang="en-GB" dirty="0" err="1" smtClean="0"/>
              <a:t>glir</a:t>
            </a:r>
            <a:r>
              <a:rPr lang="en-GB" dirty="0" smtClean="0"/>
              <a:t> a </a:t>
            </a:r>
            <a:r>
              <a:rPr lang="en-GB" dirty="0" err="1" smtClean="0"/>
              <a:t>cyfeiriwch</a:t>
            </a:r>
            <a:r>
              <a:rPr lang="en-GB" dirty="0" smtClean="0"/>
              <a:t> </a:t>
            </a:r>
            <a:r>
              <a:rPr lang="en-GB" dirty="0" err="1" smtClean="0"/>
              <a:t>atynt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mhrif</a:t>
            </a:r>
            <a:r>
              <a:rPr lang="en-GB" dirty="0" smtClean="0"/>
              <a:t> </a:t>
            </a:r>
            <a:r>
              <a:rPr lang="en-GB" dirty="0" err="1" smtClean="0"/>
              <a:t>gorff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endParaRPr lang="en-GB" dirty="0" smtClean="0"/>
          </a:p>
          <a:p>
            <a:r>
              <a:rPr lang="en-GB" dirty="0" smtClean="0"/>
              <a:t>RHAID </a:t>
            </a:r>
            <a:r>
              <a:rPr lang="en-GB" dirty="0" err="1" smtClean="0"/>
              <a:t>cynnwys</a:t>
            </a:r>
            <a:r>
              <a:rPr lang="en-GB" dirty="0" smtClean="0"/>
              <a:t> y </a:t>
            </a:r>
            <a:r>
              <a:rPr lang="en-GB" dirty="0" err="1" smtClean="0"/>
              <a:t>canlynol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2 ac </a:t>
            </a:r>
            <a:r>
              <a:rPr lang="en-GB" b="1" u="sng" dirty="0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atodiad</a:t>
            </a:r>
            <a:r>
              <a:rPr lang="en-GB" dirty="0" smtClean="0"/>
              <a:t>:</a:t>
            </a:r>
          </a:p>
          <a:p>
            <a:pPr>
              <a:buFont typeface="+mj-lt"/>
              <a:buAutoNum type="arabicPeriod"/>
            </a:pPr>
            <a:r>
              <a:rPr lang="en-GB" dirty="0" err="1" smtClean="0"/>
              <a:t>Proffil</a:t>
            </a:r>
            <a:r>
              <a:rPr lang="en-GB" dirty="0" smtClean="0"/>
              <a:t> 1 </a:t>
            </a:r>
            <a:r>
              <a:rPr lang="en-GB" dirty="0" err="1" smtClean="0"/>
              <a:t>Tudalen</a:t>
            </a:r>
            <a:endParaRPr lang="en-GB" dirty="0" smtClean="0"/>
          </a:p>
          <a:p>
            <a:pPr>
              <a:buFont typeface="+mj-lt"/>
              <a:buAutoNum type="arabicPeriod"/>
            </a:pPr>
            <a:r>
              <a:rPr lang="en-GB" dirty="0" err="1" smtClean="0"/>
              <a:t>Trosolwg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endParaRPr lang="en-GB" dirty="0" smtClean="0"/>
          </a:p>
          <a:p>
            <a:pPr>
              <a:buFont typeface="+mj-lt"/>
              <a:buAutoNum type="arabicPeriod"/>
            </a:pP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hanner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r>
              <a:rPr lang="en-GB" dirty="0" smtClean="0"/>
              <a:t> o ran y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ymlaen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YES if you want to share examples of resources or activities or any other additional information</a:t>
            </a:r>
          </a:p>
          <a:p>
            <a:r>
              <a:rPr lang="en-GB" dirty="0" smtClean="0"/>
              <a:t>REMEMBER to label them clearly and refer to them in the main body of the assignment</a:t>
            </a:r>
          </a:p>
          <a:p>
            <a:r>
              <a:rPr lang="en-GB" dirty="0" smtClean="0"/>
              <a:t>You MUST include the following in Part 2 </a:t>
            </a:r>
            <a:r>
              <a:rPr lang="en-GB" b="1" u="sng" dirty="0" smtClean="0"/>
              <a:t>NOT</a:t>
            </a:r>
            <a:r>
              <a:rPr lang="en-GB" dirty="0" smtClean="0"/>
              <a:t> in an appendix: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1 page profile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An overview of the intervention</a:t>
            </a:r>
          </a:p>
          <a:p>
            <a:pPr>
              <a:buFont typeface="+mj-lt"/>
              <a:buAutoNum type="arabicPeriod"/>
            </a:pPr>
            <a:r>
              <a:rPr lang="en-GB" dirty="0" smtClean="0"/>
              <a:t>Half term plan that outlines the next steps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64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62" y="447188"/>
            <a:ext cx="11254536" cy="970450"/>
          </a:xfrm>
        </p:spPr>
        <p:txBody>
          <a:bodyPr/>
          <a:lstStyle/>
          <a:p>
            <a:r>
              <a:rPr lang="en-GB" sz="3600" dirty="0" smtClean="0"/>
              <a:t>7. </a:t>
            </a:r>
            <a:r>
              <a:rPr lang="en-GB" sz="3600" dirty="0" err="1" smtClean="0"/>
              <a:t>Sawl</a:t>
            </a:r>
            <a:r>
              <a:rPr lang="en-GB" sz="3600" dirty="0" smtClean="0"/>
              <a:t> </a:t>
            </a:r>
            <a:r>
              <a:rPr lang="en-GB" sz="3600" dirty="0" err="1" smtClean="0"/>
              <a:t>damcaniaeth</a:t>
            </a:r>
            <a:r>
              <a:rPr lang="en-GB" sz="3600" dirty="0" smtClean="0"/>
              <a:t>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fi </a:t>
            </a:r>
            <a:r>
              <a:rPr lang="en-GB" sz="3600" dirty="0" err="1" smtClean="0"/>
              <a:t>ddefnyddio</a:t>
            </a:r>
            <a:r>
              <a:rPr lang="en-GB" sz="3600" dirty="0" smtClean="0"/>
              <a:t>?</a:t>
            </a:r>
            <a:br>
              <a:rPr lang="en-GB" sz="3600" dirty="0" smtClean="0"/>
            </a:br>
            <a:r>
              <a:rPr lang="en-GB" sz="3600" dirty="0" smtClean="0"/>
              <a:t>    How many theorists should </a:t>
            </a:r>
            <a:r>
              <a:rPr lang="en-GB" sz="3600" dirty="0"/>
              <a:t>I</a:t>
            </a:r>
            <a:r>
              <a:rPr lang="en-GB" sz="3600" dirty="0" smtClean="0"/>
              <a:t> use?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lleiafrif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mwyafrif</a:t>
            </a:r>
            <a:endParaRPr lang="en-GB" dirty="0" smtClean="0"/>
          </a:p>
          <a:p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chwilio</a:t>
            </a:r>
            <a:r>
              <a:rPr lang="en-GB" dirty="0" smtClean="0"/>
              <a:t> am </a:t>
            </a:r>
            <a:r>
              <a:rPr lang="en-GB" dirty="0" err="1" smtClean="0"/>
              <a:t>ddyfnder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ogystal</a:t>
            </a:r>
            <a:r>
              <a:rPr lang="en-GB" dirty="0" smtClean="0"/>
              <a:t> a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eang</a:t>
            </a:r>
            <a:endParaRPr lang="en-GB" dirty="0" smtClean="0"/>
          </a:p>
          <a:p>
            <a:r>
              <a:rPr lang="en-GB" dirty="0" err="1" smtClean="0"/>
              <a:t>Rydyn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am </a:t>
            </a:r>
            <a:r>
              <a:rPr lang="en-GB" b="1" u="sng" dirty="0" smtClean="0"/>
              <a:t>FARN WRTHGYFERBYNIOL</a:t>
            </a:r>
            <a:r>
              <a:rPr lang="en-GB" dirty="0" smtClean="0"/>
              <a:t> o </a:t>
            </a:r>
            <a:r>
              <a:rPr lang="en-GB" dirty="0" err="1" smtClean="0"/>
              <a:t>ddamcaniaethau</a:t>
            </a:r>
            <a:r>
              <a:rPr lang="en-GB" dirty="0" smtClean="0"/>
              <a:t> </a:t>
            </a:r>
            <a:r>
              <a:rPr lang="en-GB" dirty="0" err="1" smtClean="0"/>
              <a:t>perthnasol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No minimum or maximum number</a:t>
            </a:r>
          </a:p>
          <a:p>
            <a:r>
              <a:rPr lang="en-GB" dirty="0"/>
              <a:t>We are looking for depth as well as breadth of understanding</a:t>
            </a:r>
          </a:p>
          <a:p>
            <a:r>
              <a:rPr lang="en-GB" dirty="0"/>
              <a:t>We are also looking for </a:t>
            </a:r>
            <a:r>
              <a:rPr lang="en-GB" b="1" u="sng" dirty="0"/>
              <a:t>CONTESTING VIEWS</a:t>
            </a:r>
            <a:r>
              <a:rPr lang="en-GB" dirty="0"/>
              <a:t> of relevant theories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163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46" y="447188"/>
            <a:ext cx="11206152" cy="970450"/>
          </a:xfrm>
        </p:spPr>
        <p:txBody>
          <a:bodyPr/>
          <a:lstStyle/>
          <a:p>
            <a:r>
              <a:rPr lang="en-GB" dirty="0" smtClean="0"/>
              <a:t>8</a:t>
            </a:r>
            <a:r>
              <a:rPr lang="en-GB" sz="2800" dirty="0" smtClean="0"/>
              <a:t>. Beth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cynllun</a:t>
            </a:r>
            <a:r>
              <a:rPr lang="en-GB" sz="2800" dirty="0" smtClean="0"/>
              <a:t> </a:t>
            </a:r>
            <a:r>
              <a:rPr lang="en-GB" sz="2800" dirty="0" err="1" smtClean="0"/>
              <a:t>hanner</a:t>
            </a:r>
            <a:r>
              <a:rPr lang="en-GB" sz="2800" dirty="0" smtClean="0"/>
              <a:t> </a:t>
            </a:r>
            <a:r>
              <a:rPr lang="en-GB" sz="2800" dirty="0" err="1" smtClean="0"/>
              <a:t>tymor</a:t>
            </a:r>
            <a:r>
              <a:rPr lang="en-GB" sz="2800" dirty="0" smtClean="0"/>
              <a:t>?</a:t>
            </a:r>
            <a:br>
              <a:rPr lang="en-GB" sz="2800" dirty="0" smtClean="0"/>
            </a:br>
            <a:r>
              <a:rPr lang="en-GB" sz="2800" dirty="0"/>
              <a:t> </a:t>
            </a:r>
            <a:r>
              <a:rPr lang="en-GB" sz="2800" dirty="0" smtClean="0"/>
              <a:t>    What do we need to include in the half term plan?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5185" y="2648714"/>
            <a:ext cx="5185873" cy="36387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I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weithredu</a:t>
            </a:r>
            <a:r>
              <a:rPr lang="en-GB" dirty="0" smtClean="0"/>
              <a:t>/</a:t>
            </a:r>
            <a:r>
              <a:rPr lang="en-GB" dirty="0" err="1" smtClean="0"/>
              <a:t>monitro</a:t>
            </a:r>
            <a:r>
              <a:rPr lang="en-GB" dirty="0" smtClean="0"/>
              <a:t>/ </a:t>
            </a:r>
            <a:r>
              <a:rPr lang="en-GB" dirty="0" err="1" smtClean="0"/>
              <a:t>asesu</a:t>
            </a:r>
            <a:r>
              <a:rPr lang="en-GB" dirty="0" smtClean="0"/>
              <a:t>? Pa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aml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gyfrifol</a:t>
            </a:r>
            <a:r>
              <a:rPr lang="en-GB" dirty="0" smtClean="0"/>
              <a:t> am </a:t>
            </a:r>
            <a:r>
              <a:rPr lang="en-GB" dirty="0" err="1" smtClean="0"/>
              <a:t>hyn</a:t>
            </a:r>
            <a:r>
              <a:rPr lang="en-GB" dirty="0" smtClean="0"/>
              <a:t>? 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union? </a:t>
            </a:r>
            <a:r>
              <a:rPr lang="en-GB" b="1" dirty="0" smtClean="0"/>
              <a:t>COFIWCH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rhanddeiliaid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rieni</a:t>
            </a:r>
            <a:r>
              <a:rPr lang="en-GB" dirty="0" smtClean="0"/>
              <a:t>/</a:t>
            </a:r>
            <a:r>
              <a:rPr lang="en-GB" dirty="0" err="1" smtClean="0"/>
              <a:t>gofalwyr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gostau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?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adnoddau</a:t>
            </a:r>
            <a:r>
              <a:rPr lang="en-GB" dirty="0" smtClean="0"/>
              <a:t>/</a:t>
            </a:r>
            <a:r>
              <a:rPr lang="en-GB" dirty="0" err="1" smtClean="0"/>
              <a:t>staffio</a:t>
            </a:r>
            <a:r>
              <a:rPr lang="en-GB" dirty="0" smtClean="0"/>
              <a:t>. 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cyllid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?  </a:t>
            </a:r>
            <a:r>
              <a:rPr lang="en-GB" dirty="0" err="1" smtClean="0"/>
              <a:t>Ble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fyddwch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gwybod</a:t>
            </a:r>
            <a:r>
              <a:rPr lang="en-GB" dirty="0" smtClean="0"/>
              <a:t> bod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ymyraeth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llwyddiant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437699"/>
            <a:ext cx="5194583" cy="363876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What are the next steps for your child?</a:t>
            </a:r>
          </a:p>
          <a:p>
            <a:r>
              <a:rPr lang="en-GB" dirty="0"/>
              <a:t>How is this going to be implemented/monitored/ assessed? How often?</a:t>
            </a:r>
          </a:p>
          <a:p>
            <a:r>
              <a:rPr lang="en-GB" dirty="0"/>
              <a:t>Who is going to be responsible for this</a:t>
            </a:r>
            <a:r>
              <a:rPr lang="en-GB" dirty="0" smtClean="0"/>
              <a:t>? How exactly?  </a:t>
            </a:r>
            <a:r>
              <a:rPr lang="en-GB" b="1" dirty="0"/>
              <a:t>REMEMBER to include all stakeholders including the child and his/her parents/carers</a:t>
            </a:r>
          </a:p>
          <a:p>
            <a:r>
              <a:rPr lang="en-GB" dirty="0"/>
              <a:t>Are there any cost implications? E.g. resources/staffing. Is there funding available?  Where?</a:t>
            </a:r>
          </a:p>
          <a:p>
            <a:r>
              <a:rPr lang="en-GB" dirty="0"/>
              <a:t>How will you know whether your intervention has been successful? </a:t>
            </a:r>
          </a:p>
          <a:p>
            <a:r>
              <a:rPr lang="en-GB" dirty="0"/>
              <a:t>Any other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455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22026" y="1089027"/>
            <a:ext cx="10571998" cy="970450"/>
          </a:xfrm>
        </p:spPr>
        <p:txBody>
          <a:bodyPr/>
          <a:lstStyle/>
          <a:p>
            <a:r>
              <a:rPr lang="en-GB" dirty="0" smtClean="0"/>
              <a:t>9. </a:t>
            </a:r>
            <a:r>
              <a:rPr lang="en-GB" dirty="0" err="1" smtClean="0"/>
              <a:t>Allwch</a:t>
            </a:r>
            <a:r>
              <a:rPr lang="en-GB" dirty="0" smtClean="0"/>
              <a:t> chi </a:t>
            </a:r>
            <a:r>
              <a:rPr lang="en-GB" dirty="0" err="1" smtClean="0"/>
              <a:t>ddarllen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Can you read through my assignment?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GALLAF </a:t>
            </a:r>
            <a:r>
              <a:rPr lang="en-GB" dirty="0" err="1" smtClean="0"/>
              <a:t>hyd</a:t>
            </a:r>
            <a:r>
              <a:rPr lang="en-GB" dirty="0" smtClean="0"/>
              <a:t> at 1 </a:t>
            </a:r>
            <a:r>
              <a:rPr lang="en-GB" dirty="0" err="1" smtClean="0"/>
              <a:t>tudalen</a:t>
            </a:r>
            <a:r>
              <a:rPr lang="en-GB" dirty="0" smtClean="0"/>
              <a:t> A4</a:t>
            </a:r>
          </a:p>
          <a:p>
            <a:r>
              <a:rPr lang="en-GB" dirty="0" smtClean="0"/>
              <a:t>GALLAF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gwestiynau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e-</a:t>
            </a:r>
            <a:r>
              <a:rPr lang="en-GB" dirty="0" err="1" smtClean="0"/>
              <a:t>bost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smtClean="0">
                <a:hlinkClick r:id="rId2"/>
              </a:rPr>
              <a:t>n.ryder@uwtsd.ac.uk</a:t>
            </a:r>
            <a:r>
              <a:rPr lang="en-GB" dirty="0" smtClean="0"/>
              <a:t> (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48 </a:t>
            </a:r>
            <a:r>
              <a:rPr lang="en-GB" dirty="0" err="1" smtClean="0"/>
              <a:t>awr</a:t>
            </a:r>
            <a:r>
              <a:rPr lang="en-GB" dirty="0" smtClean="0"/>
              <a:t> o </a:t>
            </a:r>
            <a:r>
              <a:rPr lang="en-GB" dirty="0" err="1" smtClean="0"/>
              <a:t>oriau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YES up to 1 A4 page</a:t>
            </a:r>
          </a:p>
          <a:p>
            <a:r>
              <a:rPr lang="en-GB" dirty="0" smtClean="0"/>
              <a:t>I CAN respond to any questions via e-mail on </a:t>
            </a:r>
            <a:r>
              <a:rPr lang="en-GB" dirty="0" smtClean="0">
                <a:hlinkClick r:id="rId2"/>
              </a:rPr>
              <a:t>n.ryder@uwtsd.ac.uk</a:t>
            </a:r>
            <a:r>
              <a:rPr lang="en-GB" dirty="0" smtClean="0"/>
              <a:t> (usually within 48 working hours)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979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gwestiynau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Any other questions?</a:t>
            </a:r>
            <a:endParaRPr lang="en-GB" dirty="0"/>
          </a:p>
        </p:txBody>
      </p:sp>
      <p:pic>
        <p:nvPicPr>
          <p:cNvPr id="1026" name="Picture 2" descr="Ask Questions to Improve Your Leade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043" y="2658421"/>
            <a:ext cx="4602099" cy="344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692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123</TotalTime>
  <Words>971</Words>
  <Application>Microsoft Office PowerPoint</Application>
  <PresentationFormat>Widescreen</PresentationFormat>
  <Paragraphs>109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MS PGothic</vt:lpstr>
      <vt:lpstr>Arial</vt:lpstr>
      <vt:lpstr>Calibri</vt:lpstr>
      <vt:lpstr>Century Gothic</vt:lpstr>
      <vt:lpstr>Tahoma</vt:lpstr>
      <vt:lpstr>Wingdings 2</vt:lpstr>
      <vt:lpstr>Quotable</vt:lpstr>
      <vt:lpstr>ECAD6013/C Cwestiynau cyffredin am yr aseiniad Assignment FAQs</vt:lpstr>
      <vt:lpstr>1. Allwn ni gael nifer o eiriau ar gyfer pob adran?     Can we have a word count for each section?</vt:lpstr>
      <vt:lpstr>2. Allwch chi roi enghreifftiau o ymyrraethau?     Can you provide examples of interventions?</vt:lpstr>
      <vt:lpstr>3. Allwn ni ddefnyddio disgybl o PAP?     Can we use a pupil from PTE?</vt:lpstr>
      <vt:lpstr>4. Oes angen i ni gynnwys targedau ar frig yr aseiniad? Do we need to include targets at the beginning of our assignment? </vt:lpstr>
      <vt:lpstr>PowerPoint Presentation</vt:lpstr>
      <vt:lpstr>6. A allwn ni gynnwys atodiadau?     Can we include appendices?</vt:lpstr>
      <vt:lpstr>7. Sawl damcaniaeth sydd angen i fi ddefnyddio?     How many theorists should I use?</vt:lpstr>
      <vt:lpstr>8. Beth sydd angen cynnwys yn y cynllun hanner tymor?      What do we need to include in the half term plan?</vt:lpstr>
      <vt:lpstr>9. Allwch chi ddarllen trwy fy aseiniad?     Can you read through my assignment? </vt:lpstr>
      <vt:lpstr>Unrhyw gwestiynau eraill? Any other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Cwestiynau cyffredin am yr aseiniad Assignment FAQs</dc:title>
  <dc:creator>Nanna Ryder</dc:creator>
  <cp:lastModifiedBy>Nanna Ryder</cp:lastModifiedBy>
  <cp:revision>14</cp:revision>
  <dcterms:created xsi:type="dcterms:W3CDTF">2020-11-03T21:01:07Z</dcterms:created>
  <dcterms:modified xsi:type="dcterms:W3CDTF">2020-11-03T23:05:54Z</dcterms:modified>
</cp:coreProperties>
</file>