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77" r:id="rId2"/>
    <p:sldId id="331" r:id="rId3"/>
    <p:sldId id="332" r:id="rId4"/>
    <p:sldId id="258" r:id="rId5"/>
    <p:sldId id="333" r:id="rId6"/>
    <p:sldId id="350" r:id="rId7"/>
    <p:sldId id="351" r:id="rId8"/>
    <p:sldId id="334" r:id="rId9"/>
    <p:sldId id="335" r:id="rId10"/>
    <p:sldId id="336" r:id="rId11"/>
    <p:sldId id="337" r:id="rId12"/>
    <p:sldId id="339" r:id="rId13"/>
    <p:sldId id="338" r:id="rId14"/>
    <p:sldId id="341" r:id="rId15"/>
    <p:sldId id="342" r:id="rId16"/>
    <p:sldId id="343" r:id="rId17"/>
    <p:sldId id="344" r:id="rId18"/>
    <p:sldId id="345" r:id="rId19"/>
    <p:sldId id="346" r:id="rId20"/>
    <p:sldId id="347" r:id="rId21"/>
    <p:sldId id="348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82" autoAdjust="0"/>
    <p:restoredTop sz="94576" autoAdjust="0"/>
  </p:normalViewPr>
  <p:slideViewPr>
    <p:cSldViewPr>
      <p:cViewPr varScale="1">
        <p:scale>
          <a:sx n="115" d="100"/>
          <a:sy n="115" d="100"/>
        </p:scale>
        <p:origin x="135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283503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-_1dKYSQ1bM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>BMSK4002 </a:t>
            </a:r>
            <a:endParaRPr lang="en-GB" altLang="en-US" dirty="0" smtClean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Effective </a:t>
            </a:r>
            <a:r>
              <a:rPr lang="en-GB" altLang="en-US" dirty="0">
                <a:solidFill>
                  <a:schemeClr val="tx1"/>
                </a:solidFill>
              </a:rPr>
              <a:t>Team Working and Communication </a:t>
            </a: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Week 1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Introduction to the module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 smtClean="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sz="3200" b="1" dirty="0" smtClean="0"/>
              <a:t>MODULE AIMS</a:t>
            </a:r>
            <a:endParaRPr lang="en-GB" sz="3200" dirty="0"/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r>
              <a:rPr lang="en-GB" dirty="0"/>
              <a:t>To develop students’ awareness of the range of communication skills integral to success within the </a:t>
            </a:r>
            <a:r>
              <a:rPr lang="en-GB" dirty="0" smtClean="0"/>
              <a:t>workplace (covered in Term 1)</a:t>
            </a:r>
          </a:p>
          <a:p>
            <a:endParaRPr lang="en-GB" altLang="en-US" sz="2400" dirty="0"/>
          </a:p>
          <a:p>
            <a:r>
              <a:rPr lang="en-GB" dirty="0" smtClean="0"/>
              <a:t>To </a:t>
            </a:r>
            <a:r>
              <a:rPr lang="en-GB" dirty="0"/>
              <a:t>introduce students to strategies for effective team working. </a:t>
            </a:r>
          </a:p>
          <a:p>
            <a:endParaRPr lang="en-GB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 smtClean="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sz="3200" b="1" dirty="0"/>
              <a:t>LEARNING OUTCOMES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r>
              <a:rPr lang="en-GB" sz="2400" dirty="0"/>
              <a:t>Upon the successful completion of this module, the student should be able to demonstrate the ability to: 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smtClean="0"/>
              <a:t>apply </a:t>
            </a:r>
            <a:r>
              <a:rPr lang="en-GB" sz="2400" dirty="0"/>
              <a:t>the main theories relating to group dynamics, team working and communication to their own workplace examples; 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smtClean="0"/>
              <a:t>prepare </a:t>
            </a:r>
            <a:r>
              <a:rPr lang="en-GB" sz="2400" dirty="0"/>
              <a:t>and deliver a short presentation within a team working context. </a:t>
            </a:r>
          </a:p>
          <a:p>
            <a:endParaRPr lang="en-GB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400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0854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 dirty="0" smtClean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b="1" dirty="0" smtClean="0"/>
              <a:t>RECOMMENDED TEXTS</a:t>
            </a:r>
            <a:endParaRPr lang="en-GB" altLang="en-US" sz="3200" b="1" dirty="0"/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65138" y="126876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Essential</a:t>
            </a:r>
          </a:p>
          <a:p>
            <a:r>
              <a:rPr lang="en-GB" sz="2000" dirty="0" err="1"/>
              <a:t>Maund</a:t>
            </a:r>
            <a:r>
              <a:rPr lang="en-GB" sz="2000" dirty="0"/>
              <a:t>, A. </a:t>
            </a:r>
            <a:r>
              <a:rPr lang="en-GB" sz="2000" dirty="0" err="1"/>
              <a:t>Schriek</a:t>
            </a:r>
            <a:r>
              <a:rPr lang="en-GB" sz="2000" dirty="0"/>
              <a:t>, M. and </a:t>
            </a:r>
            <a:r>
              <a:rPr lang="en-GB" sz="2000" dirty="0" err="1"/>
              <a:t>Tinkler</a:t>
            </a:r>
            <a:r>
              <a:rPr lang="en-GB" sz="2000" dirty="0"/>
              <a:t>, P. (2017). </a:t>
            </a:r>
            <a:r>
              <a:rPr lang="en-GB" sz="2000" i="1" dirty="0"/>
              <a:t>Certificate in Higher Education: Skills for the Workplace Student Yearbook</a:t>
            </a:r>
            <a:r>
              <a:rPr lang="en-GB" sz="2000" dirty="0"/>
              <a:t>. Sage Publications 	</a:t>
            </a:r>
          </a:p>
          <a:p>
            <a:r>
              <a:rPr lang="en-GB" sz="2000" dirty="0"/>
              <a:t>Morgan, P. (2016). </a:t>
            </a:r>
            <a:r>
              <a:rPr lang="en-GB" sz="2000" i="1" dirty="0"/>
              <a:t>The Business Student’s Guide to Study and Employability</a:t>
            </a:r>
            <a:r>
              <a:rPr lang="en-GB" sz="2000" dirty="0"/>
              <a:t>. Sage Publications </a:t>
            </a:r>
            <a:r>
              <a:rPr lang="en-GB" sz="2800" dirty="0"/>
              <a:t>	</a:t>
            </a:r>
            <a:endParaRPr lang="en-GB" sz="2800" dirty="0" smtClean="0"/>
          </a:p>
          <a:p>
            <a:pPr marL="0" indent="0">
              <a:buNone/>
            </a:pPr>
            <a:r>
              <a:rPr lang="en-GB" sz="2000" b="1" dirty="0" err="1"/>
              <a:t>Ebooks</a:t>
            </a:r>
            <a:r>
              <a:rPr lang="en-GB" sz="2000" b="1" dirty="0"/>
              <a:t> </a:t>
            </a:r>
            <a:endParaRPr lang="en-GB" sz="2000" dirty="0"/>
          </a:p>
          <a:p>
            <a:r>
              <a:rPr lang="en-GB" sz="2000" dirty="0"/>
              <a:t>Belbin, R.M. (2010) </a:t>
            </a:r>
            <a:r>
              <a:rPr lang="en-GB" sz="2000" i="1" dirty="0" err="1"/>
              <a:t>Teamroles</a:t>
            </a:r>
            <a:r>
              <a:rPr lang="en-GB" sz="2000" i="1" dirty="0"/>
              <a:t> at Work</a:t>
            </a:r>
            <a:r>
              <a:rPr lang="en-GB" sz="2000" dirty="0"/>
              <a:t>. Butterworth-Heinemann Title; 2 edition</a:t>
            </a:r>
          </a:p>
          <a:p>
            <a:r>
              <a:rPr lang="en-GB" sz="2000" dirty="0" err="1"/>
              <a:t>Magin</a:t>
            </a:r>
            <a:r>
              <a:rPr lang="en-GB" sz="2000" dirty="0"/>
              <a:t>, M. (2004) </a:t>
            </a:r>
            <a:r>
              <a:rPr lang="en-GB" sz="2000" i="1" dirty="0"/>
              <a:t>Making teams Work: 24 Lessons for working together successfully</a:t>
            </a:r>
            <a:r>
              <a:rPr lang="en-GB" sz="2000" dirty="0"/>
              <a:t>. McGraw-Hill Pub.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 dirty="0" smtClean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b="1" dirty="0" smtClean="0"/>
              <a:t>RECOMMENDED TEXTS</a:t>
            </a:r>
            <a:endParaRPr lang="en-GB" altLang="en-US" sz="3200" b="1" dirty="0"/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65138" y="126876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Further</a:t>
            </a:r>
          </a:p>
          <a:p>
            <a:r>
              <a:rPr lang="en-GB" sz="1100" dirty="0"/>
              <a:t>Adair, J.E. (2009) Effective Teambuilding: How to make a winning team. London: Pan Books</a:t>
            </a:r>
          </a:p>
          <a:p>
            <a:r>
              <a:rPr lang="en-GB" sz="1100" dirty="0" err="1"/>
              <a:t>Alvesson</a:t>
            </a:r>
            <a:r>
              <a:rPr lang="en-GB" sz="1100" dirty="0"/>
              <a:t>, M., Willmott, H., </a:t>
            </a:r>
            <a:r>
              <a:rPr lang="en-GB" sz="1100" dirty="0" err="1"/>
              <a:t>Alvesson</a:t>
            </a:r>
            <a:r>
              <a:rPr lang="en-GB" sz="1100" dirty="0"/>
              <a:t>, P.M. and Willmott, P.H. (1996) Making sense of management: A critical introduction. 2nd </a:t>
            </a:r>
            <a:r>
              <a:rPr lang="en-GB" sz="1100" dirty="0" err="1"/>
              <a:t>edn</a:t>
            </a:r>
            <a:r>
              <a:rPr lang="en-GB" sz="1100" dirty="0"/>
              <a:t>. Thousand Oaks, CA: Sage Publications</a:t>
            </a:r>
          </a:p>
          <a:p>
            <a:r>
              <a:rPr lang="en-GB" sz="1100" dirty="0"/>
              <a:t>Belbin, M.R. (2012) Team roles at work. 2nd </a:t>
            </a:r>
            <a:r>
              <a:rPr lang="en-GB" sz="1100" dirty="0" err="1"/>
              <a:t>edn</a:t>
            </a:r>
            <a:r>
              <a:rPr lang="en-GB" sz="1100" dirty="0"/>
              <a:t>. Oxford: Butterworth-Heinemann.</a:t>
            </a:r>
          </a:p>
          <a:p>
            <a:r>
              <a:rPr lang="en-GB" sz="1100" dirty="0"/>
              <a:t>Belbin, R.M. (2010) </a:t>
            </a:r>
            <a:r>
              <a:rPr lang="en-GB" sz="1100" dirty="0" err="1"/>
              <a:t>Teamroles</a:t>
            </a:r>
            <a:r>
              <a:rPr lang="en-GB" sz="1100" dirty="0"/>
              <a:t> at Work. Butterworth-Heinemann Title; 2 edition </a:t>
            </a:r>
            <a:r>
              <a:rPr lang="en-GB" sz="1100" dirty="0" err="1"/>
              <a:t>Magin</a:t>
            </a:r>
            <a:r>
              <a:rPr lang="en-GB" sz="1100" dirty="0"/>
              <a:t>, M. (2004) Making teams Work: 24 Lessons for working together successfully. McGraw-Hill Pub.</a:t>
            </a:r>
          </a:p>
          <a:p>
            <a:r>
              <a:rPr lang="en-GB" sz="1100" dirty="0"/>
              <a:t>Blanchard, K.H., Hersey, P. and Johnson, D.E. (2000) Management of organizational </a:t>
            </a:r>
            <a:r>
              <a:rPr lang="en-GB" sz="1100" dirty="0" err="1"/>
              <a:t>behavior</a:t>
            </a:r>
            <a:r>
              <a:rPr lang="en-GB" sz="1100" dirty="0"/>
              <a:t>: Leading human resources. 8th </a:t>
            </a:r>
            <a:r>
              <a:rPr lang="en-GB" sz="1100" dirty="0" err="1"/>
              <a:t>edn</a:t>
            </a:r>
            <a:r>
              <a:rPr lang="en-GB" sz="1100" dirty="0"/>
              <a:t>. United Kingdom: Prentice Hall</a:t>
            </a:r>
          </a:p>
          <a:p>
            <a:r>
              <a:rPr lang="en-GB" sz="1100" dirty="0" err="1"/>
              <a:t>Bown</a:t>
            </a:r>
            <a:r>
              <a:rPr lang="en-GB" sz="1100" dirty="0"/>
              <a:t>, G. and Brady, C. (1991) Successful manager (women in management Workbook series). </a:t>
            </a:r>
            <a:r>
              <a:rPr lang="en-GB" sz="1100" dirty="0" err="1"/>
              <a:t>Kogan</a:t>
            </a:r>
            <a:r>
              <a:rPr lang="en-GB" sz="1100" dirty="0"/>
              <a:t> Page, Limited, London, United Kingdom</a:t>
            </a:r>
          </a:p>
          <a:p>
            <a:r>
              <a:rPr lang="en-GB" sz="1100" dirty="0"/>
              <a:t>Collins, J.C. and Jim, C. (2001) Good to great [why some companies make the leap ... And others don’t]. 4th </a:t>
            </a:r>
            <a:r>
              <a:rPr lang="en-GB" sz="1100" dirty="0" err="1"/>
              <a:t>edn</a:t>
            </a:r>
            <a:r>
              <a:rPr lang="en-GB" sz="1100" dirty="0"/>
              <a:t>. New York, NY: HarperCollins Children’s Book Group</a:t>
            </a:r>
          </a:p>
          <a:p>
            <a:r>
              <a:rPr lang="en-GB" sz="1100" dirty="0"/>
              <a:t>Covey, Stephen R. (1989) The 7 Habits of Highly Effective People: Powerful Lessons in Personal Change. 5th </a:t>
            </a:r>
            <a:r>
              <a:rPr lang="en-GB" sz="1100" dirty="0" err="1"/>
              <a:t>edn</a:t>
            </a:r>
            <a:r>
              <a:rPr lang="en-GB" sz="1100" dirty="0"/>
              <a:t>. New York: Simon and Schuster.</a:t>
            </a:r>
          </a:p>
          <a:p>
            <a:r>
              <a:rPr lang="en-GB" sz="1100" dirty="0" err="1"/>
              <a:t>Dalley</a:t>
            </a:r>
            <a:r>
              <a:rPr lang="en-GB" sz="1100" dirty="0"/>
              <a:t>, D., and Burton, L. Developing your Influencing Skills: How to influence people by increasing your credibility, trustworthiness and communication skills (2010) Universe of Learning Ltd.</a:t>
            </a:r>
          </a:p>
          <a:p>
            <a:r>
              <a:rPr lang="en-GB" sz="1100" dirty="0" err="1"/>
              <a:t>Ercegovac</a:t>
            </a:r>
            <a:r>
              <a:rPr lang="en-GB" sz="1100" dirty="0"/>
              <a:t>, Z. (2008) Information Literacy, search strategies, tools &amp; resources for high school students and college freshmen, </a:t>
            </a:r>
            <a:r>
              <a:rPr lang="en-GB" sz="1100" dirty="0" err="1"/>
              <a:t>Linworth</a:t>
            </a:r>
            <a:r>
              <a:rPr lang="en-GB" sz="1100" dirty="0"/>
              <a:t> Pub. 2nd ed.</a:t>
            </a:r>
          </a:p>
          <a:p>
            <a:r>
              <a:rPr lang="en-GB" sz="1100" dirty="0"/>
              <a:t>Tuckman, B.W. and Harper, B.E. (2012) Conducting educational research. 6th </a:t>
            </a:r>
            <a:r>
              <a:rPr lang="en-GB" sz="1100" dirty="0" err="1"/>
              <a:t>edn</a:t>
            </a:r>
            <a:r>
              <a:rPr lang="en-GB" sz="1100" dirty="0"/>
              <a:t>. United States: </a:t>
            </a:r>
            <a:r>
              <a:rPr lang="en-GB" sz="1100" dirty="0" err="1"/>
              <a:t>Rowman</a:t>
            </a:r>
            <a:r>
              <a:rPr lang="en-GB" sz="1100" dirty="0"/>
              <a:t> &amp; Littlefield Publishers.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43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7">
            <a:extLst>
              <a:ext uri="{FF2B5EF4-FFF2-40B4-BE49-F238E27FC236}">
                <a16:creationId xmlns:a16="http://schemas.microsoft.com/office/drawing/2014/main" id="{27054C9D-ED45-456B-90D8-0F690EB52ADA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468313" y="1484313"/>
            <a:ext cx="7704137" cy="576103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800" dirty="0"/>
              <a:t>You must achieve at least an 80% attendance record</a:t>
            </a:r>
          </a:p>
          <a:p>
            <a:pPr eaLnBrk="1" hangingPunct="1">
              <a:defRPr/>
            </a:pPr>
            <a:r>
              <a:rPr lang="en-GB" altLang="en-US" sz="2800" dirty="0"/>
              <a:t>Attendance (register) – 2 </a:t>
            </a:r>
            <a:r>
              <a:rPr lang="en-GB" altLang="en-US" sz="2800" dirty="0" err="1"/>
              <a:t>lates</a:t>
            </a:r>
            <a:r>
              <a:rPr lang="en-GB" altLang="en-US" sz="2800" dirty="0"/>
              <a:t> = 1 absence</a:t>
            </a:r>
          </a:p>
          <a:p>
            <a:pPr eaLnBrk="1" hangingPunct="1">
              <a:defRPr/>
            </a:pPr>
            <a:r>
              <a:rPr lang="en-GB" altLang="en-US" sz="2800" dirty="0" err="1"/>
              <a:t>Lates</a:t>
            </a:r>
            <a:r>
              <a:rPr lang="en-GB" altLang="en-US" sz="2800" dirty="0"/>
              <a:t> recorded 10 minutes after class starts until 40 minutes into the class</a:t>
            </a:r>
          </a:p>
          <a:p>
            <a:pPr eaLnBrk="1" hangingPunct="1">
              <a:defRPr/>
            </a:pPr>
            <a:r>
              <a:rPr lang="en-GB" altLang="en-US" sz="2800" dirty="0"/>
              <a:t>Any later, student is marked as absent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</p:txBody>
      </p:sp>
      <p:sp>
        <p:nvSpPr>
          <p:cNvPr id="9219" name="Rectangle 1026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 smtClean="0"/>
              <a:t>Important - Attendance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CE87A4-82E5-4B5D-A339-27E649CB3E3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541118-0CCB-4DE6-B824-CA8AA2D772FE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9221" name="Slide Number Placeholder 2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495AAFF-761F-40B4-A4B5-0416ADE489A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 smtClean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824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 smtClean="0"/>
              <a:t/>
            </a:r>
            <a:br>
              <a:rPr lang="en-GB" altLang="en-US" sz="4000" b="1" dirty="0" smtClean="0"/>
            </a:br>
            <a:r>
              <a:rPr lang="en-GB" altLang="en-US" sz="4000" b="1" dirty="0" smtClean="0"/>
              <a:t>Example: Class starts at 9.00am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endParaRPr lang="en-GB" altLang="en-US" dirty="0" smtClean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AE4E5-9127-472F-A8C7-2D25AB212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9.05 - full attendance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9.20 – marked as late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9.45 – marked as absent 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NOTE: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Same rules if you leave early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A3E45A-C9E0-4032-A913-E17F2306447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10245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2EF2470-9C8B-4CFC-9D88-45E45EB8D5E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 smtClean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553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 dirty="0" smtClean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b="1" dirty="0" smtClean="0"/>
              <a:t>LEARNING AND TEACHING STRATEGIES</a:t>
            </a:r>
            <a:endParaRPr lang="en-GB" altLang="en-US" sz="3200" b="1" dirty="0"/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65138" y="1268760"/>
            <a:ext cx="8229600" cy="3916363"/>
          </a:xfrm>
        </p:spPr>
        <p:txBody>
          <a:bodyPr/>
          <a:lstStyle/>
          <a:p>
            <a:r>
              <a:rPr lang="en-GB" sz="2000" dirty="0"/>
              <a:t>Lectures</a:t>
            </a:r>
          </a:p>
          <a:p>
            <a:pPr lvl="1"/>
            <a:r>
              <a:rPr lang="en-GB" sz="2000" dirty="0"/>
              <a:t>For the explanation of key themes and concepts</a:t>
            </a:r>
          </a:p>
          <a:p>
            <a:pPr lvl="2"/>
            <a:r>
              <a:rPr lang="en-GB" sz="1600" dirty="0"/>
              <a:t>principally lecturer talking but feel free to ask questions</a:t>
            </a:r>
          </a:p>
          <a:p>
            <a:r>
              <a:rPr lang="en-GB" sz="2000" dirty="0"/>
              <a:t>Workshops</a:t>
            </a:r>
          </a:p>
          <a:p>
            <a:pPr lvl="1"/>
            <a:r>
              <a:rPr lang="en-GB" sz="2000" dirty="0"/>
              <a:t>Various activities and cases</a:t>
            </a:r>
          </a:p>
          <a:p>
            <a:r>
              <a:rPr lang="en-GB" sz="2000" dirty="0" smtClean="0"/>
              <a:t>Moodle</a:t>
            </a:r>
            <a:endParaRPr lang="en-GB" sz="2000" dirty="0"/>
          </a:p>
          <a:p>
            <a:pPr lvl="1"/>
            <a:r>
              <a:rPr lang="en-GB" sz="2000" dirty="0"/>
              <a:t>Web-pages devoted to the module</a:t>
            </a:r>
          </a:p>
          <a:p>
            <a:pPr lvl="1"/>
            <a:r>
              <a:rPr lang="en-GB" sz="2000" dirty="0"/>
              <a:t>Repository for resources</a:t>
            </a:r>
          </a:p>
          <a:p>
            <a:pPr lvl="1"/>
            <a:r>
              <a:rPr lang="en-GB" sz="2000" dirty="0"/>
              <a:t>Communication</a:t>
            </a:r>
          </a:p>
          <a:p>
            <a:r>
              <a:rPr lang="en-GB" sz="2000" dirty="0"/>
              <a:t>Reading/personal study – see reading list</a:t>
            </a:r>
          </a:p>
          <a:p>
            <a:pPr lvl="1"/>
            <a:r>
              <a:rPr lang="en-GB" sz="2000" dirty="0"/>
              <a:t>Most important of all!!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473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Making the Most of Your 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sz="2400" dirty="0"/>
              <a:t>Arrive </a:t>
            </a:r>
            <a:r>
              <a:rPr lang="en-GB" sz="2400" b="1" dirty="0"/>
              <a:t>on time</a:t>
            </a:r>
            <a:r>
              <a:rPr lang="en-GB" sz="2400" dirty="0"/>
              <a:t> at the start and after any breaks.</a:t>
            </a:r>
          </a:p>
          <a:p>
            <a:pPr eaLnBrk="1" hangingPunct="1"/>
            <a:r>
              <a:rPr lang="en-GB" altLang="en-US" sz="2400" dirty="0" smtClean="0"/>
              <a:t>Mobile </a:t>
            </a:r>
            <a:r>
              <a:rPr lang="en-GB" altLang="en-US" sz="2400" dirty="0"/>
              <a:t>phones – switched off and in your bag. Out of sight out of mind!</a:t>
            </a:r>
          </a:p>
          <a:p>
            <a:r>
              <a:rPr lang="en-GB" sz="2400" dirty="0" smtClean="0"/>
              <a:t>Take </a:t>
            </a:r>
            <a:r>
              <a:rPr lang="en-GB" sz="2400" dirty="0"/>
              <a:t>notes -these will help focus your thoughts as you complete the associated </a:t>
            </a:r>
            <a:r>
              <a:rPr lang="en-GB" sz="2400" dirty="0" smtClean="0"/>
              <a:t>reading</a:t>
            </a:r>
            <a:r>
              <a:rPr lang="en-GB" sz="2400" dirty="0"/>
              <a:t> </a:t>
            </a:r>
            <a:r>
              <a:rPr lang="en-GB" sz="2400" dirty="0" smtClean="0"/>
              <a:t>(r</a:t>
            </a:r>
            <a:r>
              <a:rPr lang="en-GB" altLang="en-US" sz="2400" dirty="0" smtClean="0"/>
              <a:t>emember </a:t>
            </a:r>
            <a:r>
              <a:rPr lang="en-GB" altLang="en-US" sz="2400" dirty="0"/>
              <a:t>to bring pen and </a:t>
            </a:r>
            <a:r>
              <a:rPr lang="en-GB" altLang="en-US" sz="2400" dirty="0" smtClean="0"/>
              <a:t>paper)</a:t>
            </a:r>
          </a:p>
          <a:p>
            <a:r>
              <a:rPr lang="en-GB" altLang="en-US" sz="2400" dirty="0" smtClean="0"/>
              <a:t>Correspondence </a:t>
            </a:r>
            <a:r>
              <a:rPr lang="en-GB" altLang="en-US" sz="2400" dirty="0"/>
              <a:t>– name, student number, module – make sure you check your </a:t>
            </a:r>
            <a:r>
              <a:rPr lang="en-GB" altLang="en-US" sz="2400" dirty="0" smtClean="0"/>
              <a:t>UWTSD </a:t>
            </a:r>
            <a:r>
              <a:rPr lang="en-GB" altLang="en-US" sz="2400" dirty="0"/>
              <a:t>email frequently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6171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Assessment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03325"/>
            <a:ext cx="8229600" cy="3917032"/>
          </a:xfrm>
        </p:spPr>
        <p:txBody>
          <a:bodyPr/>
          <a:lstStyle/>
          <a:p>
            <a:r>
              <a:rPr lang="en-GB" sz="2400" dirty="0" smtClean="0"/>
              <a:t>Will be discussed in detail in week 2</a:t>
            </a:r>
          </a:p>
          <a:p>
            <a:r>
              <a:rPr lang="en-GB" sz="2400" dirty="0"/>
              <a:t>Is worth 50% of the final mark for the module</a:t>
            </a:r>
          </a:p>
          <a:p>
            <a:pPr lvl="1"/>
            <a:r>
              <a:rPr lang="en-GB" sz="2000" dirty="0"/>
              <a:t>So even if you failed Assignment 1, you can still pass the module if the average is above 40%</a:t>
            </a:r>
          </a:p>
          <a:p>
            <a:r>
              <a:rPr lang="en-GB" sz="2400" dirty="0"/>
              <a:t>Group Presentation: 10 </a:t>
            </a:r>
            <a:r>
              <a:rPr lang="en-GB" sz="2400" dirty="0" smtClean="0"/>
              <a:t>minutes</a:t>
            </a:r>
          </a:p>
          <a:p>
            <a:r>
              <a:rPr lang="en-GB" sz="2400" dirty="0"/>
              <a:t>Students will present on the topic of team work and underpinning theory. Evidence will include a recorded PowerPoint presentation and a presentation plan. </a:t>
            </a:r>
            <a:endParaRPr lang="en-GB" sz="1800" dirty="0"/>
          </a:p>
          <a:p>
            <a:pPr lvl="1"/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5497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Questions to consider in this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TEAM?</a:t>
            </a:r>
          </a:p>
          <a:p>
            <a:endParaRPr lang="en-GB" dirty="0"/>
          </a:p>
          <a:p>
            <a:r>
              <a:rPr lang="en-GB" dirty="0"/>
              <a:t>Why TEAM work?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7816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 dirty="0"/>
              <a:t>Work in Groups </a:t>
            </a:r>
            <a:r>
              <a:rPr lang="en-GB" dirty="0"/>
              <a:t>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What do you think a TEAM is?</a:t>
            </a:r>
          </a:p>
          <a:p>
            <a:r>
              <a:rPr lang="en-AU" altLang="en-US" sz="2400" dirty="0" smtClean="0"/>
              <a:t>Discuss </a:t>
            </a:r>
            <a:r>
              <a:rPr lang="en-AU" altLang="en-US" sz="2400" dirty="0"/>
              <a:t>in small groups and devise own list. </a:t>
            </a:r>
          </a:p>
          <a:p>
            <a:r>
              <a:rPr lang="en-AU" altLang="en-US" sz="2400" dirty="0"/>
              <a:t>Discuss any differences-do you think anything is missing? </a:t>
            </a:r>
          </a:p>
          <a:p>
            <a:r>
              <a:rPr lang="en-AU" altLang="en-US" sz="2400" dirty="0"/>
              <a:t>Add any extras agreed upon.</a:t>
            </a:r>
            <a:endParaRPr lang="en-US" alt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6805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Team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AU" altLang="en-US" sz="2000" u="sng" dirty="0"/>
              <a:t>T</a:t>
            </a:r>
            <a:r>
              <a:rPr lang="en-AU" altLang="en-US" sz="2000" dirty="0"/>
              <a:t>ogether </a:t>
            </a:r>
            <a:r>
              <a:rPr lang="en-AU" altLang="en-US" sz="2000" u="sng" dirty="0"/>
              <a:t>E</a:t>
            </a:r>
            <a:r>
              <a:rPr lang="en-AU" altLang="en-US" sz="2000" dirty="0"/>
              <a:t>veryone </a:t>
            </a:r>
            <a:r>
              <a:rPr lang="en-AU" altLang="en-US" sz="2000" u="sng" dirty="0"/>
              <a:t>A</a:t>
            </a:r>
            <a:r>
              <a:rPr lang="en-AU" altLang="en-US" sz="2000" dirty="0"/>
              <a:t>chieves </a:t>
            </a:r>
            <a:r>
              <a:rPr lang="en-AU" altLang="en-US" sz="2000" u="sng" dirty="0"/>
              <a:t>M</a:t>
            </a:r>
            <a:r>
              <a:rPr lang="en-AU" altLang="en-US" sz="2000" dirty="0"/>
              <a:t>ore</a:t>
            </a:r>
          </a:p>
          <a:p>
            <a:pPr>
              <a:buFontTx/>
              <a:buNone/>
            </a:pPr>
            <a:endParaRPr lang="en-AU" altLang="en-US" sz="2000" dirty="0"/>
          </a:p>
          <a:p>
            <a:pPr>
              <a:buFontTx/>
              <a:buNone/>
            </a:pPr>
            <a:r>
              <a:rPr lang="en-AU" altLang="en-US" sz="2000" i="1" dirty="0" smtClean="0"/>
              <a:t>Never </a:t>
            </a:r>
            <a:r>
              <a:rPr lang="en-AU" altLang="en-US" sz="2000" i="1" dirty="0"/>
              <a:t>doubt that a small group of thoughtful, committed people can </a:t>
            </a:r>
            <a:endParaRPr lang="en-AU" altLang="en-US" sz="2000" i="1" dirty="0" smtClean="0"/>
          </a:p>
          <a:p>
            <a:pPr>
              <a:buFontTx/>
              <a:buNone/>
            </a:pPr>
            <a:r>
              <a:rPr lang="en-AU" altLang="en-US" sz="2000" i="1" dirty="0" smtClean="0"/>
              <a:t>change the world</a:t>
            </a:r>
            <a:r>
              <a:rPr lang="en-AU" altLang="en-US" sz="2000" i="1" dirty="0"/>
              <a:t>: indeed it is the only thing that ever has. </a:t>
            </a:r>
            <a:endParaRPr lang="en-AU" altLang="en-US" sz="2000" i="1" dirty="0" smtClean="0"/>
          </a:p>
          <a:p>
            <a:pPr>
              <a:buFontTx/>
              <a:buNone/>
            </a:pPr>
            <a:r>
              <a:rPr lang="en-AU" altLang="en-US" sz="1200" i="1" dirty="0" smtClean="0"/>
              <a:t>                                             </a:t>
            </a:r>
            <a:r>
              <a:rPr lang="en-AU" altLang="en-US" sz="1200" i="1" dirty="0"/>
              <a:t>Margaret Mead</a:t>
            </a:r>
          </a:p>
          <a:p>
            <a:pPr>
              <a:buFontTx/>
              <a:buNone/>
            </a:pPr>
            <a:endParaRPr lang="en-AU" altLang="en-US" sz="2000" i="1" dirty="0"/>
          </a:p>
          <a:p>
            <a:pPr>
              <a:buFontTx/>
              <a:buNone/>
            </a:pPr>
            <a:r>
              <a:rPr lang="en-AU" altLang="en-US" sz="2000" i="1" dirty="0" smtClean="0"/>
              <a:t>Innovation </a:t>
            </a:r>
            <a:r>
              <a:rPr lang="en-AU" altLang="en-US" sz="2000" i="1" dirty="0"/>
              <a:t>is simply group intelligence having </a:t>
            </a:r>
            <a:r>
              <a:rPr lang="en-AU" altLang="en-US" sz="2000" i="1" dirty="0" smtClean="0"/>
              <a:t>fun</a:t>
            </a:r>
          </a:p>
          <a:p>
            <a:pPr>
              <a:buFontTx/>
              <a:buNone/>
            </a:pPr>
            <a:r>
              <a:rPr lang="en-AU" altLang="en-US" sz="2000" i="1" dirty="0"/>
              <a:t>		</a:t>
            </a:r>
            <a:r>
              <a:rPr lang="en-AU" altLang="en-US" sz="2000" i="1" dirty="0" smtClean="0"/>
              <a:t>	</a:t>
            </a:r>
            <a:r>
              <a:rPr lang="en-AU" altLang="en-US" sz="1400" i="1" dirty="0" smtClean="0"/>
              <a:t>Tom </a:t>
            </a:r>
            <a:r>
              <a:rPr lang="en-AU" altLang="en-US" sz="1400" i="1" dirty="0"/>
              <a:t>Peters</a:t>
            </a:r>
            <a:endParaRPr lang="en-GB" sz="1400" dirty="0"/>
          </a:p>
          <a:p>
            <a:endParaRPr lang="en-GB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22027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is your take on this?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/>
            <a:r>
              <a:rPr lang="en-GB" altLang="en-US" sz="2400" dirty="0"/>
              <a:t>More than one person</a:t>
            </a:r>
          </a:p>
          <a:p>
            <a:pPr lvl="1" indent="-400050"/>
            <a:r>
              <a:rPr lang="en-GB" altLang="en-US" sz="2000" dirty="0"/>
              <a:t>So the crowd at </a:t>
            </a:r>
            <a:r>
              <a:rPr lang="en-GB" altLang="en-US" sz="2000" dirty="0" err="1"/>
              <a:t>at</a:t>
            </a:r>
            <a:r>
              <a:rPr lang="en-GB" altLang="en-US" sz="2000" dirty="0"/>
              <a:t> a football match?</a:t>
            </a:r>
          </a:p>
          <a:p>
            <a:pPr lvl="1" indent="-400050"/>
            <a:r>
              <a:rPr lang="en-GB" altLang="en-US" sz="2000" dirty="0"/>
              <a:t>Is a team different to a group?</a:t>
            </a:r>
          </a:p>
          <a:p>
            <a:pPr lvl="1" indent="-400050"/>
            <a:r>
              <a:rPr lang="en-GB" altLang="en-US" sz="2000" dirty="0"/>
              <a:t> Or a community?</a:t>
            </a:r>
          </a:p>
          <a:p>
            <a:pPr marL="342900" lvl="1" indent="0">
              <a:buNone/>
            </a:pPr>
            <a:endParaRPr lang="en-GB" altLang="en-US" sz="2000" dirty="0"/>
          </a:p>
          <a:p>
            <a:pPr marL="457200" indent="-457200"/>
            <a:r>
              <a:rPr lang="en-GB" altLang="en-US" sz="2400" dirty="0"/>
              <a:t>More than one person working on a shared task, in which the process is improved because of the involvement of different people with different perspectives, skills and aptitudes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14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AU" altLang="en-US" b="1" dirty="0"/>
              <a:t>What is Teamwork?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AU" altLang="en-US" sz="2400" dirty="0"/>
              <a:t>In your Group, how would you define it?</a:t>
            </a:r>
          </a:p>
          <a:p>
            <a:pPr>
              <a:buFontTx/>
              <a:buNone/>
            </a:pPr>
            <a:endParaRPr lang="en-AU" altLang="en-US" sz="2400" dirty="0"/>
          </a:p>
          <a:p>
            <a:pPr>
              <a:buFontTx/>
              <a:buNone/>
            </a:pPr>
            <a:r>
              <a:rPr lang="en-AU" altLang="en-US" sz="2400" dirty="0"/>
              <a:t>What do we think of as the qualities of  a good team?</a:t>
            </a:r>
          </a:p>
          <a:p>
            <a:pPr>
              <a:buFontTx/>
              <a:buNone/>
            </a:pPr>
            <a:endParaRPr lang="en-US" altLang="en-US" sz="2400" dirty="0"/>
          </a:p>
          <a:p>
            <a:pPr>
              <a:buFontTx/>
              <a:buNone/>
            </a:pPr>
            <a:r>
              <a:rPr lang="en-US" altLang="en-US" sz="2400" dirty="0"/>
              <a:t>With a partner, make a list of what makes a winning </a:t>
            </a:r>
            <a:r>
              <a:rPr lang="en-US" altLang="en-US" sz="2400" dirty="0" smtClean="0"/>
              <a:t>team</a:t>
            </a:r>
            <a:endParaRPr lang="en-US" alt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9391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476672"/>
            <a:ext cx="8568952" cy="4536504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 smtClean="0"/>
              <a:t>Synergy:</a:t>
            </a:r>
          </a:p>
          <a:p>
            <a:pPr marL="0" indent="0">
              <a:buNone/>
            </a:pPr>
            <a:r>
              <a:rPr lang="en-GB" sz="2000" dirty="0" smtClean="0"/>
              <a:t>The </a:t>
            </a:r>
            <a:r>
              <a:rPr lang="en-GB" sz="2000" dirty="0"/>
              <a:t>combined power of a group of things when they are working together that is greater than the total power achieved by each working separately.</a:t>
            </a:r>
          </a:p>
          <a:p>
            <a:pPr marL="0" indent="0">
              <a:buNone/>
            </a:pPr>
            <a:r>
              <a:rPr lang="en-GB" sz="2000" dirty="0" smtClean="0"/>
              <a:t>This </a:t>
            </a:r>
            <a:r>
              <a:rPr lang="en-GB" sz="2000" dirty="0"/>
              <a:t>can be also said to be 1+1=3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Link on </a:t>
            </a:r>
            <a:r>
              <a:rPr lang="en-GB" sz="2000" dirty="0" smtClean="0"/>
              <a:t>Synergy</a:t>
            </a:r>
          </a:p>
          <a:p>
            <a:pPr marL="0" indent="0">
              <a:buNone/>
            </a:pPr>
            <a:r>
              <a:rPr lang="en-GB" sz="2000" dirty="0" smtClean="0"/>
              <a:t>(</a:t>
            </a:r>
            <a:r>
              <a:rPr lang="en-GB" sz="2000" dirty="0"/>
              <a:t>Team Work: How to Create Harmony and Synergy in Your Workplace </a:t>
            </a:r>
            <a:r>
              <a:rPr lang="en-GB" sz="2000" dirty="0" smtClean="0"/>
              <a:t>Team)</a:t>
            </a:r>
            <a:endParaRPr lang="en-GB" sz="2000" dirty="0"/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https://www.youtube.com/watch?v=-_1dKYSQ1bM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1811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AU" altLang="en-US" sz="3200" b="1" dirty="0"/>
              <a:t>What makes an Effective Team?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 sz="2800" dirty="0"/>
              <a:t>Basic Elements of Effectiveness:</a:t>
            </a:r>
          </a:p>
          <a:p>
            <a:r>
              <a:rPr lang="en-US" altLang="en-US" sz="2800" dirty="0"/>
              <a:t>Good Communication and Social Skills</a:t>
            </a:r>
          </a:p>
          <a:p>
            <a:r>
              <a:rPr lang="en-US" altLang="en-US" sz="2800" dirty="0"/>
              <a:t>Positive Interdependence: We instead of me</a:t>
            </a:r>
          </a:p>
          <a:p>
            <a:r>
              <a:rPr lang="en-US" altLang="en-US" sz="2800" dirty="0"/>
              <a:t>Individual Accountability/ Personal Responsibility</a:t>
            </a:r>
          </a:p>
          <a:p>
            <a:r>
              <a:rPr lang="en-US" altLang="en-US" sz="2800" dirty="0"/>
              <a:t>Group Processing</a:t>
            </a:r>
          </a:p>
          <a:p>
            <a:r>
              <a:rPr lang="en-US" altLang="en-US" sz="2800" dirty="0"/>
              <a:t>S</a:t>
            </a:r>
            <a:r>
              <a:rPr lang="en-AU" altLang="en-US" sz="2800" dirty="0"/>
              <a:t>hared goals</a:t>
            </a:r>
          </a:p>
          <a:p>
            <a:r>
              <a:rPr lang="en-AU" altLang="en-US" sz="2800" dirty="0"/>
              <a:t>Processes for Conflict Resolution</a:t>
            </a:r>
            <a:endParaRPr lang="en-US" altLang="en-US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9698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AU" altLang="en-US" sz="3200" b="1" dirty="0"/>
              <a:t>Motivation Matters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AU" altLang="en-US" dirty="0"/>
              <a:t>Think about your own work teams - why are people there?</a:t>
            </a:r>
          </a:p>
          <a:p>
            <a:pPr marL="0" indent="0">
              <a:buNone/>
            </a:pPr>
            <a:r>
              <a:rPr lang="en-AU" altLang="en-US" dirty="0"/>
              <a:t> </a:t>
            </a:r>
          </a:p>
          <a:p>
            <a:r>
              <a:rPr lang="en-AU" altLang="en-US" dirty="0"/>
              <a:t>Do paid and volunteer staff have different reasons for being there?</a:t>
            </a:r>
          </a:p>
          <a:p>
            <a:endParaRPr lang="en-AU" altLang="en-US" dirty="0"/>
          </a:p>
          <a:p>
            <a:r>
              <a:rPr lang="en-AU" altLang="en-US" dirty="0"/>
              <a:t>Is there potential for conflict because of this?</a:t>
            </a:r>
          </a:p>
          <a:p>
            <a:pPr marL="0" indent="0">
              <a:buNone/>
            </a:pPr>
            <a:endParaRPr lang="en-AU" altLang="en-US" dirty="0"/>
          </a:p>
          <a:p>
            <a:r>
              <a:rPr lang="en-AU" altLang="en-US" dirty="0"/>
              <a:t>How can this be dealt with?</a:t>
            </a:r>
            <a:endParaRPr lang="en-US" altLang="en-US" dirty="0"/>
          </a:p>
          <a:p>
            <a:endParaRPr lang="en-GB" dirty="0"/>
          </a:p>
          <a:p>
            <a:r>
              <a:rPr lang="en-AU" altLang="en-US" dirty="0"/>
              <a:t>What do people want from their jobs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115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sz="3200" b="1" dirty="0"/>
              <a:t>What is in it for me? And them?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4680520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GB" altLang="en-US" sz="4200" dirty="0"/>
              <a:t>Maslow (1943) identified a hierarchy of needs which can also be </a:t>
            </a:r>
            <a:endParaRPr lang="en-GB" altLang="en-US" sz="4200" dirty="0" smtClean="0"/>
          </a:p>
          <a:p>
            <a:pPr marL="0" indent="0">
              <a:lnSpc>
                <a:spcPct val="80000"/>
              </a:lnSpc>
              <a:buNone/>
            </a:pPr>
            <a:endParaRPr lang="en-GB" altLang="en-US" sz="3800" dirty="0" smtClean="0"/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4200" dirty="0" smtClean="0"/>
              <a:t>seen </a:t>
            </a:r>
            <a:r>
              <a:rPr lang="en-GB" altLang="en-US" sz="4200" dirty="0"/>
              <a:t>as motivational factors: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4200" dirty="0"/>
          </a:p>
          <a:p>
            <a:pPr lvl="1">
              <a:lnSpc>
                <a:spcPct val="80000"/>
              </a:lnSpc>
            </a:pPr>
            <a:r>
              <a:rPr lang="en-GB" altLang="en-US" sz="4400" dirty="0" smtClean="0"/>
              <a:t>Physiological: </a:t>
            </a:r>
          </a:p>
          <a:p>
            <a:pPr lvl="2">
              <a:lnSpc>
                <a:spcPct val="80000"/>
              </a:lnSpc>
            </a:pPr>
            <a:r>
              <a:rPr lang="en-GB" altLang="en-US" sz="3400" dirty="0" smtClean="0"/>
              <a:t>Food, water, shelter, sleep</a:t>
            </a:r>
          </a:p>
          <a:p>
            <a:pPr marL="685800" lvl="2" indent="0">
              <a:lnSpc>
                <a:spcPct val="80000"/>
              </a:lnSpc>
              <a:buNone/>
            </a:pPr>
            <a:endParaRPr lang="en-GB" altLang="en-US" sz="2500" dirty="0"/>
          </a:p>
          <a:p>
            <a:pPr lvl="1">
              <a:lnSpc>
                <a:spcPct val="80000"/>
              </a:lnSpc>
            </a:pPr>
            <a:r>
              <a:rPr lang="en-GB" altLang="en-US" sz="4400" dirty="0"/>
              <a:t>Safety</a:t>
            </a:r>
          </a:p>
          <a:p>
            <a:pPr lvl="2">
              <a:lnSpc>
                <a:spcPct val="80000"/>
              </a:lnSpc>
            </a:pPr>
            <a:r>
              <a:rPr lang="en-GB" altLang="en-US" sz="2500" dirty="0"/>
              <a:t>Stability, law, structure, clarity</a:t>
            </a:r>
          </a:p>
          <a:p>
            <a:pPr marL="685800" lvl="2" indent="0">
              <a:lnSpc>
                <a:spcPct val="80000"/>
              </a:lnSpc>
              <a:buNone/>
            </a:pPr>
            <a:endParaRPr lang="en-GB" altLang="en-US" sz="2500" dirty="0"/>
          </a:p>
          <a:p>
            <a:pPr lvl="1">
              <a:lnSpc>
                <a:spcPct val="80000"/>
              </a:lnSpc>
            </a:pPr>
            <a:r>
              <a:rPr lang="en-GB" altLang="en-US" sz="4400" dirty="0"/>
              <a:t>Belongingness</a:t>
            </a:r>
          </a:p>
          <a:p>
            <a:pPr lvl="2">
              <a:lnSpc>
                <a:spcPct val="80000"/>
              </a:lnSpc>
            </a:pPr>
            <a:r>
              <a:rPr lang="en-GB" altLang="en-US" sz="2500" dirty="0"/>
              <a:t>Partnership, friendship, groups</a:t>
            </a:r>
          </a:p>
          <a:p>
            <a:pPr marL="685800" lvl="2" indent="0">
              <a:lnSpc>
                <a:spcPct val="80000"/>
              </a:lnSpc>
              <a:buNone/>
            </a:pPr>
            <a:endParaRPr lang="en-GB" altLang="en-US" sz="2500" dirty="0"/>
          </a:p>
          <a:p>
            <a:pPr lvl="1">
              <a:lnSpc>
                <a:spcPct val="80000"/>
              </a:lnSpc>
            </a:pPr>
            <a:r>
              <a:rPr lang="en-GB" altLang="en-US" sz="4400" dirty="0"/>
              <a:t>Esteem</a:t>
            </a:r>
          </a:p>
          <a:p>
            <a:pPr lvl="2">
              <a:lnSpc>
                <a:spcPct val="80000"/>
              </a:lnSpc>
            </a:pPr>
            <a:r>
              <a:rPr lang="en-GB" altLang="en-US" sz="2500" dirty="0"/>
              <a:t>Self esteem, respect of others</a:t>
            </a:r>
          </a:p>
          <a:p>
            <a:pPr marL="685800" lvl="2" indent="0">
              <a:lnSpc>
                <a:spcPct val="80000"/>
              </a:lnSpc>
              <a:buNone/>
            </a:pPr>
            <a:endParaRPr lang="en-GB" altLang="en-US" sz="2500" dirty="0"/>
          </a:p>
          <a:p>
            <a:pPr lvl="1">
              <a:lnSpc>
                <a:spcPct val="80000"/>
              </a:lnSpc>
            </a:pPr>
            <a:r>
              <a:rPr lang="en-GB" altLang="en-US" sz="4400" dirty="0"/>
              <a:t>Self-Actualisation</a:t>
            </a:r>
          </a:p>
          <a:p>
            <a:pPr lvl="2">
              <a:lnSpc>
                <a:spcPct val="80000"/>
              </a:lnSpc>
            </a:pPr>
            <a:r>
              <a:rPr lang="en-GB" altLang="en-US" sz="2500" dirty="0"/>
              <a:t>Meeting challenges, fulfilling </a:t>
            </a:r>
            <a:r>
              <a:rPr lang="en-GB" altLang="en-US" sz="2500" dirty="0" smtClean="0"/>
              <a:t>promise</a:t>
            </a:r>
          </a:p>
          <a:p>
            <a:pPr lvl="2">
              <a:lnSpc>
                <a:spcPct val="80000"/>
              </a:lnSpc>
            </a:pPr>
            <a:endParaRPr lang="en-GB" altLang="en-US" sz="2500" dirty="0"/>
          </a:p>
          <a:p>
            <a:pPr lvl="1">
              <a:lnSpc>
                <a:spcPct val="80000"/>
              </a:lnSpc>
            </a:pPr>
            <a:r>
              <a:rPr lang="en-GB" altLang="en-US" sz="4400" dirty="0"/>
              <a:t>Need to </a:t>
            </a:r>
            <a:r>
              <a:rPr lang="en-GB" altLang="en-US" sz="4400" dirty="0" smtClean="0"/>
              <a:t>know</a:t>
            </a:r>
          </a:p>
          <a:p>
            <a:pPr lvl="1">
              <a:lnSpc>
                <a:spcPct val="80000"/>
              </a:lnSpc>
            </a:pPr>
            <a:endParaRPr lang="en-GB" altLang="en-US" sz="4400" dirty="0" smtClean="0"/>
          </a:p>
          <a:p>
            <a:pPr lvl="1">
              <a:lnSpc>
                <a:spcPct val="80000"/>
              </a:lnSpc>
            </a:pPr>
            <a:r>
              <a:rPr lang="en-GB" altLang="en-US" sz="4400" dirty="0" smtClean="0"/>
              <a:t>Aesthetic </a:t>
            </a:r>
            <a:r>
              <a:rPr lang="en-GB" altLang="en-US" sz="4400" dirty="0"/>
              <a:t>needs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15843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 dirty="0"/>
              <a:t>You </a:t>
            </a:r>
            <a:r>
              <a:rPr lang="en-GB" altLang="en-US" sz="3200" b="1" dirty="0" smtClean="0"/>
              <a:t>Need </a:t>
            </a:r>
            <a:r>
              <a:rPr lang="en-GB" altLang="en-US" sz="3200" b="1" dirty="0"/>
              <a:t>to Know </a:t>
            </a:r>
            <a:r>
              <a:rPr lang="en-GB" altLang="en-US" sz="3200" b="1" dirty="0" smtClean="0"/>
              <a:t>Yourself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dirty="0"/>
              <a:t>To understand your team you first need to know yourself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dirty="0"/>
              <a:t>After you have done that, you then can you devise ways to work and how you interact with them in a team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8835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 dirty="0"/>
              <a:t>Conclusion and Questions?</a:t>
            </a:r>
            <a:br>
              <a:rPr lang="en-GB" sz="3200" b="1" dirty="0"/>
            </a:b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the words Team mean to you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/>
              <a:t>What does Team work mean to you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/>
              <a:t>What does Team working mean to you?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5653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818</TotalTime>
  <Words>1242</Words>
  <Application>Microsoft Office PowerPoint</Application>
  <PresentationFormat>On-screen Show (4:3)</PresentationFormat>
  <Paragraphs>188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Myriad Pro</vt:lpstr>
      <vt:lpstr>Verdana</vt:lpstr>
      <vt:lpstr>20140311PresentationUWTSDTemplate</vt:lpstr>
      <vt:lpstr> BMSK4002 </vt:lpstr>
      <vt:lpstr>MODULE AIMS</vt:lpstr>
      <vt:lpstr>LEARNING OUTCOMES</vt:lpstr>
      <vt:lpstr>RECOMMENDED TEXTS</vt:lpstr>
      <vt:lpstr>RECOMMENDED TEXTS</vt:lpstr>
      <vt:lpstr>Important - Attendance  </vt:lpstr>
      <vt:lpstr> Example: Class starts at 9.00am </vt:lpstr>
      <vt:lpstr>LEARNING AND TEACHING STRATEGIES</vt:lpstr>
      <vt:lpstr>Making the Most of Your Classes</vt:lpstr>
      <vt:lpstr>Assessment</vt:lpstr>
      <vt:lpstr>Questions to consider in this lecture</vt:lpstr>
      <vt:lpstr>Work in Groups  </vt:lpstr>
      <vt:lpstr>Team</vt:lpstr>
      <vt:lpstr>What is your take on this?</vt:lpstr>
      <vt:lpstr>What is Teamwork?</vt:lpstr>
      <vt:lpstr>PowerPoint Presentation</vt:lpstr>
      <vt:lpstr>What makes an Effective Team?</vt:lpstr>
      <vt:lpstr>Motivation Matters</vt:lpstr>
      <vt:lpstr>What is in it for me? And them?</vt:lpstr>
      <vt:lpstr>You Need to Know Yourself</vt:lpstr>
      <vt:lpstr>Conclusion and Questions?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52</cp:revision>
  <cp:lastPrinted>2018-07-09T15:27:01Z</cp:lastPrinted>
  <dcterms:created xsi:type="dcterms:W3CDTF">2002-10-07T19:43:58Z</dcterms:created>
  <dcterms:modified xsi:type="dcterms:W3CDTF">2018-10-19T14:27:47Z</dcterms:modified>
</cp:coreProperties>
</file>