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5.jpg" ContentType="image/jpg"/>
  <Override PartName="/ppt/media/image6.jpg" ContentType="image/jpg"/>
  <Override PartName="/ppt/media/image8.jpg" ContentType="image/jpg"/>
  <Override PartName="/ppt/media/image11.jpg" ContentType="image/jpg"/>
  <Override PartName="/ppt/media/image12.jpg" ContentType="image/jpg"/>
  <Override PartName="/ppt/media/image14.jpg" ContentType="image/jpg"/>
  <Override PartName="/ppt/media/image15.jpg" ContentType="image/jpg"/>
  <Override PartName="/ppt/media/image25.jpg" ContentType="image/jpg"/>
  <Override PartName="/ppt/notesSlides/notesSlide2.xml" ContentType="application/vnd.openxmlformats-officedocument.presentationml.notesSlide+xml"/>
  <Override PartName="/ppt/media/image29.jpg" ContentType="image/jpg"/>
  <Override PartName="/ppt/media/image36.jpg" ContentType="image/jpg"/>
  <Override PartName="/ppt/media/image37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5"/>
    <p:sldMasterId id="2147483710" r:id="rId6"/>
  </p:sldMasterIdLst>
  <p:notesMasterIdLst>
    <p:notesMasterId r:id="rId78"/>
  </p:notesMasterIdLst>
  <p:sldIdLst>
    <p:sldId id="258" r:id="rId7"/>
    <p:sldId id="397" r:id="rId8"/>
    <p:sldId id="725" r:id="rId9"/>
    <p:sldId id="726" r:id="rId10"/>
    <p:sldId id="617" r:id="rId11"/>
    <p:sldId id="660" r:id="rId12"/>
    <p:sldId id="727" r:id="rId13"/>
    <p:sldId id="661" r:id="rId14"/>
    <p:sldId id="728" r:id="rId15"/>
    <p:sldId id="662" r:id="rId16"/>
    <p:sldId id="663" r:id="rId17"/>
    <p:sldId id="664" r:id="rId18"/>
    <p:sldId id="730" r:id="rId19"/>
    <p:sldId id="729" r:id="rId20"/>
    <p:sldId id="666" r:id="rId21"/>
    <p:sldId id="268" r:id="rId22"/>
    <p:sldId id="667" r:id="rId23"/>
    <p:sldId id="668" r:id="rId24"/>
    <p:sldId id="669" r:id="rId25"/>
    <p:sldId id="670" r:id="rId26"/>
    <p:sldId id="671" r:id="rId27"/>
    <p:sldId id="672" r:id="rId28"/>
    <p:sldId id="731" r:id="rId29"/>
    <p:sldId id="673" r:id="rId30"/>
    <p:sldId id="674" r:id="rId31"/>
    <p:sldId id="732" r:id="rId32"/>
    <p:sldId id="675" r:id="rId33"/>
    <p:sldId id="676" r:id="rId34"/>
    <p:sldId id="677" r:id="rId35"/>
    <p:sldId id="685" r:id="rId36"/>
    <p:sldId id="687" r:id="rId37"/>
    <p:sldId id="688" r:id="rId38"/>
    <p:sldId id="689" r:id="rId39"/>
    <p:sldId id="690" r:id="rId40"/>
    <p:sldId id="733" r:id="rId41"/>
    <p:sldId id="734" r:id="rId42"/>
    <p:sldId id="692" r:id="rId43"/>
    <p:sldId id="735" r:id="rId44"/>
    <p:sldId id="693" r:id="rId45"/>
    <p:sldId id="694" r:id="rId46"/>
    <p:sldId id="695" r:id="rId47"/>
    <p:sldId id="736" r:id="rId48"/>
    <p:sldId id="696" r:id="rId49"/>
    <p:sldId id="698" r:id="rId50"/>
    <p:sldId id="699" r:id="rId51"/>
    <p:sldId id="700" r:id="rId52"/>
    <p:sldId id="701" r:id="rId53"/>
    <p:sldId id="704" r:id="rId54"/>
    <p:sldId id="705" r:id="rId55"/>
    <p:sldId id="691" r:id="rId56"/>
    <p:sldId id="706" r:id="rId57"/>
    <p:sldId id="737" r:id="rId58"/>
    <p:sldId id="738" r:id="rId59"/>
    <p:sldId id="320" r:id="rId60"/>
    <p:sldId id="321" r:id="rId61"/>
    <p:sldId id="322" r:id="rId62"/>
    <p:sldId id="323" r:id="rId63"/>
    <p:sldId id="324" r:id="rId64"/>
    <p:sldId id="325" r:id="rId65"/>
    <p:sldId id="326" r:id="rId66"/>
    <p:sldId id="327" r:id="rId67"/>
    <p:sldId id="328" r:id="rId68"/>
    <p:sldId id="329" r:id="rId69"/>
    <p:sldId id="330" r:id="rId70"/>
    <p:sldId id="331" r:id="rId71"/>
    <p:sldId id="332" r:id="rId72"/>
    <p:sldId id="333" r:id="rId73"/>
    <p:sldId id="334" r:id="rId74"/>
    <p:sldId id="335" r:id="rId75"/>
    <p:sldId id="336" r:id="rId76"/>
    <p:sldId id="337" r:id="rId7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97" autoAdjust="0"/>
    <p:restoredTop sz="94643" autoAdjust="0"/>
  </p:normalViewPr>
  <p:slideViewPr>
    <p:cSldViewPr snapToGrid="0">
      <p:cViewPr varScale="1">
        <p:scale>
          <a:sx n="55" d="100"/>
          <a:sy n="55" d="100"/>
        </p:scale>
        <p:origin x="1932" y="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presProps" Target="presProps.xml"/><Relationship Id="rId5" Type="http://schemas.openxmlformats.org/officeDocument/2006/relationships/slideMaster" Target="slideMasters/slideMaster1.xml"/><Relationship Id="rId61" Type="http://schemas.openxmlformats.org/officeDocument/2006/relationships/slide" Target="slides/slide55.xml"/><Relationship Id="rId82" Type="http://schemas.openxmlformats.org/officeDocument/2006/relationships/tableStyles" Target="tableStyle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openxmlformats.org/officeDocument/2006/relationships/slide" Target="slides/slide7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52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8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6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Risk Management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Part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909843"/>
            <a:ext cx="8647610" cy="334784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Understanding the risk management in projects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Definition of risk</a:t>
            </a:r>
          </a:p>
          <a:p>
            <a:pPr>
              <a:lnSpc>
                <a:spcPct val="150000"/>
              </a:lnSpc>
              <a:buClr>
                <a:srgbClr val="FF0000"/>
              </a:buClr>
              <a:buSzPct val="60000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	– Why projects fail…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Risk analysis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Risk evaluation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Development of mitigation plans</a:t>
            </a: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8A4252-4DFB-4A8C-9675-6D768DFE0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FBBD3C2A-CFAC-466C-A090-0E14A2119BDF}"/>
              </a:ext>
            </a:extLst>
          </p:cNvPr>
          <p:cNvSpPr/>
          <p:nvPr/>
        </p:nvSpPr>
        <p:spPr>
          <a:xfrm rot="16200000">
            <a:off x="2300843" y="-1184565"/>
            <a:ext cx="4903025" cy="786888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29530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23690-ABD9-4B87-A2C5-5C7C85903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92B22A4-B87E-48A2-9834-7860E37D6A91}"/>
              </a:ext>
            </a:extLst>
          </p:cNvPr>
          <p:cNvSpPr/>
          <p:nvPr/>
        </p:nvSpPr>
        <p:spPr>
          <a:xfrm rot="16200000">
            <a:off x="2210003" y="-1138838"/>
            <a:ext cx="4746259" cy="77441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326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Risk?</a:t>
            </a: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85842EBE-0E32-4AEE-995C-CB2A3C36045E}"/>
              </a:ext>
            </a:extLst>
          </p:cNvPr>
          <p:cNvSpPr txBox="1"/>
          <p:nvPr/>
        </p:nvSpPr>
        <p:spPr>
          <a:xfrm>
            <a:off x="463042" y="1146174"/>
            <a:ext cx="3740823" cy="14895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445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An </a:t>
            </a:r>
            <a:r>
              <a:rPr sz="2400" b="1" spc="-15" dirty="0">
                <a:solidFill>
                  <a:srgbClr val="FF0000"/>
                </a:solidFill>
                <a:cs typeface="Arial" panose="020B0604020202020204" pitchFamily="34" charset="0"/>
              </a:rPr>
              <a:t>event </a:t>
            </a:r>
            <a:r>
              <a:rPr sz="2400" spc="-10" dirty="0">
                <a:cs typeface="Arial" panose="020B0604020202020204" pitchFamily="34" charset="0"/>
              </a:rPr>
              <a:t>that </a:t>
            </a:r>
            <a:r>
              <a:rPr sz="2400" b="1" spc="-15" dirty="0">
                <a:solidFill>
                  <a:srgbClr val="FF3300"/>
                </a:solidFill>
                <a:cs typeface="Arial" panose="020B0604020202020204" pitchFamily="34" charset="0"/>
              </a:rPr>
              <a:t>may </a:t>
            </a:r>
            <a:r>
              <a:rPr sz="2400" b="1" spc="-5" dirty="0">
                <a:cs typeface="Arial" panose="020B0604020202020204" pitchFamily="34" charset="0"/>
              </a:rPr>
              <a:t>or </a:t>
            </a:r>
            <a:r>
              <a:rPr sz="2400" b="1" spc="-15" dirty="0">
                <a:cs typeface="Arial" panose="020B0604020202020204" pitchFamily="34" charset="0"/>
              </a:rPr>
              <a:t>may  </a:t>
            </a:r>
            <a:r>
              <a:rPr sz="2400" b="1" spc="-5" dirty="0">
                <a:cs typeface="Arial" panose="020B0604020202020204" pitchFamily="34" charset="0"/>
              </a:rPr>
              <a:t>not </a:t>
            </a:r>
            <a:r>
              <a:rPr sz="2400" spc="-10" dirty="0">
                <a:cs typeface="Arial" panose="020B0604020202020204" pitchFamily="34" charset="0"/>
              </a:rPr>
              <a:t>happen but </a:t>
            </a:r>
            <a:r>
              <a:rPr sz="2400" spc="-5" dirty="0">
                <a:cs typeface="Arial" panose="020B0604020202020204" pitchFamily="34" charset="0"/>
              </a:rPr>
              <a:t>if it </a:t>
            </a:r>
            <a:r>
              <a:rPr sz="2400" spc="-10" dirty="0">
                <a:cs typeface="Arial" panose="020B0604020202020204" pitchFamily="34" charset="0"/>
              </a:rPr>
              <a:t>does, </a:t>
            </a:r>
            <a:r>
              <a:rPr sz="2400" spc="-5" dirty="0">
                <a:cs typeface="Arial" panose="020B0604020202020204" pitchFamily="34" charset="0"/>
              </a:rPr>
              <a:t>it  </a:t>
            </a:r>
            <a:r>
              <a:rPr sz="2400" spc="-10" dirty="0">
                <a:cs typeface="Arial" panose="020B0604020202020204" pitchFamily="34" charset="0"/>
              </a:rPr>
              <a:t>causes </a:t>
            </a:r>
            <a:r>
              <a:rPr sz="2400" b="1" spc="-5" dirty="0">
                <a:solidFill>
                  <a:srgbClr val="FF0000"/>
                </a:solidFill>
                <a:cs typeface="Arial" panose="020B0604020202020204" pitchFamily="34" charset="0"/>
              </a:rPr>
              <a:t>unpleasant  </a:t>
            </a:r>
            <a:r>
              <a:rPr sz="2400" spc="-15" dirty="0">
                <a:cs typeface="Arial" panose="020B0604020202020204" pitchFamily="34" charset="0"/>
              </a:rPr>
              <a:t>outcomes for </a:t>
            </a:r>
            <a:r>
              <a:rPr sz="2400" spc="-10" dirty="0">
                <a:cs typeface="Arial" panose="020B0604020202020204" pitchFamily="34" charset="0"/>
              </a:rPr>
              <a:t>our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project.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9EB39E69-178E-467B-A20F-C4D1631C2999}"/>
              </a:ext>
            </a:extLst>
          </p:cNvPr>
          <p:cNvSpPr/>
          <p:nvPr/>
        </p:nvSpPr>
        <p:spPr>
          <a:xfrm>
            <a:off x="5664530" y="676869"/>
            <a:ext cx="3295233" cy="31469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9950B92D-F3C2-4B12-972C-6A7C80996183}"/>
              </a:ext>
            </a:extLst>
          </p:cNvPr>
          <p:cNvSpPr txBox="1"/>
          <p:nvPr/>
        </p:nvSpPr>
        <p:spPr>
          <a:xfrm>
            <a:off x="409338" y="3945144"/>
            <a:ext cx="8277462" cy="3827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5" dirty="0">
                <a:cs typeface="Arial" panose="020B0604020202020204" pitchFamily="34" charset="0"/>
              </a:rPr>
              <a:t>Project risks </a:t>
            </a:r>
            <a:r>
              <a:rPr sz="2400" b="1" dirty="0">
                <a:cs typeface="Arial" panose="020B0604020202020204" pitchFamily="34" charset="0"/>
              </a:rPr>
              <a:t>are </a:t>
            </a:r>
            <a:r>
              <a:rPr sz="2400" b="1" spc="-5" dirty="0">
                <a:cs typeface="Arial" panose="020B0604020202020204" pitchFamily="34" charset="0"/>
              </a:rPr>
              <a:t>threats to </a:t>
            </a:r>
            <a:r>
              <a:rPr sz="2400" b="1" dirty="0">
                <a:cs typeface="Arial" panose="020B0604020202020204" pitchFamily="34" charset="0"/>
              </a:rPr>
              <a:t>the success of the</a:t>
            </a:r>
            <a:r>
              <a:rPr sz="2400" b="1" spc="-13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project!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904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in your project</a:t>
            </a:r>
          </a:p>
        </p:txBody>
      </p:sp>
      <p:sp>
        <p:nvSpPr>
          <p:cNvPr id="7" name="object 3">
            <a:extLst>
              <a:ext uri="{FF2B5EF4-FFF2-40B4-BE49-F238E27FC236}">
                <a16:creationId xmlns:a16="http://schemas.microsoft.com/office/drawing/2014/main" id="{7DA53703-AFFA-448C-8A8F-C251269EAAED}"/>
              </a:ext>
            </a:extLst>
          </p:cNvPr>
          <p:cNvSpPr txBox="1"/>
          <p:nvPr/>
        </p:nvSpPr>
        <p:spPr>
          <a:xfrm>
            <a:off x="241005" y="1088790"/>
            <a:ext cx="4521000" cy="2975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7815" marR="393700" indent="-285750">
              <a:lnSpc>
                <a:spcPct val="100000"/>
              </a:lnSpc>
              <a:spcBef>
                <a:spcPts val="1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Consequences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of  neglecting</a:t>
            </a:r>
            <a:r>
              <a:rPr sz="2000" spc="-2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risks</a:t>
            </a:r>
            <a:endParaRPr sz="2000" dirty="0">
              <a:cs typeface="Arial" panose="020B0604020202020204" pitchFamily="34" charset="0"/>
            </a:endParaRPr>
          </a:p>
          <a:p>
            <a:pPr marL="384175" marR="102870" lvl="1" indent="-143510">
              <a:lnSpc>
                <a:spcPct val="100000"/>
              </a:lnSpc>
              <a:spcBef>
                <a:spcPts val="30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time </a:t>
            </a:r>
            <a:r>
              <a:rPr sz="2000" spc="-5" dirty="0">
                <a:cs typeface="Arial" panose="020B0604020202020204" pitchFamily="34" charset="0"/>
              </a:rPr>
              <a:t>to </a:t>
            </a:r>
            <a:r>
              <a:rPr sz="2000" dirty="0">
                <a:cs typeface="Arial" panose="020B0604020202020204" pitchFamily="34" charset="0"/>
              </a:rPr>
              <a:t>fix  </a:t>
            </a:r>
            <a:r>
              <a:rPr sz="2000" spc="-5" dirty="0">
                <a:cs typeface="Arial" panose="020B0604020202020204" pitchFamily="34" charset="0"/>
              </a:rPr>
              <a:t>problems,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investigate  </a:t>
            </a:r>
            <a:r>
              <a:rPr sz="2000" dirty="0">
                <a:cs typeface="Arial" panose="020B0604020202020204" pitchFamily="34" charset="0"/>
              </a:rPr>
              <a:t>issues, </a:t>
            </a:r>
            <a:r>
              <a:rPr sz="2000" spc="-5" dirty="0">
                <a:cs typeface="Arial" panose="020B0604020202020204" pitchFamily="34" charset="0"/>
              </a:rPr>
              <a:t>develop  solutions,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Grumpy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supervisors</a:t>
            </a:r>
            <a:endParaRPr sz="2000" dirty="0">
              <a:cs typeface="Arial" panose="020B0604020202020204" pitchFamily="34" charset="0"/>
            </a:endParaRPr>
          </a:p>
          <a:p>
            <a:pPr marL="384175" marR="31496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Lower marks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than  </a:t>
            </a:r>
            <a:r>
              <a:rPr sz="2000" spc="-5" dirty="0">
                <a:cs typeface="Arial" panose="020B0604020202020204" pitchFamily="34" charset="0"/>
              </a:rPr>
              <a:t>expected</a:t>
            </a:r>
            <a:endParaRPr sz="2000" dirty="0">
              <a:cs typeface="Arial" panose="020B0604020202020204" pitchFamily="34" charset="0"/>
            </a:endParaRPr>
          </a:p>
          <a:p>
            <a:pPr marL="384175" marR="50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Stress, heroics </a:t>
            </a:r>
            <a:r>
              <a:rPr sz="2000" dirty="0">
                <a:cs typeface="Arial" panose="020B0604020202020204" pitchFamily="34" charset="0"/>
              </a:rPr>
              <a:t>and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late  </a:t>
            </a:r>
            <a:r>
              <a:rPr sz="2000" spc="-5" dirty="0">
                <a:cs typeface="Arial" panose="020B0604020202020204" pitchFamily="34" charset="0"/>
              </a:rPr>
              <a:t>nights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20CC9ADC-9CCE-4C14-BC07-138DFABFCB6F}"/>
              </a:ext>
            </a:extLst>
          </p:cNvPr>
          <p:cNvSpPr txBox="1"/>
          <p:nvPr/>
        </p:nvSpPr>
        <p:spPr>
          <a:xfrm>
            <a:off x="5220151" y="1073175"/>
            <a:ext cx="3682844" cy="3483004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459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Predicting</a:t>
            </a:r>
            <a:r>
              <a:rPr sz="2000" spc="-1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84810" marR="508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supervisor’s  experience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Simulations</a:t>
            </a:r>
            <a:endParaRPr sz="2000" dirty="0">
              <a:cs typeface="Arial" panose="020B0604020202020204" pitchFamily="34" charset="0"/>
            </a:endParaRPr>
          </a:p>
          <a:p>
            <a:pPr marL="384810" marR="2844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Ex</a:t>
            </a:r>
            <a:r>
              <a:rPr sz="2000" dirty="0">
                <a:cs typeface="Arial" panose="020B0604020202020204" pitchFamily="34" charset="0"/>
              </a:rPr>
              <a:t>peri</a:t>
            </a:r>
            <a:r>
              <a:rPr sz="2000" spc="5" dirty="0">
                <a:cs typeface="Arial" panose="020B0604020202020204" pitchFamily="34" charset="0"/>
              </a:rPr>
              <a:t>m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ts  </a:t>
            </a:r>
            <a:r>
              <a:rPr sz="2000" spc="-5" dirty="0">
                <a:cs typeface="Arial" panose="020B0604020202020204" pitchFamily="34" charset="0"/>
              </a:rPr>
              <a:t>(</a:t>
            </a:r>
            <a:r>
              <a:rPr sz="2000" dirty="0">
                <a:cs typeface="Arial" panose="020B0604020202020204" pitchFamily="34" charset="0"/>
              </a:rPr>
              <a:t>p</a:t>
            </a:r>
            <a:r>
              <a:rPr sz="2000" spc="-25" dirty="0">
                <a:cs typeface="Arial" panose="020B0604020202020204" pitchFamily="34" charset="0"/>
              </a:rPr>
              <a:t>r</a:t>
            </a:r>
            <a:r>
              <a:rPr sz="2000" dirty="0">
                <a:cs typeface="Arial" panose="020B0604020202020204" pitchFamily="34" charset="0"/>
              </a:rPr>
              <a:t>o</a:t>
            </a:r>
            <a:r>
              <a:rPr sz="2000" spc="-1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otype</a:t>
            </a:r>
            <a:r>
              <a:rPr sz="2000" spc="-5" dirty="0">
                <a:cs typeface="Arial" panose="020B0604020202020204" pitchFamily="34" charset="0"/>
              </a:rPr>
              <a:t>s)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  <a:endParaRPr lang="en-US"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315"/>
              </a:spcBef>
              <a:buClr>
                <a:srgbClr val="FF0000"/>
              </a:buClr>
              <a:buSzPct val="59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Controlling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Contingencies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2311334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C58CC-1450-4D48-866B-3D508CC6C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078" y="4975761"/>
            <a:ext cx="8229600" cy="70772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Working with people is inherently risky!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BD4B59-BB5E-4D0E-ABC0-1178DE90F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object 7">
            <a:extLst>
              <a:ext uri="{FF2B5EF4-FFF2-40B4-BE49-F238E27FC236}">
                <a16:creationId xmlns:a16="http://schemas.microsoft.com/office/drawing/2014/main" id="{54074860-7D1E-42EF-9863-1D8201040C71}"/>
              </a:ext>
            </a:extLst>
          </p:cNvPr>
          <p:cNvSpPr/>
          <p:nvPr/>
        </p:nvSpPr>
        <p:spPr>
          <a:xfrm>
            <a:off x="748145" y="136525"/>
            <a:ext cx="7647709" cy="48392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50362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0467" y="1118017"/>
            <a:ext cx="8666357" cy="4291109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may have a plan, but there are events  beyond our control…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may be trying to achieve something new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Impossible to eliminate risk completely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 we can make sensible decisions when we  are aware of where the main risk lie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3065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0468" y="856760"/>
            <a:ext cx="8666357" cy="4291109"/>
          </a:xfrm>
        </p:spPr>
        <p:txBody>
          <a:bodyPr>
            <a:normAutofit lnSpcReduction="1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Risk: the chance of adverse consequences occurring.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Issue: when the risk happens.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Often too late to manage by that stage.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is inherent and inevitable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degree of risk varies widely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need to know: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risks are there?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how likely are they to occur?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will their impact be if they do?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can we do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their occurrence?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639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involves some rick …</a:t>
            </a:r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B8AD380D-8418-4556-8C10-1984B79E2FC7}"/>
              </a:ext>
            </a:extLst>
          </p:cNvPr>
          <p:cNvSpPr txBox="1"/>
          <p:nvPr/>
        </p:nvSpPr>
        <p:spPr>
          <a:xfrm>
            <a:off x="147145" y="794902"/>
            <a:ext cx="4962862" cy="1367682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825"/>
              </a:spcBef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400" b="1" spc="-15" dirty="0">
                <a:cs typeface="Arial" panose="020B0604020202020204" pitchFamily="34" charset="0"/>
              </a:rPr>
              <a:t>Key</a:t>
            </a:r>
            <a:r>
              <a:rPr sz="2400" b="1" spc="-5" dirty="0">
                <a:cs typeface="Arial" panose="020B0604020202020204" pitchFamily="34" charset="0"/>
              </a:rPr>
              <a:t> Questions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2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could </a:t>
            </a:r>
            <a:r>
              <a:rPr sz="2400" spc="-10" dirty="0">
                <a:cs typeface="Arial" panose="020B0604020202020204" pitchFamily="34" charset="0"/>
              </a:rPr>
              <a:t>go</a:t>
            </a:r>
            <a:r>
              <a:rPr sz="2400" spc="-7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wrong?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</a:t>
            </a:r>
            <a:r>
              <a:rPr sz="2400" spc="-10" dirty="0">
                <a:cs typeface="Arial" panose="020B0604020202020204" pitchFamily="34" charset="0"/>
              </a:rPr>
              <a:t>can we </a:t>
            </a:r>
            <a:r>
              <a:rPr sz="2400" dirty="0">
                <a:cs typeface="Arial" panose="020B0604020202020204" pitchFamily="34" charset="0"/>
              </a:rPr>
              <a:t>do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to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prevent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it?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29DD2DF8-0BBE-4513-8A1C-BE7FEBED37A9}"/>
              </a:ext>
            </a:extLst>
          </p:cNvPr>
          <p:cNvSpPr txBox="1"/>
          <p:nvPr/>
        </p:nvSpPr>
        <p:spPr>
          <a:xfrm>
            <a:off x="5567723" y="1456267"/>
            <a:ext cx="3449102" cy="30399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32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cs typeface="Arial" panose="020B0604020202020204" pitchFamily="34" charset="0"/>
              </a:rPr>
              <a:t>And</a:t>
            </a:r>
            <a:r>
              <a:rPr sz="2000" b="1" spc="-20" dirty="0">
                <a:cs typeface="Arial" panose="020B0604020202020204" pitchFamily="34" charset="0"/>
              </a:rPr>
              <a:t> </a:t>
            </a:r>
            <a:r>
              <a:rPr sz="2000" b="1" spc="-15" dirty="0">
                <a:cs typeface="Arial" panose="020B0604020202020204" pitchFamily="34" charset="0"/>
              </a:rPr>
              <a:t>/or</a:t>
            </a:r>
            <a:endParaRPr sz="2000" dirty="0">
              <a:cs typeface="Arial" panose="020B0604020202020204" pitchFamily="34" charset="0"/>
            </a:endParaRPr>
          </a:p>
          <a:p>
            <a:pPr marL="20320">
              <a:lnSpc>
                <a:spcPct val="100000"/>
              </a:lnSpc>
            </a:pPr>
            <a:r>
              <a:rPr sz="2000" b="1" spc="-5" dirty="0">
                <a:cs typeface="Arial" panose="020B0604020202020204" pitchFamily="34" charset="0"/>
              </a:rPr>
              <a:t>Mitigation</a:t>
            </a:r>
            <a:r>
              <a:rPr sz="2000" b="1" spc="-35" dirty="0">
                <a:cs typeface="Arial" panose="020B0604020202020204" pitchFamily="34" charset="0"/>
              </a:rPr>
              <a:t> </a:t>
            </a:r>
            <a:r>
              <a:rPr sz="2000" b="1" spc="-10" dirty="0">
                <a:cs typeface="Arial" panose="020B0604020202020204" pitchFamily="34" charset="0"/>
              </a:rPr>
              <a:t>Strategies</a:t>
            </a:r>
            <a:endParaRPr sz="2000" dirty="0">
              <a:cs typeface="Arial" panose="020B0604020202020204" pitchFamily="34" charset="0"/>
            </a:endParaRPr>
          </a:p>
          <a:p>
            <a:pPr marL="155575" marR="8890" indent="-143510">
              <a:lnSpc>
                <a:spcPct val="100000"/>
              </a:lnSpc>
              <a:spcBef>
                <a:spcPts val="8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dirty="0">
                <a:cs typeface="Arial" panose="020B0604020202020204" pitchFamily="34" charset="0"/>
              </a:rPr>
              <a:t>or minimise losses</a:t>
            </a:r>
            <a:r>
              <a:rPr sz="2000" spc="-1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after  </a:t>
            </a:r>
            <a:r>
              <a:rPr sz="2000" dirty="0">
                <a:cs typeface="Arial" panose="020B0604020202020204" pitchFamily="34" charset="0"/>
              </a:rPr>
              <a:t>an</a:t>
            </a:r>
            <a:r>
              <a:rPr sz="2000" spc="-1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incident?</a:t>
            </a:r>
          </a:p>
          <a:p>
            <a:pPr marL="155575" marR="5080" indent="-143510">
              <a:lnSpc>
                <a:spcPct val="100000"/>
              </a:lnSpc>
              <a:spcBef>
                <a:spcPts val="605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</a:t>
            </a:r>
            <a:r>
              <a:rPr sz="2000" spc="-5" dirty="0">
                <a:cs typeface="Arial" panose="020B0604020202020204" pitchFamily="34" charset="0"/>
              </a:rPr>
              <a:t>resolve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the  issue?</a:t>
            </a:r>
          </a:p>
          <a:p>
            <a:pPr marL="155575" marR="75565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pay for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an  incident or </a:t>
            </a:r>
            <a:r>
              <a:rPr sz="2000" spc="-10" dirty="0">
                <a:cs typeface="Arial" panose="020B0604020202020204" pitchFamily="34" charset="0"/>
              </a:rPr>
              <a:t>for  </a:t>
            </a:r>
            <a:r>
              <a:rPr sz="2000" spc="-5" dirty="0">
                <a:cs typeface="Arial" panose="020B0604020202020204" pitchFamily="34" charset="0"/>
              </a:rPr>
              <a:t>prevention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strategies?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641F7E73-935E-4F1F-9DCA-6CBC03D8D60F}"/>
              </a:ext>
            </a:extLst>
          </p:cNvPr>
          <p:cNvSpPr txBox="1"/>
          <p:nvPr/>
        </p:nvSpPr>
        <p:spPr>
          <a:xfrm>
            <a:off x="540362" y="3429000"/>
            <a:ext cx="3449102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cs typeface="Arial" panose="020B0604020202020204" pitchFamily="34" charset="0"/>
              </a:rPr>
              <a:t>Prevention</a:t>
            </a:r>
            <a:r>
              <a:rPr sz="2400" b="1" spc="-3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Strategies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929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8489" y="907477"/>
            <a:ext cx="5363542" cy="2521523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Reduces the chance something  bad will happen; and…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Limits the effects if/when  something happens.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E750BF27-F0A3-4399-8F84-D2B4B50E9ABB}"/>
              </a:ext>
            </a:extLst>
          </p:cNvPr>
          <p:cNvSpPr/>
          <p:nvPr/>
        </p:nvSpPr>
        <p:spPr>
          <a:xfrm>
            <a:off x="6400800" y="989286"/>
            <a:ext cx="2142175" cy="40458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4551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1248892"/>
            <a:ext cx="8558004" cy="2666996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management is the process of  identifying the risks and handling those  which are most threatening to the  project, so that they don’t become  problems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Don’t address everything, or you’d never  get anything done!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702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management process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785753"/>
            <a:ext cx="8558004" cy="4843151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identification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Identify project, product and business risks;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likelihood of occurrence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causes and the magnitude of their 			potential  impact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evaluation in the project context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Process of comparing the results of risk analysis with risk  criteria	/standards to determine whether the risk and/or its magnitude 	is/are acceptable or tolerable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planning/monitoring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(mitigate) the effects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Monitor the risks throughout the project;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839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4B22B1E0-11D4-4589-BEA2-791B48A0D202}"/>
              </a:ext>
            </a:extLst>
          </p:cNvPr>
          <p:cNvSpPr txBox="1"/>
          <p:nvPr/>
        </p:nvSpPr>
        <p:spPr>
          <a:xfrm>
            <a:off x="2532971" y="832071"/>
            <a:ext cx="4098028" cy="1738552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810" algn="ctr">
              <a:lnSpc>
                <a:spcPct val="100000"/>
              </a:lnSpc>
              <a:spcBef>
                <a:spcPts val="484"/>
              </a:spcBef>
            </a:pPr>
            <a:r>
              <a:rPr sz="2400" spc="-5" dirty="0">
                <a:cs typeface="Arial" panose="020B0604020202020204" pitchFamily="34" charset="0"/>
              </a:rPr>
              <a:t>=</a:t>
            </a:r>
            <a:endParaRPr sz="2400" dirty="0">
              <a:cs typeface="Arial" panose="020B0604020202020204" pitchFamily="34" charset="0"/>
            </a:endParaRPr>
          </a:p>
          <a:p>
            <a:pPr marL="12065" marR="5080" algn="ctr">
              <a:lnSpc>
                <a:spcPct val="120000"/>
              </a:lnSpc>
            </a:pPr>
            <a:r>
              <a:rPr sz="2400" spc="-10" dirty="0">
                <a:cs typeface="Arial" panose="020B0604020202020204" pitchFamily="34" charset="0"/>
              </a:rPr>
              <a:t>(probability </a:t>
            </a:r>
            <a:r>
              <a:rPr sz="2400" spc="-5" dirty="0">
                <a:cs typeface="Arial" panose="020B0604020202020204" pitchFamily="34" charset="0"/>
              </a:rPr>
              <a:t>of risk </a:t>
            </a:r>
            <a:r>
              <a:rPr sz="2400" spc="-10" dirty="0">
                <a:cs typeface="Arial" panose="020B0604020202020204" pitchFamily="34" charset="0"/>
              </a:rPr>
              <a:t>occurring)  </a:t>
            </a:r>
            <a:r>
              <a:rPr sz="2400" spc="-5" dirty="0">
                <a:cs typeface="Arial" panose="020B0604020202020204" pitchFamily="34" charset="0"/>
              </a:rPr>
              <a:t>x</a:t>
            </a:r>
            <a:endParaRPr sz="2400" dirty="0">
              <a:cs typeface="Arial" panose="020B0604020202020204" pitchFamily="34" charset="0"/>
            </a:endParaRPr>
          </a:p>
          <a:p>
            <a:pPr marL="635" algn="ctr">
              <a:lnSpc>
                <a:spcPct val="100000"/>
              </a:lnSpc>
              <a:spcBef>
                <a:spcPts val="380"/>
              </a:spcBef>
            </a:pPr>
            <a:r>
              <a:rPr sz="2400" spc="-10" dirty="0">
                <a:cs typeface="Arial" panose="020B0604020202020204" pitchFamily="34" charset="0"/>
              </a:rPr>
              <a:t>(impact </a:t>
            </a:r>
            <a:r>
              <a:rPr sz="2400" spc="-5" dirty="0">
                <a:cs typeface="Arial" panose="020B0604020202020204" pitchFamily="34" charset="0"/>
              </a:rPr>
              <a:t>if risk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occurred</a:t>
            </a:r>
            <a:r>
              <a:rPr sz="1600" spc="-10" dirty="0">
                <a:latin typeface="Carlito"/>
                <a:cs typeface="Carlito"/>
              </a:rPr>
              <a:t>)</a:t>
            </a:r>
            <a:endParaRPr sz="1600" dirty="0">
              <a:latin typeface="Carlito"/>
              <a:cs typeface="Carlito"/>
            </a:endParaRPr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6A0E9CE1-D53B-4756-8428-DF4CA1AAC1C8}"/>
              </a:ext>
            </a:extLst>
          </p:cNvPr>
          <p:cNvSpPr txBox="1"/>
          <p:nvPr/>
        </p:nvSpPr>
        <p:spPr>
          <a:xfrm>
            <a:off x="626336" y="3536531"/>
            <a:ext cx="7911298" cy="112017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99390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Risk </a:t>
            </a: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5" dirty="0">
                <a:cs typeface="Arial" panose="020B0604020202020204" pitchFamily="34" charset="0"/>
              </a:rPr>
              <a:t>be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5" dirty="0">
                <a:cs typeface="Arial" panose="020B0604020202020204" pitchFamily="34" charset="0"/>
              </a:rPr>
              <a:t>as the </a:t>
            </a:r>
            <a:r>
              <a:rPr sz="2400" spc="-10" dirty="0">
                <a:cs typeface="Arial" panose="020B0604020202020204" pitchFamily="34" charset="0"/>
              </a:rPr>
              <a:t>likelihood of  occurrence </a:t>
            </a:r>
            <a:r>
              <a:rPr sz="2400" spc="-5" dirty="0">
                <a:cs typeface="Arial" panose="020B0604020202020204" pitchFamily="34" charset="0"/>
              </a:rPr>
              <a:t>of an </a:t>
            </a:r>
            <a:r>
              <a:rPr sz="2400" spc="-10" dirty="0">
                <a:cs typeface="Arial" panose="020B0604020202020204" pitchFamily="34" charset="0"/>
              </a:rPr>
              <a:t>undesirable </a:t>
            </a:r>
            <a:r>
              <a:rPr sz="2400" spc="-15" dirty="0">
                <a:cs typeface="Arial" panose="020B0604020202020204" pitchFamily="34" charset="0"/>
              </a:rPr>
              <a:t>event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combined</a:t>
            </a:r>
            <a:r>
              <a:rPr lang="en-US" sz="2400" spc="-10" dirty="0">
                <a:cs typeface="Arial" panose="020B0604020202020204" pitchFamily="34" charset="0"/>
              </a:rPr>
              <a:t> with </a:t>
            </a:r>
            <a:r>
              <a:rPr sz="2400" spc="-5" dirty="0">
                <a:cs typeface="Arial" panose="020B0604020202020204" pitchFamily="34" charset="0"/>
              </a:rPr>
              <a:t>the magnitude of </a:t>
            </a:r>
            <a:r>
              <a:rPr sz="2400" dirty="0">
                <a:cs typeface="Arial" panose="020B0604020202020204" pitchFamily="34" charset="0"/>
              </a:rPr>
              <a:t>its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impact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014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risk management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243874" y="880511"/>
            <a:ext cx="8676221" cy="418406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to eliminate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But, to identify them and minimize their  effects through: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improved awareness of their likelihood of  occurrence 	and potential impact and;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(the ability to see them coming)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and implementation of appropriate mitigation plans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(the ability to fend off the worst)</a:t>
            </a:r>
          </a:p>
        </p:txBody>
      </p:sp>
    </p:spTree>
    <p:extLst>
      <p:ext uri="{BB962C8B-B14F-4D97-AF65-F5344CB8AC3E}">
        <p14:creationId xmlns:p14="http://schemas.microsoft.com/office/powerpoint/2010/main" val="24795006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5531" y="990347"/>
            <a:ext cx="448841" cy="31661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50">
              <a:lnSpc>
                <a:spcPts val="3465"/>
              </a:lnSpc>
            </a:pP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3000" b="1" spc="-9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3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8514" y="1704496"/>
            <a:ext cx="8606971" cy="511679"/>
          </a:xfrm>
          <a:prstGeom prst="rect">
            <a:avLst/>
          </a:prstGeom>
        </p:spPr>
        <p:txBody>
          <a:bodyPr vert="horz" wrap="square" lIns="0" tIns="19050" rIns="0" bIns="0" rtlCol="0" anchor="ctr">
            <a:spAutoFit/>
          </a:bodyPr>
          <a:lstStyle/>
          <a:p>
            <a:pPr marL="19050">
              <a:spcBef>
                <a:spcPts val="150"/>
              </a:spcBef>
            </a:pPr>
            <a:r>
              <a:rPr lang="en-US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common themes</a:t>
            </a:r>
            <a:endParaRPr sz="3200" spc="-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some projects succeed?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779319" cy="4934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fortune &amp; law of averages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Because some of them have to succeed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Great stakeholder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project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experienced, competent project manager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Strong, capable, motivated and well-managed project team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Crisp project design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Supportive, demanding, understanding and engaged customers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Appropriate budget and nearly enough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and shared vision and understanding of what is required and why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(Eventually) a clear definition of what the project will do and how it will do  it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Adequate governance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mature attitude to change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3520007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project fail</a:t>
            </a:r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2EB16C46-4AF7-42C7-A4D4-3E1DA0AABD9C}"/>
              </a:ext>
            </a:extLst>
          </p:cNvPr>
          <p:cNvSpPr/>
          <p:nvPr/>
        </p:nvSpPr>
        <p:spPr>
          <a:xfrm>
            <a:off x="817869" y="713739"/>
            <a:ext cx="7508261" cy="38877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6C368D48-D6C5-4A71-928E-E0338C790BC3}"/>
              </a:ext>
            </a:extLst>
          </p:cNvPr>
          <p:cNvSpPr txBox="1"/>
          <p:nvPr/>
        </p:nvSpPr>
        <p:spPr>
          <a:xfrm>
            <a:off x="1197563" y="4919441"/>
            <a:ext cx="7032037" cy="640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The </a:t>
            </a:r>
            <a:r>
              <a:rPr sz="2000" i="1" spc="-5" dirty="0">
                <a:solidFill>
                  <a:srgbClr val="00279F"/>
                </a:solidFill>
                <a:latin typeface="Arial"/>
                <a:cs typeface="Arial"/>
              </a:rPr>
              <a:t>Chaos Report, Standish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Group,</a:t>
            </a:r>
            <a:r>
              <a:rPr sz="2000" i="1" spc="45" dirty="0">
                <a:solidFill>
                  <a:srgbClr val="00279F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</a:p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Survey of 377 Managers</a:t>
            </a:r>
            <a:endParaRPr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96842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7F4C9C1-A473-4F51-9AA5-3BDF0AF0FABF}"/>
              </a:ext>
            </a:extLst>
          </p:cNvPr>
          <p:cNvSpPr/>
          <p:nvPr/>
        </p:nvSpPr>
        <p:spPr>
          <a:xfrm>
            <a:off x="-2" y="0"/>
            <a:ext cx="9144000" cy="183523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5D6F07EA-B2FC-4051-9A53-45B282604343}"/>
              </a:ext>
            </a:extLst>
          </p:cNvPr>
          <p:cNvSpPr/>
          <p:nvPr/>
        </p:nvSpPr>
        <p:spPr>
          <a:xfrm>
            <a:off x="-1" y="3871356"/>
            <a:ext cx="9143999" cy="18352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229E11F8-5C44-4E14-ADB9-C61A02C35843}"/>
              </a:ext>
            </a:extLst>
          </p:cNvPr>
          <p:cNvSpPr txBox="1"/>
          <p:nvPr/>
        </p:nvSpPr>
        <p:spPr>
          <a:xfrm>
            <a:off x="130629" y="2040892"/>
            <a:ext cx="8775865" cy="1624804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550"/>
              </a:spcBef>
              <a:tabLst>
                <a:tab pos="185420" algn="l"/>
              </a:tabLst>
            </a:pPr>
            <a:r>
              <a:rPr sz="1600" spc="150" dirty="0">
                <a:latin typeface="Arial"/>
                <a:cs typeface="Arial"/>
              </a:rPr>
              <a:t>“</a:t>
            </a:r>
            <a:r>
              <a:rPr sz="2400" spc="150" dirty="0">
                <a:cs typeface="Arial" panose="020B0604020202020204" pitchFamily="34" charset="0"/>
              </a:rPr>
              <a:t>London </a:t>
            </a:r>
            <a:r>
              <a:rPr sz="2400" spc="40" dirty="0">
                <a:cs typeface="Arial" panose="020B0604020202020204" pitchFamily="34" charset="0"/>
              </a:rPr>
              <a:t>AmbuLAnce</a:t>
            </a:r>
            <a:r>
              <a:rPr sz="2400" spc="-180" dirty="0">
                <a:cs typeface="Arial" panose="020B0604020202020204" pitchFamily="34" charset="0"/>
              </a:rPr>
              <a:t> </a:t>
            </a:r>
            <a:r>
              <a:rPr sz="2400" spc="110" dirty="0">
                <a:cs typeface="Arial" panose="020B0604020202020204" pitchFamily="34" charset="0"/>
              </a:rPr>
              <a:t>FiAsco”</a:t>
            </a:r>
            <a:endParaRPr sz="2400" dirty="0">
              <a:cs typeface="Arial" panose="020B0604020202020204" pitchFamily="34" charset="0"/>
            </a:endParaRPr>
          </a:p>
          <a:p>
            <a:pPr marL="469900" lvl="1">
              <a:lnSpc>
                <a:spcPct val="100000"/>
              </a:lnSpc>
              <a:spcBef>
                <a:spcPts val="340"/>
              </a:spcBef>
              <a:tabLst>
                <a:tab pos="584200" algn="l"/>
              </a:tabLst>
            </a:pPr>
            <a:r>
              <a:rPr sz="2400" spc="-5" dirty="0">
                <a:cs typeface="Arial" panose="020B0604020202020204" pitchFamily="34" charset="0"/>
              </a:rPr>
              <a:t>Computer </a:t>
            </a:r>
            <a:r>
              <a:rPr sz="2400" dirty="0">
                <a:cs typeface="Arial" panose="020B0604020202020204" pitchFamily="34" charset="0"/>
              </a:rPr>
              <a:t>Aided </a:t>
            </a:r>
            <a:r>
              <a:rPr sz="2400" spc="-5" dirty="0">
                <a:cs typeface="Arial" panose="020B0604020202020204" pitchFamily="34" charset="0"/>
              </a:rPr>
              <a:t>Despatch</a:t>
            </a:r>
            <a:r>
              <a:rPr sz="2400" spc="-6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System</a:t>
            </a:r>
            <a:endParaRPr sz="2400" dirty="0">
              <a:cs typeface="Arial" panose="020B0604020202020204" pitchFamily="34" charset="0"/>
            </a:endParaRPr>
          </a:p>
          <a:p>
            <a:pPr marL="12065" marR="5080">
              <a:lnSpc>
                <a:spcPct val="100000"/>
              </a:lnSpc>
              <a:spcBef>
                <a:spcPts val="330"/>
              </a:spcBef>
              <a:tabLst>
                <a:tab pos="185420" algn="l"/>
              </a:tabLst>
            </a:pPr>
            <a:r>
              <a:rPr sz="2400" spc="75" dirty="0">
                <a:cs typeface="Arial" panose="020B0604020202020204" pitchFamily="34" charset="0"/>
              </a:rPr>
              <a:t>“AmbuLAnce </a:t>
            </a:r>
            <a:r>
              <a:rPr sz="2400" spc="135" dirty="0">
                <a:cs typeface="Arial" panose="020B0604020202020204" pitchFamily="34" charset="0"/>
              </a:rPr>
              <a:t>chieF </a:t>
            </a:r>
            <a:r>
              <a:rPr sz="2400" spc="235" dirty="0">
                <a:cs typeface="Arial" panose="020B0604020202020204" pitchFamily="34" charset="0"/>
              </a:rPr>
              <a:t>quits </a:t>
            </a:r>
            <a:r>
              <a:rPr sz="2400" spc="190" dirty="0">
                <a:cs typeface="Arial" panose="020B0604020202020204" pitchFamily="34" charset="0"/>
              </a:rPr>
              <a:t>AFter  </a:t>
            </a:r>
            <a:r>
              <a:rPr sz="2400" spc="200" dirty="0">
                <a:cs typeface="Arial" panose="020B0604020202020204" pitchFamily="34" charset="0"/>
              </a:rPr>
              <a:t>pAtients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spc="150" dirty="0">
                <a:cs typeface="Arial" panose="020B0604020202020204" pitchFamily="34" charset="0"/>
              </a:rPr>
              <a:t>die</a:t>
            </a:r>
            <a:r>
              <a:rPr sz="2400" spc="-45" dirty="0">
                <a:cs typeface="Arial" panose="020B0604020202020204" pitchFamily="34" charset="0"/>
              </a:rPr>
              <a:t> </a:t>
            </a:r>
            <a:r>
              <a:rPr sz="2400" spc="225" dirty="0">
                <a:cs typeface="Arial" panose="020B0604020202020204" pitchFamily="34" charset="0"/>
              </a:rPr>
              <a:t>in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spc="195" dirty="0">
                <a:cs typeface="Arial" panose="020B0604020202020204" pitchFamily="34" charset="0"/>
              </a:rPr>
              <a:t>computer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229" dirty="0">
                <a:cs typeface="Arial" panose="020B0604020202020204" pitchFamily="34" charset="0"/>
              </a:rPr>
              <a:t>crAsh</a:t>
            </a:r>
            <a:r>
              <a:rPr sz="1600" spc="229" dirty="0">
                <a:latin typeface="Arial"/>
                <a:cs typeface="Arial"/>
              </a:rPr>
              <a:t>”</a:t>
            </a:r>
            <a:endParaRPr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31516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Ambulance Service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D44BD50D-BED9-41B2-B9C8-4C5D45B504DD}"/>
              </a:ext>
            </a:extLst>
          </p:cNvPr>
          <p:cNvSpPr txBox="1"/>
          <p:nvPr/>
        </p:nvSpPr>
        <p:spPr>
          <a:xfrm>
            <a:off x="249383" y="686434"/>
            <a:ext cx="3859480" cy="4358244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44488" indent="-344488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</a:pPr>
            <a:r>
              <a:rPr lang="en-US" sz="2000" spc="-5" dirty="0">
                <a:cs typeface="Arial" panose="020B0604020202020204" pitchFamily="34" charset="0"/>
              </a:rPr>
              <a:t>Ridiculously short </a:t>
            </a:r>
            <a:r>
              <a:rPr sz="2000" spc="-5" dirty="0">
                <a:cs typeface="Arial" panose="020B0604020202020204" pitchFamily="34" charset="0"/>
              </a:rPr>
              <a:t>timescales</a:t>
            </a:r>
            <a:endParaRPr sz="2000" dirty="0">
              <a:cs typeface="Arial" panose="020B0604020202020204" pitchFamily="34" charset="0"/>
            </a:endParaRPr>
          </a:p>
          <a:p>
            <a:pPr marL="354965" marR="8572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Belief that </a:t>
            </a:r>
            <a:r>
              <a:rPr sz="2000" spc="-15" dirty="0">
                <a:cs typeface="Arial" panose="020B0604020202020204" pitchFamily="34" charset="0"/>
              </a:rPr>
              <a:t>system </a:t>
            </a:r>
            <a:r>
              <a:rPr sz="2000" spc="-5" dirty="0">
                <a:cs typeface="Arial" panose="020B0604020202020204" pitchFamily="34" charset="0"/>
              </a:rPr>
              <a:t>could  </a:t>
            </a:r>
            <a:r>
              <a:rPr sz="2000" spc="-10" dirty="0">
                <a:cs typeface="Arial" panose="020B0604020202020204" pitchFamily="34" charset="0"/>
              </a:rPr>
              <a:t>solve </a:t>
            </a:r>
            <a:r>
              <a:rPr sz="2000" dirty="0">
                <a:cs typeface="Arial" panose="020B0604020202020204" pitchFamily="34" charset="0"/>
              </a:rPr>
              <a:t>major</a:t>
            </a:r>
            <a:r>
              <a:rPr sz="2000" spc="-5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organisational  problems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Fear </a:t>
            </a:r>
            <a:r>
              <a:rPr sz="2000" dirty="0">
                <a:cs typeface="Arial" panose="020B0604020202020204" pitchFamily="34" charset="0"/>
              </a:rPr>
              <a:t>based</a:t>
            </a:r>
            <a:r>
              <a:rPr sz="2000" spc="-9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culture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Insufficient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budget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engagement with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staff</a:t>
            </a:r>
            <a:endParaRPr sz="2000" dirty="0">
              <a:cs typeface="Arial" panose="020B0604020202020204" pitchFamily="34" charset="0"/>
            </a:endParaRPr>
          </a:p>
          <a:p>
            <a:pPr marL="354965" marR="42481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  understanding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Responsibilities </a:t>
            </a:r>
            <a:r>
              <a:rPr sz="2000" dirty="0">
                <a:cs typeface="Arial" panose="020B0604020202020204" pitchFamily="34" charset="0"/>
              </a:rPr>
              <a:t>not</a:t>
            </a:r>
            <a:r>
              <a:rPr sz="2000" spc="-6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defined</a:t>
            </a:r>
            <a:endParaRPr sz="2000" dirty="0">
              <a:cs typeface="Arial" panose="020B0604020202020204" pitchFamily="34" charset="0"/>
            </a:endParaRPr>
          </a:p>
          <a:p>
            <a:pPr marL="354965" marR="179070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5" dirty="0">
                <a:cs typeface="Arial" panose="020B0604020202020204" pitchFamily="34" charset="0"/>
              </a:rPr>
              <a:t>project  management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independent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review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66A3F65-1539-4E1E-99EB-5B817013664F}"/>
              </a:ext>
            </a:extLst>
          </p:cNvPr>
          <p:cNvSpPr txBox="1"/>
          <p:nvPr/>
        </p:nvSpPr>
        <p:spPr>
          <a:xfrm>
            <a:off x="5035139" y="1301987"/>
            <a:ext cx="3755155" cy="3742691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dirty="0">
                <a:cs typeface="Arial" panose="020B0604020202020204" pitchFamily="34" charset="0"/>
              </a:rPr>
              <a:t>risk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Inexperienced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supplier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New/unproven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technology</a:t>
            </a:r>
            <a:endParaRPr sz="2000" dirty="0">
              <a:cs typeface="Arial" panose="020B0604020202020204" pitchFamily="34" charset="0"/>
            </a:endParaRPr>
          </a:p>
          <a:p>
            <a:pPr marL="354965" marR="12128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Ina</a:t>
            </a:r>
            <a:r>
              <a:rPr sz="2000" spc="5" dirty="0">
                <a:cs typeface="Arial" panose="020B0604020202020204" pitchFamily="34" charset="0"/>
              </a:rPr>
              <a:t>d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q</a:t>
            </a:r>
            <a:r>
              <a:rPr sz="2000" dirty="0">
                <a:cs typeface="Arial" panose="020B0604020202020204" pitchFamily="34" charset="0"/>
              </a:rPr>
              <a:t>u</a:t>
            </a:r>
            <a:r>
              <a:rPr sz="2000" spc="-15" dirty="0">
                <a:cs typeface="Arial" panose="020B0604020202020204" pitchFamily="34" charset="0"/>
              </a:rPr>
              <a:t>a</a:t>
            </a:r>
            <a:r>
              <a:rPr sz="2000" spc="-1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/</a:t>
            </a:r>
            <a:r>
              <a:rPr sz="2000" dirty="0">
                <a:cs typeface="Arial" panose="020B0604020202020204" pitchFamily="34" charset="0"/>
              </a:rPr>
              <a:t>n</a:t>
            </a:r>
            <a:r>
              <a:rPr sz="2000" spc="-10" dirty="0">
                <a:cs typeface="Arial" panose="020B0604020202020204" pitchFamily="34" charset="0"/>
              </a:rPr>
              <a:t>o</a:t>
            </a:r>
            <a:r>
              <a:rPr sz="2000" spc="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-</a:t>
            </a:r>
            <a:r>
              <a:rPr sz="2000" spc="-25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x</a:t>
            </a:r>
            <a:r>
              <a:rPr sz="2000" dirty="0">
                <a:cs typeface="Arial" panose="020B0604020202020204" pitchFamily="34" charset="0"/>
              </a:rPr>
              <a:t>i</a:t>
            </a:r>
            <a:r>
              <a:rPr sz="2000" spc="-15" dirty="0">
                <a:cs typeface="Arial" panose="020B0604020202020204" pitchFamily="34" charset="0"/>
              </a:rPr>
              <a:t>s</a:t>
            </a:r>
            <a:r>
              <a:rPr sz="2000" spc="-2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  </a:t>
            </a:r>
            <a:r>
              <a:rPr sz="2000" spc="-5" dirty="0">
                <a:cs typeface="Arial" panose="020B0604020202020204" pitchFamily="34" charset="0"/>
              </a:rPr>
              <a:t>testing </a:t>
            </a:r>
            <a:r>
              <a:rPr sz="2000" dirty="0">
                <a:cs typeface="Arial" panose="020B0604020202020204" pitchFamily="34" charset="0"/>
              </a:rPr>
              <a:t>&amp;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QA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spc="-15" dirty="0">
                <a:cs typeface="Arial" panose="020B0604020202020204" pitchFamily="34" charset="0"/>
              </a:rPr>
              <a:t>system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performance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change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354965" marR="55880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contingency  </a:t>
            </a:r>
            <a:r>
              <a:rPr sz="2000" dirty="0">
                <a:cs typeface="Arial" panose="020B0604020202020204" pitchFamily="34" charset="0"/>
              </a:rPr>
              <a:t>planning/fall back</a:t>
            </a:r>
            <a:r>
              <a:rPr sz="2000" spc="-12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options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No/poor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training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10" dirty="0">
                <a:cs typeface="Arial" panose="020B0604020202020204" pitchFamily="34" charset="0"/>
              </a:rPr>
              <a:t>Staff</a:t>
            </a:r>
            <a:r>
              <a:rPr sz="2000" spc="-2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hostility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003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45785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kind of risks can you expect to occur in your  projects?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break down by category…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People-related 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holidays – e.g. people unavailable for interviews – Project  	Delayed, not a big enough sample collected in the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Lack of senior management support - people refusing to  meet with 	you as they consider being interviewed as  unimportant - Project 	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699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Process-related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Poorly defined work breakdown structures which  detail project requirements,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 i.e., end items, tasks and resources, into manageable work  units – 	project team spends valuable time in an  unproductive activity 	determining the meaning and /or  relationship of tasks and 	associated end items – Project 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Inadequate change control process – scope creep  (unplanned additional work -Project Cost Overrun)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Accounting busy closing the books – accounting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personnel “off-limits” for everyone –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4948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Technology-related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 conversion issues -unclean data resulting in  valuable process owner time spent “fire-fighting”–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Systems crash – time lost for everyone involved 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657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fix it…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18828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would you go about mitigating  these people, process and technology  risks?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377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address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 People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Policies and Procedures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Monitoring and supervision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Information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roles, expectations, and boundaries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9636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address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Insurance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–General liability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–Other insurance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Liability Shields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–Waivers, permission slips, consent forms, etc.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0309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694046"/>
            <a:ext cx="8660565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arguably four levels of risk: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Strategic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ensuring business survival and long- term security or stability of the organization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Program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managing interdependencies  between individual projects and the wider business  environment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Projects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making progress against project plans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Operational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technical problems, supplier  management and so on.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 levels of risk feed into lower levels; strategic risks will  have implications at all the other levels, while operational  risks are localized and more limited in scope.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411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298367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Different organisations will face different types of  risk. Some types of risk are as follows: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Strategic / Commercial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Economic / Financial / Market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Legal and Regulatory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Organizational Management / People Issues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Political / Societal Factors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Environment Factors / Acts of God (force majeure)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Technical / Operational / Infrastructure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2236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… back to the four key steps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434933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– Acknowledge and list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Analyse - Evaluate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Manage/Treat – decide which are worth your  time/money and select and implement risk  management techniques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 – track them,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reanalyse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update  the risk management plan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2721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22363" y="667657"/>
            <a:ext cx="8594461" cy="46219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When risks have been identified and evaluated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Then you need to decide what to do about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How much risk you take will depend on: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the benefits you hope to achieve, 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your organisation’s cultural attitude to risk, and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its ability to limit the exposure to risk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8169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3089FE93-05B4-4B47-8A26-993F81C506F3}"/>
              </a:ext>
            </a:extLst>
          </p:cNvPr>
          <p:cNvSpPr txBox="1"/>
          <p:nvPr/>
        </p:nvSpPr>
        <p:spPr>
          <a:xfrm>
            <a:off x="2767790" y="4686669"/>
            <a:ext cx="3628390" cy="677108"/>
          </a:xfrm>
          <a:prstGeom prst="rect">
            <a:avLst/>
          </a:prstGeom>
          <a:solidFill>
            <a:srgbClr val="FFFF00">
              <a:alpha val="47842"/>
            </a:srgbClr>
          </a:solidFill>
          <a:ln w="12700">
            <a:solidFill>
              <a:srgbClr val="385D89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95"/>
              </a:spcBef>
            </a:pPr>
            <a:r>
              <a:rPr sz="2200" spc="-75" dirty="0">
                <a:latin typeface="Carlito"/>
                <a:cs typeface="Carlito"/>
              </a:rPr>
              <a:t>ALWAYS</a:t>
            </a:r>
            <a:endParaRPr sz="22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200" spc="-10" dirty="0">
                <a:latin typeface="Carlito"/>
                <a:cs typeface="Carlito"/>
              </a:rPr>
              <a:t>REMEMBER </a:t>
            </a:r>
            <a:r>
              <a:rPr sz="2200" spc="-5" dirty="0">
                <a:latin typeface="Carlito"/>
                <a:cs typeface="Carlito"/>
              </a:rPr>
              <a:t>the</a:t>
            </a:r>
            <a:r>
              <a:rPr sz="2200" spc="30" dirty="0">
                <a:latin typeface="Carlito"/>
                <a:cs typeface="Carlito"/>
              </a:rPr>
              <a:t> </a:t>
            </a:r>
            <a:r>
              <a:rPr sz="2200" spc="-10" dirty="0">
                <a:latin typeface="Carlito"/>
                <a:cs typeface="Carlito"/>
              </a:rPr>
              <a:t>CONTEXT!</a:t>
            </a:r>
            <a:endParaRPr sz="2200" dirty="0">
              <a:latin typeface="Carlito"/>
              <a:cs typeface="Carlito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D81B1216-EFC4-47B2-90E2-5993BF86A680}"/>
              </a:ext>
            </a:extLst>
          </p:cNvPr>
          <p:cNvSpPr/>
          <p:nvPr/>
        </p:nvSpPr>
        <p:spPr>
          <a:xfrm>
            <a:off x="704464" y="964244"/>
            <a:ext cx="7698872" cy="33791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669874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and Organisation Culture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478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Innovative cultures assume that the potential value  of innovation carries some level of risk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“Fail forward” attitude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acknowledge and learn from failures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risks are investment in success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Non-innovative cultures don’t acknowledge failure  as an acceptable outcome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“Don’t bring me problems, bring me solutions.”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acknowledging risks is admitting the possibility of failure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0865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should I care?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project may dodge some of the “bullets,” but not  all of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lessons learned captured for future projects  means making the same mistakes again and again.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Insanity - doing the same thing over and over again and  expecting 		different results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Repeated project failures due to unforeseen (but  predictable) risks costs you business, if not the whole  company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8905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risks are not managed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easy to ignore risks when they are not  being tracked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that are known to project staff are often  not known or a surprise to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Every time a new problem manifests, a new  management technique is tried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4841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1F506-CEF9-45FB-A044-BE7A45D26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35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89CA025-544F-448C-9CD3-09F5CA6C7593}"/>
              </a:ext>
            </a:extLst>
          </p:cNvPr>
          <p:cNvSpPr/>
          <p:nvPr/>
        </p:nvSpPr>
        <p:spPr>
          <a:xfrm rot="16200000">
            <a:off x="1864426" y="-1258785"/>
            <a:ext cx="4843647" cy="7862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83418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849EA-A2EE-4C11-8722-50DE21541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36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D77D1F40-8F0F-4C77-9F2B-A5FD453250BD}"/>
              </a:ext>
            </a:extLst>
          </p:cNvPr>
          <p:cNvSpPr/>
          <p:nvPr/>
        </p:nvSpPr>
        <p:spPr>
          <a:xfrm>
            <a:off x="560526" y="136524"/>
            <a:ext cx="8126273" cy="49936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10">
            <a:extLst>
              <a:ext uri="{FF2B5EF4-FFF2-40B4-BE49-F238E27FC236}">
                <a16:creationId xmlns:a16="http://schemas.microsoft.com/office/drawing/2014/main" id="{67A180E8-F743-44F8-840F-EC659C44D545}"/>
              </a:ext>
            </a:extLst>
          </p:cNvPr>
          <p:cNvSpPr txBox="1"/>
          <p:nvPr/>
        </p:nvSpPr>
        <p:spPr>
          <a:xfrm>
            <a:off x="1971018" y="2878286"/>
            <a:ext cx="5977643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40105" marR="5080" indent="-82804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cs typeface="Arial" panose="020B0604020202020204" pitchFamily="34" charset="0"/>
              </a:rPr>
              <a:t>“If </a:t>
            </a:r>
            <a:r>
              <a:rPr sz="2400" b="1" dirty="0">
                <a:cs typeface="Arial" panose="020B0604020202020204" pitchFamily="34" charset="0"/>
              </a:rPr>
              <a:t>a </a:t>
            </a:r>
            <a:r>
              <a:rPr sz="2400" b="1" spc="-5" dirty="0">
                <a:cs typeface="Arial" panose="020B0604020202020204" pitchFamily="34" charset="0"/>
              </a:rPr>
              <a:t>project has </a:t>
            </a:r>
            <a:r>
              <a:rPr sz="2400" b="1" dirty="0">
                <a:cs typeface="Arial" panose="020B0604020202020204" pitchFamily="34" charset="0"/>
              </a:rPr>
              <a:t>no</a:t>
            </a:r>
            <a:r>
              <a:rPr sz="2400" b="1" spc="-6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risks,  </a:t>
            </a:r>
            <a:r>
              <a:rPr sz="2400" b="1" dirty="0">
                <a:cs typeface="Arial" panose="020B0604020202020204" pitchFamily="34" charset="0"/>
              </a:rPr>
              <a:t>don’t do</a:t>
            </a:r>
            <a:r>
              <a:rPr sz="2400" b="1" spc="-25" dirty="0">
                <a:cs typeface="Arial" panose="020B0604020202020204" pitchFamily="34" charset="0"/>
              </a:rPr>
              <a:t> </a:t>
            </a:r>
            <a:r>
              <a:rPr sz="2400" b="1" spc="15" dirty="0">
                <a:cs typeface="Arial" panose="020B0604020202020204" pitchFamily="34" charset="0"/>
              </a:rPr>
              <a:t>it”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7" name="object 9">
            <a:extLst>
              <a:ext uri="{FF2B5EF4-FFF2-40B4-BE49-F238E27FC236}">
                <a16:creationId xmlns:a16="http://schemas.microsoft.com/office/drawing/2014/main" id="{1293A07E-349F-442A-848A-3EDDA4D04D54}"/>
              </a:ext>
            </a:extLst>
          </p:cNvPr>
          <p:cNvSpPr txBox="1"/>
          <p:nvPr/>
        </p:nvSpPr>
        <p:spPr>
          <a:xfrm>
            <a:off x="3275547" y="294388"/>
            <a:ext cx="3255881" cy="3827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10" dirty="0">
                <a:cs typeface="Arial" panose="020B0604020202020204" pitchFamily="34" charset="0"/>
              </a:rPr>
              <a:t>DeMarco </a:t>
            </a:r>
            <a:r>
              <a:rPr sz="2400" b="1" dirty="0">
                <a:cs typeface="Arial" panose="020B0604020202020204" pitchFamily="34" charset="0"/>
              </a:rPr>
              <a:t>&amp;</a:t>
            </a:r>
            <a:r>
              <a:rPr sz="2400" b="1" spc="-6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Lister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1855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 Principles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269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must be assessed continuously and used for  decision-making in all phases of the project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Effective risk management considers all areas of the  project: 	personnel, process, business, technology, etc.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Risks need to be clearly communicated by all team  members and 	to all team members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environment must allow people to identify risks  without negative consequences to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40584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 Principles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269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must be clearly stated before they can be  managed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Deal with important risks first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Action items to address risks need to be integrated into the overall project plan or action item list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project should not be judged solely on the  number or nature of risks uncovered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 risky project may be the best, depending on what you  aim to 	achieve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6551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" y="1115039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I actually do, to do a risk assessment?</a:t>
            </a:r>
          </a:p>
        </p:txBody>
      </p:sp>
    </p:spTree>
    <p:extLst>
      <p:ext uri="{BB962C8B-B14F-4D97-AF65-F5344CB8AC3E}">
        <p14:creationId xmlns:p14="http://schemas.microsoft.com/office/powerpoint/2010/main" val="19427102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by reviewing project parameters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4FACC610-A438-4A02-8E86-BCC29F71A7BF}"/>
              </a:ext>
            </a:extLst>
          </p:cNvPr>
          <p:cNvSpPr/>
          <p:nvPr/>
        </p:nvSpPr>
        <p:spPr>
          <a:xfrm>
            <a:off x="421486" y="804925"/>
            <a:ext cx="8366253" cy="45389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973741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identification technique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2488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Brainstorming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possible sources of risk and brainstorm  specific risks they 	could create for your project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potential adverse outcomes for your project and brainstorm 	how they might arise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3C1071EE-CA6E-4B15-B064-730D85E9DED4}"/>
              </a:ext>
            </a:extLst>
          </p:cNvPr>
          <p:cNvSpPr/>
          <p:nvPr/>
        </p:nvSpPr>
        <p:spPr>
          <a:xfrm>
            <a:off x="3849089" y="3028206"/>
            <a:ext cx="3525487" cy="2386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604885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Ishikawa – Fishbone diagram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D25307-1783-4669-B8EE-C006AF72094D}"/>
              </a:ext>
            </a:extLst>
          </p:cNvPr>
          <p:cNvSpPr/>
          <p:nvPr/>
        </p:nvSpPr>
        <p:spPr>
          <a:xfrm>
            <a:off x="2515906" y="606591"/>
            <a:ext cx="4332949" cy="7309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Think about your project’s risks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(list)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C17282-359B-4468-983B-5FC9DE05B9E9}"/>
              </a:ext>
            </a:extLst>
          </p:cNvPr>
          <p:cNvSpPr txBox="1"/>
          <p:nvPr/>
        </p:nvSpPr>
        <p:spPr>
          <a:xfrm>
            <a:off x="265176" y="1380198"/>
            <a:ext cx="8558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06474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Ishikawa – Fishbone diagram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D25307-1783-4669-B8EE-C006AF72094D}"/>
              </a:ext>
            </a:extLst>
          </p:cNvPr>
          <p:cNvSpPr/>
          <p:nvPr/>
        </p:nvSpPr>
        <p:spPr>
          <a:xfrm>
            <a:off x="6923315" y="2398815"/>
            <a:ext cx="1615044" cy="7309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Late Solution Delivery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4929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risk analysis techniques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1"/>
            <a:ext cx="8735598" cy="1141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information to determine the likelihood of  reoccurrence and severity of impact of each risk  identified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6" name="object 7">
            <a:extLst>
              <a:ext uri="{FF2B5EF4-FFF2-40B4-BE49-F238E27FC236}">
                <a16:creationId xmlns:a16="http://schemas.microsoft.com/office/drawing/2014/main" id="{E995C15A-1B07-4103-AAB9-603639D934D3}"/>
              </a:ext>
            </a:extLst>
          </p:cNvPr>
          <p:cNvGrpSpPr/>
          <p:nvPr/>
        </p:nvGrpSpPr>
        <p:grpSpPr>
          <a:xfrm>
            <a:off x="2635415" y="1918257"/>
            <a:ext cx="4192897" cy="2998127"/>
            <a:chOff x="1174750" y="1205738"/>
            <a:chExt cx="2421255" cy="1750695"/>
          </a:xfrm>
        </p:grpSpPr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2EA9E9B4-663F-485E-9A6A-1067AB27C540}"/>
                </a:ext>
              </a:extLst>
            </p:cNvPr>
            <p:cNvSpPr/>
            <p:nvPr/>
          </p:nvSpPr>
          <p:spPr>
            <a:xfrm>
              <a:off x="1448561" y="2275713"/>
              <a:ext cx="92963" cy="10947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3F870C9E-207F-4A2C-9F13-429D2322B5A1}"/>
                </a:ext>
              </a:extLst>
            </p:cNvPr>
            <p:cNvSpPr/>
            <p:nvPr/>
          </p:nvSpPr>
          <p:spPr>
            <a:xfrm>
              <a:off x="2032761" y="1855724"/>
              <a:ext cx="93725" cy="1096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>
              <a:extLst>
                <a:ext uri="{FF2B5EF4-FFF2-40B4-BE49-F238E27FC236}">
                  <a16:creationId xmlns:a16="http://schemas.microsoft.com/office/drawing/2014/main" id="{F5EAF32A-D47D-46B5-8DC4-D9E9A759CC79}"/>
                </a:ext>
              </a:extLst>
            </p:cNvPr>
            <p:cNvSpPr/>
            <p:nvPr/>
          </p:nvSpPr>
          <p:spPr>
            <a:xfrm>
              <a:off x="2447925" y="2466975"/>
              <a:ext cx="100075" cy="10947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>
              <a:extLst>
                <a:ext uri="{FF2B5EF4-FFF2-40B4-BE49-F238E27FC236}">
                  <a16:creationId xmlns:a16="http://schemas.microsoft.com/office/drawing/2014/main" id="{32442CD5-942D-47E7-B5CC-71B30AAD0B3D}"/>
                </a:ext>
              </a:extLst>
            </p:cNvPr>
            <p:cNvSpPr/>
            <p:nvPr/>
          </p:nvSpPr>
          <p:spPr>
            <a:xfrm>
              <a:off x="1543050" y="1465199"/>
              <a:ext cx="92963" cy="10960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>
              <a:extLst>
                <a:ext uri="{FF2B5EF4-FFF2-40B4-BE49-F238E27FC236}">
                  <a16:creationId xmlns:a16="http://schemas.microsoft.com/office/drawing/2014/main" id="{79632CF0-CA77-4D5B-937C-21E6641DAED1}"/>
                </a:ext>
              </a:extLst>
            </p:cNvPr>
            <p:cNvSpPr/>
            <p:nvPr/>
          </p:nvSpPr>
          <p:spPr>
            <a:xfrm>
              <a:off x="2867786" y="1870837"/>
              <a:ext cx="94487" cy="10871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>
              <a:extLst>
                <a:ext uri="{FF2B5EF4-FFF2-40B4-BE49-F238E27FC236}">
                  <a16:creationId xmlns:a16="http://schemas.microsoft.com/office/drawing/2014/main" id="{CDD1BB55-D4FB-40DF-B085-AE4E7052A9EB}"/>
                </a:ext>
              </a:extLst>
            </p:cNvPr>
            <p:cNvSpPr/>
            <p:nvPr/>
          </p:nvSpPr>
          <p:spPr>
            <a:xfrm>
              <a:off x="3296411" y="2599563"/>
              <a:ext cx="93725" cy="109474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>
              <a:extLst>
                <a:ext uri="{FF2B5EF4-FFF2-40B4-BE49-F238E27FC236}">
                  <a16:creationId xmlns:a16="http://schemas.microsoft.com/office/drawing/2014/main" id="{126D2D63-E6B0-43C6-8C06-1D7C17D53925}"/>
                </a:ext>
              </a:extLst>
            </p:cNvPr>
            <p:cNvSpPr/>
            <p:nvPr/>
          </p:nvSpPr>
          <p:spPr>
            <a:xfrm>
              <a:off x="1181100" y="1212088"/>
              <a:ext cx="2408555" cy="1737995"/>
            </a:xfrm>
            <a:custGeom>
              <a:avLst/>
              <a:gdLst/>
              <a:ahLst/>
              <a:cxnLst/>
              <a:rect l="l" t="t" r="r" b="b"/>
              <a:pathLst>
                <a:path w="2408554" h="1737995">
                  <a:moveTo>
                    <a:pt x="0" y="0"/>
                  </a:moveTo>
                  <a:lnTo>
                    <a:pt x="0" y="1737487"/>
                  </a:lnTo>
                  <a:lnTo>
                    <a:pt x="2408301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7">
            <a:extLst>
              <a:ext uri="{FF2B5EF4-FFF2-40B4-BE49-F238E27FC236}">
                <a16:creationId xmlns:a16="http://schemas.microsoft.com/office/drawing/2014/main" id="{68E7D8DF-18AD-432E-88C6-CCBAF422B9D4}"/>
              </a:ext>
            </a:extLst>
          </p:cNvPr>
          <p:cNvSpPr/>
          <p:nvPr/>
        </p:nvSpPr>
        <p:spPr>
          <a:xfrm>
            <a:off x="1463129" y="2184854"/>
            <a:ext cx="3017684" cy="3131546"/>
          </a:xfrm>
          <a:custGeom>
            <a:avLst/>
            <a:gdLst/>
            <a:ahLst/>
            <a:cxnLst/>
            <a:rect l="l" t="t" r="r" b="b"/>
            <a:pathLst>
              <a:path w="1323975" h="1905000">
                <a:moveTo>
                  <a:pt x="38100" y="1333500"/>
                </a:moveTo>
                <a:lnTo>
                  <a:pt x="22225" y="1333500"/>
                </a:lnTo>
                <a:lnTo>
                  <a:pt x="22225" y="695325"/>
                </a:lnTo>
                <a:lnTo>
                  <a:pt x="15875" y="695325"/>
                </a:lnTo>
                <a:lnTo>
                  <a:pt x="15875" y="1333500"/>
                </a:lnTo>
                <a:lnTo>
                  <a:pt x="0" y="1333500"/>
                </a:lnTo>
                <a:lnTo>
                  <a:pt x="19050" y="1371600"/>
                </a:lnTo>
                <a:lnTo>
                  <a:pt x="34925" y="1339850"/>
                </a:lnTo>
                <a:lnTo>
                  <a:pt x="38100" y="1333500"/>
                </a:lnTo>
                <a:close/>
              </a:path>
              <a:path w="1323975" h="1905000">
                <a:moveTo>
                  <a:pt x="38100" y="38100"/>
                </a:moveTo>
                <a:lnTo>
                  <a:pt x="34925" y="31750"/>
                </a:lnTo>
                <a:lnTo>
                  <a:pt x="19050" y="0"/>
                </a:lnTo>
                <a:lnTo>
                  <a:pt x="0" y="38100"/>
                </a:lnTo>
                <a:lnTo>
                  <a:pt x="15875" y="38100"/>
                </a:lnTo>
                <a:lnTo>
                  <a:pt x="15875" y="495300"/>
                </a:lnTo>
                <a:lnTo>
                  <a:pt x="22225" y="495300"/>
                </a:lnTo>
                <a:lnTo>
                  <a:pt x="22225" y="38100"/>
                </a:lnTo>
                <a:lnTo>
                  <a:pt x="38100" y="38100"/>
                </a:lnTo>
                <a:close/>
              </a:path>
              <a:path w="1323975" h="1905000">
                <a:moveTo>
                  <a:pt x="1323975" y="1885950"/>
                </a:moveTo>
                <a:lnTo>
                  <a:pt x="1317625" y="1882775"/>
                </a:lnTo>
                <a:lnTo>
                  <a:pt x="1285875" y="1866900"/>
                </a:lnTo>
                <a:lnTo>
                  <a:pt x="1285875" y="1882775"/>
                </a:lnTo>
                <a:lnTo>
                  <a:pt x="561975" y="1882775"/>
                </a:lnTo>
                <a:lnTo>
                  <a:pt x="561975" y="1889125"/>
                </a:lnTo>
                <a:lnTo>
                  <a:pt x="1285875" y="1889125"/>
                </a:lnTo>
                <a:lnTo>
                  <a:pt x="1285875" y="1905000"/>
                </a:lnTo>
                <a:lnTo>
                  <a:pt x="1317625" y="1889125"/>
                </a:lnTo>
                <a:lnTo>
                  <a:pt x="1323975" y="18859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5">
            <a:extLst>
              <a:ext uri="{FF2B5EF4-FFF2-40B4-BE49-F238E27FC236}">
                <a16:creationId xmlns:a16="http://schemas.microsoft.com/office/drawing/2014/main" id="{D99192A7-C9DB-4A48-BA89-48613F4392B1}"/>
              </a:ext>
            </a:extLst>
          </p:cNvPr>
          <p:cNvSpPr txBox="1"/>
          <p:nvPr/>
        </p:nvSpPr>
        <p:spPr>
          <a:xfrm>
            <a:off x="1257363" y="3026364"/>
            <a:ext cx="763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 dirty="0">
                <a:latin typeface="Arial"/>
                <a:cs typeface="Arial"/>
              </a:rPr>
              <a:t>Likelihood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7" name="object 5">
            <a:extLst>
              <a:ext uri="{FF2B5EF4-FFF2-40B4-BE49-F238E27FC236}">
                <a16:creationId xmlns:a16="http://schemas.microsoft.com/office/drawing/2014/main" id="{9FE7F668-C913-44D3-82C3-7C31ED871644}"/>
              </a:ext>
            </a:extLst>
          </p:cNvPr>
          <p:cNvSpPr txBox="1"/>
          <p:nvPr/>
        </p:nvSpPr>
        <p:spPr>
          <a:xfrm>
            <a:off x="1401032" y="4496547"/>
            <a:ext cx="802130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25" dirty="0">
                <a:latin typeface="Arial"/>
                <a:cs typeface="Arial"/>
              </a:rPr>
              <a:t>Rare</a:t>
            </a:r>
          </a:p>
        </p:txBody>
      </p:sp>
      <p:sp>
        <p:nvSpPr>
          <p:cNvPr id="18" name="object 18">
            <a:extLst>
              <a:ext uri="{FF2B5EF4-FFF2-40B4-BE49-F238E27FC236}">
                <a16:creationId xmlns:a16="http://schemas.microsoft.com/office/drawing/2014/main" id="{D5C273C2-9D1A-4248-BB3F-E049EB2C1780}"/>
              </a:ext>
            </a:extLst>
          </p:cNvPr>
          <p:cNvSpPr txBox="1"/>
          <p:nvPr/>
        </p:nvSpPr>
        <p:spPr>
          <a:xfrm>
            <a:off x="1200849" y="5107485"/>
            <a:ext cx="87693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60" dirty="0">
                <a:latin typeface="Arial"/>
                <a:cs typeface="Arial"/>
              </a:rPr>
              <a:t>I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-65" dirty="0">
                <a:latin typeface="Arial"/>
                <a:cs typeface="Arial"/>
              </a:rPr>
              <a:t>sig</a:t>
            </a:r>
            <a:r>
              <a:rPr sz="1200" b="1" spc="-95" dirty="0">
                <a:latin typeface="Arial"/>
                <a:cs typeface="Arial"/>
              </a:rPr>
              <a:t>n</a:t>
            </a:r>
            <a:r>
              <a:rPr sz="1200" b="1" spc="-25" dirty="0">
                <a:latin typeface="Arial"/>
                <a:cs typeface="Arial"/>
              </a:rPr>
              <a:t>i</a:t>
            </a:r>
            <a:r>
              <a:rPr sz="1200" b="1" spc="-30" dirty="0">
                <a:latin typeface="Arial"/>
                <a:cs typeface="Arial"/>
              </a:rPr>
              <a:t>f</a:t>
            </a:r>
            <a:r>
              <a:rPr sz="1200" b="1" spc="-35" dirty="0">
                <a:latin typeface="Arial"/>
                <a:cs typeface="Arial"/>
              </a:rPr>
              <a:t>ic</a:t>
            </a:r>
            <a:r>
              <a:rPr sz="1200" b="1" spc="-55" dirty="0">
                <a:latin typeface="Arial"/>
                <a:cs typeface="Arial"/>
              </a:rPr>
              <a:t>a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85" dirty="0">
                <a:latin typeface="Arial"/>
                <a:cs typeface="Arial"/>
              </a:rPr>
              <a:t>t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7D5D4803-6099-4EC9-9AF8-146938EC3C54}"/>
              </a:ext>
            </a:extLst>
          </p:cNvPr>
          <p:cNvSpPr txBox="1"/>
          <p:nvPr/>
        </p:nvSpPr>
        <p:spPr>
          <a:xfrm>
            <a:off x="4741952" y="5139690"/>
            <a:ext cx="604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85" dirty="0">
                <a:latin typeface="Arial"/>
                <a:cs typeface="Arial"/>
              </a:rPr>
              <a:t>S</a:t>
            </a:r>
            <a:r>
              <a:rPr sz="1200" b="1" spc="-50" dirty="0">
                <a:latin typeface="Arial"/>
                <a:cs typeface="Arial"/>
              </a:rPr>
              <a:t>e</a:t>
            </a:r>
            <a:r>
              <a:rPr sz="1200" b="1" spc="-85" dirty="0">
                <a:latin typeface="Arial"/>
                <a:cs typeface="Arial"/>
              </a:rPr>
              <a:t>v</a:t>
            </a:r>
            <a:r>
              <a:rPr sz="1200" b="1" spc="15" dirty="0">
                <a:latin typeface="Arial"/>
                <a:cs typeface="Arial"/>
              </a:rPr>
              <a:t>erity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0" name="object 19">
            <a:extLst>
              <a:ext uri="{FF2B5EF4-FFF2-40B4-BE49-F238E27FC236}">
                <a16:creationId xmlns:a16="http://schemas.microsoft.com/office/drawing/2014/main" id="{D70F582B-F2C0-4975-A959-984B6C67A797}"/>
              </a:ext>
            </a:extLst>
          </p:cNvPr>
          <p:cNvSpPr txBox="1"/>
          <p:nvPr/>
        </p:nvSpPr>
        <p:spPr>
          <a:xfrm>
            <a:off x="7060051" y="5107485"/>
            <a:ext cx="94297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 dirty="0">
                <a:latin typeface="Arial"/>
                <a:cs typeface="Arial"/>
              </a:rPr>
              <a:t>Catastrophic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1" name="object 19">
            <a:extLst>
              <a:ext uri="{FF2B5EF4-FFF2-40B4-BE49-F238E27FC236}">
                <a16:creationId xmlns:a16="http://schemas.microsoft.com/office/drawing/2014/main" id="{C768B8BC-1D2C-4822-AE76-93B367400EAC}"/>
              </a:ext>
            </a:extLst>
          </p:cNvPr>
          <p:cNvSpPr txBox="1"/>
          <p:nvPr/>
        </p:nvSpPr>
        <p:spPr>
          <a:xfrm>
            <a:off x="1010324" y="1873673"/>
            <a:ext cx="1276723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15" dirty="0">
                <a:latin typeface="Arial"/>
                <a:cs typeface="Arial"/>
              </a:rPr>
              <a:t>Almost certain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2" name="object 20">
            <a:extLst>
              <a:ext uri="{FF2B5EF4-FFF2-40B4-BE49-F238E27FC236}">
                <a16:creationId xmlns:a16="http://schemas.microsoft.com/office/drawing/2014/main" id="{9809E8AD-500F-4144-8498-E1588499A3E4}"/>
              </a:ext>
            </a:extLst>
          </p:cNvPr>
          <p:cNvSpPr/>
          <p:nvPr/>
        </p:nvSpPr>
        <p:spPr>
          <a:xfrm>
            <a:off x="5819156" y="5205729"/>
            <a:ext cx="571500" cy="38100"/>
          </a:xfrm>
          <a:custGeom>
            <a:avLst/>
            <a:gdLst/>
            <a:ahLst/>
            <a:cxnLst/>
            <a:rect l="l" t="t" r="r" b="b"/>
            <a:pathLst>
              <a:path w="571500" h="38100">
                <a:moveTo>
                  <a:pt x="533400" y="0"/>
                </a:moveTo>
                <a:lnTo>
                  <a:pt x="533400" y="38100"/>
                </a:lnTo>
                <a:lnTo>
                  <a:pt x="565150" y="22225"/>
                </a:lnTo>
                <a:lnTo>
                  <a:pt x="539750" y="22225"/>
                </a:lnTo>
                <a:lnTo>
                  <a:pt x="539750" y="15875"/>
                </a:lnTo>
                <a:lnTo>
                  <a:pt x="565150" y="15875"/>
                </a:lnTo>
                <a:lnTo>
                  <a:pt x="533400" y="0"/>
                </a:lnTo>
                <a:close/>
              </a:path>
              <a:path w="571500" h="38100">
                <a:moveTo>
                  <a:pt x="533400" y="15875"/>
                </a:moveTo>
                <a:lnTo>
                  <a:pt x="0" y="15875"/>
                </a:lnTo>
                <a:lnTo>
                  <a:pt x="0" y="22225"/>
                </a:lnTo>
                <a:lnTo>
                  <a:pt x="533400" y="22225"/>
                </a:lnTo>
                <a:lnTo>
                  <a:pt x="533400" y="15875"/>
                </a:lnTo>
                <a:close/>
              </a:path>
              <a:path w="571500" h="38100">
                <a:moveTo>
                  <a:pt x="565150" y="15875"/>
                </a:moveTo>
                <a:lnTo>
                  <a:pt x="539750" y="15875"/>
                </a:lnTo>
                <a:lnTo>
                  <a:pt x="539750" y="22225"/>
                </a:lnTo>
                <a:lnTo>
                  <a:pt x="565150" y="22225"/>
                </a:lnTo>
                <a:lnTo>
                  <a:pt x="571500" y="19050"/>
                </a:lnTo>
                <a:lnTo>
                  <a:pt x="565150" y="158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587556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Scoring risks and issues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0"/>
            <a:ext cx="8735598" cy="5094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Risks to projects can be </a:t>
            </a:r>
            <a:r>
              <a:rPr kumimoji="0" lang="en-US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categorised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according to their  severity (i.e. the impact they would have on the project if  they were to occur) and their likelihood (i.e. the probability  of them occurring)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scoring system that rates the severity of the risk and its likelihood enables a score to be attached to a risk.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Issues only need to be scored on their severity as, by  definition, they have already happened or are 100% certain to  occur.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8804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Matrix Approach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6A111317-BA19-4218-A2C8-AB9582A07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83843"/>
              </p:ext>
            </p:extLst>
          </p:nvPr>
        </p:nvGraphicFramePr>
        <p:xfrm>
          <a:off x="463138" y="812800"/>
          <a:ext cx="8348352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0768">
                  <a:extLst>
                    <a:ext uri="{9D8B030D-6E8A-4147-A177-3AD203B41FA5}">
                      <a16:colId xmlns:a16="http://schemas.microsoft.com/office/drawing/2014/main" val="4293467008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3606226583"/>
                    </a:ext>
                  </a:extLst>
                </a:gridCol>
                <a:gridCol w="1520041">
                  <a:extLst>
                    <a:ext uri="{9D8B030D-6E8A-4147-A177-3AD203B41FA5}">
                      <a16:colId xmlns:a16="http://schemas.microsoft.com/office/drawing/2014/main" val="26906705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Risk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Importance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Impact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Likelihood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Probability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42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Collaborators uncooperative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8635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Requirement X proves impossible to implement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1451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Task Y takes longer than expected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0816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System performance is poor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567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Show-stopping requirement emerges late 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6572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License period ends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245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Supervisor leaves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977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Tool unavailable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9436632"/>
                  </a:ext>
                </a:extLst>
              </a:tr>
            </a:tbl>
          </a:graphicData>
        </a:graphic>
      </p:graphicFrame>
      <p:sp>
        <p:nvSpPr>
          <p:cNvPr id="8" name="object 5">
            <a:extLst>
              <a:ext uri="{FF2B5EF4-FFF2-40B4-BE49-F238E27FC236}">
                <a16:creationId xmlns:a16="http://schemas.microsoft.com/office/drawing/2014/main" id="{37197D54-11EE-468F-8DFB-36C8F7CEEA25}"/>
              </a:ext>
            </a:extLst>
          </p:cNvPr>
          <p:cNvSpPr txBox="1"/>
          <p:nvPr/>
        </p:nvSpPr>
        <p:spPr>
          <a:xfrm>
            <a:off x="1378774" y="4823645"/>
            <a:ext cx="7135833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0"/>
              </a:spcBef>
              <a:buSzPct val="91666"/>
              <a:tabLst>
                <a:tab pos="67310" algn="l"/>
              </a:tabLst>
            </a:pPr>
            <a:r>
              <a:rPr sz="2000" dirty="0">
                <a:latin typeface="Arial"/>
                <a:cs typeface="Arial"/>
              </a:rPr>
              <a:t>Often, </a:t>
            </a:r>
            <a:r>
              <a:rPr sz="2000" spc="-5" dirty="0">
                <a:latin typeface="Arial"/>
                <a:cs typeface="Arial"/>
              </a:rPr>
              <a:t>each risk </a:t>
            </a:r>
            <a:r>
              <a:rPr sz="2000" spc="-10" dirty="0">
                <a:latin typeface="Arial"/>
                <a:cs typeface="Arial"/>
              </a:rPr>
              <a:t>will </a:t>
            </a:r>
            <a:r>
              <a:rPr sz="2000" spc="-5" dirty="0">
                <a:latin typeface="Arial"/>
                <a:cs typeface="Arial"/>
              </a:rPr>
              <a:t>have </a:t>
            </a:r>
            <a:r>
              <a:rPr sz="2000" dirty="0">
                <a:latin typeface="Arial"/>
                <a:cs typeface="Arial"/>
              </a:rPr>
              <a:t>an </a:t>
            </a:r>
            <a:r>
              <a:rPr sz="2000" spc="-5" dirty="0">
                <a:latin typeface="Arial"/>
                <a:cs typeface="Arial"/>
              </a:rPr>
              <a:t>associated contingency</a:t>
            </a:r>
            <a:r>
              <a:rPr sz="2000" spc="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plan.</a:t>
            </a:r>
          </a:p>
        </p:txBody>
      </p:sp>
    </p:spTree>
    <p:extLst>
      <p:ext uri="{BB962C8B-B14F-4D97-AF65-F5344CB8AC3E}">
        <p14:creationId xmlns:p14="http://schemas.microsoft.com/office/powerpoint/2010/main" val="10168832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– scoring matrix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5E4DC867-0560-49CA-82A0-F682CB5A98ED}"/>
              </a:ext>
            </a:extLst>
          </p:cNvPr>
          <p:cNvSpPr/>
          <p:nvPr/>
        </p:nvSpPr>
        <p:spPr>
          <a:xfrm>
            <a:off x="2130552" y="743250"/>
            <a:ext cx="5416322" cy="730916"/>
          </a:xfrm>
          <a:custGeom>
            <a:avLst/>
            <a:gdLst/>
            <a:ahLst/>
            <a:cxnLst/>
            <a:rect l="l" t="t" r="r" b="b"/>
            <a:pathLst>
              <a:path w="2939415" h="701040">
                <a:moveTo>
                  <a:pt x="2939161" y="0"/>
                </a:moveTo>
                <a:lnTo>
                  <a:pt x="0" y="0"/>
                </a:lnTo>
                <a:lnTo>
                  <a:pt x="0" y="350520"/>
                </a:lnTo>
                <a:lnTo>
                  <a:pt x="0" y="701040"/>
                </a:lnTo>
                <a:lnTo>
                  <a:pt x="587832" y="701040"/>
                </a:lnTo>
                <a:lnTo>
                  <a:pt x="587832" y="350520"/>
                </a:lnTo>
                <a:lnTo>
                  <a:pt x="587883" y="701040"/>
                </a:lnTo>
                <a:lnTo>
                  <a:pt x="1175639" y="701040"/>
                </a:lnTo>
                <a:lnTo>
                  <a:pt x="1763471" y="701040"/>
                </a:lnTo>
                <a:lnTo>
                  <a:pt x="1763471" y="350520"/>
                </a:lnTo>
                <a:lnTo>
                  <a:pt x="1763522" y="701040"/>
                </a:lnTo>
                <a:lnTo>
                  <a:pt x="2351278" y="701040"/>
                </a:lnTo>
                <a:lnTo>
                  <a:pt x="2939110" y="701040"/>
                </a:lnTo>
                <a:lnTo>
                  <a:pt x="2939110" y="350520"/>
                </a:lnTo>
                <a:lnTo>
                  <a:pt x="2939161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14862CD8-2E69-4840-9FEF-EB630F293CCF}"/>
              </a:ext>
            </a:extLst>
          </p:cNvPr>
          <p:cNvSpPr/>
          <p:nvPr/>
        </p:nvSpPr>
        <p:spPr>
          <a:xfrm>
            <a:off x="253654" y="1755347"/>
            <a:ext cx="862626" cy="3184788"/>
          </a:xfrm>
          <a:custGeom>
            <a:avLst/>
            <a:gdLst/>
            <a:ahLst/>
            <a:cxnLst/>
            <a:rect l="l" t="t" r="r" b="b"/>
            <a:pathLst>
              <a:path w="588010" h="1752600">
                <a:moveTo>
                  <a:pt x="587832" y="0"/>
                </a:moveTo>
                <a:lnTo>
                  <a:pt x="0" y="0"/>
                </a:lnTo>
                <a:lnTo>
                  <a:pt x="0" y="1752600"/>
                </a:lnTo>
                <a:lnTo>
                  <a:pt x="587832" y="1752600"/>
                </a:lnTo>
                <a:lnTo>
                  <a:pt x="587832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12">
            <a:extLst>
              <a:ext uri="{FF2B5EF4-FFF2-40B4-BE49-F238E27FC236}">
                <a16:creationId xmlns:a16="http://schemas.microsoft.com/office/drawing/2014/main" id="{F7ED26A6-09A9-457A-A1B9-C45DE14916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066275"/>
              </p:ext>
            </p:extLst>
          </p:nvPr>
        </p:nvGraphicFramePr>
        <p:xfrm>
          <a:off x="1116281" y="1194307"/>
          <a:ext cx="6430592" cy="40308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2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7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1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51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82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00AF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9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12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600" spc="-5" dirty="0">
                          <a:solidFill>
                            <a:srgbClr val="B4B09F"/>
                          </a:solidFill>
                          <a:latin typeface="Carlito"/>
                          <a:cs typeface="Carlito"/>
                        </a:rPr>
                        <a:t>61</a:t>
                      </a:r>
                      <a:endParaRPr sz="600" dirty="0">
                        <a:latin typeface="Carlito"/>
                        <a:cs typeface="Carlito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object 11">
            <a:extLst>
              <a:ext uri="{FF2B5EF4-FFF2-40B4-BE49-F238E27FC236}">
                <a16:creationId xmlns:a16="http://schemas.microsoft.com/office/drawing/2014/main" id="{0E715372-D6A1-41AA-A266-10824DCD5159}"/>
              </a:ext>
            </a:extLst>
          </p:cNvPr>
          <p:cNvSpPr txBox="1"/>
          <p:nvPr/>
        </p:nvSpPr>
        <p:spPr>
          <a:xfrm>
            <a:off x="4433869" y="880625"/>
            <a:ext cx="11398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latin typeface="Carlito"/>
                <a:cs typeface="Carlito"/>
              </a:rPr>
              <a:t>P</a:t>
            </a:r>
            <a:r>
              <a:rPr sz="2000" spc="-45" dirty="0">
                <a:latin typeface="Carlito"/>
                <a:cs typeface="Carlito"/>
              </a:rPr>
              <a:t>r</a:t>
            </a:r>
            <a:r>
              <a:rPr sz="2000" spc="-5" dirty="0">
                <a:latin typeface="Carlito"/>
                <a:cs typeface="Carlito"/>
              </a:rPr>
              <a:t>oba</a:t>
            </a:r>
            <a:r>
              <a:rPr sz="2000" spc="5" dirty="0">
                <a:latin typeface="Carlito"/>
                <a:cs typeface="Carlito"/>
              </a:rPr>
              <a:t>b</a:t>
            </a:r>
            <a:r>
              <a:rPr sz="2000" dirty="0">
                <a:latin typeface="Carlito"/>
                <a:cs typeface="Carlito"/>
              </a:rPr>
              <a:t>i</a:t>
            </a:r>
            <a:r>
              <a:rPr sz="2000" spc="-10" dirty="0">
                <a:latin typeface="Carlito"/>
                <a:cs typeface="Carlito"/>
              </a:rPr>
              <a:t>l</a:t>
            </a:r>
            <a:r>
              <a:rPr sz="2000" dirty="0">
                <a:latin typeface="Carlito"/>
                <a:cs typeface="Carlito"/>
              </a:rPr>
              <a:t>ity</a:t>
            </a:r>
          </a:p>
        </p:txBody>
      </p:sp>
      <p:sp>
        <p:nvSpPr>
          <p:cNvPr id="11" name="object 13">
            <a:extLst>
              <a:ext uri="{FF2B5EF4-FFF2-40B4-BE49-F238E27FC236}">
                <a16:creationId xmlns:a16="http://schemas.microsoft.com/office/drawing/2014/main" id="{CE8B9E9B-DBB2-4BFE-ADEC-CD30C04BC1AC}"/>
              </a:ext>
            </a:extLst>
          </p:cNvPr>
          <p:cNvSpPr txBox="1"/>
          <p:nvPr/>
        </p:nvSpPr>
        <p:spPr>
          <a:xfrm rot="10800000">
            <a:off x="731561" y="2371367"/>
            <a:ext cx="256480" cy="138053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5"/>
              </a:lnSpc>
            </a:pPr>
            <a:r>
              <a:rPr sz="2000" spc="-5" dirty="0">
                <a:cs typeface="Arial" panose="020B0604020202020204" pitchFamily="34" charset="0"/>
              </a:rPr>
              <a:t>Impact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779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Severity Determination</a:t>
            </a:r>
          </a:p>
        </p:txBody>
      </p:sp>
      <p:grpSp>
        <p:nvGrpSpPr>
          <p:cNvPr id="28" name="object 35">
            <a:extLst>
              <a:ext uri="{FF2B5EF4-FFF2-40B4-BE49-F238E27FC236}">
                <a16:creationId xmlns:a16="http://schemas.microsoft.com/office/drawing/2014/main" id="{92B05B97-A35B-4DAA-83F0-7DA2E3682D73}"/>
              </a:ext>
            </a:extLst>
          </p:cNvPr>
          <p:cNvGrpSpPr/>
          <p:nvPr/>
        </p:nvGrpSpPr>
        <p:grpSpPr>
          <a:xfrm>
            <a:off x="147146" y="882650"/>
            <a:ext cx="656638" cy="4425620"/>
            <a:chOff x="558038" y="882650"/>
            <a:chExt cx="245745" cy="1971675"/>
          </a:xfrm>
        </p:grpSpPr>
        <p:sp>
          <p:nvSpPr>
            <p:cNvPr id="29" name="object 36">
              <a:extLst>
                <a:ext uri="{FF2B5EF4-FFF2-40B4-BE49-F238E27FC236}">
                  <a16:creationId xmlns:a16="http://schemas.microsoft.com/office/drawing/2014/main" id="{199BF82C-09DA-4A30-8696-FB05A5A51855}"/>
                </a:ext>
              </a:extLst>
            </p:cNvPr>
            <p:cNvSpPr/>
            <p:nvPr/>
          </p:nvSpPr>
          <p:spPr>
            <a:xfrm>
              <a:off x="561213" y="8858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7">
              <a:extLst>
                <a:ext uri="{FF2B5EF4-FFF2-40B4-BE49-F238E27FC236}">
                  <a16:creationId xmlns:a16="http://schemas.microsoft.com/office/drawing/2014/main" id="{4D464AC8-FF36-4D89-9822-9C0407EC138F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8">
              <a:extLst>
                <a:ext uri="{FF2B5EF4-FFF2-40B4-BE49-F238E27FC236}">
                  <a16:creationId xmlns:a16="http://schemas.microsoft.com/office/drawing/2014/main" id="{ED4ABCA5-C8E2-40B0-B97A-E9E1F6D11EF0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9">
              <a:extLst>
                <a:ext uri="{FF2B5EF4-FFF2-40B4-BE49-F238E27FC236}">
                  <a16:creationId xmlns:a16="http://schemas.microsoft.com/office/drawing/2014/main" id="{9890079F-12F9-4394-B2C3-E3D688B1AF37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40">
              <a:extLst>
                <a:ext uri="{FF2B5EF4-FFF2-40B4-BE49-F238E27FC236}">
                  <a16:creationId xmlns:a16="http://schemas.microsoft.com/office/drawing/2014/main" id="{F549F4C2-94D7-4638-8A8C-193C5EB6D27B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41">
              <a:extLst>
                <a:ext uri="{FF2B5EF4-FFF2-40B4-BE49-F238E27FC236}">
                  <a16:creationId xmlns:a16="http://schemas.microsoft.com/office/drawing/2014/main" id="{76083131-2FF9-4C2E-A91E-ED7FFB1E0ECB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42">
              <a:extLst>
                <a:ext uri="{FF2B5EF4-FFF2-40B4-BE49-F238E27FC236}">
                  <a16:creationId xmlns:a16="http://schemas.microsoft.com/office/drawing/2014/main" id="{563EA45D-2581-496E-BCF3-20C1815A1ADA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43">
              <a:extLst>
                <a:ext uri="{FF2B5EF4-FFF2-40B4-BE49-F238E27FC236}">
                  <a16:creationId xmlns:a16="http://schemas.microsoft.com/office/drawing/2014/main" id="{2FADBBB0-BEA1-4649-A492-B7CF912CCF70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44">
              <a:extLst>
                <a:ext uri="{FF2B5EF4-FFF2-40B4-BE49-F238E27FC236}">
                  <a16:creationId xmlns:a16="http://schemas.microsoft.com/office/drawing/2014/main" id="{E500C64C-1FA4-49F6-A9BB-2D40C9A97A91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45">
              <a:extLst>
                <a:ext uri="{FF2B5EF4-FFF2-40B4-BE49-F238E27FC236}">
                  <a16:creationId xmlns:a16="http://schemas.microsoft.com/office/drawing/2014/main" id="{7909EA41-6CF7-4BC1-B065-4C20AB73AAD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46">
              <a:extLst>
                <a:ext uri="{FF2B5EF4-FFF2-40B4-BE49-F238E27FC236}">
                  <a16:creationId xmlns:a16="http://schemas.microsoft.com/office/drawing/2014/main" id="{C10F8662-5DD4-4842-9466-E8846A73028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7">
              <a:extLst>
                <a:ext uri="{FF2B5EF4-FFF2-40B4-BE49-F238E27FC236}">
                  <a16:creationId xmlns:a16="http://schemas.microsoft.com/office/drawing/2014/main" id="{18D3CBBA-10F7-4EC3-BCEF-75146773259A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8">
              <a:extLst>
                <a:ext uri="{FF2B5EF4-FFF2-40B4-BE49-F238E27FC236}">
                  <a16:creationId xmlns:a16="http://schemas.microsoft.com/office/drawing/2014/main" id="{898D643F-6BB8-4D5F-8E7E-D1DF0F96AD29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3" name="object 21">
            <a:extLst>
              <a:ext uri="{FF2B5EF4-FFF2-40B4-BE49-F238E27FC236}">
                <a16:creationId xmlns:a16="http://schemas.microsoft.com/office/drawing/2014/main" id="{8CF9674B-65C5-4425-A131-4EFE180423DA}"/>
              </a:ext>
            </a:extLst>
          </p:cNvPr>
          <p:cNvGrpSpPr/>
          <p:nvPr/>
        </p:nvGrpSpPr>
        <p:grpSpPr>
          <a:xfrm>
            <a:off x="4060807" y="861301"/>
            <a:ext cx="4625993" cy="3983740"/>
            <a:chOff x="2173223" y="507238"/>
            <a:chExt cx="2241550" cy="2459990"/>
          </a:xfrm>
        </p:grpSpPr>
        <p:sp>
          <p:nvSpPr>
            <p:cNvPr id="44" name="object 22">
              <a:extLst>
                <a:ext uri="{FF2B5EF4-FFF2-40B4-BE49-F238E27FC236}">
                  <a16:creationId xmlns:a16="http://schemas.microsoft.com/office/drawing/2014/main" id="{AD72BCFD-6AEE-4F59-8F9D-2CA26F681404}"/>
                </a:ext>
              </a:extLst>
            </p:cNvPr>
            <p:cNvSpPr/>
            <p:nvPr/>
          </p:nvSpPr>
          <p:spPr>
            <a:xfrm>
              <a:off x="2430525" y="734187"/>
              <a:ext cx="1806575" cy="2195195"/>
            </a:xfrm>
            <a:custGeom>
              <a:avLst/>
              <a:gdLst/>
              <a:ahLst/>
              <a:cxnLst/>
              <a:rect l="l" t="t" r="r" b="b"/>
              <a:pathLst>
                <a:path w="1806575" h="2195195">
                  <a:moveTo>
                    <a:pt x="0" y="2194686"/>
                  </a:moveTo>
                  <a:lnTo>
                    <a:pt x="1806575" y="2194686"/>
                  </a:lnTo>
                  <a:lnTo>
                    <a:pt x="1806575" y="0"/>
                  </a:lnTo>
                  <a:lnTo>
                    <a:pt x="0" y="0"/>
                  </a:lnTo>
                  <a:lnTo>
                    <a:pt x="0" y="2194686"/>
                  </a:lnTo>
                  <a:close/>
                </a:path>
              </a:pathLst>
            </a:custGeom>
            <a:solidFill>
              <a:srgbClr val="00A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23">
              <a:extLst>
                <a:ext uri="{FF2B5EF4-FFF2-40B4-BE49-F238E27FC236}">
                  <a16:creationId xmlns:a16="http://schemas.microsoft.com/office/drawing/2014/main" id="{6330C8D6-44A4-4829-8B7C-48BC19BEF409}"/>
                </a:ext>
              </a:extLst>
            </p:cNvPr>
            <p:cNvSpPr/>
            <p:nvPr/>
          </p:nvSpPr>
          <p:spPr>
            <a:xfrm>
              <a:off x="2432049" y="734187"/>
              <a:ext cx="1456055" cy="1955164"/>
            </a:xfrm>
            <a:custGeom>
              <a:avLst/>
              <a:gdLst/>
              <a:ahLst/>
              <a:cxnLst/>
              <a:rect l="l" t="t" r="r" b="b"/>
              <a:pathLst>
                <a:path w="1456054" h="1955164">
                  <a:moveTo>
                    <a:pt x="1455801" y="0"/>
                  </a:moveTo>
                  <a:lnTo>
                    <a:pt x="0" y="0"/>
                  </a:lnTo>
                  <a:lnTo>
                    <a:pt x="0" y="1612138"/>
                  </a:lnTo>
                  <a:lnTo>
                    <a:pt x="1455801" y="1955038"/>
                  </a:lnTo>
                  <a:lnTo>
                    <a:pt x="1455801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24">
              <a:extLst>
                <a:ext uri="{FF2B5EF4-FFF2-40B4-BE49-F238E27FC236}">
                  <a16:creationId xmlns:a16="http://schemas.microsoft.com/office/drawing/2014/main" id="{1C1A4F94-C45C-49F6-B82A-7A800EA23EE3}"/>
                </a:ext>
              </a:extLst>
            </p:cNvPr>
            <p:cNvSpPr/>
            <p:nvPr/>
          </p:nvSpPr>
          <p:spPr>
            <a:xfrm>
              <a:off x="2432049" y="734187"/>
              <a:ext cx="1424305" cy="1612265"/>
            </a:xfrm>
            <a:custGeom>
              <a:avLst/>
              <a:gdLst/>
              <a:ahLst/>
              <a:cxnLst/>
              <a:rect l="l" t="t" r="r" b="b"/>
              <a:pathLst>
                <a:path w="1424304" h="1612264">
                  <a:moveTo>
                    <a:pt x="1424051" y="0"/>
                  </a:moveTo>
                  <a:lnTo>
                    <a:pt x="0" y="0"/>
                  </a:lnTo>
                  <a:lnTo>
                    <a:pt x="0" y="1063625"/>
                  </a:lnTo>
                  <a:lnTo>
                    <a:pt x="1424051" y="1612138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7" name="object 25">
              <a:extLst>
                <a:ext uri="{FF2B5EF4-FFF2-40B4-BE49-F238E27FC236}">
                  <a16:creationId xmlns:a16="http://schemas.microsoft.com/office/drawing/2014/main" id="{310D3F77-1D68-45D7-B041-C6340B3CEB0C}"/>
                </a:ext>
              </a:extLst>
            </p:cNvPr>
            <p:cNvSpPr/>
            <p:nvPr/>
          </p:nvSpPr>
          <p:spPr>
            <a:xfrm>
              <a:off x="2432049" y="734187"/>
              <a:ext cx="1424305" cy="1132205"/>
            </a:xfrm>
            <a:custGeom>
              <a:avLst/>
              <a:gdLst/>
              <a:ahLst/>
              <a:cxnLst/>
              <a:rect l="l" t="t" r="r" b="b"/>
              <a:pathLst>
                <a:path w="1424304" h="1132205">
                  <a:moveTo>
                    <a:pt x="1424051" y="0"/>
                  </a:moveTo>
                  <a:lnTo>
                    <a:pt x="0" y="0"/>
                  </a:lnTo>
                  <a:lnTo>
                    <a:pt x="0" y="651637"/>
                  </a:lnTo>
                  <a:lnTo>
                    <a:pt x="1424051" y="1131951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26">
              <a:extLst>
                <a:ext uri="{FF2B5EF4-FFF2-40B4-BE49-F238E27FC236}">
                  <a16:creationId xmlns:a16="http://schemas.microsoft.com/office/drawing/2014/main" id="{2E1265F3-F387-498A-A58D-B34613D1D9C8}"/>
                </a:ext>
              </a:extLst>
            </p:cNvPr>
            <p:cNvSpPr/>
            <p:nvPr/>
          </p:nvSpPr>
          <p:spPr>
            <a:xfrm>
              <a:off x="2527299" y="734187"/>
              <a:ext cx="1329055" cy="514350"/>
            </a:xfrm>
            <a:custGeom>
              <a:avLst/>
              <a:gdLst/>
              <a:ahLst/>
              <a:cxnLst/>
              <a:rect l="l" t="t" r="r" b="b"/>
              <a:pathLst>
                <a:path w="1329054" h="514350">
                  <a:moveTo>
                    <a:pt x="1328801" y="0"/>
                  </a:moveTo>
                  <a:lnTo>
                    <a:pt x="0" y="0"/>
                  </a:lnTo>
                  <a:lnTo>
                    <a:pt x="1328801" y="514350"/>
                  </a:lnTo>
                  <a:lnTo>
                    <a:pt x="1328801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27">
              <a:extLst>
                <a:ext uri="{FF2B5EF4-FFF2-40B4-BE49-F238E27FC236}">
                  <a16:creationId xmlns:a16="http://schemas.microsoft.com/office/drawing/2014/main" id="{DB3239E3-AD4C-44C5-8AEC-AE15C0F451EE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228600" y="0"/>
                  </a:moveTo>
                  <a:lnTo>
                    <a:pt x="0" y="0"/>
                  </a:lnTo>
                  <a:lnTo>
                    <a:pt x="0" y="2188336"/>
                  </a:lnTo>
                  <a:lnTo>
                    <a:pt x="228600" y="2188336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28">
              <a:extLst>
                <a:ext uri="{FF2B5EF4-FFF2-40B4-BE49-F238E27FC236}">
                  <a16:creationId xmlns:a16="http://schemas.microsoft.com/office/drawing/2014/main" id="{E32903F8-B220-4772-9D6B-F5A58D89E859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0" y="2188336"/>
                  </a:moveTo>
                  <a:lnTo>
                    <a:pt x="228600" y="2188336"/>
                  </a:lnTo>
                  <a:lnTo>
                    <a:pt x="228600" y="0"/>
                  </a:lnTo>
                  <a:lnTo>
                    <a:pt x="0" y="0"/>
                  </a:lnTo>
                  <a:lnTo>
                    <a:pt x="0" y="218833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29">
              <a:extLst>
                <a:ext uri="{FF2B5EF4-FFF2-40B4-BE49-F238E27FC236}">
                  <a16:creationId xmlns:a16="http://schemas.microsoft.com/office/drawing/2014/main" id="{7908A0E0-B959-46BA-BE3E-DA43720C5483}"/>
                </a:ext>
              </a:extLst>
            </p:cNvPr>
            <p:cNvSpPr/>
            <p:nvPr/>
          </p:nvSpPr>
          <p:spPr>
            <a:xfrm>
              <a:off x="2173224" y="507237"/>
              <a:ext cx="2241550" cy="2459990"/>
            </a:xfrm>
            <a:custGeom>
              <a:avLst/>
              <a:gdLst/>
              <a:ahLst/>
              <a:cxnLst/>
              <a:rect l="l" t="t" r="r" b="b"/>
              <a:pathLst>
                <a:path w="2241550" h="2459990">
                  <a:moveTo>
                    <a:pt x="2241550" y="2421636"/>
                  </a:moveTo>
                  <a:lnTo>
                    <a:pt x="2216150" y="2408936"/>
                  </a:lnTo>
                  <a:lnTo>
                    <a:pt x="2165350" y="2383536"/>
                  </a:lnTo>
                  <a:lnTo>
                    <a:pt x="2165350" y="2408936"/>
                  </a:lnTo>
                  <a:lnTo>
                    <a:pt x="2062162" y="2408936"/>
                  </a:lnTo>
                  <a:lnTo>
                    <a:pt x="2062162" y="226961"/>
                  </a:lnTo>
                  <a:lnTo>
                    <a:pt x="1682750" y="226961"/>
                  </a:lnTo>
                  <a:lnTo>
                    <a:pt x="1682750" y="2408936"/>
                  </a:lnTo>
                  <a:lnTo>
                    <a:pt x="50800" y="2408936"/>
                  </a:lnTo>
                  <a:lnTo>
                    <a:pt x="50800" y="76200"/>
                  </a:lnTo>
                  <a:lnTo>
                    <a:pt x="76200" y="76200"/>
                  </a:lnTo>
                  <a:lnTo>
                    <a:pt x="69850" y="63500"/>
                  </a:lnTo>
                  <a:lnTo>
                    <a:pt x="38100" y="0"/>
                  </a:lnTo>
                  <a:lnTo>
                    <a:pt x="0" y="76200"/>
                  </a:lnTo>
                  <a:lnTo>
                    <a:pt x="25400" y="76200"/>
                  </a:lnTo>
                  <a:lnTo>
                    <a:pt x="25400" y="2408936"/>
                  </a:lnTo>
                  <a:lnTo>
                    <a:pt x="50038" y="2408936"/>
                  </a:lnTo>
                  <a:lnTo>
                    <a:pt x="50038" y="2434336"/>
                  </a:lnTo>
                  <a:lnTo>
                    <a:pt x="2165350" y="2434336"/>
                  </a:lnTo>
                  <a:lnTo>
                    <a:pt x="2165350" y="2459736"/>
                  </a:lnTo>
                  <a:lnTo>
                    <a:pt x="2216150" y="2434336"/>
                  </a:lnTo>
                  <a:lnTo>
                    <a:pt x="2241550" y="24216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C7CD4EC4-75E7-46C8-9DBE-62709AAACD58}"/>
              </a:ext>
            </a:extLst>
          </p:cNvPr>
          <p:cNvSpPr txBox="1"/>
          <p:nvPr/>
        </p:nvSpPr>
        <p:spPr>
          <a:xfrm>
            <a:off x="3366739" y="1802224"/>
            <a:ext cx="461665" cy="2151749"/>
          </a:xfrm>
          <a:prstGeom prst="rect">
            <a:avLst/>
          </a:prstGeom>
          <a:noFill/>
        </p:spPr>
        <p:txBody>
          <a:bodyPr vert="vert270" wrap="square">
            <a:spAutoFit/>
          </a:bodyPr>
          <a:lstStyle/>
          <a:p>
            <a:r>
              <a:rPr lang="en-GB" sz="1800" b="1" u="sng" dirty="0">
                <a:latin typeface="Arial"/>
                <a:cs typeface="Arial"/>
              </a:rPr>
              <a:t>Extent of Impact</a:t>
            </a:r>
            <a:endParaRPr lang="en-GB" u="sng" dirty="0"/>
          </a:p>
        </p:txBody>
      </p:sp>
      <p:sp>
        <p:nvSpPr>
          <p:cNvPr id="53" name="object 34">
            <a:extLst>
              <a:ext uri="{FF2B5EF4-FFF2-40B4-BE49-F238E27FC236}">
                <a16:creationId xmlns:a16="http://schemas.microsoft.com/office/drawing/2014/main" id="{590DA521-921F-471A-BFDB-3F88AA57F491}"/>
              </a:ext>
            </a:extLst>
          </p:cNvPr>
          <p:cNvSpPr txBox="1"/>
          <p:nvPr/>
        </p:nvSpPr>
        <p:spPr>
          <a:xfrm>
            <a:off x="852616" y="4390059"/>
            <a:ext cx="7697618" cy="787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55">
              <a:lnSpc>
                <a:spcPts val="950"/>
              </a:lnSpc>
            </a:pPr>
            <a:r>
              <a:rPr sz="1400" dirty="0">
                <a:latin typeface="Arial"/>
                <a:cs typeface="Arial"/>
              </a:rPr>
              <a:t>Unacceptable</a:t>
            </a:r>
          </a:p>
          <a:p>
            <a:pPr marL="20955">
              <a:lnSpc>
                <a:spcPct val="100000"/>
              </a:lnSpc>
            </a:pPr>
            <a:r>
              <a:rPr sz="1400" dirty="0">
                <a:latin typeface="Arial"/>
                <a:cs typeface="Arial"/>
              </a:rPr>
              <a:t>Risk</a:t>
            </a:r>
            <a:endParaRPr lang="en-US" sz="1400" dirty="0">
              <a:latin typeface="Arial"/>
              <a:cs typeface="Arial"/>
            </a:endParaRPr>
          </a:p>
          <a:p>
            <a:pPr marL="20955">
              <a:lnSpc>
                <a:spcPct val="100000"/>
              </a:lnSpc>
            </a:pP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4" name="object 20">
            <a:extLst>
              <a:ext uri="{FF2B5EF4-FFF2-40B4-BE49-F238E27FC236}">
                <a16:creationId xmlns:a16="http://schemas.microsoft.com/office/drawing/2014/main" id="{0B127EA6-33A3-47A5-AF9B-95492FA67465}"/>
              </a:ext>
            </a:extLst>
          </p:cNvPr>
          <p:cNvSpPr txBox="1"/>
          <p:nvPr/>
        </p:nvSpPr>
        <p:spPr>
          <a:xfrm>
            <a:off x="883095" y="1006969"/>
            <a:ext cx="149197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</a:t>
            </a:r>
            <a:r>
              <a:rPr sz="1400" dirty="0">
                <a:latin typeface="Arial"/>
                <a:cs typeface="Arial"/>
              </a:rPr>
              <a:t>not</a:t>
            </a:r>
            <a:r>
              <a:rPr sz="1400" spc="225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5" name="object 30">
            <a:extLst>
              <a:ext uri="{FF2B5EF4-FFF2-40B4-BE49-F238E27FC236}">
                <a16:creationId xmlns:a16="http://schemas.microsoft.com/office/drawing/2014/main" id="{146904E8-FE4D-4D0E-8031-4D8328010379}"/>
              </a:ext>
            </a:extLst>
          </p:cNvPr>
          <p:cNvSpPr txBox="1"/>
          <p:nvPr/>
        </p:nvSpPr>
        <p:spPr>
          <a:xfrm>
            <a:off x="883095" y="1671765"/>
            <a:ext cx="726541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Con</a:t>
            </a:r>
            <a:r>
              <a:rPr sz="1400" spc="5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ern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6" name="object 31">
            <a:extLst>
              <a:ext uri="{FF2B5EF4-FFF2-40B4-BE49-F238E27FC236}">
                <a16:creationId xmlns:a16="http://schemas.microsoft.com/office/drawing/2014/main" id="{E0BEA553-AD5B-4488-BEDF-D35E8BDD0781}"/>
              </a:ext>
            </a:extLst>
          </p:cNvPr>
          <p:cNvSpPr txBox="1"/>
          <p:nvPr/>
        </p:nvSpPr>
        <p:spPr>
          <a:xfrm>
            <a:off x="852615" y="2397803"/>
            <a:ext cx="84555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Low</a:t>
            </a:r>
            <a:r>
              <a:rPr sz="1400" spc="-7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7" name="object 32">
            <a:extLst>
              <a:ext uri="{FF2B5EF4-FFF2-40B4-BE49-F238E27FC236}">
                <a16:creationId xmlns:a16="http://schemas.microsoft.com/office/drawing/2014/main" id="{93716461-F626-49D5-A565-E21E25CD7165}"/>
              </a:ext>
            </a:extLst>
          </p:cNvPr>
          <p:cNvSpPr txBox="1"/>
          <p:nvPr/>
        </p:nvSpPr>
        <p:spPr>
          <a:xfrm>
            <a:off x="887441" y="3062118"/>
            <a:ext cx="119610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Medium</a:t>
            </a:r>
            <a:r>
              <a:rPr sz="1400" spc="-5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8" name="object 33">
            <a:extLst>
              <a:ext uri="{FF2B5EF4-FFF2-40B4-BE49-F238E27FC236}">
                <a16:creationId xmlns:a16="http://schemas.microsoft.com/office/drawing/2014/main" id="{FE553BA6-F2A1-4EBF-A963-B9A3264D6552}"/>
              </a:ext>
            </a:extLst>
          </p:cNvPr>
          <p:cNvSpPr txBox="1"/>
          <p:nvPr/>
        </p:nvSpPr>
        <p:spPr>
          <a:xfrm>
            <a:off x="890750" y="3729341"/>
            <a:ext cx="80741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"/>
                <a:cs typeface="Arial"/>
              </a:rPr>
              <a:t>High</a:t>
            </a:r>
            <a:r>
              <a:rPr sz="1400" spc="-7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97FCC22-4084-47D8-9613-17D23C0B6468}"/>
              </a:ext>
            </a:extLst>
          </p:cNvPr>
          <p:cNvSpPr txBox="1"/>
          <p:nvPr/>
        </p:nvSpPr>
        <p:spPr>
          <a:xfrm>
            <a:off x="2927762" y="4821162"/>
            <a:ext cx="5622472" cy="702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551940" algn="ctr">
              <a:lnSpc>
                <a:spcPct val="100000"/>
              </a:lnSpc>
              <a:spcBef>
                <a:spcPts val="380"/>
              </a:spcBef>
            </a:pPr>
            <a:r>
              <a:rPr lang="en-US" sz="1800" spc="-5" dirty="0">
                <a:latin typeface="Arial"/>
                <a:cs typeface="Arial"/>
              </a:rPr>
              <a:t>10  20  30  40  50  60  70  80  90</a:t>
            </a:r>
            <a:r>
              <a:rPr lang="en-US" sz="1800" spc="30" dirty="0">
                <a:latin typeface="Arial"/>
                <a:cs typeface="Arial"/>
              </a:rPr>
              <a:t>  </a:t>
            </a:r>
            <a:r>
              <a:rPr lang="en-US" sz="1800" spc="-5" dirty="0">
                <a:latin typeface="Arial"/>
                <a:cs typeface="Arial"/>
              </a:rPr>
              <a:t>100</a:t>
            </a:r>
            <a:endParaRPr lang="en-US" sz="1800" dirty="0">
              <a:latin typeface="Arial"/>
              <a:cs typeface="Arial"/>
            </a:endParaRPr>
          </a:p>
          <a:p>
            <a:pPr marL="1522095" algn="ctr">
              <a:lnSpc>
                <a:spcPct val="100000"/>
              </a:lnSpc>
              <a:spcBef>
                <a:spcPts val="190"/>
              </a:spcBef>
            </a:pPr>
            <a:r>
              <a:rPr lang="en-US" sz="20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Likelihood of </a:t>
            </a:r>
            <a:r>
              <a:rPr lang="en-US" sz="2000" b="1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Occurrence</a:t>
            </a:r>
            <a:r>
              <a:rPr lang="en-US" sz="2000" b="1" u="sng" spc="18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sng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(%)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66D90049-2710-415F-BE85-2186659C381E}"/>
              </a:ext>
            </a:extLst>
          </p:cNvPr>
          <p:cNvSpPr txBox="1"/>
          <p:nvPr/>
        </p:nvSpPr>
        <p:spPr>
          <a:xfrm>
            <a:off x="3663315" y="841475"/>
            <a:ext cx="46166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4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3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2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1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0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387364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45918F90-1B2C-48F4-AB57-01AB80698C32}"/>
              </a:ext>
            </a:extLst>
          </p:cNvPr>
          <p:cNvSpPr/>
          <p:nvPr/>
        </p:nvSpPr>
        <p:spPr>
          <a:xfrm rot="16200000">
            <a:off x="2333501" y="-1668979"/>
            <a:ext cx="4476998" cy="86937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9920955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Uncertainty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41234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can be defined as many things but at the root  of every definition is the fact that risks represent  uncertain outcomes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outcomes can be either negative or positive.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opportunities (e.g. for excellence) as well as threats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you need to know which you are dealing with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Requires: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having practices in place to identify and then monitor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convenient access to dependable, current information about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the correct balance of control in place to deal with the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and decision-making processes that are supported by a framework 		of  risk analysis and evaluation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771094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14186" y="812800"/>
            <a:ext cx="8735598" cy="1016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Basic cost/benefit analysis to identify which  ones are worth it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Cannot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 them all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765D6B6D-FC9D-4178-8A32-7184AE25B602}"/>
              </a:ext>
            </a:extLst>
          </p:cNvPr>
          <p:cNvSpPr/>
          <p:nvPr/>
        </p:nvSpPr>
        <p:spPr>
          <a:xfrm>
            <a:off x="1849291" y="1397776"/>
            <a:ext cx="5445418" cy="40624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35998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7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Risk Management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70C0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070C0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909843"/>
            <a:ext cx="8647610" cy="279384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Understanding the risk management in projects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Project treatment options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Risk management strategies 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Developing the project plan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Developing project network</a:t>
            </a:r>
          </a:p>
        </p:txBody>
      </p:sp>
    </p:spTree>
    <p:extLst>
      <p:ext uri="{BB962C8B-B14F-4D97-AF65-F5344CB8AC3E}">
        <p14:creationId xmlns:p14="http://schemas.microsoft.com/office/powerpoint/2010/main" val="73684711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89004" y="199450"/>
            <a:ext cx="646291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/>
            <a:r>
              <a:rPr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Treatment Options</a:t>
            </a:r>
          </a:p>
        </p:txBody>
      </p:sp>
      <p:sp>
        <p:nvSpPr>
          <p:cNvPr id="8" name="object 8"/>
          <p:cNvSpPr/>
          <p:nvPr/>
        </p:nvSpPr>
        <p:spPr>
          <a:xfrm>
            <a:off x="3207363" y="1029917"/>
            <a:ext cx="388080" cy="421372"/>
          </a:xfrm>
          <a:custGeom>
            <a:avLst/>
            <a:gdLst/>
            <a:ahLst/>
            <a:cxnLst/>
            <a:rect l="l" t="t" r="r" b="b"/>
            <a:pathLst>
              <a:path w="259080" h="281305">
                <a:moveTo>
                  <a:pt x="106641" y="97663"/>
                </a:moveTo>
                <a:lnTo>
                  <a:pt x="98844" y="83477"/>
                </a:lnTo>
                <a:lnTo>
                  <a:pt x="93992" y="70789"/>
                </a:lnTo>
                <a:lnTo>
                  <a:pt x="98844" y="62966"/>
                </a:lnTo>
                <a:lnTo>
                  <a:pt x="91401" y="61518"/>
                </a:lnTo>
                <a:lnTo>
                  <a:pt x="87185" y="62001"/>
                </a:lnTo>
                <a:lnTo>
                  <a:pt x="84264" y="65900"/>
                </a:lnTo>
                <a:lnTo>
                  <a:pt x="83299" y="70307"/>
                </a:lnTo>
                <a:lnTo>
                  <a:pt x="82321" y="75666"/>
                </a:lnTo>
                <a:lnTo>
                  <a:pt x="73901" y="75666"/>
                </a:lnTo>
                <a:lnTo>
                  <a:pt x="67094" y="77152"/>
                </a:lnTo>
                <a:lnTo>
                  <a:pt x="61899" y="80556"/>
                </a:lnTo>
                <a:lnTo>
                  <a:pt x="59956" y="87896"/>
                </a:lnTo>
                <a:lnTo>
                  <a:pt x="58991" y="102044"/>
                </a:lnTo>
                <a:lnTo>
                  <a:pt x="49593" y="94729"/>
                </a:lnTo>
                <a:lnTo>
                  <a:pt x="43751" y="91795"/>
                </a:lnTo>
                <a:lnTo>
                  <a:pt x="41490" y="91795"/>
                </a:lnTo>
                <a:lnTo>
                  <a:pt x="38569" y="110832"/>
                </a:lnTo>
                <a:lnTo>
                  <a:pt x="37134" y="129006"/>
                </a:lnTo>
                <a:lnTo>
                  <a:pt x="29819" y="130835"/>
                </a:lnTo>
                <a:lnTo>
                  <a:pt x="26898" y="132791"/>
                </a:lnTo>
                <a:lnTo>
                  <a:pt x="30149" y="147434"/>
                </a:lnTo>
                <a:lnTo>
                  <a:pt x="25285" y="147434"/>
                </a:lnTo>
                <a:lnTo>
                  <a:pt x="23342" y="148920"/>
                </a:lnTo>
                <a:lnTo>
                  <a:pt x="21386" y="169430"/>
                </a:lnTo>
                <a:lnTo>
                  <a:pt x="18148" y="167944"/>
                </a:lnTo>
                <a:lnTo>
                  <a:pt x="10045" y="173812"/>
                </a:lnTo>
                <a:lnTo>
                  <a:pt x="1625" y="184073"/>
                </a:lnTo>
                <a:lnTo>
                  <a:pt x="0" y="194310"/>
                </a:lnTo>
                <a:lnTo>
                  <a:pt x="1943" y="204076"/>
                </a:lnTo>
                <a:lnTo>
                  <a:pt x="5511" y="209943"/>
                </a:lnTo>
                <a:lnTo>
                  <a:pt x="8432" y="213372"/>
                </a:lnTo>
                <a:lnTo>
                  <a:pt x="13296" y="211416"/>
                </a:lnTo>
                <a:lnTo>
                  <a:pt x="19126" y="210439"/>
                </a:lnTo>
                <a:lnTo>
                  <a:pt x="24307" y="211899"/>
                </a:lnTo>
                <a:lnTo>
                  <a:pt x="29819" y="214350"/>
                </a:lnTo>
                <a:lnTo>
                  <a:pt x="35648" y="219240"/>
                </a:lnTo>
                <a:lnTo>
                  <a:pt x="37299" y="221627"/>
                </a:lnTo>
                <a:lnTo>
                  <a:pt x="36957" y="222161"/>
                </a:lnTo>
                <a:lnTo>
                  <a:pt x="34036" y="229006"/>
                </a:lnTo>
                <a:lnTo>
                  <a:pt x="35648" y="235839"/>
                </a:lnTo>
                <a:lnTo>
                  <a:pt x="38569" y="241693"/>
                </a:lnTo>
                <a:lnTo>
                  <a:pt x="47320" y="240715"/>
                </a:lnTo>
                <a:lnTo>
                  <a:pt x="57048" y="236308"/>
                </a:lnTo>
                <a:lnTo>
                  <a:pt x="60934" y="229006"/>
                </a:lnTo>
                <a:lnTo>
                  <a:pt x="61023" y="227990"/>
                </a:lnTo>
                <a:lnTo>
                  <a:pt x="78765" y="219240"/>
                </a:lnTo>
                <a:lnTo>
                  <a:pt x="64516" y="171526"/>
                </a:lnTo>
                <a:lnTo>
                  <a:pt x="65798" y="170878"/>
                </a:lnTo>
                <a:lnTo>
                  <a:pt x="106641" y="97663"/>
                </a:lnTo>
                <a:close/>
              </a:path>
              <a:path w="259080" h="281305">
                <a:moveTo>
                  <a:pt x="258635" y="117157"/>
                </a:moveTo>
                <a:lnTo>
                  <a:pt x="231089" y="89344"/>
                </a:lnTo>
                <a:lnTo>
                  <a:pt x="231736" y="84455"/>
                </a:lnTo>
                <a:lnTo>
                  <a:pt x="234010" y="78600"/>
                </a:lnTo>
                <a:lnTo>
                  <a:pt x="222986" y="65900"/>
                </a:lnTo>
                <a:lnTo>
                  <a:pt x="215201" y="60045"/>
                </a:lnTo>
                <a:lnTo>
                  <a:pt x="210337" y="59563"/>
                </a:lnTo>
                <a:lnTo>
                  <a:pt x="209359" y="49796"/>
                </a:lnTo>
                <a:lnTo>
                  <a:pt x="215201" y="32219"/>
                </a:lnTo>
                <a:lnTo>
                  <a:pt x="230759" y="18046"/>
                </a:lnTo>
                <a:lnTo>
                  <a:pt x="215531" y="19024"/>
                </a:lnTo>
                <a:lnTo>
                  <a:pt x="199961" y="29298"/>
                </a:lnTo>
                <a:lnTo>
                  <a:pt x="191858" y="44411"/>
                </a:lnTo>
                <a:lnTo>
                  <a:pt x="193814" y="32219"/>
                </a:lnTo>
                <a:lnTo>
                  <a:pt x="208407" y="0"/>
                </a:lnTo>
                <a:lnTo>
                  <a:pt x="191211" y="23431"/>
                </a:lnTo>
                <a:lnTo>
                  <a:pt x="193167" y="10236"/>
                </a:lnTo>
                <a:lnTo>
                  <a:pt x="196088" y="0"/>
                </a:lnTo>
                <a:lnTo>
                  <a:pt x="174688" y="31242"/>
                </a:lnTo>
                <a:lnTo>
                  <a:pt x="177292" y="11709"/>
                </a:lnTo>
                <a:lnTo>
                  <a:pt x="146164" y="50279"/>
                </a:lnTo>
                <a:lnTo>
                  <a:pt x="128663" y="93751"/>
                </a:lnTo>
                <a:lnTo>
                  <a:pt x="123164" y="138645"/>
                </a:lnTo>
                <a:lnTo>
                  <a:pt x="124142" y="187007"/>
                </a:lnTo>
                <a:lnTo>
                  <a:pt x="127063" y="270014"/>
                </a:lnTo>
                <a:lnTo>
                  <a:pt x="193167" y="280758"/>
                </a:lnTo>
                <a:lnTo>
                  <a:pt x="199009" y="253885"/>
                </a:lnTo>
                <a:lnTo>
                  <a:pt x="199009" y="243649"/>
                </a:lnTo>
                <a:lnTo>
                  <a:pt x="195757" y="231432"/>
                </a:lnTo>
                <a:lnTo>
                  <a:pt x="190258" y="212877"/>
                </a:lnTo>
                <a:lnTo>
                  <a:pt x="188633" y="196265"/>
                </a:lnTo>
                <a:lnTo>
                  <a:pt x="194132" y="191389"/>
                </a:lnTo>
                <a:lnTo>
                  <a:pt x="199961" y="194310"/>
                </a:lnTo>
                <a:lnTo>
                  <a:pt x="209054" y="198729"/>
                </a:lnTo>
                <a:lnTo>
                  <a:pt x="222338" y="197243"/>
                </a:lnTo>
                <a:lnTo>
                  <a:pt x="231089" y="189433"/>
                </a:lnTo>
                <a:lnTo>
                  <a:pt x="235623" y="173329"/>
                </a:lnTo>
                <a:lnTo>
                  <a:pt x="240487" y="158178"/>
                </a:lnTo>
                <a:lnTo>
                  <a:pt x="245999" y="143535"/>
                </a:lnTo>
                <a:lnTo>
                  <a:pt x="251180" y="130365"/>
                </a:lnTo>
                <a:lnTo>
                  <a:pt x="258635" y="11715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284082" y="1667688"/>
            <a:ext cx="269184" cy="393788"/>
          </a:xfrm>
          <a:custGeom>
            <a:avLst/>
            <a:gdLst/>
            <a:ahLst/>
            <a:cxnLst/>
            <a:rect l="l" t="t" r="r" b="b"/>
            <a:pathLst>
              <a:path w="179705" h="262890">
                <a:moveTo>
                  <a:pt x="14908" y="0"/>
                </a:moveTo>
                <a:lnTo>
                  <a:pt x="0" y="16099"/>
                </a:lnTo>
                <a:lnTo>
                  <a:pt x="4213" y="25866"/>
                </a:lnTo>
                <a:lnTo>
                  <a:pt x="11666" y="36609"/>
                </a:lnTo>
                <a:lnTo>
                  <a:pt x="5184" y="42468"/>
                </a:lnTo>
                <a:lnTo>
                  <a:pt x="323" y="50785"/>
                </a:lnTo>
                <a:lnTo>
                  <a:pt x="7128" y="56644"/>
                </a:lnTo>
                <a:lnTo>
                  <a:pt x="11666" y="63481"/>
                </a:lnTo>
                <a:lnTo>
                  <a:pt x="14583" y="74224"/>
                </a:lnTo>
                <a:lnTo>
                  <a:pt x="15556" y="83014"/>
                </a:lnTo>
                <a:lnTo>
                  <a:pt x="4213" y="80084"/>
                </a:lnTo>
                <a:lnTo>
                  <a:pt x="3240" y="89347"/>
                </a:lnTo>
                <a:lnTo>
                  <a:pt x="26252" y="130366"/>
                </a:lnTo>
                <a:lnTo>
                  <a:pt x="35001" y="133799"/>
                </a:lnTo>
                <a:lnTo>
                  <a:pt x="36297" y="146968"/>
                </a:lnTo>
                <a:lnTo>
                  <a:pt x="41808" y="158688"/>
                </a:lnTo>
                <a:lnTo>
                  <a:pt x="48946" y="171888"/>
                </a:lnTo>
                <a:lnTo>
                  <a:pt x="58011" y="184081"/>
                </a:lnTo>
                <a:lnTo>
                  <a:pt x="68700" y="193847"/>
                </a:lnTo>
                <a:lnTo>
                  <a:pt x="67741" y="208970"/>
                </a:lnTo>
                <a:lnTo>
                  <a:pt x="68387" y="225099"/>
                </a:lnTo>
                <a:lnTo>
                  <a:pt x="70658" y="241199"/>
                </a:lnTo>
                <a:lnTo>
                  <a:pt x="72596" y="250001"/>
                </a:lnTo>
                <a:lnTo>
                  <a:pt x="76160" y="256349"/>
                </a:lnTo>
                <a:lnTo>
                  <a:pt x="80702" y="255860"/>
                </a:lnTo>
                <a:lnTo>
                  <a:pt x="86203" y="253907"/>
                </a:lnTo>
                <a:lnTo>
                  <a:pt x="89120" y="258790"/>
                </a:lnTo>
                <a:lnTo>
                  <a:pt x="92683" y="261720"/>
                </a:lnTo>
                <a:lnTo>
                  <a:pt x="96912" y="262697"/>
                </a:lnTo>
                <a:lnTo>
                  <a:pt x="101121" y="261232"/>
                </a:lnTo>
                <a:lnTo>
                  <a:pt x="105664" y="255860"/>
                </a:lnTo>
                <a:lnTo>
                  <a:pt x="109873" y="248536"/>
                </a:lnTo>
                <a:lnTo>
                  <a:pt x="120562" y="230456"/>
                </a:lnTo>
                <a:lnTo>
                  <a:pt x="125750" y="221193"/>
                </a:lnTo>
                <a:lnTo>
                  <a:pt x="131917" y="210450"/>
                </a:lnTo>
                <a:lnTo>
                  <a:pt x="140003" y="192397"/>
                </a:lnTo>
                <a:lnTo>
                  <a:pt x="147462" y="178221"/>
                </a:lnTo>
                <a:lnTo>
                  <a:pt x="156547" y="166028"/>
                </a:lnTo>
                <a:lnTo>
                  <a:pt x="163027" y="158688"/>
                </a:lnTo>
                <a:lnTo>
                  <a:pt x="169174" y="147945"/>
                </a:lnTo>
                <a:lnTo>
                  <a:pt x="175008" y="134272"/>
                </a:lnTo>
                <a:lnTo>
                  <a:pt x="177926" y="120599"/>
                </a:lnTo>
                <a:lnTo>
                  <a:pt x="179551" y="103996"/>
                </a:lnTo>
                <a:lnTo>
                  <a:pt x="175987" y="82037"/>
                </a:lnTo>
                <a:lnTo>
                  <a:pt x="41160" y="24415"/>
                </a:lnTo>
                <a:lnTo>
                  <a:pt x="34030" y="22936"/>
                </a:lnTo>
                <a:lnTo>
                  <a:pt x="25604" y="11719"/>
                </a:lnTo>
                <a:lnTo>
                  <a:pt x="1490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25129" y="842880"/>
            <a:ext cx="1212134" cy="143499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289598" y="1923019"/>
            <a:ext cx="862544" cy="16632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378167" y="3940736"/>
            <a:ext cx="1417015" cy="121570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 rot="1364091">
            <a:off x="1970812" y="1800060"/>
            <a:ext cx="1885237" cy="399495"/>
            <a:chOff x="2745613" y="903224"/>
            <a:chExt cx="1258570" cy="266700"/>
          </a:xfrm>
        </p:grpSpPr>
        <p:sp>
          <p:nvSpPr>
            <p:cNvPr id="14" name="object 14"/>
            <p:cNvSpPr/>
            <p:nvPr/>
          </p:nvSpPr>
          <p:spPr>
            <a:xfrm>
              <a:off x="2748788" y="906399"/>
              <a:ext cx="1252220" cy="260350"/>
            </a:xfrm>
            <a:custGeom>
              <a:avLst/>
              <a:gdLst/>
              <a:ahLst/>
              <a:cxnLst/>
              <a:rect l="l" t="t" r="r" b="b"/>
              <a:pathLst>
                <a:path w="1252220" h="260350">
                  <a:moveTo>
                    <a:pt x="625728" y="0"/>
                  </a:moveTo>
                  <a:lnTo>
                    <a:pt x="625728" y="65150"/>
                  </a:lnTo>
                  <a:lnTo>
                    <a:pt x="0" y="65150"/>
                  </a:lnTo>
                  <a:lnTo>
                    <a:pt x="0" y="195325"/>
                  </a:lnTo>
                  <a:lnTo>
                    <a:pt x="625728" y="195325"/>
                  </a:lnTo>
                  <a:lnTo>
                    <a:pt x="625728" y="260350"/>
                  </a:lnTo>
                  <a:lnTo>
                    <a:pt x="1251712" y="130175"/>
                  </a:lnTo>
                  <a:lnTo>
                    <a:pt x="625728" y="0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748788" y="906399"/>
              <a:ext cx="1252220" cy="260350"/>
            </a:xfrm>
            <a:custGeom>
              <a:avLst/>
              <a:gdLst/>
              <a:ahLst/>
              <a:cxnLst/>
              <a:rect l="l" t="t" r="r" b="b"/>
              <a:pathLst>
                <a:path w="1252220" h="260350">
                  <a:moveTo>
                    <a:pt x="0" y="65150"/>
                  </a:moveTo>
                  <a:lnTo>
                    <a:pt x="625728" y="65150"/>
                  </a:lnTo>
                  <a:lnTo>
                    <a:pt x="625728" y="0"/>
                  </a:lnTo>
                  <a:lnTo>
                    <a:pt x="1251712" y="130175"/>
                  </a:lnTo>
                  <a:lnTo>
                    <a:pt x="625728" y="260350"/>
                  </a:lnTo>
                  <a:lnTo>
                    <a:pt x="625728" y="195325"/>
                  </a:lnTo>
                  <a:lnTo>
                    <a:pt x="0" y="195325"/>
                  </a:lnTo>
                  <a:lnTo>
                    <a:pt x="0" y="65150"/>
                  </a:lnTo>
                  <a:close/>
                </a:path>
              </a:pathLst>
            </a:custGeom>
            <a:ln w="6350">
              <a:solidFill>
                <a:srgbClr val="FF66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3">
            <a:extLst>
              <a:ext uri="{FF2B5EF4-FFF2-40B4-BE49-F238E27FC236}">
                <a16:creationId xmlns:a16="http://schemas.microsoft.com/office/drawing/2014/main" id="{05051063-2616-478C-BC52-B94E622C7DB1}"/>
              </a:ext>
            </a:extLst>
          </p:cNvPr>
          <p:cNvGrpSpPr/>
          <p:nvPr/>
        </p:nvGrpSpPr>
        <p:grpSpPr>
          <a:xfrm rot="1710309">
            <a:off x="5447425" y="3318715"/>
            <a:ext cx="1885237" cy="399495"/>
            <a:chOff x="2745613" y="903224"/>
            <a:chExt cx="1258570" cy="266700"/>
          </a:xfrm>
        </p:grpSpPr>
        <p:sp>
          <p:nvSpPr>
            <p:cNvPr id="17" name="object 14">
              <a:extLst>
                <a:ext uri="{FF2B5EF4-FFF2-40B4-BE49-F238E27FC236}">
                  <a16:creationId xmlns:a16="http://schemas.microsoft.com/office/drawing/2014/main" id="{54C69750-5C0F-47BB-BBDA-F98633FF6F23}"/>
                </a:ext>
              </a:extLst>
            </p:cNvPr>
            <p:cNvSpPr/>
            <p:nvPr/>
          </p:nvSpPr>
          <p:spPr>
            <a:xfrm>
              <a:off x="2748788" y="906399"/>
              <a:ext cx="1252220" cy="260350"/>
            </a:xfrm>
            <a:custGeom>
              <a:avLst/>
              <a:gdLst/>
              <a:ahLst/>
              <a:cxnLst/>
              <a:rect l="l" t="t" r="r" b="b"/>
              <a:pathLst>
                <a:path w="1252220" h="260350">
                  <a:moveTo>
                    <a:pt x="625728" y="0"/>
                  </a:moveTo>
                  <a:lnTo>
                    <a:pt x="625728" y="65150"/>
                  </a:lnTo>
                  <a:lnTo>
                    <a:pt x="0" y="65150"/>
                  </a:lnTo>
                  <a:lnTo>
                    <a:pt x="0" y="195325"/>
                  </a:lnTo>
                  <a:lnTo>
                    <a:pt x="625728" y="195325"/>
                  </a:lnTo>
                  <a:lnTo>
                    <a:pt x="625728" y="260350"/>
                  </a:lnTo>
                  <a:lnTo>
                    <a:pt x="1251712" y="130175"/>
                  </a:lnTo>
                  <a:lnTo>
                    <a:pt x="625728" y="0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5">
              <a:extLst>
                <a:ext uri="{FF2B5EF4-FFF2-40B4-BE49-F238E27FC236}">
                  <a16:creationId xmlns:a16="http://schemas.microsoft.com/office/drawing/2014/main" id="{A93B0F93-D20A-4C38-A5C2-A4A3578D0685}"/>
                </a:ext>
              </a:extLst>
            </p:cNvPr>
            <p:cNvSpPr/>
            <p:nvPr/>
          </p:nvSpPr>
          <p:spPr>
            <a:xfrm>
              <a:off x="2748788" y="906399"/>
              <a:ext cx="1252220" cy="260350"/>
            </a:xfrm>
            <a:custGeom>
              <a:avLst/>
              <a:gdLst/>
              <a:ahLst/>
              <a:cxnLst/>
              <a:rect l="l" t="t" r="r" b="b"/>
              <a:pathLst>
                <a:path w="1252220" h="260350">
                  <a:moveTo>
                    <a:pt x="0" y="65150"/>
                  </a:moveTo>
                  <a:lnTo>
                    <a:pt x="625728" y="65150"/>
                  </a:lnTo>
                  <a:lnTo>
                    <a:pt x="625728" y="0"/>
                  </a:lnTo>
                  <a:lnTo>
                    <a:pt x="1251712" y="130175"/>
                  </a:lnTo>
                  <a:lnTo>
                    <a:pt x="625728" y="260350"/>
                  </a:lnTo>
                  <a:lnTo>
                    <a:pt x="625728" y="195325"/>
                  </a:lnTo>
                  <a:lnTo>
                    <a:pt x="0" y="195325"/>
                  </a:lnTo>
                  <a:lnTo>
                    <a:pt x="0" y="65150"/>
                  </a:lnTo>
                  <a:close/>
                </a:path>
              </a:pathLst>
            </a:custGeom>
            <a:ln w="6350">
              <a:solidFill>
                <a:srgbClr val="FF66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8610" y="103734"/>
            <a:ext cx="6726339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/>
            <a:r>
              <a:rPr sz="3200" b="1" dirty="0">
                <a:solidFill>
                  <a:srgbClr val="0B6BB5"/>
                </a:solidFill>
              </a:rPr>
              <a:t>Risks – Treatment of Risks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869" y="687577"/>
            <a:ext cx="8380261" cy="5305272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231133" marR="476534" indent="-213061">
              <a:spcBef>
                <a:spcPts val="150"/>
              </a:spcBef>
              <a:buFont typeface="Arial"/>
              <a:buChar char="•"/>
              <a:tabLst>
                <a:tab pos="232085" algn="l"/>
              </a:tabLst>
            </a:pPr>
            <a:r>
              <a:rPr spc="-7" dirty="0">
                <a:cs typeface="Arial" panose="020B0604020202020204" pitchFamily="34" charset="0"/>
              </a:rPr>
              <a:t>Risks </a:t>
            </a:r>
            <a:r>
              <a:rPr spc="-15" dirty="0">
                <a:cs typeface="Arial" panose="020B0604020202020204" pitchFamily="34" charset="0"/>
              </a:rPr>
              <a:t>can </a:t>
            </a:r>
            <a:r>
              <a:rPr spc="-7" dirty="0">
                <a:cs typeface="Arial" panose="020B0604020202020204" pitchFamily="34" charset="0"/>
              </a:rPr>
              <a:t>generally </a:t>
            </a:r>
            <a:r>
              <a:rPr dirty="0">
                <a:cs typeface="Arial" panose="020B0604020202020204" pitchFamily="34" charset="0"/>
              </a:rPr>
              <a:t>be </a:t>
            </a:r>
            <a:r>
              <a:rPr spc="-7" dirty="0">
                <a:cs typeface="Arial" panose="020B0604020202020204" pitchFamily="34" charset="0"/>
              </a:rPr>
              <a:t>addressed </a:t>
            </a:r>
            <a:r>
              <a:rPr dirty="0">
                <a:cs typeface="Arial" panose="020B0604020202020204" pitchFamily="34" charset="0"/>
              </a:rPr>
              <a:t>in one of 4 </a:t>
            </a:r>
            <a:r>
              <a:rPr spc="-30" dirty="0">
                <a:cs typeface="Arial" panose="020B0604020202020204" pitchFamily="34" charset="0"/>
              </a:rPr>
              <a:t>ways </a:t>
            </a:r>
            <a:r>
              <a:rPr dirty="0">
                <a:cs typeface="Arial" panose="020B0604020202020204" pitchFamily="34" charset="0"/>
              </a:rPr>
              <a:t>or by a  </a:t>
            </a:r>
            <a:r>
              <a:rPr spc="-7" dirty="0">
                <a:cs typeface="Arial" panose="020B0604020202020204" pitchFamily="34" charset="0"/>
              </a:rPr>
              <a:t>combination </a:t>
            </a:r>
            <a:r>
              <a:rPr dirty="0">
                <a:cs typeface="Arial" panose="020B0604020202020204" pitchFamily="34" charset="0"/>
              </a:rPr>
              <a:t>of these 4 actions – “the 4</a:t>
            </a:r>
            <a:r>
              <a:rPr spc="-157" dirty="0">
                <a:cs typeface="Arial" panose="020B0604020202020204" pitchFamily="34" charset="0"/>
              </a:rPr>
              <a:t> </a:t>
            </a:r>
            <a:r>
              <a:rPr spc="-22" dirty="0">
                <a:cs typeface="Arial" panose="020B0604020202020204" pitchFamily="34" charset="0"/>
              </a:rPr>
              <a:t>T’s”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67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Tolerate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Often applies </a:t>
            </a:r>
            <a:r>
              <a:rPr spc="-15" dirty="0">
                <a:cs typeface="Arial" panose="020B0604020202020204" pitchFamily="34" charset="0"/>
              </a:rPr>
              <a:t>to </a:t>
            </a:r>
            <a:r>
              <a:rPr dirty="0">
                <a:cs typeface="Arial" panose="020B0604020202020204" pitchFamily="34" charset="0"/>
              </a:rPr>
              <a:t>low </a:t>
            </a:r>
            <a:r>
              <a:rPr spc="-15" dirty="0">
                <a:cs typeface="Arial" panose="020B0604020202020204" pitchFamily="34" charset="0"/>
              </a:rPr>
              <a:t>level risks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risks that </a:t>
            </a:r>
            <a:r>
              <a:rPr spc="-7" dirty="0">
                <a:cs typeface="Arial" panose="020B0604020202020204" pitchFamily="34" charset="0"/>
              </a:rPr>
              <a:t>would be </a:t>
            </a:r>
            <a:r>
              <a:rPr spc="-15" dirty="0">
                <a:cs typeface="Arial" panose="020B0604020202020204" pitchFamily="34" charset="0"/>
              </a:rPr>
              <a:t>to expensive to</a:t>
            </a:r>
            <a:r>
              <a:rPr spc="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8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perhaps because nothing can be done </a:t>
            </a:r>
            <a:r>
              <a:rPr spc="-15" dirty="0">
                <a:cs typeface="Arial" panose="020B0604020202020204" pitchFamily="34" charset="0"/>
              </a:rPr>
              <a:t>at </a:t>
            </a:r>
            <a:r>
              <a:rPr dirty="0">
                <a:cs typeface="Arial" panose="020B0604020202020204" pitchFamily="34" charset="0"/>
              </a:rPr>
              <a:t>a </a:t>
            </a:r>
            <a:r>
              <a:rPr spc="-7" dirty="0">
                <a:cs typeface="Arial" panose="020B0604020202020204" pitchFamily="34" charset="0"/>
              </a:rPr>
              <a:t>reasonable </a:t>
            </a:r>
            <a:r>
              <a:rPr spc="-15" dirty="0">
                <a:cs typeface="Arial" panose="020B0604020202020204" pitchFamily="34" charset="0"/>
              </a:rPr>
              <a:t>cost to mitigate</a:t>
            </a:r>
            <a:r>
              <a:rPr spc="262" dirty="0">
                <a:cs typeface="Arial" panose="020B0604020202020204" pitchFamily="34" charset="0"/>
              </a:rPr>
              <a:t> </a:t>
            </a:r>
            <a:r>
              <a:rPr spc="-7" dirty="0">
                <a:cs typeface="Arial" panose="020B0604020202020204" pitchFamily="34" charset="0"/>
              </a:rPr>
              <a:t>it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15" dirty="0">
                <a:cs typeface="Arial" panose="020B0604020202020204" pitchFamily="34" charset="0"/>
              </a:rPr>
              <a:t>take </a:t>
            </a:r>
            <a:r>
              <a:rPr spc="-7" dirty="0">
                <a:cs typeface="Arial" panose="020B0604020202020204" pitchFamily="34" charset="0"/>
              </a:rPr>
              <a:t>action </a:t>
            </a:r>
            <a:r>
              <a:rPr spc="-15" dirty="0">
                <a:cs typeface="Arial" panose="020B0604020202020204" pitchFamily="34" charset="0"/>
              </a:rPr>
              <a:t>to control </a:t>
            </a:r>
            <a:r>
              <a:rPr spc="-7" dirty="0">
                <a:cs typeface="Arial" panose="020B0604020202020204" pitchFamily="34" charset="0"/>
              </a:rPr>
              <a:t>it in some</a:t>
            </a:r>
            <a:r>
              <a:rPr spc="6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way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Reduce either the impact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likelihood </a:t>
            </a:r>
            <a:r>
              <a:rPr spc="-7" dirty="0">
                <a:cs typeface="Arial" panose="020B0604020202020204" pitchFamily="34" charset="0"/>
              </a:rPr>
              <a:t>by </a:t>
            </a:r>
            <a:r>
              <a:rPr spc="-15" dirty="0">
                <a:cs typeface="Arial" panose="020B0604020202020204" pitchFamily="34" charset="0"/>
              </a:rPr>
              <a:t>contingent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preventative</a:t>
            </a:r>
            <a:r>
              <a:rPr spc="-7" dirty="0">
                <a:cs typeface="Arial" panose="020B0604020202020204" pitchFamily="34" charset="0"/>
              </a:rPr>
              <a:t> action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Terminate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22" dirty="0">
                <a:cs typeface="Arial" panose="020B0604020202020204" pitchFamily="34" charset="0"/>
              </a:rPr>
              <a:t>Treatment </a:t>
            </a:r>
            <a:r>
              <a:rPr spc="-15" dirty="0">
                <a:cs typeface="Arial" panose="020B0604020202020204" pitchFamily="34" charset="0"/>
              </a:rPr>
              <a:t>taken to </a:t>
            </a:r>
            <a:r>
              <a:rPr spc="-7" dirty="0">
                <a:cs typeface="Arial" panose="020B0604020202020204" pitchFamily="34" charset="0"/>
              </a:rPr>
              <a:t>the </a:t>
            </a:r>
            <a:r>
              <a:rPr spc="-15" dirty="0">
                <a:cs typeface="Arial" panose="020B0604020202020204" pitchFamily="34" charset="0"/>
              </a:rPr>
              <a:t>point </a:t>
            </a:r>
            <a:r>
              <a:rPr dirty="0">
                <a:cs typeface="Arial" panose="020B0604020202020204" pitchFamily="34" charset="0"/>
              </a:rPr>
              <a:t>of </a:t>
            </a:r>
            <a:r>
              <a:rPr spc="-7" dirty="0">
                <a:cs typeface="Arial" panose="020B0604020202020204" pitchFamily="34" charset="0"/>
              </a:rPr>
              <a:t>eliminating the risk</a:t>
            </a:r>
            <a:r>
              <a:rPr spc="210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altogether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do things </a:t>
            </a:r>
            <a:r>
              <a:rPr spc="-15" dirty="0">
                <a:cs typeface="Arial" panose="020B0604020202020204" pitchFamily="34" charset="0"/>
              </a:rPr>
              <a:t>differently </a:t>
            </a:r>
            <a:r>
              <a:rPr spc="-7" dirty="0">
                <a:cs typeface="Arial" panose="020B0604020202020204" pitchFamily="34" charset="0"/>
              </a:rPr>
              <a:t>and thus remove the risk, where </a:t>
            </a:r>
            <a:r>
              <a:rPr spc="-15" dirty="0">
                <a:cs typeface="Arial" panose="020B0604020202020204" pitchFamily="34" charset="0"/>
              </a:rPr>
              <a:t>feasible to </a:t>
            </a:r>
            <a:r>
              <a:rPr spc="-7" dirty="0">
                <a:cs typeface="Arial" panose="020B0604020202020204" pitchFamily="34" charset="0"/>
              </a:rPr>
              <a:t>do so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9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Transfer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 algn="just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lang="en-US" dirty="0">
                <a:solidFill>
                  <a:srgbClr val="202124"/>
                </a:solidFill>
                <a:cs typeface="Arial" panose="020B0604020202020204" pitchFamily="34" charset="0"/>
              </a:rPr>
              <a:t>I</a:t>
            </a:r>
            <a:r>
              <a:rPr lang="en-US" b="0" i="0" dirty="0">
                <a:solidFill>
                  <a:srgbClr val="202124"/>
                </a:solidFill>
                <a:effectLst/>
                <a:cs typeface="Arial" panose="020B0604020202020204" pitchFamily="34" charset="0"/>
              </a:rPr>
              <a:t>t simply gives another party the responsibility to manage the risk. Examples include insurance, performance bonds, fixed price contracts, and guarantees.</a:t>
            </a:r>
            <a:endParaRPr lang="en-US" spc="-7"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lang="en-US" spc="-7" dirty="0">
                <a:cs typeface="Arial" panose="020B0604020202020204" pitchFamily="34" charset="0"/>
              </a:rPr>
              <a:t>N</a:t>
            </a:r>
            <a:r>
              <a:rPr spc="-7" dirty="0">
                <a:cs typeface="Arial" panose="020B0604020202020204" pitchFamily="34" charset="0"/>
              </a:rPr>
              <a:t>ote </a:t>
            </a:r>
            <a:r>
              <a:rPr spc="-15" dirty="0">
                <a:cs typeface="Arial" panose="020B0604020202020204" pitchFamily="34" charset="0"/>
              </a:rPr>
              <a:t>that </a:t>
            </a:r>
            <a:r>
              <a:rPr spc="-7" dirty="0">
                <a:cs typeface="Arial" panose="020B0604020202020204" pitchFamily="34" charset="0"/>
              </a:rPr>
              <a:t>business and  </a:t>
            </a:r>
            <a:r>
              <a:rPr spc="-15" dirty="0">
                <a:cs typeface="Arial" panose="020B0604020202020204" pitchFamily="34" charset="0"/>
              </a:rPr>
              <a:t>reputational </a:t>
            </a:r>
            <a:r>
              <a:rPr spc="-7" dirty="0">
                <a:cs typeface="Arial" panose="020B0604020202020204" pitchFamily="34" charset="0"/>
              </a:rPr>
              <a:t>risk cannot be</a:t>
            </a:r>
            <a:r>
              <a:rPr spc="82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transferred</a:t>
            </a:r>
            <a:endParaRPr dirty="0">
              <a:cs typeface="Arial" panose="020B0604020202020204" pitchFamily="34" charset="0"/>
            </a:endParaRPr>
          </a:p>
          <a:p>
            <a:pPr marR="7609" algn="r">
              <a:spcBef>
                <a:spcPts val="502"/>
              </a:spcBef>
            </a:pPr>
            <a:endParaRPr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2034635" y="1422013"/>
            <a:ext cx="1265068" cy="909327"/>
            <a:chOff x="592074" y="949325"/>
            <a:chExt cx="844550" cy="607060"/>
          </a:xfrm>
        </p:grpSpPr>
        <p:sp>
          <p:nvSpPr>
            <p:cNvPr id="4" name="object 4"/>
            <p:cNvSpPr/>
            <p:nvPr/>
          </p:nvSpPr>
          <p:spPr>
            <a:xfrm>
              <a:off x="595249" y="952500"/>
              <a:ext cx="838200" cy="600710"/>
            </a:xfrm>
            <a:custGeom>
              <a:avLst/>
              <a:gdLst/>
              <a:ahLst/>
              <a:cxnLst/>
              <a:rect l="l" t="t" r="r" b="b"/>
              <a:pathLst>
                <a:path w="838200" h="600710">
                  <a:moveTo>
                    <a:pt x="419100" y="0"/>
                  </a:moveTo>
                  <a:lnTo>
                    <a:pt x="362245" y="2739"/>
                  </a:lnTo>
                  <a:lnTo>
                    <a:pt x="307710" y="10720"/>
                  </a:lnTo>
                  <a:lnTo>
                    <a:pt x="255996" y="23584"/>
                  </a:lnTo>
                  <a:lnTo>
                    <a:pt x="207602" y="40973"/>
                  </a:lnTo>
                  <a:lnTo>
                    <a:pt x="163029" y="62531"/>
                  </a:lnTo>
                  <a:lnTo>
                    <a:pt x="122777" y="87899"/>
                  </a:lnTo>
                  <a:lnTo>
                    <a:pt x="87345" y="116720"/>
                  </a:lnTo>
                  <a:lnTo>
                    <a:pt x="57234" y="148637"/>
                  </a:lnTo>
                  <a:lnTo>
                    <a:pt x="32944" y="183290"/>
                  </a:lnTo>
                  <a:lnTo>
                    <a:pt x="14975" y="220324"/>
                  </a:lnTo>
                  <a:lnTo>
                    <a:pt x="3827" y="259380"/>
                  </a:lnTo>
                  <a:lnTo>
                    <a:pt x="0" y="300100"/>
                  </a:lnTo>
                  <a:lnTo>
                    <a:pt x="3827" y="340821"/>
                  </a:lnTo>
                  <a:lnTo>
                    <a:pt x="14975" y="379877"/>
                  </a:lnTo>
                  <a:lnTo>
                    <a:pt x="32944" y="416911"/>
                  </a:lnTo>
                  <a:lnTo>
                    <a:pt x="57234" y="451564"/>
                  </a:lnTo>
                  <a:lnTo>
                    <a:pt x="87345" y="483481"/>
                  </a:lnTo>
                  <a:lnTo>
                    <a:pt x="122777" y="512302"/>
                  </a:lnTo>
                  <a:lnTo>
                    <a:pt x="163029" y="537670"/>
                  </a:lnTo>
                  <a:lnTo>
                    <a:pt x="207602" y="559228"/>
                  </a:lnTo>
                  <a:lnTo>
                    <a:pt x="255996" y="576617"/>
                  </a:lnTo>
                  <a:lnTo>
                    <a:pt x="307710" y="589481"/>
                  </a:lnTo>
                  <a:lnTo>
                    <a:pt x="362245" y="597462"/>
                  </a:lnTo>
                  <a:lnTo>
                    <a:pt x="419100" y="600201"/>
                  </a:lnTo>
                  <a:lnTo>
                    <a:pt x="475981" y="597462"/>
                  </a:lnTo>
                  <a:lnTo>
                    <a:pt x="530533" y="589481"/>
                  </a:lnTo>
                  <a:lnTo>
                    <a:pt x="582257" y="576617"/>
                  </a:lnTo>
                  <a:lnTo>
                    <a:pt x="630653" y="559228"/>
                  </a:lnTo>
                  <a:lnTo>
                    <a:pt x="675224" y="537670"/>
                  </a:lnTo>
                  <a:lnTo>
                    <a:pt x="715470" y="512302"/>
                  </a:lnTo>
                  <a:lnTo>
                    <a:pt x="750893" y="483481"/>
                  </a:lnTo>
                  <a:lnTo>
                    <a:pt x="780993" y="451564"/>
                  </a:lnTo>
                  <a:lnTo>
                    <a:pt x="805273" y="416911"/>
                  </a:lnTo>
                  <a:lnTo>
                    <a:pt x="823233" y="379877"/>
                  </a:lnTo>
                  <a:lnTo>
                    <a:pt x="834375" y="340821"/>
                  </a:lnTo>
                  <a:lnTo>
                    <a:pt x="838200" y="300100"/>
                  </a:lnTo>
                  <a:lnTo>
                    <a:pt x="834375" y="259380"/>
                  </a:lnTo>
                  <a:lnTo>
                    <a:pt x="823233" y="220324"/>
                  </a:lnTo>
                  <a:lnTo>
                    <a:pt x="805273" y="183290"/>
                  </a:lnTo>
                  <a:lnTo>
                    <a:pt x="780993" y="148637"/>
                  </a:lnTo>
                  <a:lnTo>
                    <a:pt x="750893" y="116720"/>
                  </a:lnTo>
                  <a:lnTo>
                    <a:pt x="715470" y="87899"/>
                  </a:lnTo>
                  <a:lnTo>
                    <a:pt x="675224" y="62531"/>
                  </a:lnTo>
                  <a:lnTo>
                    <a:pt x="630653" y="40973"/>
                  </a:lnTo>
                  <a:lnTo>
                    <a:pt x="582257" y="23584"/>
                  </a:lnTo>
                  <a:lnTo>
                    <a:pt x="530533" y="10720"/>
                  </a:lnTo>
                  <a:lnTo>
                    <a:pt x="475981" y="273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95249" y="952500"/>
              <a:ext cx="838200" cy="600710"/>
            </a:xfrm>
            <a:custGeom>
              <a:avLst/>
              <a:gdLst/>
              <a:ahLst/>
              <a:cxnLst/>
              <a:rect l="l" t="t" r="r" b="b"/>
              <a:pathLst>
                <a:path w="838200" h="600710">
                  <a:moveTo>
                    <a:pt x="0" y="300100"/>
                  </a:moveTo>
                  <a:lnTo>
                    <a:pt x="3827" y="259380"/>
                  </a:lnTo>
                  <a:lnTo>
                    <a:pt x="14975" y="220324"/>
                  </a:lnTo>
                  <a:lnTo>
                    <a:pt x="32944" y="183290"/>
                  </a:lnTo>
                  <a:lnTo>
                    <a:pt x="57234" y="148637"/>
                  </a:lnTo>
                  <a:lnTo>
                    <a:pt x="87345" y="116720"/>
                  </a:lnTo>
                  <a:lnTo>
                    <a:pt x="122777" y="87899"/>
                  </a:lnTo>
                  <a:lnTo>
                    <a:pt x="163029" y="62531"/>
                  </a:lnTo>
                  <a:lnTo>
                    <a:pt x="207602" y="40973"/>
                  </a:lnTo>
                  <a:lnTo>
                    <a:pt x="255996" y="23584"/>
                  </a:lnTo>
                  <a:lnTo>
                    <a:pt x="307710" y="10720"/>
                  </a:lnTo>
                  <a:lnTo>
                    <a:pt x="362245" y="2739"/>
                  </a:lnTo>
                  <a:lnTo>
                    <a:pt x="419100" y="0"/>
                  </a:lnTo>
                  <a:lnTo>
                    <a:pt x="475981" y="2739"/>
                  </a:lnTo>
                  <a:lnTo>
                    <a:pt x="530533" y="10720"/>
                  </a:lnTo>
                  <a:lnTo>
                    <a:pt x="582257" y="23584"/>
                  </a:lnTo>
                  <a:lnTo>
                    <a:pt x="630653" y="40973"/>
                  </a:lnTo>
                  <a:lnTo>
                    <a:pt x="675224" y="62531"/>
                  </a:lnTo>
                  <a:lnTo>
                    <a:pt x="715470" y="87899"/>
                  </a:lnTo>
                  <a:lnTo>
                    <a:pt x="750893" y="116720"/>
                  </a:lnTo>
                  <a:lnTo>
                    <a:pt x="780993" y="148637"/>
                  </a:lnTo>
                  <a:lnTo>
                    <a:pt x="805273" y="183290"/>
                  </a:lnTo>
                  <a:lnTo>
                    <a:pt x="823233" y="220324"/>
                  </a:lnTo>
                  <a:lnTo>
                    <a:pt x="834375" y="259380"/>
                  </a:lnTo>
                  <a:lnTo>
                    <a:pt x="838200" y="300100"/>
                  </a:lnTo>
                  <a:lnTo>
                    <a:pt x="834375" y="340821"/>
                  </a:lnTo>
                  <a:lnTo>
                    <a:pt x="823233" y="379877"/>
                  </a:lnTo>
                  <a:lnTo>
                    <a:pt x="805273" y="416911"/>
                  </a:lnTo>
                  <a:lnTo>
                    <a:pt x="780993" y="451564"/>
                  </a:lnTo>
                  <a:lnTo>
                    <a:pt x="750893" y="483481"/>
                  </a:lnTo>
                  <a:lnTo>
                    <a:pt x="715470" y="512302"/>
                  </a:lnTo>
                  <a:lnTo>
                    <a:pt x="675224" y="537670"/>
                  </a:lnTo>
                  <a:lnTo>
                    <a:pt x="630653" y="559228"/>
                  </a:lnTo>
                  <a:lnTo>
                    <a:pt x="582257" y="576617"/>
                  </a:lnTo>
                  <a:lnTo>
                    <a:pt x="530533" y="589481"/>
                  </a:lnTo>
                  <a:lnTo>
                    <a:pt x="475981" y="597462"/>
                  </a:lnTo>
                  <a:lnTo>
                    <a:pt x="419100" y="600201"/>
                  </a:lnTo>
                  <a:lnTo>
                    <a:pt x="362245" y="597462"/>
                  </a:lnTo>
                  <a:lnTo>
                    <a:pt x="307710" y="589481"/>
                  </a:lnTo>
                  <a:lnTo>
                    <a:pt x="255996" y="576617"/>
                  </a:lnTo>
                  <a:lnTo>
                    <a:pt x="207602" y="559228"/>
                  </a:lnTo>
                  <a:lnTo>
                    <a:pt x="163029" y="537670"/>
                  </a:lnTo>
                  <a:lnTo>
                    <a:pt x="122777" y="512302"/>
                  </a:lnTo>
                  <a:lnTo>
                    <a:pt x="87345" y="483481"/>
                  </a:lnTo>
                  <a:lnTo>
                    <a:pt x="57234" y="451564"/>
                  </a:lnTo>
                  <a:lnTo>
                    <a:pt x="32944" y="416911"/>
                  </a:lnTo>
                  <a:lnTo>
                    <a:pt x="14975" y="379877"/>
                  </a:lnTo>
                  <a:lnTo>
                    <a:pt x="3827" y="340821"/>
                  </a:lnTo>
                  <a:lnTo>
                    <a:pt x="0" y="3001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273382" y="1647821"/>
            <a:ext cx="1049150" cy="434067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348" b="1" spc="-15" dirty="0">
                <a:latin typeface="Arial"/>
                <a:cs typeface="Arial"/>
              </a:rPr>
              <a:t>Tolerate</a:t>
            </a:r>
            <a:endParaRPr sz="1348" dirty="0">
              <a:latin typeface="Arial"/>
              <a:cs typeface="Arial"/>
            </a:endParaRPr>
          </a:p>
          <a:p>
            <a:pPr marL="19023"/>
            <a:r>
              <a:rPr sz="1348" b="1" dirty="0">
                <a:latin typeface="Arial"/>
                <a:cs typeface="Arial"/>
              </a:rPr>
              <a:t>and </a:t>
            </a:r>
            <a:r>
              <a:rPr sz="1348" b="1" spc="-15" dirty="0">
                <a:latin typeface="Arial"/>
                <a:cs typeface="Arial"/>
              </a:rPr>
              <a:t>Watch</a:t>
            </a:r>
            <a:r>
              <a:rPr sz="1348" b="1" spc="-135" dirty="0">
                <a:latin typeface="Arial"/>
                <a:cs typeface="Arial"/>
              </a:rPr>
              <a:t> </a:t>
            </a:r>
            <a:r>
              <a:rPr sz="1348" b="1" dirty="0">
                <a:latin typeface="Arial"/>
                <a:cs typeface="Arial"/>
              </a:rPr>
              <a:t>it</a:t>
            </a:r>
            <a:endParaRPr sz="1348" dirty="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385119" y="929888"/>
            <a:ext cx="3228301" cy="3475608"/>
            <a:chOff x="1435862" y="609600"/>
            <a:chExt cx="2155190" cy="2320290"/>
          </a:xfrm>
        </p:grpSpPr>
        <p:sp>
          <p:nvSpPr>
            <p:cNvPr id="8" name="object 8"/>
            <p:cNvSpPr/>
            <p:nvPr/>
          </p:nvSpPr>
          <p:spPr>
            <a:xfrm>
              <a:off x="1435862" y="666750"/>
              <a:ext cx="1701038" cy="22630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749550" y="72072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749550" y="72072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489202" y="61277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8973" y="0"/>
                  </a:moveTo>
                  <a:lnTo>
                    <a:pt x="362120" y="2579"/>
                  </a:lnTo>
                  <a:lnTo>
                    <a:pt x="307592" y="10092"/>
                  </a:lnTo>
                  <a:lnTo>
                    <a:pt x="255889" y="22203"/>
                  </a:lnTo>
                  <a:lnTo>
                    <a:pt x="207508" y="38575"/>
                  </a:lnTo>
                  <a:lnTo>
                    <a:pt x="162950" y="58871"/>
                  </a:lnTo>
                  <a:lnTo>
                    <a:pt x="122713" y="82756"/>
                  </a:lnTo>
                  <a:lnTo>
                    <a:pt x="87297" y="109892"/>
                  </a:lnTo>
                  <a:lnTo>
                    <a:pt x="57201" y="139944"/>
                  </a:lnTo>
                  <a:lnTo>
                    <a:pt x="32924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4" y="392574"/>
                  </a:lnTo>
                  <a:lnTo>
                    <a:pt x="57201" y="425205"/>
                  </a:lnTo>
                  <a:lnTo>
                    <a:pt x="87297" y="455257"/>
                  </a:lnTo>
                  <a:lnTo>
                    <a:pt x="122713" y="482393"/>
                  </a:lnTo>
                  <a:lnTo>
                    <a:pt x="162950" y="506278"/>
                  </a:lnTo>
                  <a:lnTo>
                    <a:pt x="207508" y="526574"/>
                  </a:lnTo>
                  <a:lnTo>
                    <a:pt x="255889" y="542946"/>
                  </a:lnTo>
                  <a:lnTo>
                    <a:pt x="307592" y="555057"/>
                  </a:lnTo>
                  <a:lnTo>
                    <a:pt x="362120" y="562570"/>
                  </a:lnTo>
                  <a:lnTo>
                    <a:pt x="418973" y="565150"/>
                  </a:lnTo>
                  <a:lnTo>
                    <a:pt x="475825" y="562570"/>
                  </a:lnTo>
                  <a:lnTo>
                    <a:pt x="530353" y="555057"/>
                  </a:lnTo>
                  <a:lnTo>
                    <a:pt x="582056" y="542946"/>
                  </a:lnTo>
                  <a:lnTo>
                    <a:pt x="630437" y="526574"/>
                  </a:lnTo>
                  <a:lnTo>
                    <a:pt x="674995" y="506278"/>
                  </a:lnTo>
                  <a:lnTo>
                    <a:pt x="715232" y="482393"/>
                  </a:lnTo>
                  <a:lnTo>
                    <a:pt x="750648" y="455257"/>
                  </a:lnTo>
                  <a:lnTo>
                    <a:pt x="780744" y="425205"/>
                  </a:lnTo>
                  <a:lnTo>
                    <a:pt x="805021" y="392574"/>
                  </a:lnTo>
                  <a:lnTo>
                    <a:pt x="822979" y="357701"/>
                  </a:lnTo>
                  <a:lnTo>
                    <a:pt x="834121" y="320923"/>
                  </a:lnTo>
                  <a:lnTo>
                    <a:pt x="837946" y="282575"/>
                  </a:lnTo>
                  <a:lnTo>
                    <a:pt x="834121" y="244226"/>
                  </a:lnTo>
                  <a:lnTo>
                    <a:pt x="822979" y="207448"/>
                  </a:lnTo>
                  <a:lnTo>
                    <a:pt x="805021" y="172575"/>
                  </a:lnTo>
                  <a:lnTo>
                    <a:pt x="780744" y="139944"/>
                  </a:lnTo>
                  <a:lnTo>
                    <a:pt x="750648" y="109892"/>
                  </a:lnTo>
                  <a:lnTo>
                    <a:pt x="715232" y="82756"/>
                  </a:lnTo>
                  <a:lnTo>
                    <a:pt x="674995" y="58871"/>
                  </a:lnTo>
                  <a:lnTo>
                    <a:pt x="630437" y="38575"/>
                  </a:lnTo>
                  <a:lnTo>
                    <a:pt x="582056" y="22203"/>
                  </a:lnTo>
                  <a:lnTo>
                    <a:pt x="530353" y="10092"/>
                  </a:lnTo>
                  <a:lnTo>
                    <a:pt x="475825" y="2579"/>
                  </a:lnTo>
                  <a:lnTo>
                    <a:pt x="418973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489202" y="61277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4" y="172575"/>
                  </a:lnTo>
                  <a:lnTo>
                    <a:pt x="57201" y="139944"/>
                  </a:lnTo>
                  <a:lnTo>
                    <a:pt x="87297" y="109892"/>
                  </a:lnTo>
                  <a:lnTo>
                    <a:pt x="122713" y="82756"/>
                  </a:lnTo>
                  <a:lnTo>
                    <a:pt x="162950" y="58871"/>
                  </a:lnTo>
                  <a:lnTo>
                    <a:pt x="207508" y="38575"/>
                  </a:lnTo>
                  <a:lnTo>
                    <a:pt x="255889" y="22203"/>
                  </a:lnTo>
                  <a:lnTo>
                    <a:pt x="307592" y="10092"/>
                  </a:lnTo>
                  <a:lnTo>
                    <a:pt x="362120" y="2579"/>
                  </a:lnTo>
                  <a:lnTo>
                    <a:pt x="418973" y="0"/>
                  </a:lnTo>
                  <a:lnTo>
                    <a:pt x="475825" y="2579"/>
                  </a:lnTo>
                  <a:lnTo>
                    <a:pt x="530353" y="10092"/>
                  </a:lnTo>
                  <a:lnTo>
                    <a:pt x="582056" y="22203"/>
                  </a:lnTo>
                  <a:lnTo>
                    <a:pt x="630437" y="38575"/>
                  </a:lnTo>
                  <a:lnTo>
                    <a:pt x="674995" y="58871"/>
                  </a:lnTo>
                  <a:lnTo>
                    <a:pt x="715232" y="82756"/>
                  </a:lnTo>
                  <a:lnTo>
                    <a:pt x="750648" y="109892"/>
                  </a:lnTo>
                  <a:lnTo>
                    <a:pt x="780744" y="139944"/>
                  </a:lnTo>
                  <a:lnTo>
                    <a:pt x="805021" y="172575"/>
                  </a:lnTo>
                  <a:lnTo>
                    <a:pt x="822979" y="207448"/>
                  </a:lnTo>
                  <a:lnTo>
                    <a:pt x="834121" y="244226"/>
                  </a:lnTo>
                  <a:lnTo>
                    <a:pt x="837946" y="282575"/>
                  </a:lnTo>
                  <a:lnTo>
                    <a:pt x="834121" y="320923"/>
                  </a:lnTo>
                  <a:lnTo>
                    <a:pt x="822979" y="357701"/>
                  </a:lnTo>
                  <a:lnTo>
                    <a:pt x="805021" y="392574"/>
                  </a:lnTo>
                  <a:lnTo>
                    <a:pt x="780744" y="425205"/>
                  </a:lnTo>
                  <a:lnTo>
                    <a:pt x="750648" y="455257"/>
                  </a:lnTo>
                  <a:lnTo>
                    <a:pt x="715232" y="482393"/>
                  </a:lnTo>
                  <a:lnTo>
                    <a:pt x="674995" y="506278"/>
                  </a:lnTo>
                  <a:lnTo>
                    <a:pt x="630437" y="526574"/>
                  </a:lnTo>
                  <a:lnTo>
                    <a:pt x="582056" y="542946"/>
                  </a:lnTo>
                  <a:lnTo>
                    <a:pt x="530353" y="555057"/>
                  </a:lnTo>
                  <a:lnTo>
                    <a:pt x="475825" y="562570"/>
                  </a:lnTo>
                  <a:lnTo>
                    <a:pt x="418973" y="565150"/>
                  </a:lnTo>
                  <a:lnTo>
                    <a:pt x="362120" y="562570"/>
                  </a:lnTo>
                  <a:lnTo>
                    <a:pt x="307592" y="555057"/>
                  </a:lnTo>
                  <a:lnTo>
                    <a:pt x="255889" y="542946"/>
                  </a:lnTo>
                  <a:lnTo>
                    <a:pt x="207508" y="526574"/>
                  </a:lnTo>
                  <a:lnTo>
                    <a:pt x="162950" y="506278"/>
                  </a:lnTo>
                  <a:lnTo>
                    <a:pt x="122713" y="482393"/>
                  </a:lnTo>
                  <a:lnTo>
                    <a:pt x="87297" y="455257"/>
                  </a:lnTo>
                  <a:lnTo>
                    <a:pt x="57201" y="425205"/>
                  </a:lnTo>
                  <a:lnTo>
                    <a:pt x="32924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-113601" y="449470"/>
            <a:ext cx="587124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b="1" spc="-45" dirty="0"/>
              <a:t>Ways </a:t>
            </a:r>
            <a:r>
              <a:rPr b="1" dirty="0"/>
              <a:t>of dealing </a:t>
            </a:r>
            <a:r>
              <a:rPr b="1" spc="-7" dirty="0"/>
              <a:t>with</a:t>
            </a:r>
            <a:r>
              <a:rPr b="1" spc="-105" dirty="0"/>
              <a:t> </a:t>
            </a:r>
            <a:r>
              <a:rPr b="1" dirty="0"/>
              <a:t>RISK?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591905" y="902882"/>
            <a:ext cx="2794564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L="19023">
              <a:spcBef>
                <a:spcPts val="1049"/>
              </a:spcBef>
            </a:pPr>
            <a:r>
              <a:rPr sz="1498" b="1" spc="-7" dirty="0">
                <a:latin typeface="Arial"/>
                <a:cs typeface="Arial"/>
              </a:rPr>
              <a:t>Reduce</a:t>
            </a:r>
            <a:r>
              <a:rPr sz="1498" b="1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its</a:t>
            </a:r>
            <a:endParaRPr sz="1498" dirty="0">
              <a:latin typeface="Arial"/>
              <a:cs typeface="Arial"/>
            </a:endParaRPr>
          </a:p>
          <a:p>
            <a:pPr marL="94165">
              <a:spcBef>
                <a:spcPts val="906"/>
              </a:spcBef>
              <a:tabLst>
                <a:tab pos="1855726" algn="l"/>
              </a:tabLst>
            </a:pPr>
            <a:r>
              <a:rPr sz="1498" b="1" spc="-7" dirty="0">
                <a:latin typeface="Arial"/>
                <a:cs typeface="Arial"/>
              </a:rPr>
              <a:t>likelihood	</a:t>
            </a:r>
            <a:r>
              <a:rPr sz="2247" b="1" spc="-22" baseline="2777" dirty="0">
                <a:latin typeface="Arial"/>
                <a:cs typeface="Arial"/>
              </a:rPr>
              <a:t>Transfer</a:t>
            </a:r>
            <a:r>
              <a:rPr sz="2247" b="1" spc="-133" baseline="2777" dirty="0">
                <a:latin typeface="Arial"/>
                <a:cs typeface="Arial"/>
              </a:rPr>
              <a:t> </a:t>
            </a:r>
            <a:r>
              <a:rPr sz="2247" b="1" spc="-10" baseline="2777" dirty="0">
                <a:latin typeface="Arial"/>
                <a:cs typeface="Arial"/>
              </a:rPr>
              <a:t>it</a:t>
            </a:r>
            <a:endParaRPr sz="2247" baseline="2777" dirty="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745736" y="3714354"/>
            <a:ext cx="1265068" cy="856061"/>
            <a:chOff x="1066800" y="2479675"/>
            <a:chExt cx="844550" cy="571500"/>
          </a:xfrm>
        </p:grpSpPr>
        <p:sp>
          <p:nvSpPr>
            <p:cNvPr id="16" name="object 16"/>
            <p:cNvSpPr/>
            <p:nvPr/>
          </p:nvSpPr>
          <p:spPr>
            <a:xfrm>
              <a:off x="1069975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069975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3013969" y="3994190"/>
            <a:ext cx="728602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30" dirty="0">
                <a:latin typeface="Arial"/>
                <a:cs typeface="Arial"/>
              </a:rPr>
              <a:t>Avoid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841824" y="3134135"/>
            <a:ext cx="1265068" cy="856061"/>
            <a:chOff x="3133725" y="2092325"/>
            <a:chExt cx="844550" cy="571500"/>
          </a:xfrm>
        </p:grpSpPr>
        <p:sp>
          <p:nvSpPr>
            <p:cNvPr id="20" name="object 20"/>
            <p:cNvSpPr/>
            <p:nvPr/>
          </p:nvSpPr>
          <p:spPr>
            <a:xfrm>
              <a:off x="3136900" y="20955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136900" y="20955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204336" y="2225675"/>
              <a:ext cx="703580" cy="342900"/>
            </a:xfrm>
            <a:custGeom>
              <a:avLst/>
              <a:gdLst/>
              <a:ahLst/>
              <a:cxnLst/>
              <a:rect l="l" t="t" r="r" b="b"/>
              <a:pathLst>
                <a:path w="703579" h="342900">
                  <a:moveTo>
                    <a:pt x="351663" y="0"/>
                  </a:moveTo>
                  <a:lnTo>
                    <a:pt x="288460" y="2760"/>
                  </a:lnTo>
                  <a:lnTo>
                    <a:pt x="228970" y="10720"/>
                  </a:lnTo>
                  <a:lnTo>
                    <a:pt x="174187" y="23396"/>
                  </a:lnTo>
                  <a:lnTo>
                    <a:pt x="125105" y="40305"/>
                  </a:lnTo>
                  <a:lnTo>
                    <a:pt x="82718" y="60965"/>
                  </a:lnTo>
                  <a:lnTo>
                    <a:pt x="48020" y="84892"/>
                  </a:lnTo>
                  <a:lnTo>
                    <a:pt x="5666" y="140617"/>
                  </a:lnTo>
                  <a:lnTo>
                    <a:pt x="0" y="171450"/>
                  </a:lnTo>
                  <a:lnTo>
                    <a:pt x="5666" y="202282"/>
                  </a:lnTo>
                  <a:lnTo>
                    <a:pt x="48020" y="258007"/>
                  </a:lnTo>
                  <a:lnTo>
                    <a:pt x="82718" y="281934"/>
                  </a:lnTo>
                  <a:lnTo>
                    <a:pt x="125105" y="302594"/>
                  </a:lnTo>
                  <a:lnTo>
                    <a:pt x="174187" y="319503"/>
                  </a:lnTo>
                  <a:lnTo>
                    <a:pt x="228970" y="332179"/>
                  </a:lnTo>
                  <a:lnTo>
                    <a:pt x="288460" y="340139"/>
                  </a:lnTo>
                  <a:lnTo>
                    <a:pt x="351663" y="342900"/>
                  </a:lnTo>
                  <a:lnTo>
                    <a:pt x="414865" y="340139"/>
                  </a:lnTo>
                  <a:lnTo>
                    <a:pt x="474355" y="332179"/>
                  </a:lnTo>
                  <a:lnTo>
                    <a:pt x="529138" y="319503"/>
                  </a:lnTo>
                  <a:lnTo>
                    <a:pt x="578220" y="302594"/>
                  </a:lnTo>
                  <a:lnTo>
                    <a:pt x="620607" y="281934"/>
                  </a:lnTo>
                  <a:lnTo>
                    <a:pt x="655305" y="258007"/>
                  </a:lnTo>
                  <a:lnTo>
                    <a:pt x="697659" y="202282"/>
                  </a:lnTo>
                  <a:lnTo>
                    <a:pt x="703326" y="171450"/>
                  </a:lnTo>
                  <a:lnTo>
                    <a:pt x="697659" y="140617"/>
                  </a:lnTo>
                  <a:lnTo>
                    <a:pt x="655305" y="84892"/>
                  </a:lnTo>
                  <a:lnTo>
                    <a:pt x="620607" y="60965"/>
                  </a:lnTo>
                  <a:lnTo>
                    <a:pt x="578220" y="40305"/>
                  </a:lnTo>
                  <a:lnTo>
                    <a:pt x="529138" y="23396"/>
                  </a:lnTo>
                  <a:lnTo>
                    <a:pt x="474355" y="10720"/>
                  </a:lnTo>
                  <a:lnTo>
                    <a:pt x="414865" y="2760"/>
                  </a:lnTo>
                  <a:lnTo>
                    <a:pt x="351663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6081522" y="3442125"/>
            <a:ext cx="788527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7" dirty="0">
                <a:latin typeface="Arial"/>
                <a:cs typeface="Arial"/>
              </a:rPr>
              <a:t>Ignore</a:t>
            </a:r>
            <a:r>
              <a:rPr sz="1498" b="1" spc="-75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6116524" y="1935649"/>
            <a:ext cx="1265068" cy="779967"/>
            <a:chOff x="3317113" y="1292225"/>
            <a:chExt cx="844550" cy="520700"/>
          </a:xfrm>
        </p:grpSpPr>
        <p:sp>
          <p:nvSpPr>
            <p:cNvPr id="25" name="object 25"/>
            <p:cNvSpPr/>
            <p:nvPr/>
          </p:nvSpPr>
          <p:spPr>
            <a:xfrm>
              <a:off x="3320288" y="1295400"/>
              <a:ext cx="838200" cy="514350"/>
            </a:xfrm>
            <a:custGeom>
              <a:avLst/>
              <a:gdLst/>
              <a:ahLst/>
              <a:cxnLst/>
              <a:rect l="l" t="t" r="r" b="b"/>
              <a:pathLst>
                <a:path w="838200" h="514350">
                  <a:moveTo>
                    <a:pt x="419100" y="0"/>
                  </a:moveTo>
                  <a:lnTo>
                    <a:pt x="362218" y="2348"/>
                  </a:lnTo>
                  <a:lnTo>
                    <a:pt x="307666" y="9189"/>
                  </a:lnTo>
                  <a:lnTo>
                    <a:pt x="255942" y="20216"/>
                  </a:lnTo>
                  <a:lnTo>
                    <a:pt x="207546" y="35122"/>
                  </a:lnTo>
                  <a:lnTo>
                    <a:pt x="162975" y="53600"/>
                  </a:lnTo>
                  <a:lnTo>
                    <a:pt x="122729" y="75342"/>
                  </a:lnTo>
                  <a:lnTo>
                    <a:pt x="87306" y="100043"/>
                  </a:lnTo>
                  <a:lnTo>
                    <a:pt x="57206" y="127395"/>
                  </a:lnTo>
                  <a:lnTo>
                    <a:pt x="32926" y="157091"/>
                  </a:lnTo>
                  <a:lnTo>
                    <a:pt x="3824" y="222287"/>
                  </a:lnTo>
                  <a:lnTo>
                    <a:pt x="0" y="257175"/>
                  </a:lnTo>
                  <a:lnTo>
                    <a:pt x="3824" y="292062"/>
                  </a:lnTo>
                  <a:lnTo>
                    <a:pt x="32926" y="357258"/>
                  </a:lnTo>
                  <a:lnTo>
                    <a:pt x="57206" y="386954"/>
                  </a:lnTo>
                  <a:lnTo>
                    <a:pt x="87306" y="414306"/>
                  </a:lnTo>
                  <a:lnTo>
                    <a:pt x="122729" y="439007"/>
                  </a:lnTo>
                  <a:lnTo>
                    <a:pt x="162975" y="460749"/>
                  </a:lnTo>
                  <a:lnTo>
                    <a:pt x="207546" y="479227"/>
                  </a:lnTo>
                  <a:lnTo>
                    <a:pt x="255942" y="494133"/>
                  </a:lnTo>
                  <a:lnTo>
                    <a:pt x="307666" y="505160"/>
                  </a:lnTo>
                  <a:lnTo>
                    <a:pt x="362218" y="512001"/>
                  </a:lnTo>
                  <a:lnTo>
                    <a:pt x="419100" y="514350"/>
                  </a:lnTo>
                  <a:lnTo>
                    <a:pt x="475954" y="512001"/>
                  </a:lnTo>
                  <a:lnTo>
                    <a:pt x="530489" y="505160"/>
                  </a:lnTo>
                  <a:lnTo>
                    <a:pt x="582203" y="494133"/>
                  </a:lnTo>
                  <a:lnTo>
                    <a:pt x="630597" y="479227"/>
                  </a:lnTo>
                  <a:lnTo>
                    <a:pt x="675170" y="460749"/>
                  </a:lnTo>
                  <a:lnTo>
                    <a:pt x="715422" y="439007"/>
                  </a:lnTo>
                  <a:lnTo>
                    <a:pt x="750854" y="414306"/>
                  </a:lnTo>
                  <a:lnTo>
                    <a:pt x="780965" y="386954"/>
                  </a:lnTo>
                  <a:lnTo>
                    <a:pt x="805255" y="357258"/>
                  </a:lnTo>
                  <a:lnTo>
                    <a:pt x="834372" y="292062"/>
                  </a:lnTo>
                  <a:lnTo>
                    <a:pt x="838200" y="257175"/>
                  </a:lnTo>
                  <a:lnTo>
                    <a:pt x="834372" y="222287"/>
                  </a:lnTo>
                  <a:lnTo>
                    <a:pt x="805255" y="157091"/>
                  </a:lnTo>
                  <a:lnTo>
                    <a:pt x="780965" y="127395"/>
                  </a:lnTo>
                  <a:lnTo>
                    <a:pt x="750854" y="100043"/>
                  </a:lnTo>
                  <a:lnTo>
                    <a:pt x="715422" y="75342"/>
                  </a:lnTo>
                  <a:lnTo>
                    <a:pt x="675170" y="53600"/>
                  </a:lnTo>
                  <a:lnTo>
                    <a:pt x="630597" y="35122"/>
                  </a:lnTo>
                  <a:lnTo>
                    <a:pt x="582203" y="20216"/>
                  </a:lnTo>
                  <a:lnTo>
                    <a:pt x="530489" y="9189"/>
                  </a:lnTo>
                  <a:lnTo>
                    <a:pt x="475954" y="2348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320288" y="1295400"/>
              <a:ext cx="838200" cy="514350"/>
            </a:xfrm>
            <a:custGeom>
              <a:avLst/>
              <a:gdLst/>
              <a:ahLst/>
              <a:cxnLst/>
              <a:rect l="l" t="t" r="r" b="b"/>
              <a:pathLst>
                <a:path w="838200" h="514350">
                  <a:moveTo>
                    <a:pt x="0" y="257175"/>
                  </a:moveTo>
                  <a:lnTo>
                    <a:pt x="14966" y="188824"/>
                  </a:lnTo>
                  <a:lnTo>
                    <a:pt x="57206" y="127395"/>
                  </a:lnTo>
                  <a:lnTo>
                    <a:pt x="87306" y="100043"/>
                  </a:lnTo>
                  <a:lnTo>
                    <a:pt x="122729" y="75342"/>
                  </a:lnTo>
                  <a:lnTo>
                    <a:pt x="162975" y="53600"/>
                  </a:lnTo>
                  <a:lnTo>
                    <a:pt x="207546" y="35122"/>
                  </a:lnTo>
                  <a:lnTo>
                    <a:pt x="255942" y="20216"/>
                  </a:lnTo>
                  <a:lnTo>
                    <a:pt x="307666" y="9189"/>
                  </a:lnTo>
                  <a:lnTo>
                    <a:pt x="362218" y="2348"/>
                  </a:lnTo>
                  <a:lnTo>
                    <a:pt x="419100" y="0"/>
                  </a:lnTo>
                  <a:lnTo>
                    <a:pt x="475954" y="2348"/>
                  </a:lnTo>
                  <a:lnTo>
                    <a:pt x="530489" y="9189"/>
                  </a:lnTo>
                  <a:lnTo>
                    <a:pt x="582203" y="20216"/>
                  </a:lnTo>
                  <a:lnTo>
                    <a:pt x="630597" y="35122"/>
                  </a:lnTo>
                  <a:lnTo>
                    <a:pt x="675170" y="53600"/>
                  </a:lnTo>
                  <a:lnTo>
                    <a:pt x="715422" y="75342"/>
                  </a:lnTo>
                  <a:lnTo>
                    <a:pt x="750854" y="100043"/>
                  </a:lnTo>
                  <a:lnTo>
                    <a:pt x="780965" y="127395"/>
                  </a:lnTo>
                  <a:lnTo>
                    <a:pt x="805255" y="157091"/>
                  </a:lnTo>
                  <a:lnTo>
                    <a:pt x="834372" y="222287"/>
                  </a:lnTo>
                  <a:lnTo>
                    <a:pt x="838200" y="257175"/>
                  </a:lnTo>
                  <a:lnTo>
                    <a:pt x="834372" y="292062"/>
                  </a:lnTo>
                  <a:lnTo>
                    <a:pt x="805255" y="357258"/>
                  </a:lnTo>
                  <a:lnTo>
                    <a:pt x="780965" y="386954"/>
                  </a:lnTo>
                  <a:lnTo>
                    <a:pt x="750854" y="414306"/>
                  </a:lnTo>
                  <a:lnTo>
                    <a:pt x="715422" y="439007"/>
                  </a:lnTo>
                  <a:lnTo>
                    <a:pt x="675170" y="460749"/>
                  </a:lnTo>
                  <a:lnTo>
                    <a:pt x="630597" y="479227"/>
                  </a:lnTo>
                  <a:lnTo>
                    <a:pt x="582203" y="494133"/>
                  </a:lnTo>
                  <a:lnTo>
                    <a:pt x="530489" y="505160"/>
                  </a:lnTo>
                  <a:lnTo>
                    <a:pt x="475954" y="512001"/>
                  </a:lnTo>
                  <a:lnTo>
                    <a:pt x="419100" y="514350"/>
                  </a:lnTo>
                  <a:lnTo>
                    <a:pt x="362218" y="512001"/>
                  </a:lnTo>
                  <a:lnTo>
                    <a:pt x="307666" y="505160"/>
                  </a:lnTo>
                  <a:lnTo>
                    <a:pt x="255942" y="494133"/>
                  </a:lnTo>
                  <a:lnTo>
                    <a:pt x="207546" y="479227"/>
                  </a:lnTo>
                  <a:lnTo>
                    <a:pt x="162975" y="460749"/>
                  </a:lnTo>
                  <a:lnTo>
                    <a:pt x="122729" y="439007"/>
                  </a:lnTo>
                  <a:lnTo>
                    <a:pt x="87306" y="414306"/>
                  </a:lnTo>
                  <a:lnTo>
                    <a:pt x="57206" y="386954"/>
                  </a:lnTo>
                  <a:lnTo>
                    <a:pt x="32926" y="357258"/>
                  </a:lnTo>
                  <a:lnTo>
                    <a:pt x="3824" y="292062"/>
                  </a:lnTo>
                  <a:lnTo>
                    <a:pt x="0" y="2571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6229525" y="1890791"/>
            <a:ext cx="1028224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R="7609" algn="r">
              <a:spcBef>
                <a:spcPts val="1049"/>
              </a:spcBef>
            </a:pPr>
            <a:r>
              <a:rPr sz="1498" b="1" dirty="0">
                <a:latin typeface="Arial"/>
                <a:cs typeface="Arial"/>
              </a:rPr>
              <a:t>Mitigate</a:t>
            </a:r>
            <a:r>
              <a:rPr sz="1498" b="1" spc="-180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its</a:t>
            </a:r>
            <a:endParaRPr sz="1498" dirty="0">
              <a:latin typeface="Arial"/>
              <a:cs typeface="Arial"/>
            </a:endParaRPr>
          </a:p>
          <a:p>
            <a:pPr marR="77994" algn="r">
              <a:spcBef>
                <a:spcPts val="899"/>
              </a:spcBef>
            </a:pPr>
            <a:r>
              <a:rPr sz="1498" b="1" spc="-7" dirty="0">
                <a:latin typeface="Arial"/>
                <a:cs typeface="Arial"/>
              </a:rPr>
              <a:t>ef</a:t>
            </a:r>
            <a:r>
              <a:rPr sz="1498" b="1" dirty="0">
                <a:latin typeface="Arial"/>
                <a:cs typeface="Arial"/>
              </a:rPr>
              <a:t>f</a:t>
            </a:r>
            <a:r>
              <a:rPr sz="1498" b="1" spc="-7" dirty="0">
                <a:latin typeface="Arial"/>
                <a:cs typeface="Arial"/>
              </a:rPr>
              <a:t>e</a:t>
            </a:r>
            <a:r>
              <a:rPr sz="1498" b="1" spc="-15" dirty="0">
                <a:latin typeface="Arial"/>
                <a:cs typeface="Arial"/>
              </a:rPr>
              <a:t>c</a:t>
            </a:r>
            <a:r>
              <a:rPr sz="1498" b="1" spc="-7" dirty="0">
                <a:latin typeface="Arial"/>
                <a:cs typeface="Arial"/>
              </a:rPr>
              <a:t>t</a:t>
            </a:r>
            <a:endParaRPr sz="1498" dirty="0">
              <a:latin typeface="Arial"/>
              <a:cs typeface="Arial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4290261" y="3714354"/>
            <a:ext cx="1265068" cy="856061"/>
            <a:chOff x="2097913" y="2479675"/>
            <a:chExt cx="844550" cy="571500"/>
          </a:xfrm>
        </p:grpSpPr>
        <p:sp>
          <p:nvSpPr>
            <p:cNvPr id="29" name="object 29"/>
            <p:cNvSpPr/>
            <p:nvPr/>
          </p:nvSpPr>
          <p:spPr>
            <a:xfrm>
              <a:off x="2101088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54" y="562570"/>
                  </a:lnTo>
                  <a:lnTo>
                    <a:pt x="530489" y="555057"/>
                  </a:lnTo>
                  <a:lnTo>
                    <a:pt x="582203" y="542946"/>
                  </a:lnTo>
                  <a:lnTo>
                    <a:pt x="630597" y="526574"/>
                  </a:lnTo>
                  <a:lnTo>
                    <a:pt x="675170" y="506278"/>
                  </a:lnTo>
                  <a:lnTo>
                    <a:pt x="715422" y="482393"/>
                  </a:lnTo>
                  <a:lnTo>
                    <a:pt x="750854" y="455257"/>
                  </a:lnTo>
                  <a:lnTo>
                    <a:pt x="780965" y="425205"/>
                  </a:lnTo>
                  <a:lnTo>
                    <a:pt x="805255" y="392574"/>
                  </a:lnTo>
                  <a:lnTo>
                    <a:pt x="823224" y="357701"/>
                  </a:lnTo>
                  <a:lnTo>
                    <a:pt x="834372" y="320923"/>
                  </a:lnTo>
                  <a:lnTo>
                    <a:pt x="838200" y="282575"/>
                  </a:lnTo>
                  <a:lnTo>
                    <a:pt x="834372" y="244226"/>
                  </a:lnTo>
                  <a:lnTo>
                    <a:pt x="823224" y="207448"/>
                  </a:lnTo>
                  <a:lnTo>
                    <a:pt x="805255" y="172575"/>
                  </a:lnTo>
                  <a:lnTo>
                    <a:pt x="780965" y="139944"/>
                  </a:lnTo>
                  <a:lnTo>
                    <a:pt x="750854" y="109892"/>
                  </a:lnTo>
                  <a:lnTo>
                    <a:pt x="715422" y="82756"/>
                  </a:lnTo>
                  <a:lnTo>
                    <a:pt x="675170" y="58871"/>
                  </a:lnTo>
                  <a:lnTo>
                    <a:pt x="630597" y="38575"/>
                  </a:lnTo>
                  <a:lnTo>
                    <a:pt x="582203" y="22203"/>
                  </a:lnTo>
                  <a:lnTo>
                    <a:pt x="530489" y="10092"/>
                  </a:lnTo>
                  <a:lnTo>
                    <a:pt x="475954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7FD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101088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54" y="2579"/>
                  </a:lnTo>
                  <a:lnTo>
                    <a:pt x="530489" y="10092"/>
                  </a:lnTo>
                  <a:lnTo>
                    <a:pt x="582203" y="22203"/>
                  </a:lnTo>
                  <a:lnTo>
                    <a:pt x="630597" y="38575"/>
                  </a:lnTo>
                  <a:lnTo>
                    <a:pt x="675170" y="58871"/>
                  </a:lnTo>
                  <a:lnTo>
                    <a:pt x="715422" y="82756"/>
                  </a:lnTo>
                  <a:lnTo>
                    <a:pt x="750854" y="109892"/>
                  </a:lnTo>
                  <a:lnTo>
                    <a:pt x="780965" y="139944"/>
                  </a:lnTo>
                  <a:lnTo>
                    <a:pt x="805255" y="172575"/>
                  </a:lnTo>
                  <a:lnTo>
                    <a:pt x="823224" y="207448"/>
                  </a:lnTo>
                  <a:lnTo>
                    <a:pt x="834372" y="244226"/>
                  </a:lnTo>
                  <a:lnTo>
                    <a:pt x="838200" y="282575"/>
                  </a:lnTo>
                  <a:lnTo>
                    <a:pt x="834372" y="320923"/>
                  </a:lnTo>
                  <a:lnTo>
                    <a:pt x="823224" y="357701"/>
                  </a:lnTo>
                  <a:lnTo>
                    <a:pt x="805255" y="392574"/>
                  </a:lnTo>
                  <a:lnTo>
                    <a:pt x="780965" y="425205"/>
                  </a:lnTo>
                  <a:lnTo>
                    <a:pt x="750854" y="455257"/>
                  </a:lnTo>
                  <a:lnTo>
                    <a:pt x="715422" y="482393"/>
                  </a:lnTo>
                  <a:lnTo>
                    <a:pt x="675170" y="506278"/>
                  </a:lnTo>
                  <a:lnTo>
                    <a:pt x="630597" y="526574"/>
                  </a:lnTo>
                  <a:lnTo>
                    <a:pt x="582203" y="542946"/>
                  </a:lnTo>
                  <a:lnTo>
                    <a:pt x="530489" y="555057"/>
                  </a:lnTo>
                  <a:lnTo>
                    <a:pt x="475954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4399076" y="3994190"/>
            <a:ext cx="1051053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7" dirty="0">
                <a:latin typeface="Arial"/>
                <a:cs typeface="Arial"/>
              </a:rPr>
              <a:t>Eliminate</a:t>
            </a:r>
            <a:r>
              <a:rPr sz="1498" b="1" spc="-67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644791" y="4731924"/>
            <a:ext cx="2963874" cy="226639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348" i="1" spc="-22" dirty="0">
                <a:latin typeface="Arial"/>
                <a:cs typeface="Arial"/>
              </a:rPr>
              <a:t>Treat, </a:t>
            </a:r>
            <a:r>
              <a:rPr sz="1348" i="1" spc="-7" dirty="0">
                <a:latin typeface="Arial"/>
                <a:cs typeface="Arial"/>
              </a:rPr>
              <a:t>transfer, terminate, </a:t>
            </a:r>
            <a:r>
              <a:rPr sz="1348" i="1" dirty="0">
                <a:latin typeface="Arial"/>
                <a:cs typeface="Arial"/>
              </a:rPr>
              <a:t>take </a:t>
            </a:r>
            <a:r>
              <a:rPr sz="1348" i="1" spc="-7" dirty="0">
                <a:latin typeface="Arial"/>
                <a:cs typeface="Arial"/>
              </a:rPr>
              <a:t>the</a:t>
            </a:r>
            <a:r>
              <a:rPr sz="1348" i="1" spc="-120" dirty="0">
                <a:latin typeface="Arial"/>
                <a:cs typeface="Arial"/>
              </a:rPr>
              <a:t> </a:t>
            </a:r>
            <a:r>
              <a:rPr sz="1348" i="1" dirty="0">
                <a:latin typeface="Arial"/>
                <a:cs typeface="Arial"/>
              </a:rPr>
              <a:t>risk!</a:t>
            </a:r>
            <a:endParaRPr sz="1348" dirty="0">
              <a:latin typeface="Arial"/>
              <a:cs typeface="Arial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1827849" y="2791710"/>
            <a:ext cx="1265068" cy="856061"/>
            <a:chOff x="454025" y="1863725"/>
            <a:chExt cx="844550" cy="571500"/>
          </a:xfrm>
        </p:grpSpPr>
        <p:sp>
          <p:nvSpPr>
            <p:cNvPr id="34" name="object 34"/>
            <p:cNvSpPr/>
            <p:nvPr/>
          </p:nvSpPr>
          <p:spPr>
            <a:xfrm>
              <a:off x="457200" y="18669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7200" y="18669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6" name="object 36"/>
          <p:cNvSpPr txBox="1"/>
          <p:nvPr/>
        </p:nvSpPr>
        <p:spPr>
          <a:xfrm>
            <a:off x="2129563" y="2785280"/>
            <a:ext cx="692458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R="7609" algn="r">
              <a:spcBef>
                <a:spcPts val="1049"/>
              </a:spcBef>
            </a:pPr>
            <a:r>
              <a:rPr sz="1498" b="1" spc="-7" dirty="0">
                <a:latin typeface="Arial"/>
                <a:cs typeface="Arial"/>
              </a:rPr>
              <a:t>Budget</a:t>
            </a:r>
            <a:endParaRPr sz="1498">
              <a:latin typeface="Arial"/>
              <a:cs typeface="Arial"/>
            </a:endParaRPr>
          </a:p>
          <a:p>
            <a:pPr marR="7609" algn="r">
              <a:spcBef>
                <a:spcPts val="899"/>
              </a:spcBef>
            </a:pPr>
            <a:r>
              <a:rPr sz="1498" b="1" spc="-7" dirty="0">
                <a:latin typeface="Arial"/>
                <a:cs typeface="Arial"/>
              </a:rPr>
              <a:t>for</a:t>
            </a:r>
            <a:r>
              <a:rPr sz="1498" b="1" spc="-135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37352" y="320209"/>
            <a:ext cx="794241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b="1" spc="-7" dirty="0"/>
              <a:t>The response: </a:t>
            </a:r>
            <a:r>
              <a:rPr b="1" spc="-15" dirty="0"/>
              <a:t>Controlling</a:t>
            </a:r>
            <a:r>
              <a:rPr b="1" spc="-112" dirty="0"/>
              <a:t> </a:t>
            </a:r>
            <a:r>
              <a:rPr b="1" dirty="0"/>
              <a:t>/</a:t>
            </a:r>
            <a:r>
              <a:rPr lang="en-GB" b="1" spc="-37" dirty="0"/>
              <a:t>Treating</a:t>
            </a:r>
            <a:r>
              <a:rPr lang="en-GB" b="1" spc="-127" dirty="0"/>
              <a:t> </a:t>
            </a:r>
            <a:r>
              <a:rPr lang="en-GB" b="1" dirty="0"/>
              <a:t>Risk</a:t>
            </a:r>
            <a:endParaRPr b="1" dirty="0"/>
          </a:p>
        </p:txBody>
      </p:sp>
      <p:grpSp>
        <p:nvGrpSpPr>
          <p:cNvPr id="5" name="object 5"/>
          <p:cNvGrpSpPr/>
          <p:nvPr/>
        </p:nvGrpSpPr>
        <p:grpSpPr>
          <a:xfrm>
            <a:off x="2741137" y="1490823"/>
            <a:ext cx="4120507" cy="2622400"/>
            <a:chOff x="1367637" y="760475"/>
            <a:chExt cx="2750820" cy="1750695"/>
          </a:xfrm>
        </p:grpSpPr>
        <p:sp>
          <p:nvSpPr>
            <p:cNvPr id="6" name="object 6"/>
            <p:cNvSpPr/>
            <p:nvPr/>
          </p:nvSpPr>
          <p:spPr>
            <a:xfrm>
              <a:off x="1373987" y="766825"/>
              <a:ext cx="2738120" cy="1737995"/>
            </a:xfrm>
            <a:custGeom>
              <a:avLst/>
              <a:gdLst/>
              <a:ahLst/>
              <a:cxnLst/>
              <a:rect l="l" t="t" r="r" b="b"/>
              <a:pathLst>
                <a:path w="2738120" h="1737995">
                  <a:moveTo>
                    <a:pt x="0" y="0"/>
                  </a:moveTo>
                  <a:lnTo>
                    <a:pt x="0" y="1737487"/>
                  </a:lnTo>
                  <a:lnTo>
                    <a:pt x="2737612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655800" y="2020950"/>
              <a:ext cx="105537" cy="10947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240762" y="1601088"/>
              <a:ext cx="105537" cy="10947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655036" y="2212212"/>
              <a:ext cx="112775" cy="109601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750288" y="1210563"/>
              <a:ext cx="105410" cy="10947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75787" y="1616074"/>
              <a:ext cx="106299" cy="10883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504412" y="2344800"/>
              <a:ext cx="105537" cy="109473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505049" y="1642236"/>
              <a:ext cx="666750" cy="605790"/>
            </a:xfrm>
            <a:custGeom>
              <a:avLst/>
              <a:gdLst/>
              <a:ahLst/>
              <a:cxnLst/>
              <a:rect l="l" t="t" r="r" b="b"/>
              <a:pathLst>
                <a:path w="666750" h="605789">
                  <a:moveTo>
                    <a:pt x="596138" y="24638"/>
                  </a:moveTo>
                  <a:lnTo>
                    <a:pt x="76238" y="25387"/>
                  </a:lnTo>
                  <a:lnTo>
                    <a:pt x="76200" y="0"/>
                  </a:lnTo>
                  <a:lnTo>
                    <a:pt x="0" y="38227"/>
                  </a:lnTo>
                  <a:lnTo>
                    <a:pt x="76327" y="76200"/>
                  </a:lnTo>
                  <a:lnTo>
                    <a:pt x="76276" y="50800"/>
                  </a:lnTo>
                  <a:lnTo>
                    <a:pt x="596138" y="50038"/>
                  </a:lnTo>
                  <a:lnTo>
                    <a:pt x="596138" y="24638"/>
                  </a:lnTo>
                  <a:close/>
                </a:path>
                <a:path w="666750" h="605789">
                  <a:moveTo>
                    <a:pt x="666623" y="529463"/>
                  </a:moveTo>
                  <a:lnTo>
                    <a:pt x="641197" y="529513"/>
                  </a:lnTo>
                  <a:lnTo>
                    <a:pt x="640588" y="145288"/>
                  </a:lnTo>
                  <a:lnTo>
                    <a:pt x="615188" y="145415"/>
                  </a:lnTo>
                  <a:lnTo>
                    <a:pt x="615797" y="529551"/>
                  </a:lnTo>
                  <a:lnTo>
                    <a:pt x="590423" y="529590"/>
                  </a:lnTo>
                  <a:lnTo>
                    <a:pt x="628650" y="605663"/>
                  </a:lnTo>
                  <a:lnTo>
                    <a:pt x="660222" y="542290"/>
                  </a:lnTo>
                  <a:lnTo>
                    <a:pt x="666623" y="52946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1456476" y="2422217"/>
            <a:ext cx="1182315" cy="295760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797" b="1" spc="-7" dirty="0">
                <a:latin typeface="Arial"/>
                <a:cs typeface="Arial"/>
              </a:rPr>
              <a:t>Likelihood</a:t>
            </a:r>
            <a:endParaRPr sz="1797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72028" y="2853957"/>
            <a:ext cx="3297737" cy="1670363"/>
          </a:xfrm>
          <a:prstGeom prst="rect">
            <a:avLst/>
          </a:prstGeom>
        </p:spPr>
        <p:txBody>
          <a:bodyPr vert="horz" wrap="square" lIns="0" tIns="158847" rIns="0" bIns="0" rtlCol="0">
            <a:spAutoFit/>
          </a:bodyPr>
          <a:lstStyle/>
          <a:p>
            <a:pPr marL="1483820">
              <a:spcBef>
                <a:spcPts val="1251"/>
              </a:spcBef>
            </a:pPr>
            <a:r>
              <a:rPr sz="1797" b="1" spc="-7" dirty="0">
                <a:latin typeface="Arial"/>
                <a:cs typeface="Arial"/>
              </a:rPr>
              <a:t>Risk</a:t>
            </a:r>
            <a:r>
              <a:rPr sz="1797" b="1" spc="-52" dirty="0">
                <a:latin typeface="Arial"/>
                <a:cs typeface="Arial"/>
              </a:rPr>
              <a:t> </a:t>
            </a:r>
            <a:r>
              <a:rPr sz="1797" b="1" spc="-7" dirty="0">
                <a:latin typeface="Arial"/>
                <a:cs typeface="Arial"/>
              </a:rPr>
              <a:t>Prevention</a:t>
            </a:r>
            <a:endParaRPr sz="1797" dirty="0">
              <a:latin typeface="Arial"/>
              <a:cs typeface="Arial"/>
            </a:endParaRPr>
          </a:p>
          <a:p>
            <a:pPr marL="1410580">
              <a:spcBef>
                <a:spcPts val="914"/>
              </a:spcBef>
            </a:pPr>
            <a:r>
              <a:rPr sz="1498" b="1" spc="-7" dirty="0">
                <a:latin typeface="Arial"/>
                <a:cs typeface="Arial"/>
              </a:rPr>
              <a:t>Reducing</a:t>
            </a:r>
            <a:r>
              <a:rPr sz="1498" b="1" spc="-37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Likelihood</a:t>
            </a:r>
            <a:endParaRPr sz="1498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648" dirty="0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2322" dirty="0">
              <a:latin typeface="Arial"/>
              <a:cs typeface="Arial"/>
            </a:endParaRPr>
          </a:p>
          <a:p>
            <a:pPr marL="19023"/>
            <a:r>
              <a:rPr sz="1797" b="1" spc="-7" dirty="0">
                <a:latin typeface="Arial"/>
                <a:cs typeface="Arial"/>
              </a:rPr>
              <a:t>Severity </a:t>
            </a:r>
            <a:r>
              <a:rPr sz="1797" b="1" dirty="0">
                <a:latin typeface="Arial"/>
                <a:cs typeface="Arial"/>
              </a:rPr>
              <a:t>of </a:t>
            </a:r>
            <a:r>
              <a:rPr sz="1797" b="1" spc="-7" dirty="0">
                <a:latin typeface="Arial"/>
                <a:cs typeface="Arial"/>
              </a:rPr>
              <a:t>Impact</a:t>
            </a:r>
            <a:endParaRPr sz="1797" dirty="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28051" y="1563181"/>
            <a:ext cx="1661710" cy="746969"/>
          </a:xfrm>
          <a:prstGeom prst="rect">
            <a:avLst/>
          </a:prstGeom>
        </p:spPr>
        <p:txBody>
          <a:bodyPr vert="horz" wrap="square" lIns="0" tIns="158847" rIns="0" bIns="0" rtlCol="0">
            <a:spAutoFit/>
          </a:bodyPr>
          <a:lstStyle/>
          <a:p>
            <a:pPr marL="19023">
              <a:spcBef>
                <a:spcPts val="1251"/>
              </a:spcBef>
            </a:pPr>
            <a:r>
              <a:rPr sz="1797" b="1" spc="-7" dirty="0">
                <a:latin typeface="Arial"/>
                <a:cs typeface="Arial"/>
              </a:rPr>
              <a:t>Risk</a:t>
            </a:r>
            <a:r>
              <a:rPr sz="1797" b="1" spc="-60" dirty="0">
                <a:latin typeface="Arial"/>
                <a:cs typeface="Arial"/>
              </a:rPr>
              <a:t> </a:t>
            </a:r>
            <a:r>
              <a:rPr sz="1797" b="1" spc="-7" dirty="0">
                <a:latin typeface="Arial"/>
                <a:cs typeface="Arial"/>
              </a:rPr>
              <a:t>Mitigation</a:t>
            </a:r>
            <a:endParaRPr sz="1797" dirty="0">
              <a:latin typeface="Arial"/>
              <a:cs typeface="Arial"/>
            </a:endParaRPr>
          </a:p>
          <a:p>
            <a:pPr marL="19023">
              <a:spcBef>
                <a:spcPts val="824"/>
              </a:spcBef>
            </a:pPr>
            <a:r>
              <a:rPr sz="1348" b="1" spc="-7" dirty="0">
                <a:latin typeface="Arial"/>
                <a:cs typeface="Arial"/>
              </a:rPr>
              <a:t>Reducing</a:t>
            </a:r>
            <a:r>
              <a:rPr sz="1348" b="1" spc="-30" dirty="0">
                <a:latin typeface="Arial"/>
                <a:cs typeface="Arial"/>
              </a:rPr>
              <a:t> </a:t>
            </a:r>
            <a:r>
              <a:rPr sz="1348" b="1" spc="-7" dirty="0">
                <a:latin typeface="Arial"/>
                <a:cs typeface="Arial"/>
              </a:rPr>
              <a:t>Severity</a:t>
            </a:r>
            <a:endParaRPr sz="1348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70640" y="127251"/>
            <a:ext cx="3631791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97" dirty="0"/>
              <a:t> </a:t>
            </a:r>
            <a:r>
              <a:rPr spc="-7" dirty="0"/>
              <a:t>planning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872" y="822608"/>
            <a:ext cx="8906256" cy="4529740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216866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spc="-7" dirty="0">
                <a:latin typeface="Carlito"/>
                <a:cs typeface="Carlito"/>
              </a:rPr>
              <a:t>Consider each risk and </a:t>
            </a:r>
            <a:r>
              <a:rPr sz="2400" spc="-15" dirty="0">
                <a:latin typeface="Carlito"/>
                <a:cs typeface="Carlito"/>
              </a:rPr>
              <a:t>develop </a:t>
            </a:r>
            <a:r>
              <a:rPr sz="2400" spc="-7" dirty="0">
                <a:latin typeface="Carlito"/>
                <a:cs typeface="Carlito"/>
              </a:rPr>
              <a:t>a </a:t>
            </a:r>
            <a:r>
              <a:rPr sz="2400" spc="-22" dirty="0">
                <a:latin typeface="Carlito"/>
                <a:cs typeface="Carlito"/>
              </a:rPr>
              <a:t>strategy </a:t>
            </a:r>
            <a:r>
              <a:rPr sz="2400" spc="-15" dirty="0">
                <a:latin typeface="Carlito"/>
                <a:cs typeface="Carlito"/>
              </a:rPr>
              <a:t>to  </a:t>
            </a:r>
            <a:r>
              <a:rPr sz="2400" spc="-7" dirty="0">
                <a:latin typeface="Carlito"/>
                <a:cs typeface="Carlito"/>
              </a:rPr>
              <a:t>manage </a:t>
            </a:r>
            <a:r>
              <a:rPr sz="2400" spc="-15" dirty="0">
                <a:latin typeface="Carlito"/>
                <a:cs typeface="Carlito"/>
              </a:rPr>
              <a:t>that</a:t>
            </a:r>
            <a:r>
              <a:rPr sz="2400" spc="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>
              <a:spcBef>
                <a:spcPts val="30"/>
              </a:spcBef>
              <a:buFont typeface="Arial"/>
              <a:buChar char="•"/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Avoidance</a:t>
            </a:r>
            <a:r>
              <a:rPr sz="2400" spc="-22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strategies</a:t>
            </a:r>
            <a:endParaRPr sz="2400" dirty="0">
              <a:latin typeface="Carlito"/>
              <a:cs typeface="Carlito"/>
            </a:endParaRPr>
          </a:p>
          <a:p>
            <a:pPr marL="875073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The </a:t>
            </a:r>
            <a:r>
              <a:rPr sz="2400" spc="-7" dirty="0">
                <a:latin typeface="Carlito"/>
                <a:cs typeface="Carlito"/>
              </a:rPr>
              <a:t>probability that </a:t>
            </a:r>
            <a:r>
              <a:rPr sz="2400" dirty="0">
                <a:latin typeface="Carlito"/>
                <a:cs typeface="Carlito"/>
              </a:rPr>
              <a:t>the risk </a:t>
            </a:r>
            <a:r>
              <a:rPr sz="2400" spc="-7" dirty="0">
                <a:latin typeface="Carlito"/>
                <a:cs typeface="Carlito"/>
              </a:rPr>
              <a:t>will </a:t>
            </a:r>
            <a:r>
              <a:rPr sz="2400" dirty="0">
                <a:latin typeface="Carlito"/>
                <a:cs typeface="Carlito"/>
              </a:rPr>
              <a:t>arise is</a:t>
            </a:r>
            <a:r>
              <a:rPr sz="2400" spc="-13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reduced</a:t>
            </a:r>
            <a:endParaRPr lang="en-US" sz="2400" spc="-7" dirty="0">
              <a:latin typeface="Carlito"/>
              <a:cs typeface="Carlito"/>
            </a:endParaRPr>
          </a:p>
          <a:p>
            <a:pPr marL="875073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479"/>
              </a:spcBef>
              <a:buFont typeface="Arial"/>
              <a:buChar char="–"/>
              <a:tabLst>
                <a:tab pos="576407" algn="l"/>
              </a:tabLst>
            </a:pPr>
            <a:r>
              <a:rPr sz="2400" dirty="0">
                <a:latin typeface="Carlito"/>
                <a:cs typeface="Carlito"/>
              </a:rPr>
              <a:t>Minimisation</a:t>
            </a:r>
            <a:r>
              <a:rPr sz="2400" spc="-3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strategies</a:t>
            </a:r>
            <a:endParaRPr sz="2400" dirty="0">
              <a:latin typeface="Carlito"/>
              <a:cs typeface="Carlito"/>
            </a:endParaRPr>
          </a:p>
          <a:p>
            <a:pPr marL="875073" marR="7609" lvl="2" indent="-171210">
              <a:spcBef>
                <a:spcPts val="463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The impact of the risk on the </a:t>
            </a:r>
            <a:r>
              <a:rPr sz="2400" spc="-7" dirty="0">
                <a:latin typeface="Carlito"/>
                <a:cs typeface="Carlito"/>
              </a:rPr>
              <a:t>project </a:t>
            </a:r>
            <a:r>
              <a:rPr sz="2400" dirty="0">
                <a:latin typeface="Carlito"/>
                <a:cs typeface="Carlito"/>
              </a:rPr>
              <a:t>or </a:t>
            </a:r>
            <a:r>
              <a:rPr sz="2400" spc="-7" dirty="0">
                <a:latin typeface="Carlito"/>
                <a:cs typeface="Carlito"/>
              </a:rPr>
              <a:t>product</a:t>
            </a:r>
            <a:r>
              <a:rPr sz="2400" spc="-300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will </a:t>
            </a:r>
            <a:r>
              <a:rPr sz="2400" dirty="0">
                <a:latin typeface="Carlito"/>
                <a:cs typeface="Carlito"/>
              </a:rPr>
              <a:t>be  </a:t>
            </a:r>
            <a:r>
              <a:rPr sz="2400" spc="-7" dirty="0">
                <a:latin typeface="Carlito"/>
                <a:cs typeface="Carlito"/>
              </a:rPr>
              <a:t>reduced</a:t>
            </a:r>
            <a:endParaRPr lang="en-US" sz="2400" spc="-7" dirty="0">
              <a:latin typeface="Carlito"/>
              <a:cs typeface="Carlito"/>
            </a:endParaRPr>
          </a:p>
          <a:p>
            <a:pPr marL="875073" marR="7609" lvl="2" indent="-171210">
              <a:spcBef>
                <a:spcPts val="463"/>
              </a:spcBef>
              <a:buFont typeface="Arial"/>
              <a:buChar char="•"/>
              <a:tabLst>
                <a:tab pos="875073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472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7" dirty="0">
                <a:latin typeface="Carlito"/>
                <a:cs typeface="Carlito"/>
              </a:rPr>
              <a:t>Contingency</a:t>
            </a:r>
            <a:r>
              <a:rPr sz="2400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plans</a:t>
            </a:r>
            <a:endParaRPr sz="2400" dirty="0">
              <a:latin typeface="Carlito"/>
              <a:cs typeface="Carlito"/>
            </a:endParaRPr>
          </a:p>
          <a:p>
            <a:pPr marL="875073" marR="257766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If the risk arises, </a:t>
            </a:r>
            <a:r>
              <a:rPr sz="2400" spc="-7" dirty="0">
                <a:latin typeface="Carlito"/>
                <a:cs typeface="Carlito"/>
              </a:rPr>
              <a:t>contingency </a:t>
            </a:r>
            <a:r>
              <a:rPr sz="2400" dirty="0">
                <a:latin typeface="Carlito"/>
                <a:cs typeface="Carlito"/>
              </a:rPr>
              <a:t>plans </a:t>
            </a:r>
            <a:r>
              <a:rPr sz="2400" spc="-7" dirty="0">
                <a:latin typeface="Carlito"/>
                <a:cs typeface="Carlito"/>
              </a:rPr>
              <a:t>are </a:t>
            </a:r>
            <a:r>
              <a:rPr sz="2400" dirty="0">
                <a:latin typeface="Carlito"/>
                <a:cs typeface="Carlito"/>
              </a:rPr>
              <a:t>plans </a:t>
            </a:r>
            <a:r>
              <a:rPr sz="2400" spc="-7" dirty="0">
                <a:latin typeface="Carlito"/>
                <a:cs typeface="Carlito"/>
              </a:rPr>
              <a:t>to</a:t>
            </a:r>
            <a:r>
              <a:rPr sz="2400" spc="-255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deal  </a:t>
            </a:r>
            <a:r>
              <a:rPr sz="2400" spc="-7" dirty="0">
                <a:latin typeface="Carlito"/>
                <a:cs typeface="Carlito"/>
              </a:rPr>
              <a:t>with that</a:t>
            </a:r>
            <a:r>
              <a:rPr sz="2400" spc="-52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risk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3280" y="15897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6200000">
            <a:off x="4664849" y="-450498"/>
            <a:ext cx="423193" cy="2260917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9023">
              <a:lnSpc>
                <a:spcPts val="3273"/>
              </a:lnSpc>
            </a:pPr>
            <a:r>
              <a:rPr sz="3295" b="1" dirty="0">
                <a:solidFill>
                  <a:srgbClr val="0070C0"/>
                </a:solidFill>
                <a:cs typeface="Arial" panose="020B0604020202020204" pitchFamily="34" charset="0"/>
              </a:rPr>
              <a:t>E</a:t>
            </a:r>
            <a:r>
              <a:rPr sz="3295" b="1" spc="-60" dirty="0">
                <a:solidFill>
                  <a:srgbClr val="0070C0"/>
                </a:solidFill>
                <a:cs typeface="Arial" panose="020B0604020202020204" pitchFamily="34" charset="0"/>
              </a:rPr>
              <a:t>x</a:t>
            </a:r>
            <a:r>
              <a:rPr sz="3295" b="1" dirty="0">
                <a:solidFill>
                  <a:srgbClr val="0070C0"/>
                </a:solidFill>
                <a:cs typeface="Arial" panose="020B0604020202020204" pitchFamily="34" charset="0"/>
              </a:rPr>
              <a:t>amples</a:t>
            </a:r>
            <a:endParaRPr sz="3295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9" name="object 9"/>
          <p:cNvSpPr/>
          <p:nvPr/>
        </p:nvSpPr>
        <p:spPr>
          <a:xfrm rot="16200000">
            <a:off x="2260782" y="-637866"/>
            <a:ext cx="4578653" cy="78893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05392" y="148915"/>
            <a:ext cx="4733215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22" dirty="0"/>
              <a:t>Contingency</a:t>
            </a:r>
            <a:r>
              <a:rPr dirty="0"/>
              <a:t> </a:t>
            </a:r>
            <a:r>
              <a:rPr spc="-15" dirty="0"/>
              <a:t>Plan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41518" y="844272"/>
            <a:ext cx="8883610" cy="4323421"/>
          </a:xfrm>
          <a:prstGeom prst="rect">
            <a:avLst/>
          </a:prstGeom>
        </p:spPr>
        <p:txBody>
          <a:bodyPr vert="horz" wrap="square" lIns="0" tIns="49460" rIns="0" bIns="0" rtlCol="0">
            <a:spAutoFit/>
          </a:bodyPr>
          <a:lstStyle/>
          <a:p>
            <a:pPr marL="771876"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  <a:cs typeface="Carlito"/>
              </a:rPr>
              <a:t>Devise contingency plans</a:t>
            </a:r>
            <a:r>
              <a:rPr sz="2800" b="1" spc="-60" dirty="0">
                <a:latin typeface="Carlito"/>
                <a:cs typeface="Carlito"/>
              </a:rPr>
              <a:t> </a:t>
            </a:r>
            <a:r>
              <a:rPr sz="2800" b="1" spc="-15" dirty="0">
                <a:latin typeface="Carlito"/>
                <a:cs typeface="Carlito"/>
              </a:rPr>
              <a:t>for</a:t>
            </a:r>
            <a:endParaRPr sz="2800" dirty="0">
              <a:latin typeface="Carlito"/>
              <a:cs typeface="Carlito"/>
            </a:endParaRPr>
          </a:p>
          <a:p>
            <a:pPr marL="986360" lvl="1" indent="-214964">
              <a:spcBef>
                <a:spcPts val="187"/>
              </a:spcBef>
              <a:buSzPct val="60000"/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</a:rPr>
              <a:t>high exposure risks, in case the mitigation strategy  fails</a:t>
            </a:r>
          </a:p>
          <a:p>
            <a:pPr marL="986360" lvl="1" indent="-214964">
              <a:spcBef>
                <a:spcPts val="187"/>
              </a:spcBef>
              <a:buSzPct val="60000"/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</a:rPr>
              <a:t>any risk for which there is no possible mitigation action</a:t>
            </a:r>
          </a:p>
          <a:p>
            <a:pPr marL="468054" lvl="1" indent="-342900">
              <a:spcBef>
                <a:spcPts val="7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/>
          </a:p>
          <a:p>
            <a:pPr marL="771876"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</a:rPr>
              <a:t>Specify risk measures and trigger values</a:t>
            </a:r>
          </a:p>
          <a:p>
            <a:pPr marL="986360" lvl="1" indent="-214964">
              <a:spcBef>
                <a:spcPts val="187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  <a:cs typeface="Carlito"/>
              </a:rPr>
              <a:t>measures </a:t>
            </a:r>
            <a:r>
              <a:rPr sz="2400" spc="-7" dirty="0">
                <a:latin typeface="Carlito"/>
                <a:cs typeface="Carlito"/>
              </a:rPr>
              <a:t>of time, </a:t>
            </a:r>
            <a:r>
              <a:rPr sz="2400" spc="-15" dirty="0">
                <a:latin typeface="Carlito"/>
                <a:cs typeface="Carlito"/>
              </a:rPr>
              <a:t>resources to </a:t>
            </a:r>
            <a:r>
              <a:rPr sz="2400" spc="-7" dirty="0">
                <a:latin typeface="Carlito"/>
                <a:cs typeface="Carlito"/>
              </a:rPr>
              <a:t>handle</a:t>
            </a:r>
            <a:r>
              <a:rPr sz="2400" spc="13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 marL="986360" lvl="1" indent="-214964">
              <a:spcBef>
                <a:spcPts val="187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  <a:cs typeface="Carlito"/>
              </a:rPr>
              <a:t>measures </a:t>
            </a:r>
            <a:r>
              <a:rPr sz="2400" spc="-7" dirty="0">
                <a:latin typeface="Carlito"/>
                <a:cs typeface="Carlito"/>
              </a:rPr>
              <a:t>of risk</a:t>
            </a:r>
            <a:r>
              <a:rPr sz="2400" spc="67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impact</a:t>
            </a:r>
            <a:endParaRPr sz="2400" dirty="0">
              <a:latin typeface="Carlito"/>
              <a:cs typeface="Carlito"/>
            </a:endParaRPr>
          </a:p>
          <a:p>
            <a:pPr marL="986360" lvl="1" indent="-214964">
              <a:spcBef>
                <a:spcPts val="180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7" dirty="0">
                <a:latin typeface="Carlito"/>
                <a:cs typeface="Carlito"/>
              </a:rPr>
              <a:t>trigger values that tell it is time </a:t>
            </a:r>
            <a:r>
              <a:rPr sz="2400" spc="-15" dirty="0">
                <a:latin typeface="Carlito"/>
                <a:cs typeface="Carlito"/>
              </a:rPr>
              <a:t>to </a:t>
            </a:r>
            <a:r>
              <a:rPr sz="2400" spc="-7" dirty="0">
                <a:latin typeface="Carlito"/>
                <a:cs typeface="Carlito"/>
              </a:rPr>
              <a:t>use </a:t>
            </a:r>
            <a:r>
              <a:rPr sz="2400" spc="-15" dirty="0">
                <a:latin typeface="Carlito"/>
                <a:cs typeface="Carlito"/>
              </a:rPr>
              <a:t>contingency</a:t>
            </a:r>
            <a:r>
              <a:rPr sz="2400" spc="202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approach</a:t>
            </a:r>
            <a:endParaRPr sz="2400" dirty="0">
              <a:latin typeface="Carlito"/>
              <a:cs typeface="Carlito"/>
            </a:endParaRPr>
          </a:p>
          <a:p>
            <a:pPr marL="410904" lvl="1">
              <a:spcBef>
                <a:spcPts val="37"/>
              </a:spcBef>
              <a:buFont typeface="Arial"/>
              <a:buChar char="–"/>
            </a:pPr>
            <a:endParaRPr dirty="0"/>
          </a:p>
          <a:p>
            <a:pPr marL="771876" marR="7609">
              <a:lnSpc>
                <a:spcPts val="1947"/>
              </a:lnSpc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</a:rPr>
              <a:t>Agree with customer and management at project start how  contingency plans will be funded and handled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4758" y="372684"/>
            <a:ext cx="6914483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15" dirty="0"/>
              <a:t>Communication </a:t>
            </a:r>
            <a:r>
              <a:rPr spc="-7" dirty="0"/>
              <a:t>is </a:t>
            </a:r>
            <a:r>
              <a:rPr spc="-15" dirty="0"/>
              <a:t>Essential!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2093" y="991530"/>
            <a:ext cx="8911907" cy="4587127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360972" indent="-342900"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  <a:cs typeface="Carlito"/>
              </a:rPr>
              <a:t>Communicate </a:t>
            </a:r>
            <a:r>
              <a:rPr sz="2400" b="1" dirty="0">
                <a:latin typeface="Carlito"/>
                <a:cs typeface="Carlito"/>
              </a:rPr>
              <a:t>risk </a:t>
            </a:r>
            <a:r>
              <a:rPr sz="2400" b="1" spc="-7" dirty="0">
                <a:latin typeface="Carlito"/>
                <a:cs typeface="Carlito"/>
              </a:rPr>
              <a:t>information to all </a:t>
            </a:r>
            <a:r>
              <a:rPr sz="2400" b="1" spc="-15" dirty="0">
                <a:latin typeface="Carlito"/>
                <a:cs typeface="Carlito"/>
              </a:rPr>
              <a:t>affected</a:t>
            </a:r>
            <a:r>
              <a:rPr sz="2400" b="1" spc="-45" dirty="0">
                <a:latin typeface="Carlito"/>
                <a:cs typeface="Carlito"/>
              </a:rPr>
              <a:t> </a:t>
            </a:r>
            <a:r>
              <a:rPr sz="2400" b="1" spc="-7" dirty="0">
                <a:latin typeface="Carlito"/>
                <a:cs typeface="Carlito"/>
              </a:rPr>
              <a:t>parties</a:t>
            </a:r>
            <a:endParaRPr sz="2400" dirty="0">
              <a:latin typeface="Carlito"/>
              <a:cs typeface="Carlito"/>
            </a:endParaRPr>
          </a:p>
          <a:p>
            <a:pPr marL="342900" indent="-342900">
              <a:spcBef>
                <a:spcPts val="2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latin typeface="Carlito"/>
              <a:cs typeface="Carlito"/>
            </a:endParaRPr>
          </a:p>
          <a:p>
            <a:pPr marL="360972" indent="-342900">
              <a:spcBef>
                <a:spcPts val="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7" dirty="0">
                <a:latin typeface="Carlito"/>
                <a:cs typeface="Carlito"/>
              </a:rPr>
              <a:t>Encourage free </a:t>
            </a:r>
            <a:r>
              <a:rPr sz="2400" b="1" dirty="0">
                <a:latin typeface="Carlito"/>
                <a:cs typeface="Carlito"/>
              </a:rPr>
              <a:t>flow of </a:t>
            </a:r>
            <a:r>
              <a:rPr sz="2400" b="1" spc="-7" dirty="0">
                <a:latin typeface="Carlito"/>
                <a:cs typeface="Carlito"/>
              </a:rPr>
              <a:t>information </a:t>
            </a:r>
            <a:r>
              <a:rPr sz="2400" b="1" dirty="0">
                <a:latin typeface="Carlito"/>
                <a:cs typeface="Carlito"/>
              </a:rPr>
              <a:t>about</a:t>
            </a:r>
            <a:r>
              <a:rPr sz="2400" b="1" spc="-142" dirty="0">
                <a:latin typeface="Carlito"/>
                <a:cs typeface="Carlito"/>
              </a:rPr>
              <a:t> </a:t>
            </a:r>
            <a:r>
              <a:rPr sz="2400" b="1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187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7" dirty="0">
                <a:latin typeface="Carlito"/>
                <a:cs typeface="Carlito"/>
              </a:rPr>
              <a:t>Place risk chart in a </a:t>
            </a:r>
            <a:r>
              <a:rPr sz="2400" spc="-15" dirty="0">
                <a:latin typeface="Carlito"/>
                <a:cs typeface="Carlito"/>
              </a:rPr>
              <a:t>common</a:t>
            </a:r>
            <a:r>
              <a:rPr sz="2400" spc="10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location</a:t>
            </a:r>
            <a:endParaRPr lang="en-US" sz="2400" spc="-7" dirty="0">
              <a:latin typeface="Carlito"/>
              <a:cs typeface="Carlito"/>
            </a:endParaRPr>
          </a:p>
          <a:p>
            <a:pPr marL="575456" lvl="1" indent="-214964">
              <a:spcBef>
                <a:spcPts val="187"/>
              </a:spcBef>
              <a:buFont typeface="Arial"/>
              <a:buChar char="–"/>
              <a:tabLst>
                <a:tab pos="576407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marR="7609" lvl="1" indent="-214964">
              <a:lnSpc>
                <a:spcPts val="1618"/>
              </a:lnSpc>
              <a:spcBef>
                <a:spcPts val="389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Use </a:t>
            </a:r>
            <a:r>
              <a:rPr sz="2400" spc="-7" dirty="0">
                <a:latin typeface="Carlito"/>
                <a:cs typeface="Carlito"/>
              </a:rPr>
              <a:t>email or other </a:t>
            </a:r>
            <a:r>
              <a:rPr sz="2400" spc="-15" dirty="0">
                <a:latin typeface="Carlito"/>
                <a:cs typeface="Carlito"/>
              </a:rPr>
              <a:t>team collaboration </a:t>
            </a:r>
            <a:r>
              <a:rPr sz="2400" spc="-7" dirty="0">
                <a:latin typeface="Carlito"/>
                <a:cs typeface="Carlito"/>
              </a:rPr>
              <a:t>method (e.g. Wiki page) </a:t>
            </a:r>
            <a:r>
              <a:rPr sz="2400" spc="-15" dirty="0">
                <a:latin typeface="Carlito"/>
                <a:cs typeface="Carlito"/>
              </a:rPr>
              <a:t>to  </a:t>
            </a:r>
            <a:r>
              <a:rPr sz="2400" spc="-7" dirty="0">
                <a:latin typeface="Carlito"/>
                <a:cs typeface="Carlito"/>
              </a:rPr>
              <a:t>identify new </a:t>
            </a:r>
            <a:r>
              <a:rPr sz="2400" spc="-15" dirty="0">
                <a:latin typeface="Carlito"/>
                <a:cs typeface="Carlito"/>
              </a:rPr>
              <a:t>risks, </a:t>
            </a:r>
            <a:r>
              <a:rPr sz="2400" spc="-7" dirty="0">
                <a:latin typeface="Carlito"/>
                <a:cs typeface="Carlito"/>
              </a:rPr>
              <a:t>change </a:t>
            </a:r>
            <a:r>
              <a:rPr sz="2400" spc="-15" dirty="0">
                <a:latin typeface="Carlito"/>
                <a:cs typeface="Carlito"/>
              </a:rPr>
              <a:t>status, </a:t>
            </a:r>
            <a:r>
              <a:rPr sz="2400" spc="-7" dirty="0">
                <a:latin typeface="Carlito"/>
                <a:cs typeface="Carlito"/>
              </a:rPr>
              <a:t>and </a:t>
            </a:r>
            <a:r>
              <a:rPr sz="2400" spc="-15" dirty="0">
                <a:latin typeface="Carlito"/>
                <a:cs typeface="Carlito"/>
              </a:rPr>
              <a:t>indicate</a:t>
            </a:r>
            <a:r>
              <a:rPr sz="2400" spc="171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completion</a:t>
            </a:r>
            <a:endParaRPr lang="en-US" sz="2400" spc="-7" dirty="0">
              <a:latin typeface="Carlito"/>
              <a:cs typeface="Carlito"/>
            </a:endParaRPr>
          </a:p>
          <a:p>
            <a:pPr marL="575456" marR="7609" lvl="1" indent="-214964">
              <a:lnSpc>
                <a:spcPts val="1618"/>
              </a:lnSpc>
              <a:spcBef>
                <a:spcPts val="389"/>
              </a:spcBef>
              <a:buFont typeface="Arial"/>
              <a:buChar char="–"/>
              <a:tabLst>
                <a:tab pos="576407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marR="259668" lvl="1" indent="-214964">
              <a:lnSpc>
                <a:spcPts val="1618"/>
              </a:lnSpc>
              <a:spcBef>
                <a:spcPts val="359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Encourage raising </a:t>
            </a:r>
            <a:r>
              <a:rPr sz="2400" spc="-7" dirty="0">
                <a:latin typeface="Carlito"/>
                <a:cs typeface="Carlito"/>
              </a:rPr>
              <a:t>of new </a:t>
            </a:r>
            <a:r>
              <a:rPr sz="2400" spc="-15" dirty="0">
                <a:latin typeface="Carlito"/>
                <a:cs typeface="Carlito"/>
              </a:rPr>
              <a:t>risks </a:t>
            </a:r>
            <a:r>
              <a:rPr sz="2400" spc="-7" dirty="0">
                <a:latin typeface="Carlito"/>
                <a:cs typeface="Carlito"/>
              </a:rPr>
              <a:t>in </a:t>
            </a:r>
            <a:r>
              <a:rPr sz="2400" spc="-15" dirty="0">
                <a:latin typeface="Carlito"/>
                <a:cs typeface="Carlito"/>
              </a:rPr>
              <a:t>weekly status </a:t>
            </a:r>
            <a:r>
              <a:rPr sz="2400" spc="-7" dirty="0">
                <a:latin typeface="Carlito"/>
                <a:cs typeface="Carlito"/>
              </a:rPr>
              <a:t>reports, during  inspections or </a:t>
            </a:r>
            <a:r>
              <a:rPr sz="2400" spc="-15" dirty="0">
                <a:latin typeface="Carlito"/>
                <a:cs typeface="Carlito"/>
              </a:rPr>
              <a:t>reviews, </a:t>
            </a:r>
            <a:r>
              <a:rPr sz="2400" spc="-7" dirty="0">
                <a:latin typeface="Carlito"/>
                <a:cs typeface="Carlito"/>
              </a:rPr>
              <a:t>and </a:t>
            </a:r>
            <a:r>
              <a:rPr sz="2400" spc="-15" dirty="0">
                <a:latin typeface="Carlito"/>
                <a:cs typeface="Carlito"/>
              </a:rPr>
              <a:t>at </a:t>
            </a:r>
            <a:r>
              <a:rPr sz="2400" spc="-7" dirty="0">
                <a:latin typeface="Carlito"/>
                <a:cs typeface="Carlito"/>
              </a:rPr>
              <a:t>major </a:t>
            </a:r>
            <a:r>
              <a:rPr sz="2400" spc="-15" dirty="0">
                <a:latin typeface="Carlito"/>
                <a:cs typeface="Carlito"/>
              </a:rPr>
              <a:t>milestone</a:t>
            </a:r>
            <a:r>
              <a:rPr sz="2400" spc="15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reviews</a:t>
            </a:r>
            <a:endParaRPr sz="2400" dirty="0">
              <a:latin typeface="Carlito"/>
              <a:cs typeface="Carlito"/>
            </a:endParaRPr>
          </a:p>
          <a:p>
            <a:pPr lvl="1">
              <a:spcBef>
                <a:spcPts val="82"/>
              </a:spcBef>
              <a:buFont typeface="Arial"/>
              <a:buChar char="–"/>
            </a:pPr>
            <a:endParaRPr sz="2400" dirty="0">
              <a:latin typeface="Carlito"/>
              <a:cs typeface="Carlito"/>
            </a:endParaRPr>
          </a:p>
          <a:p>
            <a:pPr marL="276789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</a:rPr>
              <a:t>Update Top Risks with team regularly</a:t>
            </a:r>
          </a:p>
          <a:p>
            <a:pPr indent="-342900">
              <a:spcBef>
                <a:spcPts val="3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b="1" spc="-15" dirty="0">
              <a:latin typeface="Carlito"/>
            </a:endParaRPr>
          </a:p>
          <a:p>
            <a:pPr marL="276789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</a:rPr>
              <a:t>Review status of risks at key milestones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5342" y="360638"/>
            <a:ext cx="6615446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Register</a:t>
            </a:r>
            <a:endParaRPr dirty="0"/>
          </a:p>
        </p:txBody>
      </p:sp>
      <p:sp>
        <p:nvSpPr>
          <p:cNvPr id="4" name="object 4"/>
          <p:cNvSpPr txBox="1"/>
          <p:nvPr/>
        </p:nvSpPr>
        <p:spPr>
          <a:xfrm>
            <a:off x="725998" y="1125851"/>
            <a:ext cx="8308274" cy="4378416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Do </a:t>
            </a:r>
            <a:r>
              <a:rPr sz="2000" spc="-22" dirty="0">
                <a:cs typeface="Arial" panose="020B0604020202020204" pitchFamily="34" charset="0"/>
              </a:rPr>
              <a:t>keep </a:t>
            </a:r>
            <a:r>
              <a:rPr sz="2000" spc="-7" dirty="0">
                <a:cs typeface="Arial" panose="020B0604020202020204" pitchFamily="34" charset="0"/>
              </a:rPr>
              <a:t>(and </a:t>
            </a:r>
            <a:r>
              <a:rPr sz="2000" spc="-15" dirty="0">
                <a:cs typeface="Arial" panose="020B0604020202020204" pitchFamily="34" charset="0"/>
              </a:rPr>
              <a:t>communicate) </a:t>
            </a:r>
            <a:r>
              <a:rPr sz="2000" spc="-7" dirty="0">
                <a:cs typeface="Arial" panose="020B0604020202020204" pitchFamily="34" charset="0"/>
              </a:rPr>
              <a:t>a risk </a:t>
            </a:r>
            <a:r>
              <a:rPr sz="2000" spc="-15" dirty="0">
                <a:cs typeface="Arial" panose="020B0604020202020204" pitchFamily="34" charset="0"/>
              </a:rPr>
              <a:t>register; </a:t>
            </a:r>
            <a:r>
              <a:rPr sz="2000" spc="-7" dirty="0">
                <a:cs typeface="Arial" panose="020B0604020202020204" pitchFamily="34" charset="0"/>
              </a:rPr>
              <a:t>it </a:t>
            </a:r>
            <a:r>
              <a:rPr sz="2000" spc="-22" dirty="0">
                <a:cs typeface="Arial" panose="020B0604020202020204" pitchFamily="34" charset="0"/>
              </a:rPr>
              <a:t>covers </a:t>
            </a:r>
            <a:r>
              <a:rPr sz="2000" spc="-7" dirty="0">
                <a:cs typeface="Arial" panose="020B0604020202020204" pitchFamily="34" charset="0"/>
              </a:rPr>
              <a:t>your</a:t>
            </a:r>
            <a:r>
              <a:rPr sz="2000" spc="300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back</a:t>
            </a:r>
            <a:endParaRPr sz="20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6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Capture </a:t>
            </a:r>
            <a:r>
              <a:rPr sz="2000" dirty="0">
                <a:cs typeface="Arial" panose="020B0604020202020204" pitchFamily="34" charset="0"/>
              </a:rPr>
              <a:t>all </a:t>
            </a:r>
            <a:r>
              <a:rPr sz="2000" spc="-7" dirty="0">
                <a:cs typeface="Arial" panose="020B0604020202020204" pitchFamily="34" charset="0"/>
              </a:rPr>
              <a:t>the </a:t>
            </a:r>
            <a:r>
              <a:rPr sz="2000" spc="-15" dirty="0">
                <a:cs typeface="Arial" panose="020B0604020202020204" pitchFamily="34" charset="0"/>
              </a:rPr>
              <a:t>information regarding </a:t>
            </a:r>
            <a:r>
              <a:rPr sz="2000" spc="-7" dirty="0">
                <a:cs typeface="Arial" panose="020B0604020202020204" pitchFamily="34" charset="0"/>
              </a:rPr>
              <a:t>risk</a:t>
            </a:r>
            <a:r>
              <a:rPr sz="2000" spc="120" dirty="0">
                <a:cs typeface="Arial" panose="020B0604020202020204" pitchFamily="34" charset="0"/>
              </a:rPr>
              <a:t> </a:t>
            </a:r>
            <a:r>
              <a:rPr sz="2000" spc="-1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6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</a:t>
            </a:r>
            <a:r>
              <a:rPr sz="2000" spc="15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Identification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Description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7" dirty="0">
                <a:cs typeface="Arial" panose="020B0604020202020204" pitchFamily="34" charset="0"/>
              </a:rPr>
              <a:t>risk,</a:t>
            </a:r>
            <a:r>
              <a:rPr sz="2000" spc="15" dirty="0">
                <a:cs typeface="Arial" panose="020B0604020202020204" pitchFamily="34" charset="0"/>
              </a:rPr>
              <a:t> </a:t>
            </a:r>
            <a:r>
              <a:rPr sz="2000" spc="-30" dirty="0">
                <a:cs typeface="Arial" panose="020B0604020202020204" pitchFamily="34" charset="0"/>
              </a:rPr>
              <a:t>owner..</a:t>
            </a:r>
            <a:endParaRPr sz="2000" dirty="0">
              <a:cs typeface="Arial" panose="020B0604020202020204" pitchFamily="34" charset="0"/>
            </a:endParaRPr>
          </a:p>
          <a:p>
            <a:pPr lvl="1">
              <a:spcBef>
                <a:spcPts val="52"/>
              </a:spcBef>
              <a:buFont typeface="Arial"/>
              <a:buChar char="–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 Quantification</a:t>
            </a: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000" spc="-15" dirty="0">
                <a:cs typeface="Arial" panose="020B0604020202020204" pitchFamily="34" charset="0"/>
              </a:rPr>
              <a:t>Probability, </a:t>
            </a:r>
            <a:r>
              <a:rPr sz="2000" spc="-7" dirty="0">
                <a:cs typeface="Arial" panose="020B0604020202020204" pitchFamily="34" charset="0"/>
              </a:rPr>
              <a:t>Impact, </a:t>
            </a:r>
            <a:r>
              <a:rPr sz="2000" spc="-15" dirty="0">
                <a:cs typeface="Arial" panose="020B0604020202020204" pitchFamily="34" charset="0"/>
              </a:rPr>
              <a:t>Overall</a:t>
            </a:r>
            <a:r>
              <a:rPr sz="2000" spc="22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Risk</a:t>
            </a:r>
            <a:endParaRPr sz="2000" dirty="0">
              <a:cs typeface="Arial" panose="020B0604020202020204" pitchFamily="34" charset="0"/>
            </a:endParaRPr>
          </a:p>
          <a:p>
            <a:pPr lvl="1">
              <a:spcBef>
                <a:spcPts val="52"/>
              </a:spcBef>
              <a:buFont typeface="Arial"/>
              <a:buChar char="–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 Response</a:t>
            </a: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Mitigation </a:t>
            </a:r>
            <a:r>
              <a:rPr sz="2000" spc="-30" dirty="0">
                <a:cs typeface="Arial" panose="020B0604020202020204" pitchFamily="34" charset="0"/>
              </a:rPr>
              <a:t>Strategy, </a:t>
            </a:r>
            <a:r>
              <a:rPr sz="2000" spc="-7" dirty="0">
                <a:cs typeface="Arial" panose="020B0604020202020204" pitchFamily="34" charset="0"/>
              </a:rPr>
              <a:t>Response, When,</a:t>
            </a:r>
            <a:r>
              <a:rPr sz="2000" spc="135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Who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15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Actions </a:t>
            </a:r>
            <a:r>
              <a:rPr sz="2000" spc="-15" dirty="0">
                <a:cs typeface="Arial" panose="020B0604020202020204" pitchFamily="34" charset="0"/>
              </a:rPr>
              <a:t>to date, next </a:t>
            </a:r>
            <a:r>
              <a:rPr sz="2000" spc="-22" dirty="0">
                <a:cs typeface="Arial" panose="020B0604020202020204" pitchFamily="34" charset="0"/>
              </a:rPr>
              <a:t>review, </a:t>
            </a:r>
            <a:r>
              <a:rPr sz="2000" spc="-15" dirty="0">
                <a:cs typeface="Arial" panose="020B0604020202020204" pitchFamily="34" charset="0"/>
              </a:rPr>
              <a:t>date</a:t>
            </a:r>
            <a:r>
              <a:rPr sz="2000" spc="127" dirty="0">
                <a:cs typeface="Arial" panose="020B0604020202020204" pitchFamily="34" charset="0"/>
              </a:rPr>
              <a:t> </a:t>
            </a:r>
            <a:r>
              <a:rPr sz="2000" spc="-15" dirty="0">
                <a:cs typeface="Arial" panose="020B0604020202020204" pitchFamily="34" charset="0"/>
              </a:rPr>
              <a:t>resolved</a:t>
            </a:r>
            <a:endParaRPr sz="20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3280" y="15897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6200000">
            <a:off x="4360403" y="-771322"/>
            <a:ext cx="423193" cy="253682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9023">
              <a:lnSpc>
                <a:spcPts val="3273"/>
              </a:lnSpc>
            </a:pPr>
            <a:r>
              <a:rPr sz="3200" b="1" spc="-7" dirty="0">
                <a:solidFill>
                  <a:srgbClr val="0070C0"/>
                </a:solidFill>
                <a:cs typeface="Arial" panose="020B0604020202020204" pitchFamily="34" charset="0"/>
              </a:rPr>
              <a:t>Be</a:t>
            </a:r>
            <a:r>
              <a:rPr sz="3200" b="1" spc="-82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sz="3200" b="1" spc="-7" dirty="0">
                <a:solidFill>
                  <a:srgbClr val="0070C0"/>
                </a:solidFill>
                <a:cs typeface="Arial" panose="020B0604020202020204" pitchFamily="34" charset="0"/>
              </a:rPr>
              <a:t>specific</a:t>
            </a:r>
            <a:endParaRPr sz="3200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9" name="object 9"/>
          <p:cNvSpPr/>
          <p:nvPr/>
        </p:nvSpPr>
        <p:spPr>
          <a:xfrm rot="16200000">
            <a:off x="2497406" y="-1153238"/>
            <a:ext cx="4021172" cy="843076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0199" y="395854"/>
            <a:ext cx="8391831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management </a:t>
            </a:r>
            <a:r>
              <a:rPr spc="-30" dirty="0"/>
              <a:t>strategies</a:t>
            </a:r>
            <a:r>
              <a:rPr spc="75" dirty="0"/>
              <a:t> </a:t>
            </a:r>
            <a:r>
              <a:rPr spc="-7" dirty="0"/>
              <a:t>e.g.s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36752" y="1667557"/>
            <a:ext cx="336717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b="1" spc="-30" dirty="0">
                <a:latin typeface="Carlito"/>
                <a:cs typeface="Arial" panose="020B0604020202020204" pitchFamily="34" charset="0"/>
              </a:rPr>
              <a:t>R</a:t>
            </a:r>
            <a:r>
              <a:rPr sz="1423" b="1" spc="-15" dirty="0">
                <a:latin typeface="Carlito"/>
                <a:cs typeface="Arial" panose="020B0604020202020204" pitchFamily="34" charset="0"/>
              </a:rPr>
              <a:t>isk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95782" y="1667557"/>
            <a:ext cx="650606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b="1" spc="-22" dirty="0">
                <a:latin typeface="Carlito"/>
                <a:cs typeface="Arial" panose="020B0604020202020204" pitchFamily="34" charset="0"/>
              </a:rPr>
              <a:t>Strategy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570918" y="1579333"/>
            <a:ext cx="5771752" cy="7609"/>
            <a:chOff x="562706" y="914250"/>
            <a:chExt cx="3853179" cy="5080"/>
          </a:xfrm>
        </p:grpSpPr>
        <p:sp>
          <p:nvSpPr>
            <p:cNvPr id="7" name="object 7"/>
            <p:cNvSpPr/>
            <p:nvPr/>
          </p:nvSpPr>
          <p:spPr>
            <a:xfrm>
              <a:off x="562706" y="914351"/>
              <a:ext cx="1108075" cy="5080"/>
            </a:xfrm>
            <a:custGeom>
              <a:avLst/>
              <a:gdLst/>
              <a:ahLst/>
              <a:cxnLst/>
              <a:rect l="l" t="t" r="r" b="b"/>
              <a:pathLst>
                <a:path w="1108075" h="5080">
                  <a:moveTo>
                    <a:pt x="1107556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1107556" y="4847"/>
                  </a:lnTo>
                  <a:lnTo>
                    <a:pt x="11075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63296" y="914957"/>
              <a:ext cx="1106805" cy="0"/>
            </a:xfrm>
            <a:custGeom>
              <a:avLst/>
              <a:gdLst/>
              <a:ahLst/>
              <a:cxnLst/>
              <a:rect l="l" t="t" r="r" b="b"/>
              <a:pathLst>
                <a:path w="1106805">
                  <a:moveTo>
                    <a:pt x="0" y="0"/>
                  </a:moveTo>
                  <a:lnTo>
                    <a:pt x="11063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670262" y="914351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80" h="5080">
                  <a:moveTo>
                    <a:pt x="4720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4720" y="4847"/>
                  </a:lnTo>
                  <a:lnTo>
                    <a:pt x="47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672278" y="91425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4">
                  <a:moveTo>
                    <a:pt x="0" y="0"/>
                  </a:moveTo>
                  <a:lnTo>
                    <a:pt x="0" y="4342"/>
                  </a:lnTo>
                </a:path>
              </a:pathLst>
            </a:custGeom>
            <a:ln w="422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674983" y="914351"/>
              <a:ext cx="2740660" cy="5080"/>
            </a:xfrm>
            <a:custGeom>
              <a:avLst/>
              <a:gdLst/>
              <a:ahLst/>
              <a:cxnLst/>
              <a:rect l="l" t="t" r="r" b="b"/>
              <a:pathLst>
                <a:path w="2740660" h="5080">
                  <a:moveTo>
                    <a:pt x="2740318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2740318" y="4847"/>
                  </a:lnTo>
                  <a:lnTo>
                    <a:pt x="274031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675573" y="914957"/>
              <a:ext cx="2739390" cy="0"/>
            </a:xfrm>
            <a:custGeom>
              <a:avLst/>
              <a:gdLst/>
              <a:ahLst/>
              <a:cxnLst/>
              <a:rect l="l" t="t" r="r" b="b"/>
              <a:pathLst>
                <a:path w="2739390">
                  <a:moveTo>
                    <a:pt x="0" y="0"/>
                  </a:moveTo>
                  <a:lnTo>
                    <a:pt x="273903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636752" y="1998375"/>
            <a:ext cx="1363991" cy="454399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7609">
              <a:lnSpc>
                <a:spcPct val="102099"/>
              </a:lnSpc>
              <a:spcBef>
                <a:spcPts val="120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Organisational 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financial</a:t>
            </a:r>
            <a:r>
              <a:rPr sz="1423" spc="-105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problems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36753" y="2771946"/>
            <a:ext cx="933107" cy="456261"/>
          </a:xfrm>
          <a:prstGeom prst="rect">
            <a:avLst/>
          </a:prstGeom>
        </p:spPr>
        <p:txBody>
          <a:bodyPr vert="horz" wrap="square" lIns="0" tIns="13317" rIns="0" bIns="0" rtlCol="0">
            <a:spAutoFit/>
          </a:bodyPr>
          <a:lstStyle/>
          <a:p>
            <a:pPr marL="19023" marR="7609">
              <a:lnSpc>
                <a:spcPct val="103000"/>
              </a:lnSpc>
              <a:spcBef>
                <a:spcPts val="105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Rec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ruitm</a:t>
            </a:r>
            <a:r>
              <a:rPr sz="1423" spc="-37" dirty="0">
                <a:latin typeface="Carlito"/>
                <a:cs typeface="Arial" panose="020B0604020202020204" pitchFamily="34" charset="0"/>
              </a:rPr>
              <a:t>e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nt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problems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636753" y="3547391"/>
            <a:ext cx="853207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Staff</a:t>
            </a:r>
            <a:r>
              <a:rPr sz="1423" spc="-90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illness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636752" y="4099571"/>
            <a:ext cx="937862" cy="454399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7609">
              <a:lnSpc>
                <a:spcPct val="102099"/>
              </a:lnSpc>
              <a:spcBef>
                <a:spcPts val="120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Defective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compon</a:t>
            </a:r>
            <a:r>
              <a:rPr sz="1423" spc="-37" dirty="0">
                <a:latin typeface="Carlito"/>
                <a:cs typeface="Arial" panose="020B0604020202020204" pitchFamily="34" charset="0"/>
              </a:rPr>
              <a:t>e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nts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295782" y="1998375"/>
            <a:ext cx="3958807" cy="2581006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136968">
              <a:lnSpc>
                <a:spcPct val="102099"/>
              </a:lnSpc>
              <a:spcBef>
                <a:spcPts val="120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Prepare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a briefing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document for senior management  showing how the project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making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a very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important  contribution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to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the goals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of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the</a:t>
            </a:r>
            <a:r>
              <a:rPr sz="1423" spc="37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business.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598284">
              <a:lnSpc>
                <a:spcPct val="102600"/>
              </a:lnSpc>
              <a:spcBef>
                <a:spcPts val="846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Alert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customer of potential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difficulties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and the 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possibility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of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delays, investigate buying-in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components.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7609">
              <a:lnSpc>
                <a:spcPct val="102099"/>
              </a:lnSpc>
              <a:spcBef>
                <a:spcPts val="861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Reorganise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team so that there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more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overlap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of work  and people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therefore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understand each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other’s</a:t>
            </a:r>
            <a:r>
              <a:rPr sz="1423" spc="22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jobs.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551677">
              <a:lnSpc>
                <a:spcPct val="102099"/>
              </a:lnSpc>
              <a:spcBef>
                <a:spcPts val="861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Replace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potentially defective components with  bought-in components of known</a:t>
            </a:r>
            <a:r>
              <a:rPr sz="1423" spc="37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reliability.</a:t>
            </a:r>
            <a:endParaRPr sz="1423" dirty="0">
              <a:latin typeface="Carlito"/>
              <a:cs typeface="Arial" panose="020B0604020202020204" pitchFamily="34" charset="0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560311" y="4679335"/>
            <a:ext cx="5782217" cy="7609"/>
            <a:chOff x="555625" y="2983788"/>
            <a:chExt cx="3860165" cy="5080"/>
          </a:xfrm>
        </p:grpSpPr>
        <p:sp>
          <p:nvSpPr>
            <p:cNvPr id="19" name="object 19"/>
            <p:cNvSpPr/>
            <p:nvPr/>
          </p:nvSpPr>
          <p:spPr>
            <a:xfrm>
              <a:off x="555625" y="2983889"/>
              <a:ext cx="1115060" cy="5080"/>
            </a:xfrm>
            <a:custGeom>
              <a:avLst/>
              <a:gdLst/>
              <a:ahLst/>
              <a:cxnLst/>
              <a:rect l="l" t="t" r="r" b="b"/>
              <a:pathLst>
                <a:path w="1115060" h="5080">
                  <a:moveTo>
                    <a:pt x="1114637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1114637" y="4847"/>
                  </a:lnTo>
                  <a:lnTo>
                    <a:pt x="111463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56215" y="2984495"/>
              <a:ext cx="1113790" cy="0"/>
            </a:xfrm>
            <a:custGeom>
              <a:avLst/>
              <a:gdLst/>
              <a:ahLst/>
              <a:cxnLst/>
              <a:rect l="l" t="t" r="r" b="b"/>
              <a:pathLst>
                <a:path w="1113789">
                  <a:moveTo>
                    <a:pt x="0" y="0"/>
                  </a:moveTo>
                  <a:lnTo>
                    <a:pt x="111345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663181" y="2983889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80" h="5080">
                  <a:moveTo>
                    <a:pt x="4720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4720" y="4847"/>
                  </a:lnTo>
                  <a:lnTo>
                    <a:pt x="47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665197" y="298378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4">
                  <a:moveTo>
                    <a:pt x="0" y="0"/>
                  </a:moveTo>
                  <a:lnTo>
                    <a:pt x="0" y="4342"/>
                  </a:lnTo>
                </a:path>
              </a:pathLst>
            </a:custGeom>
            <a:ln w="422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667902" y="2983889"/>
              <a:ext cx="2747645" cy="5080"/>
            </a:xfrm>
            <a:custGeom>
              <a:avLst/>
              <a:gdLst/>
              <a:ahLst/>
              <a:cxnLst/>
              <a:rect l="l" t="t" r="r" b="b"/>
              <a:pathLst>
                <a:path w="2747645" h="5080">
                  <a:moveTo>
                    <a:pt x="2747399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2747399" y="4847"/>
                  </a:lnTo>
                  <a:lnTo>
                    <a:pt x="274739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668492" y="2984495"/>
              <a:ext cx="2746375" cy="0"/>
            </a:xfrm>
            <a:custGeom>
              <a:avLst/>
              <a:gdLst/>
              <a:ahLst/>
              <a:cxnLst/>
              <a:rect l="l" t="t" r="r" b="b"/>
              <a:pathLst>
                <a:path w="2746375">
                  <a:moveTo>
                    <a:pt x="0" y="0"/>
                  </a:moveTo>
                  <a:lnTo>
                    <a:pt x="274612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38851" y="269445"/>
            <a:ext cx="4232937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90" dirty="0"/>
              <a:t> </a:t>
            </a:r>
            <a:r>
              <a:rPr spc="-15" dirty="0"/>
              <a:t>monitoring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4321" y="1216517"/>
            <a:ext cx="8677656" cy="2844087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7609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Assess each identified </a:t>
            </a:r>
            <a:r>
              <a:rPr sz="2397" spc="-15" dirty="0">
                <a:cs typeface="Arial" panose="020B0604020202020204" pitchFamily="34" charset="0"/>
              </a:rPr>
              <a:t>risk </a:t>
            </a:r>
            <a:r>
              <a:rPr sz="2397" spc="-7" dirty="0">
                <a:cs typeface="Arial" panose="020B0604020202020204" pitchFamily="34" charset="0"/>
              </a:rPr>
              <a:t>regularly </a:t>
            </a:r>
            <a:r>
              <a:rPr sz="2397" spc="-15" dirty="0">
                <a:cs typeface="Arial" panose="020B0604020202020204" pitchFamily="34" charset="0"/>
              </a:rPr>
              <a:t>to decide  whether </a:t>
            </a:r>
            <a:r>
              <a:rPr sz="2397" spc="-7" dirty="0">
                <a:cs typeface="Arial" panose="020B0604020202020204" pitchFamily="34" charset="0"/>
              </a:rPr>
              <a:t>or </a:t>
            </a:r>
            <a:r>
              <a:rPr sz="2397" spc="-15" dirty="0">
                <a:cs typeface="Arial" panose="020B0604020202020204" pitchFamily="34" charset="0"/>
              </a:rPr>
              <a:t>not </a:t>
            </a:r>
            <a:r>
              <a:rPr sz="2397" spc="-7" dirty="0">
                <a:cs typeface="Arial" panose="020B0604020202020204" pitchFamily="34" charset="0"/>
              </a:rPr>
              <a:t>it is </a:t>
            </a:r>
            <a:r>
              <a:rPr sz="2397" spc="-15" dirty="0">
                <a:cs typeface="Arial" panose="020B0604020202020204" pitchFamily="34" charset="0"/>
              </a:rPr>
              <a:t>becoming </a:t>
            </a:r>
            <a:r>
              <a:rPr sz="2397" spc="-7" dirty="0">
                <a:cs typeface="Arial" panose="020B0604020202020204" pitchFamily="34" charset="0"/>
              </a:rPr>
              <a:t>less or </a:t>
            </a:r>
            <a:r>
              <a:rPr sz="2397" spc="-22" dirty="0">
                <a:cs typeface="Arial" panose="020B0604020202020204" pitchFamily="34" charset="0"/>
              </a:rPr>
              <a:t>more  </a:t>
            </a:r>
            <a:r>
              <a:rPr sz="2397" spc="-15" dirty="0">
                <a:cs typeface="Arial" panose="020B0604020202020204" pitchFamily="34" charset="0"/>
              </a:rPr>
              <a:t>probable</a:t>
            </a:r>
            <a:endParaRPr lang="en-US" sz="2397" spc="-15" dirty="0">
              <a:cs typeface="Arial" panose="020B0604020202020204" pitchFamily="34" charset="0"/>
            </a:endParaRPr>
          </a:p>
          <a:p>
            <a:pPr marL="360972" marR="7609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Also assess whether the </a:t>
            </a:r>
            <a:r>
              <a:rPr sz="2397" spc="-22" dirty="0">
                <a:cs typeface="Arial" panose="020B0604020202020204" pitchFamily="34" charset="0"/>
              </a:rPr>
              <a:t>effects </a:t>
            </a:r>
            <a:r>
              <a:rPr sz="2397" spc="-7" dirty="0">
                <a:cs typeface="Arial" panose="020B0604020202020204" pitchFamily="34" charset="0"/>
              </a:rPr>
              <a:t>of the</a:t>
            </a:r>
            <a:r>
              <a:rPr sz="2397" spc="60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risk</a:t>
            </a:r>
            <a:r>
              <a:rPr lang="en-US" sz="2397" spc="-7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have</a:t>
            </a:r>
            <a:r>
              <a:rPr sz="2397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changed</a:t>
            </a:r>
            <a:endParaRPr lang="en-US" sz="2397" spc="-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marR="1180398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Each </a:t>
            </a:r>
            <a:r>
              <a:rPr sz="2397" spc="-45" dirty="0">
                <a:cs typeface="Arial" panose="020B0604020202020204" pitchFamily="34" charset="0"/>
              </a:rPr>
              <a:t>key </a:t>
            </a:r>
            <a:r>
              <a:rPr sz="2397" spc="-7" dirty="0">
                <a:cs typeface="Arial" panose="020B0604020202020204" pitchFamily="34" charset="0"/>
              </a:rPr>
              <a:t>risk should be </a:t>
            </a:r>
            <a:r>
              <a:rPr sz="2397" spc="-15" dirty="0">
                <a:cs typeface="Arial" panose="020B0604020202020204" pitchFamily="34" charset="0"/>
              </a:rPr>
              <a:t>discussed at  management </a:t>
            </a:r>
            <a:r>
              <a:rPr sz="2397" spc="-22" dirty="0">
                <a:cs typeface="Arial" panose="020B0604020202020204" pitchFamily="34" charset="0"/>
              </a:rPr>
              <a:t>progress</a:t>
            </a:r>
            <a:r>
              <a:rPr sz="2397" spc="67" dirty="0">
                <a:cs typeface="Arial" panose="020B0604020202020204" pitchFamily="34" charset="0"/>
              </a:rPr>
              <a:t> </a:t>
            </a:r>
            <a:r>
              <a:rPr sz="2397" spc="-15" dirty="0">
                <a:cs typeface="Arial" panose="020B0604020202020204" pitchFamily="34" charset="0"/>
              </a:rPr>
              <a:t>meetings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83343" y="323715"/>
            <a:ext cx="4134832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67" dirty="0"/>
              <a:t> </a:t>
            </a:r>
            <a:r>
              <a:rPr spc="-22" dirty="0"/>
              <a:t>indicators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937091" y="1759321"/>
            <a:ext cx="5497814" cy="3805"/>
            <a:chOff x="526954" y="914319"/>
            <a:chExt cx="3670300" cy="2540"/>
          </a:xfrm>
        </p:grpSpPr>
        <p:sp>
          <p:nvSpPr>
            <p:cNvPr id="5" name="object 5"/>
            <p:cNvSpPr/>
            <p:nvPr/>
          </p:nvSpPr>
          <p:spPr>
            <a:xfrm>
              <a:off x="527059" y="914409"/>
              <a:ext cx="843280" cy="2540"/>
            </a:xfrm>
            <a:custGeom>
              <a:avLst/>
              <a:gdLst/>
              <a:ahLst/>
              <a:cxnLst/>
              <a:rect l="l" t="t" r="r" b="b"/>
              <a:pathLst>
                <a:path w="843280" h="2540">
                  <a:moveTo>
                    <a:pt x="842894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842894" y="2178"/>
                  </a:lnTo>
                  <a:lnTo>
                    <a:pt x="84289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7589" y="914954"/>
              <a:ext cx="842010" cy="0"/>
            </a:xfrm>
            <a:custGeom>
              <a:avLst/>
              <a:gdLst/>
              <a:ahLst/>
              <a:cxnLst/>
              <a:rect l="l" t="t" r="r" b="b"/>
              <a:pathLst>
                <a:path w="842010">
                  <a:moveTo>
                    <a:pt x="0" y="0"/>
                  </a:moveTo>
                  <a:lnTo>
                    <a:pt x="84183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9954" y="914409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12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120" y="2178"/>
                  </a:lnTo>
                  <a:lnTo>
                    <a:pt x="21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70484" y="914954"/>
              <a:ext cx="1270" cy="0"/>
            </a:xfrm>
            <a:custGeom>
              <a:avLst/>
              <a:gdLst/>
              <a:ahLst/>
              <a:cxnLst/>
              <a:rect l="l" t="t" r="r" b="b"/>
              <a:pathLst>
                <a:path w="1269">
                  <a:moveTo>
                    <a:pt x="0" y="0"/>
                  </a:moveTo>
                  <a:lnTo>
                    <a:pt x="105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70484" y="9149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69">
                  <a:moveTo>
                    <a:pt x="-618" y="544"/>
                  </a:moveTo>
                  <a:lnTo>
                    <a:pt x="618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72074" y="914409"/>
              <a:ext cx="2825115" cy="2540"/>
            </a:xfrm>
            <a:custGeom>
              <a:avLst/>
              <a:gdLst/>
              <a:ahLst/>
              <a:cxnLst/>
              <a:rect l="l" t="t" r="r" b="b"/>
              <a:pathLst>
                <a:path w="2825115" h="2540">
                  <a:moveTo>
                    <a:pt x="282484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824840" y="2178"/>
                  </a:lnTo>
                  <a:lnTo>
                    <a:pt x="282484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72603" y="914954"/>
              <a:ext cx="2823845" cy="0"/>
            </a:xfrm>
            <a:custGeom>
              <a:avLst/>
              <a:gdLst/>
              <a:ahLst/>
              <a:cxnLst/>
              <a:rect l="l" t="t" r="r" b="b"/>
              <a:pathLst>
                <a:path w="2823845">
                  <a:moveTo>
                    <a:pt x="0" y="0"/>
                  </a:moveTo>
                  <a:lnTo>
                    <a:pt x="282374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994437" y="1731867"/>
            <a:ext cx="779967" cy="617306"/>
          </a:xfrm>
          <a:prstGeom prst="rect">
            <a:avLst/>
          </a:prstGeom>
        </p:spPr>
        <p:txBody>
          <a:bodyPr vert="horz" wrap="square" lIns="0" tIns="121751" rIns="0" bIns="0" rtlCol="0">
            <a:spAutoFit/>
          </a:bodyPr>
          <a:lstStyle/>
          <a:p>
            <a:pPr marL="19023">
              <a:spcBef>
                <a:spcPts val="959"/>
              </a:spcBef>
            </a:pPr>
            <a:r>
              <a:rPr sz="1273" b="1" spc="-15" dirty="0">
                <a:latin typeface="Carlito"/>
                <a:cs typeface="Carlito"/>
              </a:rPr>
              <a:t>Risk</a:t>
            </a:r>
            <a:r>
              <a:rPr sz="1273" b="1" spc="-30" dirty="0">
                <a:latin typeface="Carlito"/>
                <a:cs typeface="Carlito"/>
              </a:rPr>
              <a:t> </a:t>
            </a:r>
            <a:r>
              <a:rPr sz="1273" b="1" spc="-15" dirty="0">
                <a:latin typeface="Carlito"/>
                <a:cs typeface="Carlito"/>
              </a:rPr>
              <a:t>type</a:t>
            </a:r>
            <a:endParaRPr sz="1273">
              <a:latin typeface="Carlito"/>
              <a:cs typeface="Carlito"/>
            </a:endParaRPr>
          </a:p>
          <a:p>
            <a:pPr marL="19023">
              <a:spcBef>
                <a:spcPts val="816"/>
              </a:spcBef>
            </a:pPr>
            <a:r>
              <a:rPr sz="1273" spc="-15" dirty="0">
                <a:latin typeface="Carlito"/>
                <a:cs typeface="Carlito"/>
              </a:rPr>
              <a:t>Techno</a:t>
            </a:r>
            <a:r>
              <a:rPr sz="1273" spc="-22" dirty="0">
                <a:latin typeface="Carlito"/>
                <a:cs typeface="Carlito"/>
              </a:rPr>
              <a:t>l</a:t>
            </a:r>
            <a:r>
              <a:rPr sz="1273" spc="-15" dirty="0">
                <a:latin typeface="Carlito"/>
                <a:cs typeface="Carlito"/>
              </a:rPr>
              <a:t>ogy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94438" y="2627051"/>
            <a:ext cx="482248" cy="216058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273" spc="-15" dirty="0">
                <a:latin typeface="Carlito"/>
                <a:cs typeface="Carlito"/>
              </a:rPr>
              <a:t>Peop</a:t>
            </a:r>
            <a:r>
              <a:rPr sz="1273" spc="-22" dirty="0">
                <a:latin typeface="Carlito"/>
                <a:cs typeface="Carlito"/>
              </a:rPr>
              <a:t>l</a:t>
            </a:r>
            <a:r>
              <a:rPr sz="1273" spc="-15" dirty="0">
                <a:latin typeface="Carlito"/>
                <a:cs typeface="Carlito"/>
              </a:rPr>
              <a:t>e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994437" y="3019901"/>
            <a:ext cx="977812" cy="589302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 marR="7609">
              <a:lnSpc>
                <a:spcPct val="154100"/>
              </a:lnSpc>
              <a:spcBef>
                <a:spcPts val="142"/>
              </a:spcBef>
            </a:pPr>
            <a:r>
              <a:rPr sz="1273" spc="-22" dirty="0">
                <a:latin typeface="Carlito"/>
                <a:cs typeface="Carlito"/>
              </a:rPr>
              <a:t>Orga</a:t>
            </a:r>
            <a:r>
              <a:rPr sz="1273" spc="-15" dirty="0">
                <a:latin typeface="Carlito"/>
                <a:cs typeface="Carlito"/>
              </a:rPr>
              <a:t>nisati</a:t>
            </a:r>
            <a:r>
              <a:rPr sz="1273" spc="-30" dirty="0">
                <a:latin typeface="Carlito"/>
                <a:cs typeface="Carlito"/>
              </a:rPr>
              <a:t>o</a:t>
            </a:r>
            <a:r>
              <a:rPr sz="1273" spc="-15" dirty="0">
                <a:latin typeface="Carlito"/>
                <a:cs typeface="Carlito"/>
              </a:rPr>
              <a:t>nal  Tools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994438" y="3816486"/>
            <a:ext cx="946423" cy="585840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 marR="7609">
              <a:lnSpc>
                <a:spcPct val="153200"/>
              </a:lnSpc>
              <a:spcBef>
                <a:spcPts val="142"/>
              </a:spcBef>
            </a:pPr>
            <a:r>
              <a:rPr sz="1273" spc="-15" dirty="0">
                <a:latin typeface="Carlito"/>
                <a:cs typeface="Carlito"/>
              </a:rPr>
              <a:t>Require</a:t>
            </a:r>
            <a:r>
              <a:rPr sz="1273" spc="-30" dirty="0">
                <a:latin typeface="Carlito"/>
                <a:cs typeface="Carlito"/>
              </a:rPr>
              <a:t>m</a:t>
            </a:r>
            <a:r>
              <a:rPr sz="1273" spc="-15" dirty="0">
                <a:latin typeface="Carlito"/>
                <a:cs typeface="Carlito"/>
              </a:rPr>
              <a:t>e</a:t>
            </a:r>
            <a:r>
              <a:rPr sz="1273" spc="-22" dirty="0">
                <a:latin typeface="Carlito"/>
                <a:cs typeface="Carlito"/>
              </a:rPr>
              <a:t>n</a:t>
            </a:r>
            <a:r>
              <a:rPr sz="1273" spc="-7" dirty="0">
                <a:latin typeface="Carlito"/>
                <a:cs typeface="Carlito"/>
              </a:rPr>
              <a:t>ts  </a:t>
            </a:r>
            <a:r>
              <a:rPr sz="1273" spc="-15" dirty="0">
                <a:latin typeface="Carlito"/>
                <a:cs typeface="Carlito"/>
              </a:rPr>
              <a:t>Estimation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57369" y="1731868"/>
            <a:ext cx="4001610" cy="2933133"/>
          </a:xfrm>
          <a:prstGeom prst="rect">
            <a:avLst/>
          </a:prstGeom>
        </p:spPr>
        <p:txBody>
          <a:bodyPr vert="horz" wrap="square" lIns="0" tIns="121751" rIns="0" bIns="0" rtlCol="0">
            <a:spAutoFit/>
          </a:bodyPr>
          <a:lstStyle/>
          <a:p>
            <a:pPr marL="19023">
              <a:spcBef>
                <a:spcPts val="959"/>
              </a:spcBef>
            </a:pPr>
            <a:r>
              <a:rPr sz="1273" b="1" spc="-15" dirty="0">
                <a:latin typeface="Carlito"/>
                <a:cs typeface="Carlito"/>
              </a:rPr>
              <a:t>Potential</a:t>
            </a:r>
            <a:r>
              <a:rPr sz="1273" b="1" spc="-22" dirty="0">
                <a:latin typeface="Carlito"/>
                <a:cs typeface="Carlito"/>
              </a:rPr>
              <a:t> </a:t>
            </a:r>
            <a:r>
              <a:rPr sz="1273" b="1" spc="-15" dirty="0">
                <a:latin typeface="Carlito"/>
                <a:cs typeface="Carlito"/>
              </a:rPr>
              <a:t>indicators</a:t>
            </a:r>
            <a:endParaRPr sz="1273" dirty="0">
              <a:latin typeface="Carlito"/>
              <a:cs typeface="Carlito"/>
            </a:endParaRPr>
          </a:p>
          <a:p>
            <a:pPr marL="19023" marR="587821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Late delivery of essential equipment, many reported  technology problems</a:t>
            </a:r>
            <a:endParaRPr sz="1273" dirty="0">
              <a:latin typeface="Carlito"/>
              <a:cs typeface="Carlito"/>
            </a:endParaRPr>
          </a:p>
          <a:p>
            <a:pPr marL="19023" marR="7609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Poor staff morale, poor relationships amongst </a:t>
            </a:r>
            <a:r>
              <a:rPr sz="1273" spc="-22" dirty="0">
                <a:latin typeface="Carlito"/>
                <a:cs typeface="Carlito"/>
              </a:rPr>
              <a:t>team </a:t>
            </a:r>
            <a:r>
              <a:rPr sz="1273" spc="-15" dirty="0">
                <a:latin typeface="Carlito"/>
                <a:cs typeface="Carlito"/>
              </a:rPr>
              <a:t>member,  job</a:t>
            </a:r>
            <a:r>
              <a:rPr sz="1273" spc="-7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availability</a:t>
            </a:r>
            <a:endParaRPr sz="1273" dirty="0">
              <a:latin typeface="Carlito"/>
              <a:cs typeface="Carlito"/>
            </a:endParaRPr>
          </a:p>
          <a:p>
            <a:pPr marL="19023">
              <a:spcBef>
                <a:spcPts val="816"/>
              </a:spcBef>
            </a:pPr>
            <a:r>
              <a:rPr sz="1273" spc="-15" dirty="0">
                <a:latin typeface="Carlito"/>
                <a:cs typeface="Carlito"/>
              </a:rPr>
              <a:t>Organisational gossip, lack of action by senior</a:t>
            </a:r>
            <a:r>
              <a:rPr sz="1273" spc="52" dirty="0">
                <a:latin typeface="Carlito"/>
                <a:cs typeface="Carlito"/>
              </a:rPr>
              <a:t> </a:t>
            </a:r>
            <a:r>
              <a:rPr sz="1273" spc="-22" dirty="0">
                <a:latin typeface="Carlito"/>
                <a:cs typeface="Carlito"/>
              </a:rPr>
              <a:t>management</a:t>
            </a:r>
            <a:endParaRPr sz="1273" dirty="0">
              <a:latin typeface="Carlito"/>
              <a:cs typeface="Carlito"/>
            </a:endParaRPr>
          </a:p>
          <a:p>
            <a:pPr marL="19023" marR="19023">
              <a:lnSpc>
                <a:spcPct val="102600"/>
              </a:lnSpc>
              <a:spcBef>
                <a:spcPts val="786"/>
              </a:spcBef>
            </a:pPr>
            <a:r>
              <a:rPr sz="1273" spc="-15" dirty="0">
                <a:latin typeface="Carlito"/>
                <a:cs typeface="Carlito"/>
              </a:rPr>
              <a:t>Reluctance by team members to use tools, complaints about,  demands for higher-powered</a:t>
            </a:r>
            <a:r>
              <a:rPr sz="1273" spc="-7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workstations</a:t>
            </a:r>
            <a:endParaRPr sz="1273" dirty="0">
              <a:latin typeface="Carlito"/>
              <a:cs typeface="Carlito"/>
            </a:endParaRPr>
          </a:p>
          <a:p>
            <a:pPr marL="19023">
              <a:spcBef>
                <a:spcPts val="809"/>
              </a:spcBef>
            </a:pPr>
            <a:r>
              <a:rPr sz="1273" spc="-15" dirty="0">
                <a:latin typeface="Carlito"/>
                <a:cs typeface="Carlito"/>
              </a:rPr>
              <a:t>Many requirements </a:t>
            </a:r>
            <a:r>
              <a:rPr sz="1273" spc="-22" dirty="0">
                <a:latin typeface="Carlito"/>
                <a:cs typeface="Carlito"/>
              </a:rPr>
              <a:t>change </a:t>
            </a:r>
            <a:r>
              <a:rPr sz="1273" spc="-15" dirty="0">
                <a:latin typeface="Carlito"/>
                <a:cs typeface="Carlito"/>
              </a:rPr>
              <a:t>requests, customer</a:t>
            </a:r>
            <a:r>
              <a:rPr sz="1273" spc="15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complaints</a:t>
            </a:r>
            <a:endParaRPr sz="1273" dirty="0">
              <a:latin typeface="Carlito"/>
              <a:cs typeface="Carlito"/>
            </a:endParaRPr>
          </a:p>
          <a:p>
            <a:pPr marL="19023" marR="267278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Failure to meet agreed schedule, failure to clear reported  defects</a:t>
            </a:r>
            <a:endParaRPr sz="1273" dirty="0">
              <a:latin typeface="Carlito"/>
              <a:cs typeface="Carlito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927723" y="4738277"/>
            <a:ext cx="5507326" cy="3805"/>
            <a:chOff x="520700" y="2903048"/>
            <a:chExt cx="3676650" cy="2540"/>
          </a:xfrm>
        </p:grpSpPr>
        <p:sp>
          <p:nvSpPr>
            <p:cNvPr id="18" name="object 18"/>
            <p:cNvSpPr/>
            <p:nvPr/>
          </p:nvSpPr>
          <p:spPr>
            <a:xfrm>
              <a:off x="520700" y="2903139"/>
              <a:ext cx="849630" cy="2540"/>
            </a:xfrm>
            <a:custGeom>
              <a:avLst/>
              <a:gdLst/>
              <a:ahLst/>
              <a:cxnLst/>
              <a:rect l="l" t="t" r="r" b="b"/>
              <a:pathLst>
                <a:path w="849630" h="2539">
                  <a:moveTo>
                    <a:pt x="849254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849254" y="2178"/>
                  </a:lnTo>
                  <a:lnTo>
                    <a:pt x="84925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21230" y="2903684"/>
              <a:ext cx="848360" cy="0"/>
            </a:xfrm>
            <a:custGeom>
              <a:avLst/>
              <a:gdLst/>
              <a:ahLst/>
              <a:cxnLst/>
              <a:rect l="l" t="t" r="r" b="b"/>
              <a:pathLst>
                <a:path w="848360">
                  <a:moveTo>
                    <a:pt x="0" y="0"/>
                  </a:moveTo>
                  <a:lnTo>
                    <a:pt x="84819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363594" y="2903139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39">
                  <a:moveTo>
                    <a:pt x="2119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119" y="2178"/>
                  </a:lnTo>
                  <a:lnTo>
                    <a:pt x="2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364124" y="2903684"/>
              <a:ext cx="1270" cy="0"/>
            </a:xfrm>
            <a:custGeom>
              <a:avLst/>
              <a:gdLst/>
              <a:ahLst/>
              <a:cxnLst/>
              <a:rect l="l" t="t" r="r" b="b"/>
              <a:pathLst>
                <a:path w="1269">
                  <a:moveTo>
                    <a:pt x="0" y="0"/>
                  </a:moveTo>
                  <a:lnTo>
                    <a:pt x="105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364124" y="29036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69">
                  <a:moveTo>
                    <a:pt x="-618" y="544"/>
                  </a:moveTo>
                  <a:lnTo>
                    <a:pt x="618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365714" y="2903139"/>
              <a:ext cx="2831465" cy="2540"/>
            </a:xfrm>
            <a:custGeom>
              <a:avLst/>
              <a:gdLst/>
              <a:ahLst/>
              <a:cxnLst/>
              <a:rect l="l" t="t" r="r" b="b"/>
              <a:pathLst>
                <a:path w="2831465" h="2539">
                  <a:moveTo>
                    <a:pt x="283120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831200" y="2178"/>
                  </a:lnTo>
                  <a:lnTo>
                    <a:pt x="2831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366244" y="2903684"/>
              <a:ext cx="2830195" cy="0"/>
            </a:xfrm>
            <a:custGeom>
              <a:avLst/>
              <a:gdLst/>
              <a:ahLst/>
              <a:cxnLst/>
              <a:rect l="l" t="t" r="r" b="b"/>
              <a:pathLst>
                <a:path w="2830195">
                  <a:moveTo>
                    <a:pt x="0" y="0"/>
                  </a:moveTo>
                  <a:lnTo>
                    <a:pt x="283010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18741" y="349884"/>
            <a:ext cx="4844547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spc="-7" dirty="0"/>
              <a:t>Risks and</a:t>
            </a:r>
            <a:r>
              <a:rPr spc="-127" dirty="0"/>
              <a:t> </a:t>
            </a:r>
            <a:r>
              <a:rPr dirty="0"/>
              <a:t>Issues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7784" y="1702630"/>
            <a:ext cx="8183880" cy="3000473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 marR="7609" algn="ctr">
              <a:spcBef>
                <a:spcPts val="157"/>
              </a:spcBef>
            </a:pPr>
            <a:r>
              <a:rPr sz="2400" b="1" spc="-15" dirty="0">
                <a:cs typeface="Arial" panose="020B0604020202020204" pitchFamily="34" charset="0"/>
              </a:rPr>
              <a:t>What are </a:t>
            </a:r>
            <a:r>
              <a:rPr sz="2400" b="1" dirty="0">
                <a:cs typeface="Arial" panose="020B0604020202020204" pitchFamily="34" charset="0"/>
              </a:rPr>
              <a:t>some </a:t>
            </a:r>
            <a:r>
              <a:rPr sz="2400" b="1" spc="-45" dirty="0">
                <a:cs typeface="Arial" panose="020B0604020202020204" pitchFamily="34" charset="0"/>
              </a:rPr>
              <a:t>key </a:t>
            </a:r>
            <a:r>
              <a:rPr sz="2400" b="1" spc="-7" dirty="0">
                <a:cs typeface="Arial" panose="020B0604020202020204" pitchFamily="34" charset="0"/>
              </a:rPr>
              <a:t>risks associated  with </a:t>
            </a:r>
            <a:r>
              <a:rPr sz="2400" b="1" spc="-15" dirty="0">
                <a:cs typeface="Arial" panose="020B0604020202020204" pitchFamily="34" charset="0"/>
              </a:rPr>
              <a:t>your </a:t>
            </a:r>
            <a:r>
              <a:rPr sz="2400" b="1" spc="-7" dirty="0">
                <a:cs typeface="Arial" panose="020B0604020202020204" pitchFamily="34" charset="0"/>
              </a:rPr>
              <a:t>proposed</a:t>
            </a:r>
            <a:r>
              <a:rPr sz="2400" b="1" spc="-30" dirty="0">
                <a:cs typeface="Arial" panose="020B0604020202020204" pitchFamily="34" charset="0"/>
              </a:rPr>
              <a:t> </a:t>
            </a:r>
            <a:r>
              <a:rPr sz="2400" b="1" spc="-7" dirty="0">
                <a:cs typeface="Arial" panose="020B0604020202020204" pitchFamily="34" charset="0"/>
              </a:rPr>
              <a:t>projects……</a:t>
            </a:r>
            <a:endParaRPr lang="en-US" sz="2400" b="1" spc="-7" dirty="0">
              <a:cs typeface="Arial" panose="020B0604020202020204" pitchFamily="34" charset="0"/>
            </a:endParaRPr>
          </a:p>
          <a:p>
            <a:pPr marL="19023" marR="7609" algn="ctr">
              <a:spcBef>
                <a:spcPts val="157"/>
              </a:spcBef>
            </a:pPr>
            <a:endParaRPr sz="2400" dirty="0"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sz="2400" dirty="0"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r>
              <a:rPr sz="2400" b="1" dirty="0">
                <a:cs typeface="Arial" panose="020B0604020202020204" pitchFamily="34" charset="0"/>
              </a:rPr>
              <a:t>How </a:t>
            </a:r>
            <a:r>
              <a:rPr sz="2400" b="1" spc="-15" dirty="0">
                <a:cs typeface="Arial" panose="020B0604020202020204" pitchFamily="34" charset="0"/>
              </a:rPr>
              <a:t>might you </a:t>
            </a:r>
            <a:r>
              <a:rPr sz="2400" b="1" spc="-7" dirty="0">
                <a:cs typeface="Arial" panose="020B0604020202020204" pitchFamily="34" charset="0"/>
              </a:rPr>
              <a:t>address</a:t>
            </a:r>
            <a:r>
              <a:rPr sz="2400" b="1" spc="-6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these?</a:t>
            </a:r>
            <a:endParaRPr lang="en-US" sz="2400" b="1" dirty="0"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endParaRPr sz="2400" dirty="0">
              <a:cs typeface="Arial" panose="020B0604020202020204" pitchFamily="34" charset="0"/>
            </a:endParaRPr>
          </a:p>
          <a:p>
            <a:pPr>
              <a:spcBef>
                <a:spcPts val="15"/>
              </a:spcBef>
            </a:pPr>
            <a:endParaRPr sz="2400" dirty="0">
              <a:cs typeface="Arial" panose="020B0604020202020204" pitchFamily="34" charset="0"/>
            </a:endParaRPr>
          </a:p>
          <a:p>
            <a:pPr marL="951" algn="ctr"/>
            <a:r>
              <a:rPr lang="en-US" sz="2400" b="1" i="1" dirty="0">
                <a:cs typeface="Arial" panose="020B0604020202020204" pitchFamily="34" charset="0"/>
              </a:rPr>
              <a:t>1</a:t>
            </a:r>
            <a:r>
              <a:rPr sz="2400" b="1" i="1" dirty="0">
                <a:cs typeface="Arial" panose="020B0604020202020204" pitchFamily="34" charset="0"/>
              </a:rPr>
              <a:t>0 </a:t>
            </a:r>
            <a:r>
              <a:rPr sz="2400" b="1" i="1" spc="-7" dirty="0">
                <a:cs typeface="Arial" panose="020B0604020202020204" pitchFamily="34" charset="0"/>
              </a:rPr>
              <a:t>mi</a:t>
            </a:r>
            <a:r>
              <a:rPr lang="en-US" sz="2400" b="1" i="1" spc="-7" dirty="0">
                <a:cs typeface="Arial" panose="020B0604020202020204" pitchFamily="34" charset="0"/>
              </a:rPr>
              <a:t>nutes – individual feedback for the project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00008" y="4891266"/>
            <a:ext cx="152189" cy="157581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899" spc="-7" dirty="0">
                <a:solidFill>
                  <a:srgbClr val="B4B09F"/>
                </a:solidFill>
                <a:latin typeface="Carlito"/>
                <a:cs typeface="Carlito"/>
              </a:rPr>
              <a:t>79</a:t>
            </a:r>
            <a:endParaRPr sz="899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89004" y="303659"/>
            <a:ext cx="7145074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assessment </a:t>
            </a:r>
            <a:r>
              <a:rPr spc="-15" dirty="0"/>
              <a:t>does</a:t>
            </a:r>
            <a:r>
              <a:rPr spc="-37" dirty="0"/>
              <a:t> </a:t>
            </a:r>
            <a:r>
              <a:rPr spc="-7" dirty="0"/>
              <a:t>help!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59656" y="1372802"/>
            <a:ext cx="7676422" cy="3614554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7609" indent="-342900" algn="just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latin typeface="Carlito"/>
                <a:cs typeface="Carlito"/>
              </a:rPr>
              <a:t>As early as possible and </a:t>
            </a:r>
            <a:r>
              <a:rPr sz="2397" spc="-22" dirty="0">
                <a:latin typeface="Carlito"/>
                <a:cs typeface="Carlito"/>
              </a:rPr>
              <a:t>preferably </a:t>
            </a:r>
            <a:r>
              <a:rPr sz="2397" spc="-7" dirty="0">
                <a:latin typeface="Carlito"/>
                <a:cs typeface="Carlito"/>
              </a:rPr>
              <a:t>long </a:t>
            </a:r>
            <a:r>
              <a:rPr sz="2397" spc="-30" dirty="0">
                <a:latin typeface="Carlito"/>
                <a:cs typeface="Carlito"/>
              </a:rPr>
              <a:t>before  </a:t>
            </a:r>
            <a:r>
              <a:rPr sz="2397" spc="-15" dirty="0">
                <a:latin typeface="Carlito"/>
                <a:cs typeface="Carlito"/>
              </a:rPr>
              <a:t>they</a:t>
            </a:r>
            <a:r>
              <a:rPr sz="2397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happen!</a:t>
            </a:r>
            <a:endParaRPr sz="2397" dirty="0">
              <a:latin typeface="Carlito"/>
              <a:cs typeface="Carlito"/>
            </a:endParaRPr>
          </a:p>
          <a:p>
            <a:pPr marL="457200" indent="-4572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295" dirty="0">
              <a:latin typeface="Carlito"/>
              <a:cs typeface="Carlito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latin typeface="Carlito"/>
                <a:cs typeface="Carlito"/>
              </a:rPr>
              <a:t>The earlier </a:t>
            </a:r>
            <a:r>
              <a:rPr sz="2397" spc="-15" dirty="0">
                <a:latin typeface="Carlito"/>
                <a:cs typeface="Carlito"/>
              </a:rPr>
              <a:t>we </a:t>
            </a:r>
            <a:r>
              <a:rPr sz="2397" spc="-7" dirty="0">
                <a:latin typeface="Carlito"/>
                <a:cs typeface="Carlito"/>
              </a:rPr>
              <a:t>identify them, the earlier</a:t>
            </a:r>
            <a:r>
              <a:rPr sz="2397" spc="52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we</a:t>
            </a:r>
            <a:r>
              <a:rPr lang="en-GB" sz="2397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can </a:t>
            </a:r>
            <a:r>
              <a:rPr sz="2397" spc="-7" dirty="0">
                <a:latin typeface="Carlito"/>
                <a:cs typeface="Carlito"/>
              </a:rPr>
              <a:t>do </a:t>
            </a:r>
            <a:r>
              <a:rPr sz="2397" spc="-15" dirty="0">
                <a:latin typeface="Carlito"/>
                <a:cs typeface="Carlito"/>
              </a:rPr>
              <a:t>something </a:t>
            </a:r>
            <a:r>
              <a:rPr sz="2397" spc="-7" dirty="0">
                <a:latin typeface="Carlito"/>
                <a:cs typeface="Carlito"/>
              </a:rPr>
              <a:t>about</a:t>
            </a:r>
            <a:r>
              <a:rPr sz="2397" spc="97" dirty="0">
                <a:latin typeface="Carlito"/>
                <a:cs typeface="Carlito"/>
              </a:rPr>
              <a:t> </a:t>
            </a:r>
            <a:r>
              <a:rPr sz="2397" spc="-7" dirty="0">
                <a:latin typeface="Carlito"/>
                <a:cs typeface="Carlito"/>
              </a:rPr>
              <a:t>them</a:t>
            </a:r>
            <a:endParaRPr sz="2397" dirty="0">
              <a:latin typeface="Carlito"/>
              <a:cs typeface="Carlito"/>
            </a:endParaRPr>
          </a:p>
          <a:p>
            <a:pPr marL="457200" indent="-4572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295" dirty="0">
              <a:latin typeface="Carlito"/>
              <a:cs typeface="Carlito"/>
            </a:endParaRPr>
          </a:p>
          <a:p>
            <a:pPr marL="360972" marR="154089" indent="-342900" algn="just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60" dirty="0">
                <a:latin typeface="Carlito"/>
                <a:cs typeface="Carlito"/>
              </a:rPr>
              <a:t>We </a:t>
            </a:r>
            <a:r>
              <a:rPr sz="2397" spc="-15" dirty="0">
                <a:latin typeface="Carlito"/>
                <a:cs typeface="Carlito"/>
              </a:rPr>
              <a:t>can set expectation levels, we can </a:t>
            </a:r>
            <a:r>
              <a:rPr sz="2397" dirty="0">
                <a:latin typeface="Carlito"/>
                <a:cs typeface="Carlito"/>
              </a:rPr>
              <a:t>modify  </a:t>
            </a:r>
            <a:r>
              <a:rPr sz="2397" spc="-22" dirty="0">
                <a:latin typeface="Carlito"/>
                <a:cs typeface="Carlito"/>
              </a:rPr>
              <a:t>contract </a:t>
            </a:r>
            <a:r>
              <a:rPr sz="2397" spc="-15" dirty="0">
                <a:latin typeface="Carlito"/>
                <a:cs typeface="Carlito"/>
              </a:rPr>
              <a:t>terms, we can </a:t>
            </a:r>
            <a:r>
              <a:rPr sz="2397" spc="-7" dirty="0">
                <a:latin typeface="Carlito"/>
                <a:cs typeface="Carlito"/>
              </a:rPr>
              <a:t>change plans, </a:t>
            </a:r>
            <a:r>
              <a:rPr sz="2397" spc="-15" dirty="0">
                <a:latin typeface="Carlito"/>
                <a:cs typeface="Carlito"/>
              </a:rPr>
              <a:t>we can  opt </a:t>
            </a:r>
            <a:r>
              <a:rPr sz="2397" spc="-22" dirty="0">
                <a:latin typeface="Carlito"/>
                <a:cs typeface="Carlito"/>
              </a:rPr>
              <a:t>for </a:t>
            </a:r>
            <a:r>
              <a:rPr sz="2397" spc="-15" dirty="0">
                <a:latin typeface="Carlito"/>
                <a:cs typeface="Carlito"/>
              </a:rPr>
              <a:t>alternative approaches,</a:t>
            </a:r>
            <a:r>
              <a:rPr sz="2397" spc="82" dirty="0">
                <a:latin typeface="Carlito"/>
                <a:cs typeface="Carlito"/>
              </a:rPr>
              <a:t> </a:t>
            </a:r>
            <a:r>
              <a:rPr sz="2397" spc="-22" dirty="0">
                <a:latin typeface="Carlito"/>
                <a:cs typeface="Carlito"/>
              </a:rPr>
              <a:t>etc</a:t>
            </a:r>
            <a:endParaRPr sz="2397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5220" y="379588"/>
            <a:ext cx="7613560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are </a:t>
            </a:r>
            <a:r>
              <a:rPr u="sng" spc="-15" dirty="0">
                <a:uFill>
                  <a:solidFill>
                    <a:srgbClr val="000000"/>
                  </a:solidFill>
                </a:uFill>
              </a:rPr>
              <a:t>not</a:t>
            </a:r>
            <a:r>
              <a:rPr spc="-15" dirty="0"/>
              <a:t> </a:t>
            </a:r>
            <a:r>
              <a:rPr spc="-30" dirty="0"/>
              <a:t>always </a:t>
            </a:r>
            <a:r>
              <a:rPr spc="-7" dirty="0"/>
              <a:t>a bad</a:t>
            </a:r>
            <a:r>
              <a:rPr spc="105" dirty="0"/>
              <a:t> </a:t>
            </a:r>
            <a:r>
              <a:rPr spc="-7" dirty="0"/>
              <a:t>thing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017375" y="2191367"/>
            <a:ext cx="2495892" cy="1376354"/>
            <a:chOff x="1356448" y="1285714"/>
            <a:chExt cx="1666239" cy="918844"/>
          </a:xfrm>
        </p:grpSpPr>
        <p:sp>
          <p:nvSpPr>
            <p:cNvPr id="5" name="object 5"/>
            <p:cNvSpPr/>
            <p:nvPr/>
          </p:nvSpPr>
          <p:spPr>
            <a:xfrm>
              <a:off x="2479507" y="1289524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700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60410" y="137622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5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0410" y="1376225"/>
              <a:ext cx="1119505" cy="0"/>
            </a:xfrm>
            <a:custGeom>
              <a:avLst/>
              <a:gdLst/>
              <a:ahLst/>
              <a:cxnLst/>
              <a:rect l="l" t="t" r="r" b="b"/>
              <a:pathLst>
                <a:path w="1119505">
                  <a:moveTo>
                    <a:pt x="0" y="0"/>
                  </a:moveTo>
                  <a:lnTo>
                    <a:pt x="1119097" y="0"/>
                  </a:lnTo>
                </a:path>
              </a:pathLst>
            </a:custGeom>
            <a:ln w="751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018363" y="137622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5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479507" y="1376225"/>
              <a:ext cx="539115" cy="0"/>
            </a:xfrm>
            <a:custGeom>
              <a:avLst/>
              <a:gdLst/>
              <a:ahLst/>
              <a:cxnLst/>
              <a:rect l="l" t="t" r="r" b="b"/>
              <a:pathLst>
                <a:path w="539114">
                  <a:moveTo>
                    <a:pt x="0" y="0"/>
                  </a:moveTo>
                  <a:lnTo>
                    <a:pt x="538855" y="0"/>
                  </a:lnTo>
                </a:path>
              </a:pathLst>
            </a:custGeom>
            <a:ln w="751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60410" y="1658521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60258" y="2027518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087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0333" y="3582209"/>
            <a:ext cx="1246996" cy="582767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8072" marR="7609" indent="-5707" algn="ctr">
              <a:lnSpc>
                <a:spcPct val="105000"/>
              </a:lnSpc>
              <a:spcBef>
                <a:spcPts val="120"/>
              </a:spcBef>
            </a:pPr>
            <a:r>
              <a:rPr sz="1198" spc="7" dirty="0">
                <a:latin typeface="Arial"/>
                <a:cs typeface="Arial"/>
              </a:rPr>
              <a:t>Innovation  </a:t>
            </a:r>
            <a:r>
              <a:rPr sz="1198" dirty="0">
                <a:latin typeface="Arial"/>
                <a:cs typeface="Arial"/>
              </a:rPr>
              <a:t>Initiative  </a:t>
            </a:r>
            <a:r>
              <a:rPr sz="1198" spc="37" dirty="0">
                <a:latin typeface="Arial"/>
                <a:cs typeface="Arial"/>
              </a:rPr>
              <a:t>E</a:t>
            </a:r>
            <a:r>
              <a:rPr sz="1198" spc="30" dirty="0">
                <a:latin typeface="Arial"/>
                <a:cs typeface="Arial"/>
              </a:rPr>
              <a:t>n</a:t>
            </a:r>
            <a:r>
              <a:rPr sz="1198" spc="7" dirty="0">
                <a:latin typeface="Arial"/>
                <a:cs typeface="Arial"/>
              </a:rPr>
              <a:t>t</a:t>
            </a:r>
            <a:r>
              <a:rPr sz="1198" spc="-7" dirty="0">
                <a:latin typeface="Arial"/>
                <a:cs typeface="Arial"/>
              </a:rPr>
              <a:t>re</a:t>
            </a:r>
            <a:r>
              <a:rPr sz="1198" spc="30" dirty="0">
                <a:latin typeface="Arial"/>
                <a:cs typeface="Arial"/>
              </a:rPr>
              <a:t>p</a:t>
            </a:r>
            <a:r>
              <a:rPr sz="1198" spc="-7" dirty="0">
                <a:latin typeface="Arial"/>
                <a:cs typeface="Arial"/>
              </a:rPr>
              <a:t>re</a:t>
            </a:r>
            <a:r>
              <a:rPr sz="1198" spc="30" dirty="0">
                <a:latin typeface="Arial"/>
                <a:cs typeface="Arial"/>
              </a:rPr>
              <a:t>n</a:t>
            </a:r>
            <a:r>
              <a:rPr sz="1198" spc="-7" dirty="0">
                <a:latin typeface="Arial"/>
                <a:cs typeface="Arial"/>
              </a:rPr>
              <a:t>e</a:t>
            </a:r>
            <a:r>
              <a:rPr sz="1198" spc="30" dirty="0">
                <a:latin typeface="Arial"/>
                <a:cs typeface="Arial"/>
              </a:rPr>
              <a:t>u</a:t>
            </a:r>
            <a:r>
              <a:rPr sz="1198" spc="-7" dirty="0">
                <a:latin typeface="Arial"/>
                <a:cs typeface="Arial"/>
              </a:rPr>
              <a:t>r</a:t>
            </a:r>
            <a:r>
              <a:rPr sz="1198" spc="22" dirty="0">
                <a:latin typeface="Arial"/>
                <a:cs typeface="Arial"/>
              </a:rPr>
              <a:t>s</a:t>
            </a:r>
            <a:r>
              <a:rPr sz="1198" spc="30" dirty="0">
                <a:latin typeface="Arial"/>
                <a:cs typeface="Arial"/>
              </a:rPr>
              <a:t>h</a:t>
            </a:r>
            <a:r>
              <a:rPr sz="1198" spc="-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p</a:t>
            </a:r>
            <a:endParaRPr sz="1198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368564" y="3561800"/>
            <a:ext cx="1315480" cy="869378"/>
          </a:xfrm>
          <a:custGeom>
            <a:avLst/>
            <a:gdLst/>
            <a:ahLst/>
            <a:cxnLst/>
            <a:rect l="l" t="t" r="r" b="b"/>
            <a:pathLst>
              <a:path w="878205" h="580389">
                <a:moveTo>
                  <a:pt x="0" y="0"/>
                </a:moveTo>
                <a:lnTo>
                  <a:pt x="877894" y="0"/>
                </a:lnTo>
                <a:lnTo>
                  <a:pt x="877894" y="579919"/>
                </a:lnTo>
                <a:lnTo>
                  <a:pt x="0" y="579919"/>
                </a:lnTo>
                <a:lnTo>
                  <a:pt x="0" y="0"/>
                </a:lnTo>
              </a:path>
            </a:pathLst>
          </a:custGeom>
          <a:ln w="7528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2315601" y="3029509"/>
            <a:ext cx="1419157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-45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Opportunity</a:t>
            </a:r>
            <a:endParaRPr sz="1198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283833" y="3009262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4">
                <a:moveTo>
                  <a:pt x="0" y="0"/>
                </a:moveTo>
                <a:lnTo>
                  <a:pt x="987196" y="0"/>
                </a:lnTo>
                <a:lnTo>
                  <a:pt x="987196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2705080" y="2476782"/>
            <a:ext cx="628728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22" dirty="0">
                <a:latin typeface="Arial"/>
                <a:cs typeface="Arial"/>
              </a:rPr>
              <a:t>U</a:t>
            </a:r>
            <a:r>
              <a:rPr sz="1198" spc="37" dirty="0">
                <a:latin typeface="Arial"/>
                <a:cs typeface="Arial"/>
              </a:rPr>
              <a:t>PS</a:t>
            </a:r>
            <a:r>
              <a:rPr sz="1198" spc="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D</a:t>
            </a:r>
            <a:r>
              <a:rPr sz="1198" spc="30" dirty="0">
                <a:latin typeface="Arial"/>
                <a:cs typeface="Arial"/>
              </a:rPr>
              <a:t>E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278126" y="2450826"/>
            <a:ext cx="3364320" cy="993031"/>
            <a:chOff x="862931" y="1458927"/>
            <a:chExt cx="2245995" cy="662940"/>
          </a:xfrm>
        </p:grpSpPr>
        <p:sp>
          <p:nvSpPr>
            <p:cNvPr id="18" name="object 18"/>
            <p:cNvSpPr/>
            <p:nvPr/>
          </p:nvSpPr>
          <p:spPr>
            <a:xfrm>
              <a:off x="866741" y="1462737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196" y="0"/>
                  </a:lnTo>
                  <a:lnTo>
                    <a:pt x="987196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519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018363" y="1658521"/>
              <a:ext cx="0" cy="188595"/>
            </a:xfrm>
            <a:custGeom>
              <a:avLst/>
              <a:gdLst/>
              <a:ahLst/>
              <a:cxnLst/>
              <a:rect l="l" t="t" r="r" b="b"/>
              <a:pathLst>
                <a:path h="188594">
                  <a:moveTo>
                    <a:pt x="0" y="188239"/>
                  </a:moveTo>
                  <a:lnTo>
                    <a:pt x="0" y="0"/>
                  </a:lnTo>
                </a:path>
                <a:path h="188594">
                  <a:moveTo>
                    <a:pt x="0" y="0"/>
                  </a:moveTo>
                  <a:lnTo>
                    <a:pt x="0" y="188239"/>
                  </a:lnTo>
                </a:path>
              </a:pathLst>
            </a:custGeom>
            <a:ln w="738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931585" y="1846760"/>
              <a:ext cx="86995" cy="0"/>
            </a:xfrm>
            <a:custGeom>
              <a:avLst/>
              <a:gdLst/>
              <a:ahLst/>
              <a:cxnLst/>
              <a:rect l="l" t="t" r="r" b="b"/>
              <a:pathLst>
                <a:path w="86994">
                  <a:moveTo>
                    <a:pt x="0" y="0"/>
                  </a:moveTo>
                  <a:lnTo>
                    <a:pt x="86777" y="0"/>
                  </a:lnTo>
                </a:path>
              </a:pathLst>
            </a:custGeom>
            <a:ln w="736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018363" y="1846760"/>
              <a:ext cx="86995" cy="0"/>
            </a:xfrm>
            <a:custGeom>
              <a:avLst/>
              <a:gdLst/>
              <a:ahLst/>
              <a:cxnLst/>
              <a:rect l="l" t="t" r="r" b="b"/>
              <a:pathLst>
                <a:path w="86994">
                  <a:moveTo>
                    <a:pt x="0" y="0"/>
                  </a:moveTo>
                  <a:lnTo>
                    <a:pt x="86651" y="0"/>
                  </a:lnTo>
                </a:path>
              </a:pathLst>
            </a:custGeom>
            <a:ln w="736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438076" y="1944652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070881" y="3458073"/>
            <a:ext cx="1136659" cy="796864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362394" marR="57070" indent="-299617">
              <a:lnSpc>
                <a:spcPct val="105000"/>
              </a:lnSpc>
              <a:spcBef>
                <a:spcPts val="120"/>
              </a:spcBef>
            </a:pPr>
            <a:r>
              <a:rPr sz="1198" spc="7" dirty="0">
                <a:latin typeface="Arial"/>
                <a:cs typeface="Arial"/>
              </a:rPr>
              <a:t>Financial</a:t>
            </a:r>
            <a:r>
              <a:rPr sz="1198" spc="-67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Loss  Fraud</a:t>
            </a:r>
            <a:endParaRPr sz="1198">
              <a:latin typeface="Arial"/>
              <a:cs typeface="Arial"/>
            </a:endParaRPr>
          </a:p>
          <a:p>
            <a:pPr marL="19023">
              <a:spcBef>
                <a:spcPts val="75"/>
              </a:spcBef>
            </a:pPr>
            <a:r>
              <a:rPr sz="1198" spc="15" dirty="0">
                <a:latin typeface="Arial"/>
                <a:cs typeface="Arial"/>
              </a:rPr>
              <a:t>Product</a:t>
            </a:r>
            <a:r>
              <a:rPr sz="1198" spc="-30" dirty="0">
                <a:latin typeface="Arial"/>
                <a:cs typeface="Arial"/>
              </a:rPr>
              <a:t> </a:t>
            </a:r>
            <a:r>
              <a:rPr sz="1198" dirty="0">
                <a:latin typeface="Arial"/>
                <a:cs typeface="Arial"/>
              </a:rPr>
              <a:t>Recalls</a:t>
            </a:r>
            <a:endParaRPr sz="1198">
              <a:latin typeface="Arial"/>
              <a:cs typeface="Arial"/>
            </a:endParaRPr>
          </a:p>
          <a:p>
            <a:pPr marL="58021">
              <a:spcBef>
                <a:spcPts val="67"/>
              </a:spcBef>
            </a:pPr>
            <a:r>
              <a:rPr sz="1198" spc="15" dirty="0">
                <a:latin typeface="Arial"/>
                <a:cs typeface="Arial"/>
              </a:rPr>
              <a:t>Contamination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2339" y="2879428"/>
            <a:ext cx="2490186" cy="1433425"/>
            <a:chOff x="1940568" y="1745058"/>
            <a:chExt cx="1662430" cy="956944"/>
          </a:xfrm>
        </p:grpSpPr>
        <p:sp>
          <p:nvSpPr>
            <p:cNvPr id="25" name="object 25"/>
            <p:cNvSpPr/>
            <p:nvPr/>
          </p:nvSpPr>
          <p:spPr>
            <a:xfrm>
              <a:off x="2000967" y="2117865"/>
              <a:ext cx="878205" cy="580390"/>
            </a:xfrm>
            <a:custGeom>
              <a:avLst/>
              <a:gdLst/>
              <a:ahLst/>
              <a:cxnLst/>
              <a:rect l="l" t="t" r="r" b="b"/>
              <a:pathLst>
                <a:path w="878205" h="580389">
                  <a:moveTo>
                    <a:pt x="0" y="0"/>
                  </a:moveTo>
                  <a:lnTo>
                    <a:pt x="877945" y="0"/>
                  </a:lnTo>
                  <a:lnTo>
                    <a:pt x="877945" y="579794"/>
                  </a:lnTo>
                  <a:lnTo>
                    <a:pt x="0" y="579794"/>
                  </a:lnTo>
                  <a:lnTo>
                    <a:pt x="0" y="0"/>
                  </a:lnTo>
                </a:path>
              </a:pathLst>
            </a:custGeom>
            <a:ln w="7528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944378" y="1748868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206" y="0"/>
                  </a:lnTo>
                  <a:lnTo>
                    <a:pt x="987206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366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598649" y="1944652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5769875" y="3458072"/>
            <a:ext cx="1207997" cy="776345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87380" marR="7609" indent="-169308">
              <a:lnSpc>
                <a:spcPct val="105000"/>
              </a:lnSpc>
              <a:spcBef>
                <a:spcPts val="120"/>
              </a:spcBef>
            </a:pPr>
            <a:r>
              <a:rPr sz="1198" spc="22" dirty="0">
                <a:latin typeface="Arial"/>
                <a:cs typeface="Arial"/>
              </a:rPr>
              <a:t>Supply</a:t>
            </a:r>
            <a:r>
              <a:rPr sz="1198" spc="-120" dirty="0">
                <a:latin typeface="Arial"/>
                <a:cs typeface="Arial"/>
              </a:rPr>
              <a:t> </a:t>
            </a:r>
            <a:r>
              <a:rPr sz="1198" spc="22" dirty="0">
                <a:latin typeface="Arial"/>
                <a:cs typeface="Arial"/>
              </a:rPr>
              <a:t>/Demand  </a:t>
            </a:r>
            <a:r>
              <a:rPr sz="1198" spc="7" dirty="0">
                <a:latin typeface="Arial"/>
                <a:cs typeface="Arial"/>
              </a:rPr>
              <a:t>Regulations  Technology  </a:t>
            </a:r>
            <a:r>
              <a:rPr sz="1198" spc="15" dirty="0">
                <a:latin typeface="Arial"/>
                <a:cs typeface="Arial"/>
              </a:rPr>
              <a:t>Competition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630878" y="2879428"/>
            <a:ext cx="1490496" cy="1433425"/>
            <a:chOff x="3101204" y="1745058"/>
            <a:chExt cx="995044" cy="956944"/>
          </a:xfrm>
        </p:grpSpPr>
        <p:sp>
          <p:nvSpPr>
            <p:cNvPr id="30" name="object 30"/>
            <p:cNvSpPr/>
            <p:nvPr/>
          </p:nvSpPr>
          <p:spPr>
            <a:xfrm>
              <a:off x="3161540" y="2117865"/>
              <a:ext cx="878205" cy="580390"/>
            </a:xfrm>
            <a:custGeom>
              <a:avLst/>
              <a:gdLst/>
              <a:ahLst/>
              <a:cxnLst/>
              <a:rect l="l" t="t" r="r" b="b"/>
              <a:pathLst>
                <a:path w="878204" h="580389">
                  <a:moveTo>
                    <a:pt x="0" y="0"/>
                  </a:moveTo>
                  <a:lnTo>
                    <a:pt x="877945" y="0"/>
                  </a:lnTo>
                  <a:lnTo>
                    <a:pt x="877945" y="579794"/>
                  </a:lnTo>
                  <a:lnTo>
                    <a:pt x="0" y="579794"/>
                  </a:lnTo>
                  <a:lnTo>
                    <a:pt x="0" y="0"/>
                  </a:lnTo>
                </a:path>
              </a:pathLst>
            </a:custGeom>
            <a:ln w="7528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105014" y="1748868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143" y="0"/>
                  </a:lnTo>
                  <a:lnTo>
                    <a:pt x="987143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366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4088003" y="2476782"/>
            <a:ext cx="2984799" cy="647259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977799">
              <a:spcBef>
                <a:spcPts val="195"/>
              </a:spcBef>
            </a:pPr>
            <a:r>
              <a:rPr sz="1198" spc="37" dirty="0">
                <a:latin typeface="Arial"/>
                <a:cs typeface="Arial"/>
              </a:rPr>
              <a:t>DOWNSIDE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37"/>
              </a:spcBef>
            </a:pPr>
            <a:endParaRPr sz="1648">
              <a:latin typeface="Arial"/>
              <a:cs typeface="Arial"/>
            </a:endParaRPr>
          </a:p>
          <a:p>
            <a:pPr marL="19023">
              <a:spcBef>
                <a:spcPts val="7"/>
              </a:spcBef>
              <a:tabLst>
                <a:tab pos="1610325" algn="l"/>
              </a:tabLst>
            </a:pP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22" dirty="0">
                <a:latin typeface="Arial"/>
                <a:cs typeface="Arial"/>
              </a:rPr>
              <a:t> </a:t>
            </a:r>
            <a:r>
              <a:rPr sz="1198" spc="7" dirty="0">
                <a:latin typeface="Arial"/>
                <a:cs typeface="Arial"/>
              </a:rPr>
              <a:t>Hazard	</a:t>
            </a: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-82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Uncertainty</a:t>
            </a:r>
            <a:endParaRPr sz="1198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767364" y="2456534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4">
                <a:moveTo>
                  <a:pt x="0" y="0"/>
                </a:moveTo>
                <a:lnTo>
                  <a:pt x="987143" y="0"/>
                </a:lnTo>
                <a:lnTo>
                  <a:pt x="987143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4528006" y="1924243"/>
            <a:ext cx="344327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22" dirty="0">
                <a:latin typeface="Arial"/>
                <a:cs typeface="Arial"/>
              </a:rPr>
              <a:t>R</a:t>
            </a:r>
            <a:r>
              <a:rPr sz="1198" spc="-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sk</a:t>
            </a:r>
            <a:endParaRPr sz="1198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960201" y="1903806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5">
                <a:moveTo>
                  <a:pt x="0" y="0"/>
                </a:moveTo>
                <a:lnTo>
                  <a:pt x="987206" y="0"/>
                </a:lnTo>
                <a:lnTo>
                  <a:pt x="987206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13424" y="335198"/>
            <a:ext cx="6205019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Managing</a:t>
            </a:r>
            <a:r>
              <a:rPr spc="-45" dirty="0"/>
              <a:t> </a:t>
            </a:r>
            <a:r>
              <a:rPr spc="-15" dirty="0"/>
              <a:t>uncertainties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8175" y="1030555"/>
            <a:ext cx="8695241" cy="4627395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525044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Managers </a:t>
            </a:r>
            <a:r>
              <a:rPr sz="2397" spc="-22" dirty="0">
                <a:cs typeface="Arial" panose="020B0604020202020204" pitchFamily="34" charset="0"/>
              </a:rPr>
              <a:t>have </a:t>
            </a:r>
            <a:r>
              <a:rPr sz="2397" spc="-15" dirty="0">
                <a:cs typeface="Arial" panose="020B0604020202020204" pitchFamily="34" charset="0"/>
              </a:rPr>
              <a:t>to </a:t>
            </a:r>
            <a:r>
              <a:rPr sz="2397" spc="-7" dirty="0">
                <a:cs typeface="Arial" panose="020B0604020202020204" pitchFamily="34" charset="0"/>
              </a:rPr>
              <a:t>manage </a:t>
            </a:r>
            <a:r>
              <a:rPr sz="2397" spc="-15" dirty="0">
                <a:cs typeface="Arial" panose="020B0604020202020204" pitchFamily="34" charset="0"/>
              </a:rPr>
              <a:t>uncertainty to  achieve successful</a:t>
            </a:r>
            <a:r>
              <a:rPr sz="2397" spc="37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outcomes</a:t>
            </a:r>
            <a:endParaRPr lang="en-US" sz="2397" spc="-22" dirty="0">
              <a:cs typeface="Arial" panose="020B0604020202020204" pitchFamily="34" charset="0"/>
            </a:endParaRPr>
          </a:p>
          <a:p>
            <a:pPr marL="360972" marR="525044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marR="354784" indent="-342900">
              <a:spcBef>
                <a:spcPts val="57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Change </a:t>
            </a:r>
            <a:r>
              <a:rPr sz="2397" spc="-7" dirty="0">
                <a:cs typeface="Arial" panose="020B0604020202020204" pitchFamily="34" charset="0"/>
              </a:rPr>
              <a:t>the language or </a:t>
            </a:r>
            <a:r>
              <a:rPr sz="2397" spc="-15" dirty="0">
                <a:cs typeface="Arial" panose="020B0604020202020204" pitchFamily="34" charset="0"/>
              </a:rPr>
              <a:t>risk </a:t>
            </a:r>
            <a:r>
              <a:rPr sz="2397" spc="-7" dirty="0">
                <a:cs typeface="Arial" panose="020B0604020202020204" pitchFamily="34" charset="0"/>
              </a:rPr>
              <a:t>assessment </a:t>
            </a:r>
            <a:r>
              <a:rPr sz="2397" spc="-15" dirty="0">
                <a:cs typeface="Arial" panose="020B0604020202020204" pitchFamily="34" charset="0"/>
              </a:rPr>
              <a:t>to  one </a:t>
            </a:r>
            <a:r>
              <a:rPr sz="2397" spc="-7" dirty="0">
                <a:cs typeface="Arial" panose="020B0604020202020204" pitchFamily="34" charset="0"/>
              </a:rPr>
              <a:t>of managing</a:t>
            </a:r>
            <a:r>
              <a:rPr sz="2397" spc="52" dirty="0">
                <a:cs typeface="Arial" panose="020B0604020202020204" pitchFamily="34" charset="0"/>
              </a:rPr>
              <a:t> </a:t>
            </a:r>
            <a:r>
              <a:rPr sz="2397" spc="-15" dirty="0">
                <a:cs typeface="Arial" panose="020B0604020202020204" pitchFamily="34" charset="0"/>
              </a:rPr>
              <a:t>uncertainty</a:t>
            </a:r>
            <a:endParaRPr lang="en-US" sz="2397" spc="-15" dirty="0">
              <a:cs typeface="Arial" panose="020B0604020202020204" pitchFamily="34" charset="0"/>
            </a:endParaRPr>
          </a:p>
          <a:p>
            <a:pPr marL="360972" marR="354784" indent="-342900">
              <a:spcBef>
                <a:spcPts val="57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Opens </a:t>
            </a:r>
            <a:r>
              <a:rPr sz="2397" spc="-15" dirty="0">
                <a:cs typeface="Arial" panose="020B0604020202020204" pitchFamily="34" charset="0"/>
              </a:rPr>
              <a:t>managers </a:t>
            </a:r>
            <a:r>
              <a:rPr sz="2397" spc="-7" dirty="0">
                <a:cs typeface="Arial" panose="020B0604020202020204" pitchFamily="34" charset="0"/>
              </a:rPr>
              <a:t>minds </a:t>
            </a:r>
            <a:r>
              <a:rPr sz="2397" spc="-15" dirty="0">
                <a:cs typeface="Arial" panose="020B0604020202020204" pitchFamily="34" charset="0"/>
              </a:rPr>
              <a:t>to </a:t>
            </a:r>
            <a:r>
              <a:rPr sz="2397" spc="-7" dirty="0">
                <a:cs typeface="Arial" panose="020B0604020202020204" pitchFamily="34" charset="0"/>
              </a:rPr>
              <a:t>a </a:t>
            </a:r>
            <a:r>
              <a:rPr sz="2397" spc="-22" dirty="0">
                <a:cs typeface="Arial" panose="020B0604020202020204" pitchFamily="34" charset="0"/>
              </a:rPr>
              <a:t>range </a:t>
            </a:r>
            <a:r>
              <a:rPr sz="2397" spc="-7" dirty="0">
                <a:cs typeface="Arial" panose="020B0604020202020204" pitchFamily="34" charset="0"/>
              </a:rPr>
              <a:t>of</a:t>
            </a:r>
            <a:r>
              <a:rPr sz="2397" spc="67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possible</a:t>
            </a:r>
            <a:r>
              <a:rPr lang="en-GB" sz="2397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outcomes</a:t>
            </a:r>
            <a:endParaRPr lang="en-US" sz="2397" spc="-22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Objective </a:t>
            </a:r>
            <a:r>
              <a:rPr sz="2397" spc="-7" dirty="0">
                <a:cs typeface="Arial" panose="020B0604020202020204" pitchFamily="34" charset="0"/>
              </a:rPr>
              <a:t>is </a:t>
            </a:r>
            <a:r>
              <a:rPr sz="2397" spc="-15" dirty="0">
                <a:cs typeface="Arial" panose="020B0604020202020204" pitchFamily="34" charset="0"/>
              </a:rPr>
              <a:t>to </a:t>
            </a:r>
            <a:r>
              <a:rPr sz="2397" spc="-7" dirty="0">
                <a:cs typeface="Arial" panose="020B0604020202020204" pitchFamily="34" charset="0"/>
              </a:rPr>
              <a:t>enhance chances of</a:t>
            </a:r>
            <a:r>
              <a:rPr sz="2397" spc="97" dirty="0">
                <a:cs typeface="Arial" panose="020B0604020202020204" pitchFamily="34" charset="0"/>
              </a:rPr>
              <a:t> </a:t>
            </a:r>
            <a:r>
              <a:rPr sz="2397" spc="-15" dirty="0">
                <a:cs typeface="Arial" panose="020B0604020202020204" pitchFamily="34" charset="0"/>
              </a:rPr>
              <a:t>success</a:t>
            </a:r>
            <a:endParaRPr lang="en-US" sz="2397" spc="-15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Risks can bring</a:t>
            </a:r>
            <a:r>
              <a:rPr sz="2397" spc="45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opportunities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-148334" y="248089"/>
            <a:ext cx="8838784" cy="1221713"/>
          </a:xfrm>
          <a:prstGeom prst="rect">
            <a:avLst/>
          </a:prstGeom>
        </p:spPr>
        <p:txBody>
          <a:bodyPr vert="horz" wrap="square" lIns="0" tIns="112618" rIns="0" bIns="0" rtlCol="0" anchor="ctr">
            <a:spAutoFit/>
          </a:bodyPr>
          <a:lstStyle/>
          <a:p>
            <a:pPr marL="2389330" marR="7609" indent="-1717807">
              <a:spcBef>
                <a:spcPts val="150"/>
              </a:spcBef>
            </a:pPr>
            <a:r>
              <a:rPr sz="3600" spc="-7" dirty="0"/>
              <a:t>Summary: Risk Management</a:t>
            </a:r>
            <a:r>
              <a:rPr lang="en-GB" sz="3600" spc="-7" dirty="0"/>
              <a:t> </a:t>
            </a:r>
            <a:r>
              <a:rPr sz="3600" spc="-15" dirty="0"/>
              <a:t>required for</a:t>
            </a:r>
            <a:r>
              <a:rPr lang="en-GB" sz="3600" spc="-15" dirty="0"/>
              <a:t> </a:t>
            </a:r>
            <a:r>
              <a:rPr sz="3600" spc="-7" dirty="0"/>
              <a:t>your project</a:t>
            </a:r>
            <a:r>
              <a:rPr lang="en-GB" sz="3600" spc="-30" dirty="0"/>
              <a:t> </a:t>
            </a:r>
            <a:r>
              <a:rPr sz="3600" dirty="0"/>
              <a:t>plan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91456" y="2027605"/>
            <a:ext cx="4090566" cy="2294513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Identify </a:t>
            </a:r>
            <a:r>
              <a:rPr sz="2397" spc="-15" dirty="0">
                <a:cs typeface="Arial" panose="020B0604020202020204" pitchFamily="34" charset="0"/>
              </a:rPr>
              <a:t>sources </a:t>
            </a:r>
            <a:r>
              <a:rPr sz="2397" spc="-7" dirty="0">
                <a:cs typeface="Arial" panose="020B0604020202020204" pitchFamily="34" charset="0"/>
              </a:rPr>
              <a:t>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Assess the </a:t>
            </a:r>
            <a:r>
              <a:rPr sz="2397" spc="-15" dirty="0">
                <a:cs typeface="Arial" panose="020B0604020202020204" pitchFamily="34" charset="0"/>
              </a:rPr>
              <a:t>likelihood </a:t>
            </a:r>
            <a:r>
              <a:rPr sz="2397" spc="-7" dirty="0">
                <a:cs typeface="Arial" panose="020B0604020202020204" pitchFamily="34" charset="0"/>
              </a:rPr>
              <a:t>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Assess magnitude 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15" dirty="0">
                <a:cs typeface="Arial" panose="020B0604020202020204" pitchFamily="34" charset="0"/>
              </a:rPr>
              <a:t>Develop response  </a:t>
            </a:r>
            <a:endParaRPr lang="en-GB" sz="2397" spc="-15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15" dirty="0">
                <a:cs typeface="Arial" panose="020B0604020202020204" pitchFamily="34" charset="0"/>
              </a:rPr>
              <a:t>Document </a:t>
            </a:r>
            <a:r>
              <a:rPr sz="2397" spc="-7" dirty="0">
                <a:cs typeface="Arial" panose="020B0604020202020204" pitchFamily="34" charset="0"/>
              </a:rPr>
              <a:t>the</a:t>
            </a:r>
            <a:r>
              <a:rPr sz="2397" spc="30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process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13" ma:contentTypeDescription="Create a new document." ma:contentTypeScope="" ma:versionID="fba4bd770a844a6850db53e78f3c59a1">
  <xsd:schema xmlns:xsd="http://www.w3.org/2001/XMLSchema" xmlns:xs="http://www.w3.org/2001/XMLSchema" xmlns:p="http://schemas.microsoft.com/office/2006/metadata/properties" xmlns:ns3="ec64fcab-bbc9-4804-8cc6-0a77e40cec50" xmlns:ns4="ab0404f2-73f1-4c8b-8b8f-e15f0c5ca697" targetNamespace="http://schemas.microsoft.com/office/2006/metadata/properties" ma:root="true" ma:fieldsID="45f4ebfef0d1f310bc1469a698215a37" ns3:_="" ns4:_="">
    <xsd:import namespace="ec64fcab-bbc9-4804-8cc6-0a77e40cec50"/>
    <xsd:import namespace="ab0404f2-73f1-4c8b-8b8f-e15f0c5ca69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64fcab-bbc9-4804-8cc6-0a77e40cec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0404f2-73f1-4c8b-8b8f-e15f0c5ca69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c64fcab-bbc9-4804-8cc6-0a77e40cec50" xsi:nil="true"/>
  </documentManagement>
</p:properties>
</file>

<file path=customXml/itemProps1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7848F7F0-CE8C-4DE8-AE11-7FB7CA2344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c64fcab-bbc9-4804-8cc6-0a77e40cec50"/>
    <ds:schemaRef ds:uri="ab0404f2-73f1-4c8b-8b8f-e15f0c5ca69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4E64E2AD-7307-47E5-8169-E30C9DB94D3F}">
  <ds:schemaRefs>
    <ds:schemaRef ds:uri="http://schemas.microsoft.com/office/infopath/2007/PartnerControls"/>
    <ds:schemaRef ds:uri="http://purl.org/dc/elements/1.1/"/>
    <ds:schemaRef ds:uri="ab0404f2-73f1-4c8b-8b8f-e15f0c5ca697"/>
    <ds:schemaRef ds:uri="http://schemas.microsoft.com/office/2006/documentManagement/types"/>
    <ds:schemaRef ds:uri="http://purl.org/dc/terms/"/>
    <ds:schemaRef ds:uri="http://www.w3.org/XML/1998/namespace"/>
    <ds:schemaRef ds:uri="http://purl.org/dc/dcmitype/"/>
    <ds:schemaRef ds:uri="ec64fcab-bbc9-4804-8cc6-0a77e40cec50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2883</TotalTime>
  <Words>3105</Words>
  <Application>Microsoft Office PowerPoint</Application>
  <PresentationFormat>On-screen Show (4:3)</PresentationFormat>
  <Paragraphs>627</Paragraphs>
  <Slides>71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71</vt:i4>
      </vt:variant>
    </vt:vector>
  </HeadingPairs>
  <TitlesOfParts>
    <vt:vector size="80" baseType="lpstr">
      <vt:lpstr>Arial</vt:lpstr>
      <vt:lpstr>Arial Narrow</vt:lpstr>
      <vt:lpstr>Carlito</vt:lpstr>
      <vt:lpstr>Myriad Pro</vt:lpstr>
      <vt:lpstr>Tahoma</vt:lpstr>
      <vt:lpstr>Times New Roman</vt:lpstr>
      <vt:lpstr>Wingdings</vt:lpstr>
      <vt:lpstr>1_Custom Design</vt:lpstr>
      <vt:lpstr>20140311PresentationUWTSDTemplate</vt:lpstr>
      <vt:lpstr>Week 6 Risk Management Part 1</vt:lpstr>
      <vt:lpstr>Learning Objectives:</vt:lpstr>
      <vt:lpstr>PowerPoint Presentation</vt:lpstr>
      <vt:lpstr>PowerPoint Presentation</vt:lpstr>
      <vt:lpstr>What is Project Risk?</vt:lpstr>
      <vt:lpstr>Risk in your project</vt:lpstr>
      <vt:lpstr>PowerPoint Presentation</vt:lpstr>
      <vt:lpstr>Risk Management</vt:lpstr>
      <vt:lpstr>Risk Management</vt:lpstr>
      <vt:lpstr>Everything involves some rick …</vt:lpstr>
      <vt:lpstr>Risk Management</vt:lpstr>
      <vt:lpstr>What is it?</vt:lpstr>
      <vt:lpstr>The formal risk management process</vt:lpstr>
      <vt:lpstr>Risk</vt:lpstr>
      <vt:lpstr>Objectives of risk management</vt:lpstr>
      <vt:lpstr>Some common themes</vt:lpstr>
      <vt:lpstr>Why do some projects succeed?</vt:lpstr>
      <vt:lpstr>Reasons project fail</vt:lpstr>
      <vt:lpstr>PowerPoint Presentation</vt:lpstr>
      <vt:lpstr>London Ambulance Service</vt:lpstr>
      <vt:lpstr>What can go wrong?</vt:lpstr>
      <vt:lpstr>Process-related</vt:lpstr>
      <vt:lpstr>Technology-related</vt:lpstr>
      <vt:lpstr>How to fix it…</vt:lpstr>
      <vt:lpstr>Strategies to address risk</vt:lpstr>
      <vt:lpstr>Strategies to address risk</vt:lpstr>
      <vt:lpstr>Levels of risk</vt:lpstr>
      <vt:lpstr>Types of risk</vt:lpstr>
      <vt:lpstr>Then … back to the four key steps</vt:lpstr>
      <vt:lpstr>Response to risk</vt:lpstr>
      <vt:lpstr>Risk Management</vt:lpstr>
      <vt:lpstr>Risk and Organisation Culture</vt:lpstr>
      <vt:lpstr>Why should I care?</vt:lpstr>
      <vt:lpstr>When risks are not managed</vt:lpstr>
      <vt:lpstr>PowerPoint Presentation</vt:lpstr>
      <vt:lpstr>PowerPoint Presentation</vt:lpstr>
      <vt:lpstr>Risk Management Principles</vt:lpstr>
      <vt:lpstr>Risk Management Principles</vt:lpstr>
      <vt:lpstr>What do I actually do, to do a risk assessment?</vt:lpstr>
      <vt:lpstr>Start by reviewing project parameters</vt:lpstr>
      <vt:lpstr>Risk identification technique</vt:lpstr>
      <vt:lpstr>Ishikawa – Fishbone diagram</vt:lpstr>
      <vt:lpstr>Ishikawa – Fishbone diagram</vt:lpstr>
      <vt:lpstr>Some risk analysis techniques</vt:lpstr>
      <vt:lpstr>Scoring risks and issues</vt:lpstr>
      <vt:lpstr>Matrix Approach</vt:lpstr>
      <vt:lpstr>Risk – scoring matrix</vt:lpstr>
      <vt:lpstr>Severity Determination</vt:lpstr>
      <vt:lpstr>PowerPoint Presentation</vt:lpstr>
      <vt:lpstr>Managing Uncertainty</vt:lpstr>
      <vt:lpstr>Cannot manage them all</vt:lpstr>
      <vt:lpstr>Week 7 Risk Management Part 2</vt:lpstr>
      <vt:lpstr>Learning Objectives:</vt:lpstr>
      <vt:lpstr>Risk Treatment Options</vt:lpstr>
      <vt:lpstr>Risks – Treatment of Risks</vt:lpstr>
      <vt:lpstr>Ways of dealing with RISK?</vt:lpstr>
      <vt:lpstr>The response: Controlling /Treating Risk</vt:lpstr>
      <vt:lpstr>Risk planning</vt:lpstr>
      <vt:lpstr>Managing Risk</vt:lpstr>
      <vt:lpstr>Contingency Plan</vt:lpstr>
      <vt:lpstr>Communication is Essential!</vt:lpstr>
      <vt:lpstr>Risk Register</vt:lpstr>
      <vt:lpstr>Managing Risk</vt:lpstr>
      <vt:lpstr>Risk management strategies e.g.s</vt:lpstr>
      <vt:lpstr>Risk monitoring</vt:lpstr>
      <vt:lpstr>Risk indicators</vt:lpstr>
      <vt:lpstr>Risks and Issues</vt:lpstr>
      <vt:lpstr>Risk assessment does help!</vt:lpstr>
      <vt:lpstr>Risk are not always a bad thing</vt:lpstr>
      <vt:lpstr>Managing uncertainties</vt:lpstr>
      <vt:lpstr>Summary: Risk Management required for your project plan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Abel Agoba</cp:lastModifiedBy>
  <cp:revision>199</cp:revision>
  <dcterms:created xsi:type="dcterms:W3CDTF">2005-02-17T16:44:33Z</dcterms:created>
  <dcterms:modified xsi:type="dcterms:W3CDTF">2023-05-17T14:45:40Z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  <property fmtid="{D5CDD505-2E9C-101B-9397-08002B2CF9AE}" pid="16" name="ContentTypeId">
    <vt:lpwstr>0x0101003E2F794267AB9149A1F1026143A8FACF</vt:lpwstr>
  </property>
</Properties>
</file>