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_rels/data1.xml.rels><?xml version="1.0" encoding="UTF-8" standalone="yes"?>
<Relationships xmlns="http://schemas.openxmlformats.org/package/2006/relationships"><Relationship Id="rId1" Type="http://schemas.openxmlformats.org/officeDocument/2006/relationships/hyperlink" Target="https://doi.org/10.21272/mmi.2021.4-19"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doi.org/10.21272/mmi.2021.4-19"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2E4A33-0357-4893-856B-86BF316EDA1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8727B76-7E02-4C54-BDB6-EA5225B85974}">
      <dgm:prSet custT="1"/>
      <dgm:spPr/>
      <dgm:t>
        <a:bodyPr/>
        <a:lstStyle/>
        <a:p>
          <a:r>
            <a:rPr lang="en-US" sz="1200" dirty="0">
              <a:latin typeface="Arial" panose="020B0604020202020204" pitchFamily="34" charset="0"/>
              <a:cs typeface="Arial" panose="020B0604020202020204" pitchFamily="34" charset="0"/>
            </a:rPr>
            <a:t>Basha, M. (2023). Impact of artificial intelligence on marketing. </a:t>
          </a:r>
          <a:r>
            <a:rPr lang="en-US" sz="1200" i="1" dirty="0">
              <a:latin typeface="Arial" panose="020B0604020202020204" pitchFamily="34" charset="0"/>
              <a:cs typeface="Arial" panose="020B0604020202020204" pitchFamily="34" charset="0"/>
            </a:rPr>
            <a:t>East Asian Journal of Multidisciplinary Research, 2(</a:t>
          </a:r>
          <a:r>
            <a:rPr lang="en-US" sz="1200" dirty="0">
              <a:latin typeface="Arial" panose="020B0604020202020204" pitchFamily="34" charset="0"/>
              <a:cs typeface="Arial" panose="020B0604020202020204" pitchFamily="34" charset="0"/>
            </a:rPr>
            <a:t>3), 993–1004.</a:t>
          </a:r>
        </a:p>
      </dgm:t>
    </dgm:pt>
    <dgm:pt modelId="{3E319014-6E2A-4421-A211-2681EAEABE32}" type="parTrans" cxnId="{71121345-2834-4A01-9EBC-F111DAF7E39A}">
      <dgm:prSet/>
      <dgm:spPr/>
      <dgm:t>
        <a:bodyPr/>
        <a:lstStyle/>
        <a:p>
          <a:endParaRPr lang="en-US"/>
        </a:p>
      </dgm:t>
    </dgm:pt>
    <dgm:pt modelId="{5770CD2C-1A0F-409E-A86E-9A7F0C07D7D4}" type="sibTrans" cxnId="{71121345-2834-4A01-9EBC-F111DAF7E39A}">
      <dgm:prSet/>
      <dgm:spPr/>
      <dgm:t>
        <a:bodyPr/>
        <a:lstStyle/>
        <a:p>
          <a:endParaRPr lang="en-US"/>
        </a:p>
      </dgm:t>
    </dgm:pt>
    <dgm:pt modelId="{45D7CB2E-B2D1-4384-9503-9D9D00A235F5}">
      <dgm:prSet custT="1"/>
      <dgm:spPr/>
      <dgm:t>
        <a:bodyPr/>
        <a:lstStyle/>
        <a:p>
          <a:r>
            <a:rPr lang="en-US" sz="1200" dirty="0">
              <a:latin typeface="Arial" panose="020B0604020202020204" pitchFamily="34" charset="0"/>
              <a:cs typeface="Arial" panose="020B0604020202020204" pitchFamily="34" charset="0"/>
            </a:rPr>
            <a:t>Bolton, R. N. (2022). The convergence of sustainability and marketing: Transforming marketing to respond to a new world. </a:t>
          </a:r>
          <a:r>
            <a:rPr lang="en-US" sz="1200" i="1" dirty="0">
              <a:latin typeface="Arial" panose="020B0604020202020204" pitchFamily="34" charset="0"/>
              <a:cs typeface="Arial" panose="020B0604020202020204" pitchFamily="34" charset="0"/>
            </a:rPr>
            <a:t>Australasian Marketing Journal, 30(</a:t>
          </a:r>
          <a:r>
            <a:rPr lang="en-US" sz="1200" dirty="0">
              <a:latin typeface="Arial" panose="020B0604020202020204" pitchFamily="34" charset="0"/>
              <a:cs typeface="Arial" panose="020B0604020202020204" pitchFamily="34" charset="0"/>
            </a:rPr>
            <a:t>2), 107–112.</a:t>
          </a:r>
        </a:p>
      </dgm:t>
    </dgm:pt>
    <dgm:pt modelId="{723876B5-7231-4FB7-8C8E-EADA6251DF55}" type="parTrans" cxnId="{3824F32F-2E10-460C-BAA4-242A05719E7D}">
      <dgm:prSet/>
      <dgm:spPr/>
      <dgm:t>
        <a:bodyPr/>
        <a:lstStyle/>
        <a:p>
          <a:endParaRPr lang="en-US"/>
        </a:p>
      </dgm:t>
    </dgm:pt>
    <dgm:pt modelId="{08949568-9DF8-40B3-BF11-DF286CABFBE9}" type="sibTrans" cxnId="{3824F32F-2E10-460C-BAA4-242A05719E7D}">
      <dgm:prSet/>
      <dgm:spPr/>
      <dgm:t>
        <a:bodyPr/>
        <a:lstStyle/>
        <a:p>
          <a:endParaRPr lang="en-US"/>
        </a:p>
      </dgm:t>
    </dgm:pt>
    <dgm:pt modelId="{7ECF0E1C-2239-4D35-A93F-79CAB141A2B6}">
      <dgm:prSet custT="1"/>
      <dgm:spPr/>
      <dgm:t>
        <a:bodyPr/>
        <a:lstStyle/>
        <a:p>
          <a:r>
            <a:rPr lang="en-US" sz="1200" dirty="0">
              <a:latin typeface="Arial" panose="020B0604020202020204" pitchFamily="34" charset="0"/>
              <a:cs typeface="Arial" panose="020B0604020202020204" pitchFamily="34" charset="0"/>
            </a:rPr>
            <a:t>Bongers, F. M., Schumann, J. H., &amp; Schmitz, C. (2021). How the introduction of digital sales channels affects salespeople in business-to-business contexts: a qualitative inquiry. </a:t>
          </a:r>
          <a:r>
            <a:rPr lang="en-US" sz="1200" i="1" dirty="0">
              <a:latin typeface="Arial" panose="020B0604020202020204" pitchFamily="34" charset="0"/>
              <a:cs typeface="Arial" panose="020B0604020202020204" pitchFamily="34" charset="0"/>
            </a:rPr>
            <a:t>Journal of Personal selling &amp; sales Management, 41</a:t>
          </a:r>
          <a:r>
            <a:rPr lang="en-US" sz="1200" dirty="0">
              <a:latin typeface="Arial" panose="020B0604020202020204" pitchFamily="34" charset="0"/>
              <a:cs typeface="Arial" panose="020B0604020202020204" pitchFamily="34" charset="0"/>
            </a:rPr>
            <a:t>(2), 150-166.</a:t>
          </a:r>
        </a:p>
      </dgm:t>
    </dgm:pt>
    <dgm:pt modelId="{3AB40040-2160-44EF-8109-C5B83F7B4B02}" type="parTrans" cxnId="{A7330CD6-0F89-4993-BC10-82751025C30A}">
      <dgm:prSet/>
      <dgm:spPr/>
      <dgm:t>
        <a:bodyPr/>
        <a:lstStyle/>
        <a:p>
          <a:endParaRPr lang="en-US"/>
        </a:p>
      </dgm:t>
    </dgm:pt>
    <dgm:pt modelId="{B466A70E-1A15-4F44-A16C-F7AAE44E999E}" type="sibTrans" cxnId="{A7330CD6-0F89-4993-BC10-82751025C30A}">
      <dgm:prSet/>
      <dgm:spPr/>
      <dgm:t>
        <a:bodyPr/>
        <a:lstStyle/>
        <a:p>
          <a:endParaRPr lang="en-US"/>
        </a:p>
      </dgm:t>
    </dgm:pt>
    <dgm:pt modelId="{A125A1B3-715F-46BF-B523-DA7941399774}">
      <dgm:prSet custT="1"/>
      <dgm:spPr/>
      <dgm:t>
        <a:bodyPr/>
        <a:lstStyle/>
        <a:p>
          <a:r>
            <a:rPr lang="en-US" sz="1200" dirty="0">
              <a:latin typeface="Arial" panose="020B0604020202020204" pitchFamily="34" charset="0"/>
              <a:cs typeface="Arial" panose="020B0604020202020204" pitchFamily="34" charset="0"/>
            </a:rPr>
            <a:t>Chen, L., Jiang, M., Jia, F., &amp; Liu, G. (2022). Artificial intelligence adoption in business-to-business marketing: Toward a conceptual framework. </a:t>
          </a:r>
          <a:r>
            <a:rPr lang="en-US" sz="1200" i="1" dirty="0">
              <a:latin typeface="Arial" panose="020B0604020202020204" pitchFamily="34" charset="0"/>
              <a:cs typeface="Arial" panose="020B0604020202020204" pitchFamily="34" charset="0"/>
            </a:rPr>
            <a:t>Journal of Business &amp; Industrial Marketing, 37(</a:t>
          </a:r>
          <a:r>
            <a:rPr lang="en-US" sz="1200" dirty="0">
              <a:latin typeface="Arial" panose="020B0604020202020204" pitchFamily="34" charset="0"/>
              <a:cs typeface="Arial" panose="020B0604020202020204" pitchFamily="34" charset="0"/>
            </a:rPr>
            <a:t>5), 1025–1044.</a:t>
          </a:r>
        </a:p>
      </dgm:t>
    </dgm:pt>
    <dgm:pt modelId="{E271854C-4003-48FA-AF2F-7053F5B48F58}" type="parTrans" cxnId="{C53882E2-1037-47F4-8431-9FC9C10811FF}">
      <dgm:prSet/>
      <dgm:spPr/>
      <dgm:t>
        <a:bodyPr/>
        <a:lstStyle/>
        <a:p>
          <a:endParaRPr lang="en-US"/>
        </a:p>
      </dgm:t>
    </dgm:pt>
    <dgm:pt modelId="{3779177F-2366-4835-9A08-FFDE35F41455}" type="sibTrans" cxnId="{C53882E2-1037-47F4-8431-9FC9C10811FF}">
      <dgm:prSet/>
      <dgm:spPr/>
      <dgm:t>
        <a:bodyPr/>
        <a:lstStyle/>
        <a:p>
          <a:endParaRPr lang="en-US"/>
        </a:p>
      </dgm:t>
    </dgm:pt>
    <dgm:pt modelId="{CD2BFC00-AD03-461C-AA17-0F15EBAB9442}">
      <dgm:prSet custT="1"/>
      <dgm:spPr/>
      <dgm:t>
        <a:bodyPr/>
        <a:lstStyle/>
        <a:p>
          <a:r>
            <a:rPr lang="en-US" sz="1200" dirty="0">
              <a:latin typeface="Arial" panose="020B0604020202020204" pitchFamily="34" charset="0"/>
              <a:cs typeface="Arial" panose="020B0604020202020204" pitchFamily="34" charset="0"/>
            </a:rPr>
            <a:t>Edwards, J., Miles, M. P., D’Alessandro, S., &amp; Frost, M. (2022). Linking B2B sales performance to entrepreneurial self-efficacy, entrepreneurial selling actions. </a:t>
          </a:r>
          <a:r>
            <a:rPr lang="en-US" sz="1200" i="1" dirty="0">
              <a:latin typeface="Arial" panose="020B0604020202020204" pitchFamily="34" charset="0"/>
              <a:cs typeface="Arial" panose="020B0604020202020204" pitchFamily="34" charset="0"/>
            </a:rPr>
            <a:t>Journal of Business Research, 142</a:t>
          </a:r>
          <a:r>
            <a:rPr lang="en-US" sz="1200" dirty="0">
              <a:latin typeface="Arial" panose="020B0604020202020204" pitchFamily="34" charset="0"/>
              <a:cs typeface="Arial" panose="020B0604020202020204" pitchFamily="34" charset="0"/>
            </a:rPr>
            <a:t>, 585–593.</a:t>
          </a:r>
        </a:p>
      </dgm:t>
    </dgm:pt>
    <dgm:pt modelId="{2875F2F2-A4E2-4A05-8C62-EBBD7A9C1C35}" type="parTrans" cxnId="{B74315BB-3D56-4A8E-9CF9-3CE8C8C8C125}">
      <dgm:prSet/>
      <dgm:spPr/>
      <dgm:t>
        <a:bodyPr/>
        <a:lstStyle/>
        <a:p>
          <a:endParaRPr lang="en-US"/>
        </a:p>
      </dgm:t>
    </dgm:pt>
    <dgm:pt modelId="{40F8D7C2-59C5-4A01-AE84-5D0C893E765B}" type="sibTrans" cxnId="{B74315BB-3D56-4A8E-9CF9-3CE8C8C8C125}">
      <dgm:prSet/>
      <dgm:spPr/>
      <dgm:t>
        <a:bodyPr/>
        <a:lstStyle/>
        <a:p>
          <a:endParaRPr lang="en-US"/>
        </a:p>
      </dgm:t>
    </dgm:pt>
    <dgm:pt modelId="{CF732377-6B7B-445E-8BD6-1227700A313F}">
      <dgm:prSet custT="1"/>
      <dgm:spPr/>
      <dgm:t>
        <a:bodyPr/>
        <a:lstStyle/>
        <a:p>
          <a:r>
            <a:rPr lang="en-US" sz="1200" dirty="0">
              <a:latin typeface="Arial" panose="020B0604020202020204" pitchFamily="34" charset="0"/>
              <a:cs typeface="Arial" panose="020B0604020202020204" pitchFamily="34" charset="0"/>
            </a:rPr>
            <a:t>Helmold, M. (2022). Marketing concepts. In </a:t>
          </a:r>
          <a:r>
            <a:rPr lang="en-US" sz="1200" i="1" dirty="0">
              <a:latin typeface="Arial" panose="020B0604020202020204" pitchFamily="34" charset="0"/>
              <a:cs typeface="Arial" panose="020B0604020202020204" pitchFamily="34" charset="0"/>
            </a:rPr>
            <a:t>Performance excellence in marketing, sales and pricing: Leveraging change, lean and innovation management (pp. 35–44). </a:t>
          </a:r>
          <a:r>
            <a:rPr lang="en-US" sz="1200" dirty="0">
              <a:latin typeface="Arial" panose="020B0604020202020204" pitchFamily="34" charset="0"/>
              <a:cs typeface="Arial" panose="020B0604020202020204" pitchFamily="34" charset="0"/>
            </a:rPr>
            <a:t>Springer International Publishing.</a:t>
          </a:r>
        </a:p>
      </dgm:t>
    </dgm:pt>
    <dgm:pt modelId="{E5E4BC57-CB74-4AFD-88F1-7069C431B8C3}" type="parTrans" cxnId="{7DA00C82-23DF-49CA-A9EB-37180597837D}">
      <dgm:prSet/>
      <dgm:spPr/>
      <dgm:t>
        <a:bodyPr/>
        <a:lstStyle/>
        <a:p>
          <a:endParaRPr lang="en-US"/>
        </a:p>
      </dgm:t>
    </dgm:pt>
    <dgm:pt modelId="{D48146A6-20BF-485B-81C8-E1CB0D2484D9}" type="sibTrans" cxnId="{7DA00C82-23DF-49CA-A9EB-37180597837D}">
      <dgm:prSet/>
      <dgm:spPr/>
      <dgm:t>
        <a:bodyPr/>
        <a:lstStyle/>
        <a:p>
          <a:endParaRPr lang="en-US"/>
        </a:p>
      </dgm:t>
    </dgm:pt>
    <dgm:pt modelId="{CAC382E7-3ABB-424C-BD7E-91EEAF29C562}">
      <dgm:prSet custT="1"/>
      <dgm:spPr/>
      <dgm:t>
        <a:bodyPr/>
        <a:lstStyle/>
        <a:p>
          <a:r>
            <a:rPr lang="en-US" sz="1200" dirty="0">
              <a:latin typeface="Arial" panose="020B0604020202020204" pitchFamily="34" charset="0"/>
              <a:cs typeface="Arial" panose="020B0604020202020204" pitchFamily="34" charset="0"/>
            </a:rPr>
            <a:t>Hermann, E. (2022). Leveraging artificial intelligence in marketing for social good-An ethical perspective. </a:t>
          </a:r>
          <a:r>
            <a:rPr lang="en-US" sz="1200" i="1" dirty="0">
              <a:latin typeface="Arial" panose="020B0604020202020204" pitchFamily="34" charset="0"/>
              <a:cs typeface="Arial" panose="020B0604020202020204" pitchFamily="34" charset="0"/>
            </a:rPr>
            <a:t>Journal of Business Ethics, 179(</a:t>
          </a:r>
          <a:r>
            <a:rPr lang="en-US" sz="1200" dirty="0">
              <a:latin typeface="Arial" panose="020B0604020202020204" pitchFamily="34" charset="0"/>
              <a:cs typeface="Arial" panose="020B0604020202020204" pitchFamily="34" charset="0"/>
            </a:rPr>
            <a:t>1), 43-61.</a:t>
          </a:r>
        </a:p>
      </dgm:t>
    </dgm:pt>
    <dgm:pt modelId="{D683FC7C-CEC1-42C0-AB8A-6A3BB61FB0B3}" type="parTrans" cxnId="{15E5D7E8-5614-4722-9107-C6988FA997AB}">
      <dgm:prSet/>
      <dgm:spPr/>
      <dgm:t>
        <a:bodyPr/>
        <a:lstStyle/>
        <a:p>
          <a:endParaRPr lang="en-US"/>
        </a:p>
      </dgm:t>
    </dgm:pt>
    <dgm:pt modelId="{EF4675D2-454F-47C1-A372-D9DAC9AB1E9D}" type="sibTrans" cxnId="{15E5D7E8-5614-4722-9107-C6988FA997AB}">
      <dgm:prSet/>
      <dgm:spPr/>
      <dgm:t>
        <a:bodyPr/>
        <a:lstStyle/>
        <a:p>
          <a:endParaRPr lang="en-US"/>
        </a:p>
      </dgm:t>
    </dgm:pt>
    <dgm:pt modelId="{46A40D3B-9A7A-4217-AB2B-85137CFECD4C}">
      <dgm:prSet custT="1"/>
      <dgm:spPr/>
      <dgm:t>
        <a:bodyPr/>
        <a:lstStyle/>
        <a:p>
          <a:r>
            <a:rPr lang="en-US" sz="1200" dirty="0" err="1">
              <a:latin typeface="Arial" panose="020B0604020202020204" pitchFamily="34" charset="0"/>
              <a:cs typeface="Arial" panose="020B0604020202020204" pitchFamily="34" charset="0"/>
            </a:rPr>
            <a:t>Matviiets</a:t>
          </a:r>
          <a:r>
            <a:rPr lang="en-US" sz="1200" dirty="0">
              <a:latin typeface="Arial" panose="020B0604020202020204" pitchFamily="34" charset="0"/>
              <a:cs typeface="Arial" panose="020B0604020202020204" pitchFamily="34" charset="0"/>
            </a:rPr>
            <a:t>, O., &amp; Kipen, V. (2021). The features of direct marketing and personal selling as a form of marketing communications. </a:t>
          </a:r>
          <a:r>
            <a:rPr lang="en-US" sz="1200" i="1" dirty="0">
              <a:latin typeface="Arial" panose="020B0604020202020204" pitchFamily="34" charset="0"/>
              <a:cs typeface="Arial" panose="020B0604020202020204" pitchFamily="34" charset="0"/>
            </a:rPr>
            <a:t>Marketing and Management of Innovations, 4</a:t>
          </a:r>
          <a:r>
            <a:rPr lang="en-US" sz="1200" dirty="0">
              <a:latin typeface="Arial" panose="020B0604020202020204" pitchFamily="34" charset="0"/>
              <a:cs typeface="Arial" panose="020B0604020202020204" pitchFamily="34" charset="0"/>
            </a:rPr>
            <a:t>, 231–239. </a:t>
          </a:r>
          <a:r>
            <a:rPr lang="en-US" sz="1200" dirty="0">
              <a:latin typeface="Arial" panose="020B0604020202020204" pitchFamily="34" charset="0"/>
              <a:cs typeface="Arial" panose="020B0604020202020204" pitchFamily="34" charset="0"/>
              <a:hlinkClick xmlns:r="http://schemas.openxmlformats.org/officeDocument/2006/relationships" r:id="rId1"/>
            </a:rPr>
            <a:t>https://doi.org/10.21272/mmi.2021.4-19</a:t>
          </a:r>
          <a:endParaRPr lang="en-US" sz="1200" dirty="0">
            <a:latin typeface="Arial" panose="020B0604020202020204" pitchFamily="34" charset="0"/>
            <a:cs typeface="Arial" panose="020B0604020202020204" pitchFamily="34" charset="0"/>
          </a:endParaRPr>
        </a:p>
      </dgm:t>
    </dgm:pt>
    <dgm:pt modelId="{C2035459-922A-4C77-9A12-7780954DA0F3}" type="parTrans" cxnId="{9C75D8A1-C0B6-43D6-A089-AB81E1DFD826}">
      <dgm:prSet/>
      <dgm:spPr/>
      <dgm:t>
        <a:bodyPr/>
        <a:lstStyle/>
        <a:p>
          <a:endParaRPr lang="en-US"/>
        </a:p>
      </dgm:t>
    </dgm:pt>
    <dgm:pt modelId="{59C4B61D-0FFA-4E4F-9EC6-905ED913EB52}" type="sibTrans" cxnId="{9C75D8A1-C0B6-43D6-A089-AB81E1DFD826}">
      <dgm:prSet/>
      <dgm:spPr/>
      <dgm:t>
        <a:bodyPr/>
        <a:lstStyle/>
        <a:p>
          <a:endParaRPr lang="en-US"/>
        </a:p>
      </dgm:t>
    </dgm:pt>
    <dgm:pt modelId="{4AD663EA-45B2-406B-9DC8-4DAD91D5C252}">
      <dgm:prSet custT="1"/>
      <dgm:spPr/>
      <dgm:t>
        <a:bodyPr/>
        <a:lstStyle/>
        <a:p>
          <a:r>
            <a:rPr lang="en-US" sz="1200" dirty="0">
              <a:latin typeface="Arial" panose="020B0604020202020204" pitchFamily="34" charset="0"/>
              <a:cs typeface="Arial" panose="020B0604020202020204" pitchFamily="34" charset="0"/>
            </a:rPr>
            <a:t>Muluk, S., &amp; </a:t>
          </a:r>
          <a:r>
            <a:rPr lang="en-US" sz="1200" dirty="0" err="1">
              <a:latin typeface="Arial" panose="020B0604020202020204" pitchFamily="34" charset="0"/>
              <a:cs typeface="Arial" panose="020B0604020202020204" pitchFamily="34" charset="0"/>
            </a:rPr>
            <a:t>Pahurkar</a:t>
          </a:r>
          <a:r>
            <a:rPr lang="en-US" sz="1200" dirty="0">
              <a:latin typeface="Arial" panose="020B0604020202020204" pitchFamily="34" charset="0"/>
              <a:cs typeface="Arial" panose="020B0604020202020204" pitchFamily="34" charset="0"/>
            </a:rPr>
            <a:t>, R. (2022). The Implementation Of Marketing Practices Based On Marketing Philosophies In Small And Medium-Sized Enterprises. </a:t>
          </a:r>
          <a:r>
            <a:rPr lang="en-US" sz="1200" i="1" dirty="0">
              <a:latin typeface="Arial" panose="020B0604020202020204" pitchFamily="34" charset="0"/>
              <a:cs typeface="Arial" panose="020B0604020202020204" pitchFamily="34" charset="0"/>
            </a:rPr>
            <a:t>Journal of Positive School Psychology, 6(</a:t>
          </a:r>
          <a:r>
            <a:rPr lang="en-US" sz="1200" dirty="0">
              <a:latin typeface="Arial" panose="020B0604020202020204" pitchFamily="34" charset="0"/>
              <a:cs typeface="Arial" panose="020B0604020202020204" pitchFamily="34" charset="0"/>
            </a:rPr>
            <a:t>8).</a:t>
          </a:r>
        </a:p>
      </dgm:t>
    </dgm:pt>
    <dgm:pt modelId="{0BB9562A-CC46-46EC-98C1-BE5220099E12}" type="parTrans" cxnId="{1DFF1776-B75A-4EB5-8593-E92837FB27EE}">
      <dgm:prSet/>
      <dgm:spPr/>
      <dgm:t>
        <a:bodyPr/>
        <a:lstStyle/>
        <a:p>
          <a:endParaRPr lang="en-US"/>
        </a:p>
      </dgm:t>
    </dgm:pt>
    <dgm:pt modelId="{C0604E35-A855-4D7A-A16A-977D2F67A01E}" type="sibTrans" cxnId="{1DFF1776-B75A-4EB5-8593-E92837FB27EE}">
      <dgm:prSet/>
      <dgm:spPr/>
      <dgm:t>
        <a:bodyPr/>
        <a:lstStyle/>
        <a:p>
          <a:endParaRPr lang="en-US"/>
        </a:p>
      </dgm:t>
    </dgm:pt>
    <dgm:pt modelId="{F97C1EFA-EEC8-41F6-A7AE-13380F6C3AD7}">
      <dgm:prSet custT="1"/>
      <dgm:spPr/>
      <dgm:t>
        <a:bodyPr/>
        <a:lstStyle/>
        <a:p>
          <a:r>
            <a:rPr lang="en-US" sz="1200" dirty="0">
              <a:latin typeface="Arial" panose="020B0604020202020204" pitchFamily="34" charset="0"/>
              <a:cs typeface="Arial" panose="020B0604020202020204" pitchFamily="34" charset="0"/>
            </a:rPr>
            <a:t>Mullins, R., &amp; Agnihotri, R. (2022). Digital selling: organizational and managerial influences for frontline readiness and effectiveness. </a:t>
          </a:r>
          <a:r>
            <a:rPr lang="en-US" sz="1200" i="1" dirty="0">
              <a:latin typeface="Arial" panose="020B0604020202020204" pitchFamily="34" charset="0"/>
              <a:cs typeface="Arial" panose="020B0604020202020204" pitchFamily="34" charset="0"/>
            </a:rPr>
            <a:t>Journal of the Academy of Marketing Science, 50(</a:t>
          </a:r>
          <a:r>
            <a:rPr lang="en-US" sz="1200" dirty="0">
              <a:latin typeface="Arial" panose="020B0604020202020204" pitchFamily="34" charset="0"/>
              <a:cs typeface="Arial" panose="020B0604020202020204" pitchFamily="34" charset="0"/>
            </a:rPr>
            <a:t>4), 800-821.</a:t>
          </a:r>
        </a:p>
      </dgm:t>
    </dgm:pt>
    <dgm:pt modelId="{2BF31FCB-3B29-4623-89D4-2103C3737DFB}" type="parTrans" cxnId="{6223990F-42FD-49E7-B12A-B7B69FD56B8C}">
      <dgm:prSet/>
      <dgm:spPr/>
      <dgm:t>
        <a:bodyPr/>
        <a:lstStyle/>
        <a:p>
          <a:endParaRPr lang="en-US"/>
        </a:p>
      </dgm:t>
    </dgm:pt>
    <dgm:pt modelId="{3C1FE3CA-A834-4A98-8C35-6912C694D116}" type="sibTrans" cxnId="{6223990F-42FD-49E7-B12A-B7B69FD56B8C}">
      <dgm:prSet/>
      <dgm:spPr/>
      <dgm:t>
        <a:bodyPr/>
        <a:lstStyle/>
        <a:p>
          <a:endParaRPr lang="en-US"/>
        </a:p>
      </dgm:t>
    </dgm:pt>
    <dgm:pt modelId="{157F9617-5BDD-4C14-832C-1FD142793978}">
      <dgm:prSet custT="1"/>
      <dgm:spPr/>
      <dgm:t>
        <a:bodyPr/>
        <a:lstStyle/>
        <a:p>
          <a:r>
            <a:rPr lang="en-US" sz="1200" dirty="0">
              <a:latin typeface="Arial" panose="020B0604020202020204" pitchFamily="34" charset="0"/>
              <a:cs typeface="Arial" panose="020B0604020202020204" pitchFamily="34" charset="0"/>
            </a:rPr>
            <a:t>Purnomo, Y. J. (2023). Digital marketing strategy to increase sales conversion on e-commerce platforms. </a:t>
          </a:r>
          <a:r>
            <a:rPr lang="en-US" sz="1200" i="1" dirty="0">
              <a:latin typeface="Arial" panose="020B0604020202020204" pitchFamily="34" charset="0"/>
              <a:cs typeface="Arial" panose="020B0604020202020204" pitchFamily="34" charset="0"/>
            </a:rPr>
            <a:t>Journal of Contemporary Administration and Management (ADMAN), 1(</a:t>
          </a:r>
          <a:r>
            <a:rPr lang="en-US" sz="1200" dirty="0">
              <a:latin typeface="Arial" panose="020B0604020202020204" pitchFamily="34" charset="0"/>
              <a:cs typeface="Arial" panose="020B0604020202020204" pitchFamily="34" charset="0"/>
            </a:rPr>
            <a:t>2), 54–62.</a:t>
          </a:r>
        </a:p>
      </dgm:t>
    </dgm:pt>
    <dgm:pt modelId="{498A5819-2863-455A-98FB-1D755D207BF1}" type="parTrans" cxnId="{73B96A19-341B-47D0-8E10-269B595301CE}">
      <dgm:prSet/>
      <dgm:spPr/>
      <dgm:t>
        <a:bodyPr/>
        <a:lstStyle/>
        <a:p>
          <a:endParaRPr lang="en-US"/>
        </a:p>
      </dgm:t>
    </dgm:pt>
    <dgm:pt modelId="{44CBF01D-760A-4841-907B-125867A7F45C}" type="sibTrans" cxnId="{73B96A19-341B-47D0-8E10-269B595301CE}">
      <dgm:prSet/>
      <dgm:spPr/>
      <dgm:t>
        <a:bodyPr/>
        <a:lstStyle/>
        <a:p>
          <a:endParaRPr lang="en-US"/>
        </a:p>
      </dgm:t>
    </dgm:pt>
    <dgm:pt modelId="{A436B252-3B97-487A-9903-96C33107F5E5}" type="pres">
      <dgm:prSet presAssocID="{B82E4A33-0357-4893-856B-86BF316EDA12}" presName="vert0" presStyleCnt="0">
        <dgm:presLayoutVars>
          <dgm:dir/>
          <dgm:animOne val="branch"/>
          <dgm:animLvl val="lvl"/>
        </dgm:presLayoutVars>
      </dgm:prSet>
      <dgm:spPr/>
    </dgm:pt>
    <dgm:pt modelId="{9AD4BFA8-B8C7-4FD7-9A2A-6DDCD589458A}" type="pres">
      <dgm:prSet presAssocID="{68727B76-7E02-4C54-BDB6-EA5225B85974}" presName="thickLine" presStyleLbl="alignNode1" presStyleIdx="0" presStyleCnt="11"/>
      <dgm:spPr/>
    </dgm:pt>
    <dgm:pt modelId="{62E32D8D-8C0E-42F6-8713-A7B21714B3FB}" type="pres">
      <dgm:prSet presAssocID="{68727B76-7E02-4C54-BDB6-EA5225B85974}" presName="horz1" presStyleCnt="0"/>
      <dgm:spPr/>
    </dgm:pt>
    <dgm:pt modelId="{4D7CDFA4-3804-45B9-A0E2-13F9AAF9CAB7}" type="pres">
      <dgm:prSet presAssocID="{68727B76-7E02-4C54-BDB6-EA5225B85974}" presName="tx1" presStyleLbl="revTx" presStyleIdx="0" presStyleCnt="11"/>
      <dgm:spPr/>
    </dgm:pt>
    <dgm:pt modelId="{F4815EBB-54F2-4EB0-8197-AD2818D18E16}" type="pres">
      <dgm:prSet presAssocID="{68727B76-7E02-4C54-BDB6-EA5225B85974}" presName="vert1" presStyleCnt="0"/>
      <dgm:spPr/>
    </dgm:pt>
    <dgm:pt modelId="{FE80D494-A7ED-46F5-B993-02A7CE3FBAF3}" type="pres">
      <dgm:prSet presAssocID="{45D7CB2E-B2D1-4384-9503-9D9D00A235F5}" presName="thickLine" presStyleLbl="alignNode1" presStyleIdx="1" presStyleCnt="11"/>
      <dgm:spPr/>
    </dgm:pt>
    <dgm:pt modelId="{BA220BF4-AF3C-40EC-AA36-EEFD4CCA0F43}" type="pres">
      <dgm:prSet presAssocID="{45D7CB2E-B2D1-4384-9503-9D9D00A235F5}" presName="horz1" presStyleCnt="0"/>
      <dgm:spPr/>
    </dgm:pt>
    <dgm:pt modelId="{140A5D17-8805-44CB-A4D0-D1873705CE62}" type="pres">
      <dgm:prSet presAssocID="{45D7CB2E-B2D1-4384-9503-9D9D00A235F5}" presName="tx1" presStyleLbl="revTx" presStyleIdx="1" presStyleCnt="11"/>
      <dgm:spPr/>
    </dgm:pt>
    <dgm:pt modelId="{ECD415E7-A2BA-472F-8603-95A6C473C8B1}" type="pres">
      <dgm:prSet presAssocID="{45D7CB2E-B2D1-4384-9503-9D9D00A235F5}" presName="vert1" presStyleCnt="0"/>
      <dgm:spPr/>
    </dgm:pt>
    <dgm:pt modelId="{CEB7BAD7-1DF0-407D-A616-70F79D688C29}" type="pres">
      <dgm:prSet presAssocID="{7ECF0E1C-2239-4D35-A93F-79CAB141A2B6}" presName="thickLine" presStyleLbl="alignNode1" presStyleIdx="2" presStyleCnt="11"/>
      <dgm:spPr/>
    </dgm:pt>
    <dgm:pt modelId="{FE048B5D-E51A-4C9D-884B-6D243D039301}" type="pres">
      <dgm:prSet presAssocID="{7ECF0E1C-2239-4D35-A93F-79CAB141A2B6}" presName="horz1" presStyleCnt="0"/>
      <dgm:spPr/>
    </dgm:pt>
    <dgm:pt modelId="{7436F92A-9E2C-4051-AFC0-B991AEA28B70}" type="pres">
      <dgm:prSet presAssocID="{7ECF0E1C-2239-4D35-A93F-79CAB141A2B6}" presName="tx1" presStyleLbl="revTx" presStyleIdx="2" presStyleCnt="11"/>
      <dgm:spPr/>
    </dgm:pt>
    <dgm:pt modelId="{06A0C24A-C24F-4EF8-AFEC-B2F62EE7EB61}" type="pres">
      <dgm:prSet presAssocID="{7ECF0E1C-2239-4D35-A93F-79CAB141A2B6}" presName="vert1" presStyleCnt="0"/>
      <dgm:spPr/>
    </dgm:pt>
    <dgm:pt modelId="{091FCD38-B0E8-4413-9F7E-92D9E6E65747}" type="pres">
      <dgm:prSet presAssocID="{A125A1B3-715F-46BF-B523-DA7941399774}" presName="thickLine" presStyleLbl="alignNode1" presStyleIdx="3" presStyleCnt="11"/>
      <dgm:spPr/>
    </dgm:pt>
    <dgm:pt modelId="{FC0EB130-B44A-4653-9E87-A33C4A94A282}" type="pres">
      <dgm:prSet presAssocID="{A125A1B3-715F-46BF-B523-DA7941399774}" presName="horz1" presStyleCnt="0"/>
      <dgm:spPr/>
    </dgm:pt>
    <dgm:pt modelId="{C14EAEBB-1EB7-47F2-93B2-47B789B3B17D}" type="pres">
      <dgm:prSet presAssocID="{A125A1B3-715F-46BF-B523-DA7941399774}" presName="tx1" presStyleLbl="revTx" presStyleIdx="3" presStyleCnt="11"/>
      <dgm:spPr/>
    </dgm:pt>
    <dgm:pt modelId="{1B164801-7D95-4CA6-AB46-C37D28D4CD34}" type="pres">
      <dgm:prSet presAssocID="{A125A1B3-715F-46BF-B523-DA7941399774}" presName="vert1" presStyleCnt="0"/>
      <dgm:spPr/>
    </dgm:pt>
    <dgm:pt modelId="{F103996A-0F27-4F2C-BB01-09D86CDAF846}" type="pres">
      <dgm:prSet presAssocID="{CD2BFC00-AD03-461C-AA17-0F15EBAB9442}" presName="thickLine" presStyleLbl="alignNode1" presStyleIdx="4" presStyleCnt="11"/>
      <dgm:spPr/>
    </dgm:pt>
    <dgm:pt modelId="{D8B736D3-D84C-455E-B557-718041CB8BC0}" type="pres">
      <dgm:prSet presAssocID="{CD2BFC00-AD03-461C-AA17-0F15EBAB9442}" presName="horz1" presStyleCnt="0"/>
      <dgm:spPr/>
    </dgm:pt>
    <dgm:pt modelId="{A749B0F9-2757-473A-81AA-6C193361D6B0}" type="pres">
      <dgm:prSet presAssocID="{CD2BFC00-AD03-461C-AA17-0F15EBAB9442}" presName="tx1" presStyleLbl="revTx" presStyleIdx="4" presStyleCnt="11"/>
      <dgm:spPr/>
    </dgm:pt>
    <dgm:pt modelId="{C4398C74-1CFB-4C99-B36A-0F3B7ABB74BA}" type="pres">
      <dgm:prSet presAssocID="{CD2BFC00-AD03-461C-AA17-0F15EBAB9442}" presName="vert1" presStyleCnt="0"/>
      <dgm:spPr/>
    </dgm:pt>
    <dgm:pt modelId="{2DA52D4E-9B09-4142-B6A2-FB93E859C222}" type="pres">
      <dgm:prSet presAssocID="{CF732377-6B7B-445E-8BD6-1227700A313F}" presName="thickLine" presStyleLbl="alignNode1" presStyleIdx="5" presStyleCnt="11"/>
      <dgm:spPr/>
    </dgm:pt>
    <dgm:pt modelId="{8721964A-88D7-439A-A696-1E8EA6BC0A27}" type="pres">
      <dgm:prSet presAssocID="{CF732377-6B7B-445E-8BD6-1227700A313F}" presName="horz1" presStyleCnt="0"/>
      <dgm:spPr/>
    </dgm:pt>
    <dgm:pt modelId="{1A90E461-E567-4B7F-A792-CD45BB00D7A4}" type="pres">
      <dgm:prSet presAssocID="{CF732377-6B7B-445E-8BD6-1227700A313F}" presName="tx1" presStyleLbl="revTx" presStyleIdx="5" presStyleCnt="11"/>
      <dgm:spPr/>
    </dgm:pt>
    <dgm:pt modelId="{8CB939DA-0EC0-4A64-8F13-09F5C3EC531B}" type="pres">
      <dgm:prSet presAssocID="{CF732377-6B7B-445E-8BD6-1227700A313F}" presName="vert1" presStyleCnt="0"/>
      <dgm:spPr/>
    </dgm:pt>
    <dgm:pt modelId="{8104343D-837F-4065-9463-17FC26CDB05A}" type="pres">
      <dgm:prSet presAssocID="{CAC382E7-3ABB-424C-BD7E-91EEAF29C562}" presName="thickLine" presStyleLbl="alignNode1" presStyleIdx="6" presStyleCnt="11"/>
      <dgm:spPr/>
    </dgm:pt>
    <dgm:pt modelId="{97FB5EF2-0257-40F3-9768-E6D86D6E488B}" type="pres">
      <dgm:prSet presAssocID="{CAC382E7-3ABB-424C-BD7E-91EEAF29C562}" presName="horz1" presStyleCnt="0"/>
      <dgm:spPr/>
    </dgm:pt>
    <dgm:pt modelId="{76C69C85-926E-421A-B888-39D4EEFED680}" type="pres">
      <dgm:prSet presAssocID="{CAC382E7-3ABB-424C-BD7E-91EEAF29C562}" presName="tx1" presStyleLbl="revTx" presStyleIdx="6" presStyleCnt="11"/>
      <dgm:spPr/>
    </dgm:pt>
    <dgm:pt modelId="{A760AA29-DD12-4679-80B2-8E516819BC53}" type="pres">
      <dgm:prSet presAssocID="{CAC382E7-3ABB-424C-BD7E-91EEAF29C562}" presName="vert1" presStyleCnt="0"/>
      <dgm:spPr/>
    </dgm:pt>
    <dgm:pt modelId="{F98D2D71-9578-4F1E-B89E-28006767426E}" type="pres">
      <dgm:prSet presAssocID="{46A40D3B-9A7A-4217-AB2B-85137CFECD4C}" presName="thickLine" presStyleLbl="alignNode1" presStyleIdx="7" presStyleCnt="11"/>
      <dgm:spPr/>
    </dgm:pt>
    <dgm:pt modelId="{A7384610-A4D0-4004-AEC5-1C42F59DC4BE}" type="pres">
      <dgm:prSet presAssocID="{46A40D3B-9A7A-4217-AB2B-85137CFECD4C}" presName="horz1" presStyleCnt="0"/>
      <dgm:spPr/>
    </dgm:pt>
    <dgm:pt modelId="{8370EB21-71F4-4139-95EF-28B57194F756}" type="pres">
      <dgm:prSet presAssocID="{46A40D3B-9A7A-4217-AB2B-85137CFECD4C}" presName="tx1" presStyleLbl="revTx" presStyleIdx="7" presStyleCnt="11"/>
      <dgm:spPr/>
    </dgm:pt>
    <dgm:pt modelId="{A21DC5FC-E574-4940-A4CB-FB77C6ECB204}" type="pres">
      <dgm:prSet presAssocID="{46A40D3B-9A7A-4217-AB2B-85137CFECD4C}" presName="vert1" presStyleCnt="0"/>
      <dgm:spPr/>
    </dgm:pt>
    <dgm:pt modelId="{5A410B58-7ADA-48F9-ABA6-D47537CF4498}" type="pres">
      <dgm:prSet presAssocID="{4AD663EA-45B2-406B-9DC8-4DAD91D5C252}" presName="thickLine" presStyleLbl="alignNode1" presStyleIdx="8" presStyleCnt="11"/>
      <dgm:spPr/>
    </dgm:pt>
    <dgm:pt modelId="{AC27FB6E-49D6-4183-825B-B6F0086A4E78}" type="pres">
      <dgm:prSet presAssocID="{4AD663EA-45B2-406B-9DC8-4DAD91D5C252}" presName="horz1" presStyleCnt="0"/>
      <dgm:spPr/>
    </dgm:pt>
    <dgm:pt modelId="{FD6711CF-27B4-4E3E-8970-F1CF751FA0A8}" type="pres">
      <dgm:prSet presAssocID="{4AD663EA-45B2-406B-9DC8-4DAD91D5C252}" presName="tx1" presStyleLbl="revTx" presStyleIdx="8" presStyleCnt="11"/>
      <dgm:spPr/>
    </dgm:pt>
    <dgm:pt modelId="{52FE9BEF-AC93-4669-8D96-235CD20CFED2}" type="pres">
      <dgm:prSet presAssocID="{4AD663EA-45B2-406B-9DC8-4DAD91D5C252}" presName="vert1" presStyleCnt="0"/>
      <dgm:spPr/>
    </dgm:pt>
    <dgm:pt modelId="{569AAC56-C91B-4691-AA77-C2C79BBE9580}" type="pres">
      <dgm:prSet presAssocID="{F97C1EFA-EEC8-41F6-A7AE-13380F6C3AD7}" presName="thickLine" presStyleLbl="alignNode1" presStyleIdx="9" presStyleCnt="11"/>
      <dgm:spPr/>
    </dgm:pt>
    <dgm:pt modelId="{52B1F73F-299C-4422-99A6-118153C0C16E}" type="pres">
      <dgm:prSet presAssocID="{F97C1EFA-EEC8-41F6-A7AE-13380F6C3AD7}" presName="horz1" presStyleCnt="0"/>
      <dgm:spPr/>
    </dgm:pt>
    <dgm:pt modelId="{15BA9787-75C6-4760-8C92-A2655E10DC07}" type="pres">
      <dgm:prSet presAssocID="{F97C1EFA-EEC8-41F6-A7AE-13380F6C3AD7}" presName="tx1" presStyleLbl="revTx" presStyleIdx="9" presStyleCnt="11"/>
      <dgm:spPr/>
    </dgm:pt>
    <dgm:pt modelId="{28F94BBE-0BFF-4E3A-9B17-4CDA74C5F4DB}" type="pres">
      <dgm:prSet presAssocID="{F97C1EFA-EEC8-41F6-A7AE-13380F6C3AD7}" presName="vert1" presStyleCnt="0"/>
      <dgm:spPr/>
    </dgm:pt>
    <dgm:pt modelId="{19E2BB21-C7B7-40C2-9387-62DDFAC88A3D}" type="pres">
      <dgm:prSet presAssocID="{157F9617-5BDD-4C14-832C-1FD142793978}" presName="thickLine" presStyleLbl="alignNode1" presStyleIdx="10" presStyleCnt="11"/>
      <dgm:spPr/>
    </dgm:pt>
    <dgm:pt modelId="{8B52B35B-3365-4415-AC29-9E1B3F91BFAF}" type="pres">
      <dgm:prSet presAssocID="{157F9617-5BDD-4C14-832C-1FD142793978}" presName="horz1" presStyleCnt="0"/>
      <dgm:spPr/>
    </dgm:pt>
    <dgm:pt modelId="{5DA2A952-E258-47CE-A90E-73D4B5BBD3BE}" type="pres">
      <dgm:prSet presAssocID="{157F9617-5BDD-4C14-832C-1FD142793978}" presName="tx1" presStyleLbl="revTx" presStyleIdx="10" presStyleCnt="11"/>
      <dgm:spPr/>
    </dgm:pt>
    <dgm:pt modelId="{D2C901BE-75EE-4428-B0CE-960B5695E6D3}" type="pres">
      <dgm:prSet presAssocID="{157F9617-5BDD-4C14-832C-1FD142793978}" presName="vert1" presStyleCnt="0"/>
      <dgm:spPr/>
    </dgm:pt>
  </dgm:ptLst>
  <dgm:cxnLst>
    <dgm:cxn modelId="{6223990F-42FD-49E7-B12A-B7B69FD56B8C}" srcId="{B82E4A33-0357-4893-856B-86BF316EDA12}" destId="{F97C1EFA-EEC8-41F6-A7AE-13380F6C3AD7}" srcOrd="9" destOrd="0" parTransId="{2BF31FCB-3B29-4623-89D4-2103C3737DFB}" sibTransId="{3C1FE3CA-A834-4A98-8C35-6912C694D116}"/>
    <dgm:cxn modelId="{73B96A19-341B-47D0-8E10-269B595301CE}" srcId="{B82E4A33-0357-4893-856B-86BF316EDA12}" destId="{157F9617-5BDD-4C14-832C-1FD142793978}" srcOrd="10" destOrd="0" parTransId="{498A5819-2863-455A-98FB-1D755D207BF1}" sibTransId="{44CBF01D-760A-4841-907B-125867A7F45C}"/>
    <dgm:cxn modelId="{21041825-4AA2-4642-AFC9-EBBF0ED2E821}" type="presOf" srcId="{A125A1B3-715F-46BF-B523-DA7941399774}" destId="{C14EAEBB-1EB7-47F2-93B2-47B789B3B17D}" srcOrd="0" destOrd="0" presId="urn:microsoft.com/office/officeart/2008/layout/LinedList"/>
    <dgm:cxn modelId="{3824F32F-2E10-460C-BAA4-242A05719E7D}" srcId="{B82E4A33-0357-4893-856B-86BF316EDA12}" destId="{45D7CB2E-B2D1-4384-9503-9D9D00A235F5}" srcOrd="1" destOrd="0" parTransId="{723876B5-7231-4FB7-8C8E-EADA6251DF55}" sibTransId="{08949568-9DF8-40B3-BF11-DF286CABFBE9}"/>
    <dgm:cxn modelId="{85075337-9FB5-4099-B0F4-471CB64016B3}" type="presOf" srcId="{F97C1EFA-EEC8-41F6-A7AE-13380F6C3AD7}" destId="{15BA9787-75C6-4760-8C92-A2655E10DC07}" srcOrd="0" destOrd="0" presId="urn:microsoft.com/office/officeart/2008/layout/LinedList"/>
    <dgm:cxn modelId="{71121345-2834-4A01-9EBC-F111DAF7E39A}" srcId="{B82E4A33-0357-4893-856B-86BF316EDA12}" destId="{68727B76-7E02-4C54-BDB6-EA5225B85974}" srcOrd="0" destOrd="0" parTransId="{3E319014-6E2A-4421-A211-2681EAEABE32}" sibTransId="{5770CD2C-1A0F-409E-A86E-9A7F0C07D7D4}"/>
    <dgm:cxn modelId="{99375467-B850-437F-A4DB-D34B8F63E532}" type="presOf" srcId="{68727B76-7E02-4C54-BDB6-EA5225B85974}" destId="{4D7CDFA4-3804-45B9-A0E2-13F9AAF9CAB7}" srcOrd="0" destOrd="0" presId="urn:microsoft.com/office/officeart/2008/layout/LinedList"/>
    <dgm:cxn modelId="{5D1F834A-6937-4018-8BE1-899D9BDE0B26}" type="presOf" srcId="{45D7CB2E-B2D1-4384-9503-9D9D00A235F5}" destId="{140A5D17-8805-44CB-A4D0-D1873705CE62}" srcOrd="0" destOrd="0" presId="urn:microsoft.com/office/officeart/2008/layout/LinedList"/>
    <dgm:cxn modelId="{CA936B6C-5845-4FE0-89AF-0A32AB67CE8C}" type="presOf" srcId="{7ECF0E1C-2239-4D35-A93F-79CAB141A2B6}" destId="{7436F92A-9E2C-4051-AFC0-B991AEA28B70}" srcOrd="0" destOrd="0" presId="urn:microsoft.com/office/officeart/2008/layout/LinedList"/>
    <dgm:cxn modelId="{1DFF1776-B75A-4EB5-8593-E92837FB27EE}" srcId="{B82E4A33-0357-4893-856B-86BF316EDA12}" destId="{4AD663EA-45B2-406B-9DC8-4DAD91D5C252}" srcOrd="8" destOrd="0" parTransId="{0BB9562A-CC46-46EC-98C1-BE5220099E12}" sibTransId="{C0604E35-A855-4D7A-A16A-977D2F67A01E}"/>
    <dgm:cxn modelId="{74F9D857-F586-46B2-9E9B-4CA63498129D}" type="presOf" srcId="{CF732377-6B7B-445E-8BD6-1227700A313F}" destId="{1A90E461-E567-4B7F-A792-CD45BB00D7A4}" srcOrd="0" destOrd="0" presId="urn:microsoft.com/office/officeart/2008/layout/LinedList"/>
    <dgm:cxn modelId="{8F7CD17D-E67D-481A-BB6E-22950B518634}" type="presOf" srcId="{157F9617-5BDD-4C14-832C-1FD142793978}" destId="{5DA2A952-E258-47CE-A90E-73D4B5BBD3BE}" srcOrd="0" destOrd="0" presId="urn:microsoft.com/office/officeart/2008/layout/LinedList"/>
    <dgm:cxn modelId="{7DA00C82-23DF-49CA-A9EB-37180597837D}" srcId="{B82E4A33-0357-4893-856B-86BF316EDA12}" destId="{CF732377-6B7B-445E-8BD6-1227700A313F}" srcOrd="5" destOrd="0" parTransId="{E5E4BC57-CB74-4AFD-88F1-7069C431B8C3}" sibTransId="{D48146A6-20BF-485B-81C8-E1CB0D2484D9}"/>
    <dgm:cxn modelId="{9C75D8A1-C0B6-43D6-A089-AB81E1DFD826}" srcId="{B82E4A33-0357-4893-856B-86BF316EDA12}" destId="{46A40D3B-9A7A-4217-AB2B-85137CFECD4C}" srcOrd="7" destOrd="0" parTransId="{C2035459-922A-4C77-9A12-7780954DA0F3}" sibTransId="{59C4B61D-0FFA-4E4F-9EC6-905ED913EB52}"/>
    <dgm:cxn modelId="{A3FA12A7-5F34-4808-B1BF-51255EC75623}" type="presOf" srcId="{46A40D3B-9A7A-4217-AB2B-85137CFECD4C}" destId="{8370EB21-71F4-4139-95EF-28B57194F756}" srcOrd="0" destOrd="0" presId="urn:microsoft.com/office/officeart/2008/layout/LinedList"/>
    <dgm:cxn modelId="{B74315BB-3D56-4A8E-9CF9-3CE8C8C8C125}" srcId="{B82E4A33-0357-4893-856B-86BF316EDA12}" destId="{CD2BFC00-AD03-461C-AA17-0F15EBAB9442}" srcOrd="4" destOrd="0" parTransId="{2875F2F2-A4E2-4A05-8C62-EBBD7A9C1C35}" sibTransId="{40F8D7C2-59C5-4A01-AE84-5D0C893E765B}"/>
    <dgm:cxn modelId="{F4EBA7BB-700E-4B1E-809A-5E34B68B7CA3}" type="presOf" srcId="{B82E4A33-0357-4893-856B-86BF316EDA12}" destId="{A436B252-3B97-487A-9903-96C33107F5E5}" srcOrd="0" destOrd="0" presId="urn:microsoft.com/office/officeart/2008/layout/LinedList"/>
    <dgm:cxn modelId="{F06DA7CD-8891-440A-A84C-B03DF70E5397}" type="presOf" srcId="{CD2BFC00-AD03-461C-AA17-0F15EBAB9442}" destId="{A749B0F9-2757-473A-81AA-6C193361D6B0}" srcOrd="0" destOrd="0" presId="urn:microsoft.com/office/officeart/2008/layout/LinedList"/>
    <dgm:cxn modelId="{A7330CD6-0F89-4993-BC10-82751025C30A}" srcId="{B82E4A33-0357-4893-856B-86BF316EDA12}" destId="{7ECF0E1C-2239-4D35-A93F-79CAB141A2B6}" srcOrd="2" destOrd="0" parTransId="{3AB40040-2160-44EF-8109-C5B83F7B4B02}" sibTransId="{B466A70E-1A15-4F44-A16C-F7AAE44E999E}"/>
    <dgm:cxn modelId="{EACB59D8-984D-417A-9D30-EA842428CB96}" type="presOf" srcId="{4AD663EA-45B2-406B-9DC8-4DAD91D5C252}" destId="{FD6711CF-27B4-4E3E-8970-F1CF751FA0A8}" srcOrd="0" destOrd="0" presId="urn:microsoft.com/office/officeart/2008/layout/LinedList"/>
    <dgm:cxn modelId="{C53882E2-1037-47F4-8431-9FC9C10811FF}" srcId="{B82E4A33-0357-4893-856B-86BF316EDA12}" destId="{A125A1B3-715F-46BF-B523-DA7941399774}" srcOrd="3" destOrd="0" parTransId="{E271854C-4003-48FA-AF2F-7053F5B48F58}" sibTransId="{3779177F-2366-4835-9A08-FFDE35F41455}"/>
    <dgm:cxn modelId="{15E5D7E8-5614-4722-9107-C6988FA997AB}" srcId="{B82E4A33-0357-4893-856B-86BF316EDA12}" destId="{CAC382E7-3ABB-424C-BD7E-91EEAF29C562}" srcOrd="6" destOrd="0" parTransId="{D683FC7C-CEC1-42C0-AB8A-6A3BB61FB0B3}" sibTransId="{EF4675D2-454F-47C1-A372-D9DAC9AB1E9D}"/>
    <dgm:cxn modelId="{C66066EB-E37F-4223-8219-1F0A8BE1DC6E}" type="presOf" srcId="{CAC382E7-3ABB-424C-BD7E-91EEAF29C562}" destId="{76C69C85-926E-421A-B888-39D4EEFED680}" srcOrd="0" destOrd="0" presId="urn:microsoft.com/office/officeart/2008/layout/LinedList"/>
    <dgm:cxn modelId="{73C9DFE1-9688-44A4-A262-D8FE5AA36DD4}" type="presParOf" srcId="{A436B252-3B97-487A-9903-96C33107F5E5}" destId="{9AD4BFA8-B8C7-4FD7-9A2A-6DDCD589458A}" srcOrd="0" destOrd="0" presId="urn:microsoft.com/office/officeart/2008/layout/LinedList"/>
    <dgm:cxn modelId="{DA67446F-0738-422A-ACF9-003D1AB11F6C}" type="presParOf" srcId="{A436B252-3B97-487A-9903-96C33107F5E5}" destId="{62E32D8D-8C0E-42F6-8713-A7B21714B3FB}" srcOrd="1" destOrd="0" presId="urn:microsoft.com/office/officeart/2008/layout/LinedList"/>
    <dgm:cxn modelId="{97247B19-38F6-4D11-995F-7300EB51F5A5}" type="presParOf" srcId="{62E32D8D-8C0E-42F6-8713-A7B21714B3FB}" destId="{4D7CDFA4-3804-45B9-A0E2-13F9AAF9CAB7}" srcOrd="0" destOrd="0" presId="urn:microsoft.com/office/officeart/2008/layout/LinedList"/>
    <dgm:cxn modelId="{AC0D9BE6-7A94-413D-A70C-66E043DA551B}" type="presParOf" srcId="{62E32D8D-8C0E-42F6-8713-A7B21714B3FB}" destId="{F4815EBB-54F2-4EB0-8197-AD2818D18E16}" srcOrd="1" destOrd="0" presId="urn:microsoft.com/office/officeart/2008/layout/LinedList"/>
    <dgm:cxn modelId="{6CBFEAAF-0342-43BC-AA3C-B929A2249791}" type="presParOf" srcId="{A436B252-3B97-487A-9903-96C33107F5E5}" destId="{FE80D494-A7ED-46F5-B993-02A7CE3FBAF3}" srcOrd="2" destOrd="0" presId="urn:microsoft.com/office/officeart/2008/layout/LinedList"/>
    <dgm:cxn modelId="{CC8A0780-F477-43EF-AEC9-66F7B3A39D45}" type="presParOf" srcId="{A436B252-3B97-487A-9903-96C33107F5E5}" destId="{BA220BF4-AF3C-40EC-AA36-EEFD4CCA0F43}" srcOrd="3" destOrd="0" presId="urn:microsoft.com/office/officeart/2008/layout/LinedList"/>
    <dgm:cxn modelId="{32E31B60-E79E-4FD0-90A8-673F836EE3E5}" type="presParOf" srcId="{BA220BF4-AF3C-40EC-AA36-EEFD4CCA0F43}" destId="{140A5D17-8805-44CB-A4D0-D1873705CE62}" srcOrd="0" destOrd="0" presId="urn:microsoft.com/office/officeart/2008/layout/LinedList"/>
    <dgm:cxn modelId="{D4F6D023-B16E-428E-9731-8E90E770B7E8}" type="presParOf" srcId="{BA220BF4-AF3C-40EC-AA36-EEFD4CCA0F43}" destId="{ECD415E7-A2BA-472F-8603-95A6C473C8B1}" srcOrd="1" destOrd="0" presId="urn:microsoft.com/office/officeart/2008/layout/LinedList"/>
    <dgm:cxn modelId="{93B9BD5D-FF0A-47E7-803B-711BA88D6F3B}" type="presParOf" srcId="{A436B252-3B97-487A-9903-96C33107F5E5}" destId="{CEB7BAD7-1DF0-407D-A616-70F79D688C29}" srcOrd="4" destOrd="0" presId="urn:microsoft.com/office/officeart/2008/layout/LinedList"/>
    <dgm:cxn modelId="{F5221384-E14E-4818-8D2F-FDF59ED72983}" type="presParOf" srcId="{A436B252-3B97-487A-9903-96C33107F5E5}" destId="{FE048B5D-E51A-4C9D-884B-6D243D039301}" srcOrd="5" destOrd="0" presId="urn:microsoft.com/office/officeart/2008/layout/LinedList"/>
    <dgm:cxn modelId="{E644B1EE-F1D0-4559-93FF-DBF8243FCE86}" type="presParOf" srcId="{FE048B5D-E51A-4C9D-884B-6D243D039301}" destId="{7436F92A-9E2C-4051-AFC0-B991AEA28B70}" srcOrd="0" destOrd="0" presId="urn:microsoft.com/office/officeart/2008/layout/LinedList"/>
    <dgm:cxn modelId="{53851825-2458-4A92-BE80-81F441BC17D0}" type="presParOf" srcId="{FE048B5D-E51A-4C9D-884B-6D243D039301}" destId="{06A0C24A-C24F-4EF8-AFEC-B2F62EE7EB61}" srcOrd="1" destOrd="0" presId="urn:microsoft.com/office/officeart/2008/layout/LinedList"/>
    <dgm:cxn modelId="{30AD074B-99D8-44F0-B894-2CE6AAF1CC90}" type="presParOf" srcId="{A436B252-3B97-487A-9903-96C33107F5E5}" destId="{091FCD38-B0E8-4413-9F7E-92D9E6E65747}" srcOrd="6" destOrd="0" presId="urn:microsoft.com/office/officeart/2008/layout/LinedList"/>
    <dgm:cxn modelId="{0248AE13-DD07-40CC-AB7F-0BC60588CDA5}" type="presParOf" srcId="{A436B252-3B97-487A-9903-96C33107F5E5}" destId="{FC0EB130-B44A-4653-9E87-A33C4A94A282}" srcOrd="7" destOrd="0" presId="urn:microsoft.com/office/officeart/2008/layout/LinedList"/>
    <dgm:cxn modelId="{069046F9-1CB7-46A9-A28C-715B25C10094}" type="presParOf" srcId="{FC0EB130-B44A-4653-9E87-A33C4A94A282}" destId="{C14EAEBB-1EB7-47F2-93B2-47B789B3B17D}" srcOrd="0" destOrd="0" presId="urn:microsoft.com/office/officeart/2008/layout/LinedList"/>
    <dgm:cxn modelId="{C1695011-CB40-46D0-B055-778A20B1938E}" type="presParOf" srcId="{FC0EB130-B44A-4653-9E87-A33C4A94A282}" destId="{1B164801-7D95-4CA6-AB46-C37D28D4CD34}" srcOrd="1" destOrd="0" presId="urn:microsoft.com/office/officeart/2008/layout/LinedList"/>
    <dgm:cxn modelId="{F4D5B34F-2764-4967-9F54-2B28A66CBDF2}" type="presParOf" srcId="{A436B252-3B97-487A-9903-96C33107F5E5}" destId="{F103996A-0F27-4F2C-BB01-09D86CDAF846}" srcOrd="8" destOrd="0" presId="urn:microsoft.com/office/officeart/2008/layout/LinedList"/>
    <dgm:cxn modelId="{3AC6E24B-41B9-4C8C-8647-24C9DC6E7EC4}" type="presParOf" srcId="{A436B252-3B97-487A-9903-96C33107F5E5}" destId="{D8B736D3-D84C-455E-B557-718041CB8BC0}" srcOrd="9" destOrd="0" presId="urn:microsoft.com/office/officeart/2008/layout/LinedList"/>
    <dgm:cxn modelId="{41B94164-64F1-42BE-B6CE-D6FA899E9927}" type="presParOf" srcId="{D8B736D3-D84C-455E-B557-718041CB8BC0}" destId="{A749B0F9-2757-473A-81AA-6C193361D6B0}" srcOrd="0" destOrd="0" presId="urn:microsoft.com/office/officeart/2008/layout/LinedList"/>
    <dgm:cxn modelId="{904ECBD7-A7FB-41B6-B49B-D4502A4224EF}" type="presParOf" srcId="{D8B736D3-D84C-455E-B557-718041CB8BC0}" destId="{C4398C74-1CFB-4C99-B36A-0F3B7ABB74BA}" srcOrd="1" destOrd="0" presId="urn:microsoft.com/office/officeart/2008/layout/LinedList"/>
    <dgm:cxn modelId="{DCF50880-0D2A-4275-B285-49459FB3017C}" type="presParOf" srcId="{A436B252-3B97-487A-9903-96C33107F5E5}" destId="{2DA52D4E-9B09-4142-B6A2-FB93E859C222}" srcOrd="10" destOrd="0" presId="urn:microsoft.com/office/officeart/2008/layout/LinedList"/>
    <dgm:cxn modelId="{EE75309E-6C9A-4041-BF6C-A6E1CF9D7B1A}" type="presParOf" srcId="{A436B252-3B97-487A-9903-96C33107F5E5}" destId="{8721964A-88D7-439A-A696-1E8EA6BC0A27}" srcOrd="11" destOrd="0" presId="urn:microsoft.com/office/officeart/2008/layout/LinedList"/>
    <dgm:cxn modelId="{54928718-D8CF-4BD7-BFE9-36CA1648DD04}" type="presParOf" srcId="{8721964A-88D7-439A-A696-1E8EA6BC0A27}" destId="{1A90E461-E567-4B7F-A792-CD45BB00D7A4}" srcOrd="0" destOrd="0" presId="urn:microsoft.com/office/officeart/2008/layout/LinedList"/>
    <dgm:cxn modelId="{132150F7-D78B-466D-AD88-326AF130ED81}" type="presParOf" srcId="{8721964A-88D7-439A-A696-1E8EA6BC0A27}" destId="{8CB939DA-0EC0-4A64-8F13-09F5C3EC531B}" srcOrd="1" destOrd="0" presId="urn:microsoft.com/office/officeart/2008/layout/LinedList"/>
    <dgm:cxn modelId="{659DB453-8DB5-41DF-A6C2-651F7A325E73}" type="presParOf" srcId="{A436B252-3B97-487A-9903-96C33107F5E5}" destId="{8104343D-837F-4065-9463-17FC26CDB05A}" srcOrd="12" destOrd="0" presId="urn:microsoft.com/office/officeart/2008/layout/LinedList"/>
    <dgm:cxn modelId="{F72F0A93-1485-4BF9-B549-9BC65BC741F8}" type="presParOf" srcId="{A436B252-3B97-487A-9903-96C33107F5E5}" destId="{97FB5EF2-0257-40F3-9768-E6D86D6E488B}" srcOrd="13" destOrd="0" presId="urn:microsoft.com/office/officeart/2008/layout/LinedList"/>
    <dgm:cxn modelId="{A539C877-B798-4CDE-B336-1FD19956C8FF}" type="presParOf" srcId="{97FB5EF2-0257-40F3-9768-E6D86D6E488B}" destId="{76C69C85-926E-421A-B888-39D4EEFED680}" srcOrd="0" destOrd="0" presId="urn:microsoft.com/office/officeart/2008/layout/LinedList"/>
    <dgm:cxn modelId="{CEBE7ABA-9407-4A5C-B09F-6A8D88348E86}" type="presParOf" srcId="{97FB5EF2-0257-40F3-9768-E6D86D6E488B}" destId="{A760AA29-DD12-4679-80B2-8E516819BC53}" srcOrd="1" destOrd="0" presId="urn:microsoft.com/office/officeart/2008/layout/LinedList"/>
    <dgm:cxn modelId="{20BB590D-1EF1-430F-86D5-02249B0FE946}" type="presParOf" srcId="{A436B252-3B97-487A-9903-96C33107F5E5}" destId="{F98D2D71-9578-4F1E-B89E-28006767426E}" srcOrd="14" destOrd="0" presId="urn:microsoft.com/office/officeart/2008/layout/LinedList"/>
    <dgm:cxn modelId="{79A83172-4EC7-4D98-88E2-811052CEF0F4}" type="presParOf" srcId="{A436B252-3B97-487A-9903-96C33107F5E5}" destId="{A7384610-A4D0-4004-AEC5-1C42F59DC4BE}" srcOrd="15" destOrd="0" presId="urn:microsoft.com/office/officeart/2008/layout/LinedList"/>
    <dgm:cxn modelId="{F3FF892D-3BF1-43ED-9033-A4E3146B02BF}" type="presParOf" srcId="{A7384610-A4D0-4004-AEC5-1C42F59DC4BE}" destId="{8370EB21-71F4-4139-95EF-28B57194F756}" srcOrd="0" destOrd="0" presId="urn:microsoft.com/office/officeart/2008/layout/LinedList"/>
    <dgm:cxn modelId="{E94B2A53-081F-44EA-A3BA-0D80A3E784B2}" type="presParOf" srcId="{A7384610-A4D0-4004-AEC5-1C42F59DC4BE}" destId="{A21DC5FC-E574-4940-A4CB-FB77C6ECB204}" srcOrd="1" destOrd="0" presId="urn:microsoft.com/office/officeart/2008/layout/LinedList"/>
    <dgm:cxn modelId="{65717CB6-C5A0-4D6F-8079-6362746A6EDF}" type="presParOf" srcId="{A436B252-3B97-487A-9903-96C33107F5E5}" destId="{5A410B58-7ADA-48F9-ABA6-D47537CF4498}" srcOrd="16" destOrd="0" presId="urn:microsoft.com/office/officeart/2008/layout/LinedList"/>
    <dgm:cxn modelId="{AE539BDC-C29C-4BE2-8A60-530A5BCEC658}" type="presParOf" srcId="{A436B252-3B97-487A-9903-96C33107F5E5}" destId="{AC27FB6E-49D6-4183-825B-B6F0086A4E78}" srcOrd="17" destOrd="0" presId="urn:microsoft.com/office/officeart/2008/layout/LinedList"/>
    <dgm:cxn modelId="{0BD95E9B-5FF8-4DFE-BC32-32BBCFE9943E}" type="presParOf" srcId="{AC27FB6E-49D6-4183-825B-B6F0086A4E78}" destId="{FD6711CF-27B4-4E3E-8970-F1CF751FA0A8}" srcOrd="0" destOrd="0" presId="urn:microsoft.com/office/officeart/2008/layout/LinedList"/>
    <dgm:cxn modelId="{59A11E41-F9AE-4AA0-B377-6CE9BB7F7333}" type="presParOf" srcId="{AC27FB6E-49D6-4183-825B-B6F0086A4E78}" destId="{52FE9BEF-AC93-4669-8D96-235CD20CFED2}" srcOrd="1" destOrd="0" presId="urn:microsoft.com/office/officeart/2008/layout/LinedList"/>
    <dgm:cxn modelId="{B66D7B5E-EED2-4F8C-805A-0ED595DDFA41}" type="presParOf" srcId="{A436B252-3B97-487A-9903-96C33107F5E5}" destId="{569AAC56-C91B-4691-AA77-C2C79BBE9580}" srcOrd="18" destOrd="0" presId="urn:microsoft.com/office/officeart/2008/layout/LinedList"/>
    <dgm:cxn modelId="{12D73252-C30E-40D4-B63C-C58B6E8E28C9}" type="presParOf" srcId="{A436B252-3B97-487A-9903-96C33107F5E5}" destId="{52B1F73F-299C-4422-99A6-118153C0C16E}" srcOrd="19" destOrd="0" presId="urn:microsoft.com/office/officeart/2008/layout/LinedList"/>
    <dgm:cxn modelId="{F1977D8E-8224-4D0C-884D-44DAEEF90EDD}" type="presParOf" srcId="{52B1F73F-299C-4422-99A6-118153C0C16E}" destId="{15BA9787-75C6-4760-8C92-A2655E10DC07}" srcOrd="0" destOrd="0" presId="urn:microsoft.com/office/officeart/2008/layout/LinedList"/>
    <dgm:cxn modelId="{50789617-4140-4B08-963C-5246236E0637}" type="presParOf" srcId="{52B1F73F-299C-4422-99A6-118153C0C16E}" destId="{28F94BBE-0BFF-4E3A-9B17-4CDA74C5F4DB}" srcOrd="1" destOrd="0" presId="urn:microsoft.com/office/officeart/2008/layout/LinedList"/>
    <dgm:cxn modelId="{5996ABB9-EDBA-47CE-8B31-A0D6546BF12B}" type="presParOf" srcId="{A436B252-3B97-487A-9903-96C33107F5E5}" destId="{19E2BB21-C7B7-40C2-9387-62DDFAC88A3D}" srcOrd="20" destOrd="0" presId="urn:microsoft.com/office/officeart/2008/layout/LinedList"/>
    <dgm:cxn modelId="{FC57CDB1-79A8-4A2F-9414-52412FDEA312}" type="presParOf" srcId="{A436B252-3B97-487A-9903-96C33107F5E5}" destId="{8B52B35B-3365-4415-AC29-9E1B3F91BFAF}" srcOrd="21" destOrd="0" presId="urn:microsoft.com/office/officeart/2008/layout/LinedList"/>
    <dgm:cxn modelId="{D23B5B12-672D-4565-B4CC-B39975E42C50}" type="presParOf" srcId="{8B52B35B-3365-4415-AC29-9E1B3F91BFAF}" destId="{5DA2A952-E258-47CE-A90E-73D4B5BBD3BE}" srcOrd="0" destOrd="0" presId="urn:microsoft.com/office/officeart/2008/layout/LinedList"/>
    <dgm:cxn modelId="{FC5BB142-E083-4284-BCE7-AC13D73735F5}" type="presParOf" srcId="{8B52B35B-3365-4415-AC29-9E1B3F91BFAF}" destId="{D2C901BE-75EE-4428-B0CE-960B5695E6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4BFA8-B8C7-4FD7-9A2A-6DDCD589458A}">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7CDFA4-3804-45B9-A0E2-13F9AAF9CAB7}">
      <dsp:nvSpPr>
        <dsp:cNvPr id="0" name=""/>
        <dsp:cNvSpPr/>
      </dsp:nvSpPr>
      <dsp:spPr>
        <a:xfrm>
          <a:off x="0" y="212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Basha, M. (2023). Impact of artificial intelligence on marketing. </a:t>
          </a:r>
          <a:r>
            <a:rPr lang="en-US" sz="1200" i="1" kern="1200" dirty="0">
              <a:latin typeface="Arial" panose="020B0604020202020204" pitchFamily="34" charset="0"/>
              <a:cs typeface="Arial" panose="020B0604020202020204" pitchFamily="34" charset="0"/>
            </a:rPr>
            <a:t>East Asian Journal of Multidisciplinary Research, 2(</a:t>
          </a:r>
          <a:r>
            <a:rPr lang="en-US" sz="1200" kern="1200" dirty="0">
              <a:latin typeface="Arial" panose="020B0604020202020204" pitchFamily="34" charset="0"/>
              <a:cs typeface="Arial" panose="020B0604020202020204" pitchFamily="34" charset="0"/>
            </a:rPr>
            <a:t>3), 993–1004.</a:t>
          </a:r>
        </a:p>
      </dsp:txBody>
      <dsp:txXfrm>
        <a:off x="0" y="2124"/>
        <a:ext cx="10515600" cy="395189"/>
      </dsp:txXfrm>
    </dsp:sp>
    <dsp:sp modelId="{FE80D494-A7ED-46F5-B993-02A7CE3FBAF3}">
      <dsp:nvSpPr>
        <dsp:cNvPr id="0" name=""/>
        <dsp:cNvSpPr/>
      </dsp:nvSpPr>
      <dsp:spPr>
        <a:xfrm>
          <a:off x="0" y="39731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A5D17-8805-44CB-A4D0-D1873705CE62}">
      <dsp:nvSpPr>
        <dsp:cNvPr id="0" name=""/>
        <dsp:cNvSpPr/>
      </dsp:nvSpPr>
      <dsp:spPr>
        <a:xfrm>
          <a:off x="0" y="39731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Bolton, R. N. (2022). The convergence of sustainability and marketing: Transforming marketing to respond to a new world. </a:t>
          </a:r>
          <a:r>
            <a:rPr lang="en-US" sz="1200" i="1" kern="1200" dirty="0">
              <a:latin typeface="Arial" panose="020B0604020202020204" pitchFamily="34" charset="0"/>
              <a:cs typeface="Arial" panose="020B0604020202020204" pitchFamily="34" charset="0"/>
            </a:rPr>
            <a:t>Australasian Marketing Journal, 30(</a:t>
          </a:r>
          <a:r>
            <a:rPr lang="en-US" sz="1200" kern="1200" dirty="0">
              <a:latin typeface="Arial" panose="020B0604020202020204" pitchFamily="34" charset="0"/>
              <a:cs typeface="Arial" panose="020B0604020202020204" pitchFamily="34" charset="0"/>
            </a:rPr>
            <a:t>2), 107–112.</a:t>
          </a:r>
        </a:p>
      </dsp:txBody>
      <dsp:txXfrm>
        <a:off x="0" y="397314"/>
        <a:ext cx="10515600" cy="395189"/>
      </dsp:txXfrm>
    </dsp:sp>
    <dsp:sp modelId="{CEB7BAD7-1DF0-407D-A616-70F79D688C29}">
      <dsp:nvSpPr>
        <dsp:cNvPr id="0" name=""/>
        <dsp:cNvSpPr/>
      </dsp:nvSpPr>
      <dsp:spPr>
        <a:xfrm>
          <a:off x="0" y="7925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36F92A-9E2C-4051-AFC0-B991AEA28B70}">
      <dsp:nvSpPr>
        <dsp:cNvPr id="0" name=""/>
        <dsp:cNvSpPr/>
      </dsp:nvSpPr>
      <dsp:spPr>
        <a:xfrm>
          <a:off x="0" y="79250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Bongers, F. M., Schumann, J. H., &amp; Schmitz, C. (2021). How the introduction of digital sales channels affects salespeople in business-to-business contexts: a qualitative inquiry. </a:t>
          </a:r>
          <a:r>
            <a:rPr lang="en-US" sz="1200" i="1" kern="1200" dirty="0">
              <a:latin typeface="Arial" panose="020B0604020202020204" pitchFamily="34" charset="0"/>
              <a:cs typeface="Arial" panose="020B0604020202020204" pitchFamily="34" charset="0"/>
            </a:rPr>
            <a:t>Journal of Personal selling &amp; sales Management, 41</a:t>
          </a:r>
          <a:r>
            <a:rPr lang="en-US" sz="1200" kern="1200" dirty="0">
              <a:latin typeface="Arial" panose="020B0604020202020204" pitchFamily="34" charset="0"/>
              <a:cs typeface="Arial" panose="020B0604020202020204" pitchFamily="34" charset="0"/>
            </a:rPr>
            <a:t>(2), 150-166.</a:t>
          </a:r>
        </a:p>
      </dsp:txBody>
      <dsp:txXfrm>
        <a:off x="0" y="792504"/>
        <a:ext cx="10515600" cy="395189"/>
      </dsp:txXfrm>
    </dsp:sp>
    <dsp:sp modelId="{091FCD38-B0E8-4413-9F7E-92D9E6E65747}">
      <dsp:nvSpPr>
        <dsp:cNvPr id="0" name=""/>
        <dsp:cNvSpPr/>
      </dsp:nvSpPr>
      <dsp:spPr>
        <a:xfrm>
          <a:off x="0" y="118769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4EAEBB-1EB7-47F2-93B2-47B789B3B17D}">
      <dsp:nvSpPr>
        <dsp:cNvPr id="0" name=""/>
        <dsp:cNvSpPr/>
      </dsp:nvSpPr>
      <dsp:spPr>
        <a:xfrm>
          <a:off x="0" y="118769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Chen, L., Jiang, M., Jia, F., &amp; Liu, G. (2022). Artificial intelligence adoption in business-to-business marketing: Toward a conceptual framework. </a:t>
          </a:r>
          <a:r>
            <a:rPr lang="en-US" sz="1200" i="1" kern="1200" dirty="0">
              <a:latin typeface="Arial" panose="020B0604020202020204" pitchFamily="34" charset="0"/>
              <a:cs typeface="Arial" panose="020B0604020202020204" pitchFamily="34" charset="0"/>
            </a:rPr>
            <a:t>Journal of Business &amp; Industrial Marketing, 37(</a:t>
          </a:r>
          <a:r>
            <a:rPr lang="en-US" sz="1200" kern="1200" dirty="0">
              <a:latin typeface="Arial" panose="020B0604020202020204" pitchFamily="34" charset="0"/>
              <a:cs typeface="Arial" panose="020B0604020202020204" pitchFamily="34" charset="0"/>
            </a:rPr>
            <a:t>5), 1025–1044.</a:t>
          </a:r>
        </a:p>
      </dsp:txBody>
      <dsp:txXfrm>
        <a:off x="0" y="1187694"/>
        <a:ext cx="10515600" cy="395189"/>
      </dsp:txXfrm>
    </dsp:sp>
    <dsp:sp modelId="{F103996A-0F27-4F2C-BB01-09D86CDAF846}">
      <dsp:nvSpPr>
        <dsp:cNvPr id="0" name=""/>
        <dsp:cNvSpPr/>
      </dsp:nvSpPr>
      <dsp:spPr>
        <a:xfrm>
          <a:off x="0" y="158288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9B0F9-2757-473A-81AA-6C193361D6B0}">
      <dsp:nvSpPr>
        <dsp:cNvPr id="0" name=""/>
        <dsp:cNvSpPr/>
      </dsp:nvSpPr>
      <dsp:spPr>
        <a:xfrm>
          <a:off x="0" y="158288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Edwards, J., Miles, M. P., D’Alessandro, S., &amp; Frost, M. (2022). Linking B2B sales performance to entrepreneurial self-efficacy, entrepreneurial selling actions. </a:t>
          </a:r>
          <a:r>
            <a:rPr lang="en-US" sz="1200" i="1" kern="1200" dirty="0">
              <a:latin typeface="Arial" panose="020B0604020202020204" pitchFamily="34" charset="0"/>
              <a:cs typeface="Arial" panose="020B0604020202020204" pitchFamily="34" charset="0"/>
            </a:rPr>
            <a:t>Journal of Business Research, 142</a:t>
          </a:r>
          <a:r>
            <a:rPr lang="en-US" sz="1200" kern="1200" dirty="0">
              <a:latin typeface="Arial" panose="020B0604020202020204" pitchFamily="34" charset="0"/>
              <a:cs typeface="Arial" panose="020B0604020202020204" pitchFamily="34" charset="0"/>
            </a:rPr>
            <a:t>, 585–593.</a:t>
          </a:r>
        </a:p>
      </dsp:txBody>
      <dsp:txXfrm>
        <a:off x="0" y="1582884"/>
        <a:ext cx="10515600" cy="395189"/>
      </dsp:txXfrm>
    </dsp:sp>
    <dsp:sp modelId="{2DA52D4E-9B09-4142-B6A2-FB93E859C222}">
      <dsp:nvSpPr>
        <dsp:cNvPr id="0" name=""/>
        <dsp:cNvSpPr/>
      </dsp:nvSpPr>
      <dsp:spPr>
        <a:xfrm>
          <a:off x="0" y="197807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90E461-E567-4B7F-A792-CD45BB00D7A4}">
      <dsp:nvSpPr>
        <dsp:cNvPr id="0" name=""/>
        <dsp:cNvSpPr/>
      </dsp:nvSpPr>
      <dsp:spPr>
        <a:xfrm>
          <a:off x="0" y="197807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Helmold, M. (2022). Marketing concepts. In </a:t>
          </a:r>
          <a:r>
            <a:rPr lang="en-US" sz="1200" i="1" kern="1200" dirty="0">
              <a:latin typeface="Arial" panose="020B0604020202020204" pitchFamily="34" charset="0"/>
              <a:cs typeface="Arial" panose="020B0604020202020204" pitchFamily="34" charset="0"/>
            </a:rPr>
            <a:t>Performance excellence in marketing, sales and pricing: Leveraging change, lean and innovation management (pp. 35–44). </a:t>
          </a:r>
          <a:r>
            <a:rPr lang="en-US" sz="1200" kern="1200" dirty="0">
              <a:latin typeface="Arial" panose="020B0604020202020204" pitchFamily="34" charset="0"/>
              <a:cs typeface="Arial" panose="020B0604020202020204" pitchFamily="34" charset="0"/>
            </a:rPr>
            <a:t>Springer International Publishing.</a:t>
          </a:r>
        </a:p>
      </dsp:txBody>
      <dsp:txXfrm>
        <a:off x="0" y="1978074"/>
        <a:ext cx="10515600" cy="395189"/>
      </dsp:txXfrm>
    </dsp:sp>
    <dsp:sp modelId="{8104343D-837F-4065-9463-17FC26CDB05A}">
      <dsp:nvSpPr>
        <dsp:cNvPr id="0" name=""/>
        <dsp:cNvSpPr/>
      </dsp:nvSpPr>
      <dsp:spPr>
        <a:xfrm>
          <a:off x="0" y="237326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C69C85-926E-421A-B888-39D4EEFED680}">
      <dsp:nvSpPr>
        <dsp:cNvPr id="0" name=""/>
        <dsp:cNvSpPr/>
      </dsp:nvSpPr>
      <dsp:spPr>
        <a:xfrm>
          <a:off x="0" y="237326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Hermann, E. (2022). Leveraging artificial intelligence in marketing for social good-An ethical perspective. </a:t>
          </a:r>
          <a:r>
            <a:rPr lang="en-US" sz="1200" i="1" kern="1200" dirty="0">
              <a:latin typeface="Arial" panose="020B0604020202020204" pitchFamily="34" charset="0"/>
              <a:cs typeface="Arial" panose="020B0604020202020204" pitchFamily="34" charset="0"/>
            </a:rPr>
            <a:t>Journal of Business Ethics, 179(</a:t>
          </a:r>
          <a:r>
            <a:rPr lang="en-US" sz="1200" kern="1200" dirty="0">
              <a:latin typeface="Arial" panose="020B0604020202020204" pitchFamily="34" charset="0"/>
              <a:cs typeface="Arial" panose="020B0604020202020204" pitchFamily="34" charset="0"/>
            </a:rPr>
            <a:t>1), 43-61.</a:t>
          </a:r>
        </a:p>
      </dsp:txBody>
      <dsp:txXfrm>
        <a:off x="0" y="2373263"/>
        <a:ext cx="10515600" cy="395189"/>
      </dsp:txXfrm>
    </dsp:sp>
    <dsp:sp modelId="{F98D2D71-9578-4F1E-B89E-28006767426E}">
      <dsp:nvSpPr>
        <dsp:cNvPr id="0" name=""/>
        <dsp:cNvSpPr/>
      </dsp:nvSpPr>
      <dsp:spPr>
        <a:xfrm>
          <a:off x="0" y="276845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70EB21-71F4-4139-95EF-28B57194F756}">
      <dsp:nvSpPr>
        <dsp:cNvPr id="0" name=""/>
        <dsp:cNvSpPr/>
      </dsp:nvSpPr>
      <dsp:spPr>
        <a:xfrm>
          <a:off x="0" y="276845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err="1">
              <a:latin typeface="Arial" panose="020B0604020202020204" pitchFamily="34" charset="0"/>
              <a:cs typeface="Arial" panose="020B0604020202020204" pitchFamily="34" charset="0"/>
            </a:rPr>
            <a:t>Matviiets</a:t>
          </a:r>
          <a:r>
            <a:rPr lang="en-US" sz="1200" kern="1200" dirty="0">
              <a:latin typeface="Arial" panose="020B0604020202020204" pitchFamily="34" charset="0"/>
              <a:cs typeface="Arial" panose="020B0604020202020204" pitchFamily="34" charset="0"/>
            </a:rPr>
            <a:t>, O., &amp; Kipen, V. (2021). The features of direct marketing and personal selling as a form of marketing communications. </a:t>
          </a:r>
          <a:r>
            <a:rPr lang="en-US" sz="1200" i="1" kern="1200" dirty="0">
              <a:latin typeface="Arial" panose="020B0604020202020204" pitchFamily="34" charset="0"/>
              <a:cs typeface="Arial" panose="020B0604020202020204" pitchFamily="34" charset="0"/>
            </a:rPr>
            <a:t>Marketing and Management of Innovations, 4</a:t>
          </a:r>
          <a:r>
            <a:rPr lang="en-US" sz="1200" kern="1200" dirty="0">
              <a:latin typeface="Arial" panose="020B0604020202020204" pitchFamily="34" charset="0"/>
              <a:cs typeface="Arial" panose="020B0604020202020204" pitchFamily="34" charset="0"/>
            </a:rPr>
            <a:t>, 231–239. </a:t>
          </a:r>
          <a:r>
            <a:rPr lang="en-US" sz="1200" kern="1200" dirty="0">
              <a:latin typeface="Arial" panose="020B0604020202020204" pitchFamily="34" charset="0"/>
              <a:cs typeface="Arial" panose="020B0604020202020204" pitchFamily="34" charset="0"/>
              <a:hlinkClick xmlns:r="http://schemas.openxmlformats.org/officeDocument/2006/relationships" r:id="rId1"/>
            </a:rPr>
            <a:t>https://doi.org/10.21272/mmi.2021.4-19</a:t>
          </a:r>
          <a:endParaRPr lang="en-US" sz="1200" kern="1200" dirty="0">
            <a:latin typeface="Arial" panose="020B0604020202020204" pitchFamily="34" charset="0"/>
            <a:cs typeface="Arial" panose="020B0604020202020204" pitchFamily="34" charset="0"/>
          </a:endParaRPr>
        </a:p>
      </dsp:txBody>
      <dsp:txXfrm>
        <a:off x="0" y="2768453"/>
        <a:ext cx="10515600" cy="395189"/>
      </dsp:txXfrm>
    </dsp:sp>
    <dsp:sp modelId="{5A410B58-7ADA-48F9-ABA6-D47537CF4498}">
      <dsp:nvSpPr>
        <dsp:cNvPr id="0" name=""/>
        <dsp:cNvSpPr/>
      </dsp:nvSpPr>
      <dsp:spPr>
        <a:xfrm>
          <a:off x="0" y="316364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711CF-27B4-4E3E-8970-F1CF751FA0A8}">
      <dsp:nvSpPr>
        <dsp:cNvPr id="0" name=""/>
        <dsp:cNvSpPr/>
      </dsp:nvSpPr>
      <dsp:spPr>
        <a:xfrm>
          <a:off x="0" y="316364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Muluk, S., &amp; </a:t>
          </a:r>
          <a:r>
            <a:rPr lang="en-US" sz="1200" kern="1200" dirty="0" err="1">
              <a:latin typeface="Arial" panose="020B0604020202020204" pitchFamily="34" charset="0"/>
              <a:cs typeface="Arial" panose="020B0604020202020204" pitchFamily="34" charset="0"/>
            </a:rPr>
            <a:t>Pahurkar</a:t>
          </a:r>
          <a:r>
            <a:rPr lang="en-US" sz="1200" kern="1200" dirty="0">
              <a:latin typeface="Arial" panose="020B0604020202020204" pitchFamily="34" charset="0"/>
              <a:cs typeface="Arial" panose="020B0604020202020204" pitchFamily="34" charset="0"/>
            </a:rPr>
            <a:t>, R. (2022). The Implementation Of Marketing Practices Based On Marketing Philosophies In Small And Medium-Sized Enterprises. </a:t>
          </a:r>
          <a:r>
            <a:rPr lang="en-US" sz="1200" i="1" kern="1200" dirty="0">
              <a:latin typeface="Arial" panose="020B0604020202020204" pitchFamily="34" charset="0"/>
              <a:cs typeface="Arial" panose="020B0604020202020204" pitchFamily="34" charset="0"/>
            </a:rPr>
            <a:t>Journal of Positive School Psychology, 6(</a:t>
          </a:r>
          <a:r>
            <a:rPr lang="en-US" sz="1200" kern="1200" dirty="0">
              <a:latin typeface="Arial" panose="020B0604020202020204" pitchFamily="34" charset="0"/>
              <a:cs typeface="Arial" panose="020B0604020202020204" pitchFamily="34" charset="0"/>
            </a:rPr>
            <a:t>8).</a:t>
          </a:r>
        </a:p>
      </dsp:txBody>
      <dsp:txXfrm>
        <a:off x="0" y="3163643"/>
        <a:ext cx="10515600" cy="395189"/>
      </dsp:txXfrm>
    </dsp:sp>
    <dsp:sp modelId="{569AAC56-C91B-4691-AA77-C2C79BBE9580}">
      <dsp:nvSpPr>
        <dsp:cNvPr id="0" name=""/>
        <dsp:cNvSpPr/>
      </dsp:nvSpPr>
      <dsp:spPr>
        <a:xfrm>
          <a:off x="0" y="355883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BA9787-75C6-4760-8C92-A2655E10DC07}">
      <dsp:nvSpPr>
        <dsp:cNvPr id="0" name=""/>
        <dsp:cNvSpPr/>
      </dsp:nvSpPr>
      <dsp:spPr>
        <a:xfrm>
          <a:off x="0" y="355883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Mullins, R., &amp; Agnihotri, R. (2022). Digital selling: organizational and managerial influences for frontline readiness and effectiveness. </a:t>
          </a:r>
          <a:r>
            <a:rPr lang="en-US" sz="1200" i="1" kern="1200" dirty="0">
              <a:latin typeface="Arial" panose="020B0604020202020204" pitchFamily="34" charset="0"/>
              <a:cs typeface="Arial" panose="020B0604020202020204" pitchFamily="34" charset="0"/>
            </a:rPr>
            <a:t>Journal of the Academy of Marketing Science, 50(</a:t>
          </a:r>
          <a:r>
            <a:rPr lang="en-US" sz="1200" kern="1200" dirty="0">
              <a:latin typeface="Arial" panose="020B0604020202020204" pitchFamily="34" charset="0"/>
              <a:cs typeface="Arial" panose="020B0604020202020204" pitchFamily="34" charset="0"/>
            </a:rPr>
            <a:t>4), 800-821.</a:t>
          </a:r>
        </a:p>
      </dsp:txBody>
      <dsp:txXfrm>
        <a:off x="0" y="3558833"/>
        <a:ext cx="10515600" cy="395189"/>
      </dsp:txXfrm>
    </dsp:sp>
    <dsp:sp modelId="{19E2BB21-C7B7-40C2-9387-62DDFAC88A3D}">
      <dsp:nvSpPr>
        <dsp:cNvPr id="0" name=""/>
        <dsp:cNvSpPr/>
      </dsp:nvSpPr>
      <dsp:spPr>
        <a:xfrm>
          <a:off x="0" y="395402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A2A952-E258-47CE-A90E-73D4B5BBD3BE}">
      <dsp:nvSpPr>
        <dsp:cNvPr id="0" name=""/>
        <dsp:cNvSpPr/>
      </dsp:nvSpPr>
      <dsp:spPr>
        <a:xfrm>
          <a:off x="0" y="395402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Purnomo, Y. J. (2023). Digital marketing strategy to increase sales conversion on e-commerce platforms. </a:t>
          </a:r>
          <a:r>
            <a:rPr lang="en-US" sz="1200" i="1" kern="1200" dirty="0">
              <a:latin typeface="Arial" panose="020B0604020202020204" pitchFamily="34" charset="0"/>
              <a:cs typeface="Arial" panose="020B0604020202020204" pitchFamily="34" charset="0"/>
            </a:rPr>
            <a:t>Journal of Contemporary Administration and Management (ADMAN), 1(</a:t>
          </a:r>
          <a:r>
            <a:rPr lang="en-US" sz="1200" kern="1200" dirty="0">
              <a:latin typeface="Arial" panose="020B0604020202020204" pitchFamily="34" charset="0"/>
              <a:cs typeface="Arial" panose="020B0604020202020204" pitchFamily="34" charset="0"/>
            </a:rPr>
            <a:t>2), 54–62.</a:t>
          </a:r>
        </a:p>
      </dsp:txBody>
      <dsp:txXfrm>
        <a:off x="0" y="3954023"/>
        <a:ext cx="10515600" cy="3951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45CBF-ADDD-4665-9B5A-8A87F80B88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A0F1B6-6E69-F098-4F4A-2687A60737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485625-6F35-6E57-0ADE-C51166BD30A5}"/>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5" name="Footer Placeholder 4">
            <a:extLst>
              <a:ext uri="{FF2B5EF4-FFF2-40B4-BE49-F238E27FC236}">
                <a16:creationId xmlns:a16="http://schemas.microsoft.com/office/drawing/2014/main" id="{6BAECE6C-65E7-142C-F082-A93D804944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CBAF27-EADF-A527-0843-391F1667DAB7}"/>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1652467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6BF79-AF05-60DE-3AB0-8E669A9801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740B15-5D8A-B578-0FFC-799CAACF90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0A1303-C055-4B5E-551D-E3A68ED2CDBF}"/>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5" name="Footer Placeholder 4">
            <a:extLst>
              <a:ext uri="{FF2B5EF4-FFF2-40B4-BE49-F238E27FC236}">
                <a16:creationId xmlns:a16="http://schemas.microsoft.com/office/drawing/2014/main" id="{15AC6846-5D8B-4F28-7DFE-35F668B4C9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1D1498-35AE-21FB-74B5-A07F5D0001BF}"/>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277632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87D1C-3DA1-C7C8-A370-C3CACA14FC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30E820-F165-CB0C-9716-3D356DD721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69F179-DA02-A9E5-E2C8-7B6D83E83724}"/>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5" name="Footer Placeholder 4">
            <a:extLst>
              <a:ext uri="{FF2B5EF4-FFF2-40B4-BE49-F238E27FC236}">
                <a16:creationId xmlns:a16="http://schemas.microsoft.com/office/drawing/2014/main" id="{1BBB9FFD-BA53-B904-94A9-98E2D4FA4D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8CB27F-D24B-5811-6909-2E5AC3DCEBF5}"/>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347536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D0D47-062E-75F0-22F2-A2A9C1C5D3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3C4C0B-CB77-C21F-5E1C-70B6971823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F5B8D8-3D0F-F4AD-EA74-2074181450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4A7D8C-BFFF-3019-8F7A-59ADCD1A4AF9}"/>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6" name="Footer Placeholder 5">
            <a:extLst>
              <a:ext uri="{FF2B5EF4-FFF2-40B4-BE49-F238E27FC236}">
                <a16:creationId xmlns:a16="http://schemas.microsoft.com/office/drawing/2014/main" id="{641A00E2-F9F4-6E11-3D07-A1B8B6143D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9037F7-2233-043B-6D51-EEBC1A2DE104}"/>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3773564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823A3-23ED-4AEB-2840-32298DFFCA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28E83B-58E0-9DA5-2DA1-60857F843B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CF7F48-31CB-C6CF-36F9-D098FBC120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37FE5B-A1A4-DD87-5FEB-CD870438CD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44A806-6500-F0C4-761D-607B301A265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877F1E-F020-7235-A3E2-3A0950AC990F}"/>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8" name="Footer Placeholder 7">
            <a:extLst>
              <a:ext uri="{FF2B5EF4-FFF2-40B4-BE49-F238E27FC236}">
                <a16:creationId xmlns:a16="http://schemas.microsoft.com/office/drawing/2014/main" id="{37EBB431-5CFE-8CD3-EC63-4A6B69762F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ACB12C-A217-F8A4-8439-2156A7815A88}"/>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3488716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78611-5004-05F1-01D2-A6A88590BE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EAABD8-91F3-79A6-3242-5CB978165A86}"/>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4" name="Footer Placeholder 3">
            <a:extLst>
              <a:ext uri="{FF2B5EF4-FFF2-40B4-BE49-F238E27FC236}">
                <a16:creationId xmlns:a16="http://schemas.microsoft.com/office/drawing/2014/main" id="{6C62BC1E-1C22-F609-3497-B2F163AA07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1FAD030-A9A4-E05B-2F1A-91D9961CCF25}"/>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1319549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3C78C9-066B-5D27-EE7B-522AC75EDB6E}"/>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3" name="Footer Placeholder 2">
            <a:extLst>
              <a:ext uri="{FF2B5EF4-FFF2-40B4-BE49-F238E27FC236}">
                <a16:creationId xmlns:a16="http://schemas.microsoft.com/office/drawing/2014/main" id="{99EAACB3-8C6A-89C0-D2AC-C01A4F25A9D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ADADA7-FF25-71DE-8C3C-CF028A07C839}"/>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1169942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8A862-DE40-F5E5-2FD8-9437B561DE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7A270A-9ADC-6EAD-A97E-26123C9789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49B855-A738-81C9-3043-FC009FD3C9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D66D8B-3F8E-44A7-FE8B-02DE33A86C2E}"/>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6" name="Footer Placeholder 5">
            <a:extLst>
              <a:ext uri="{FF2B5EF4-FFF2-40B4-BE49-F238E27FC236}">
                <a16:creationId xmlns:a16="http://schemas.microsoft.com/office/drawing/2014/main" id="{A6FBC7F4-107F-1E3D-5C81-E6A8B1F83C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4CFCD6-47FB-AC99-F857-2629B9BB0BC3}"/>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748359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B197-A863-A2E6-89AD-AD06EA9BF3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BDA3D9-8AB9-8A38-F665-ECBF6AB68A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349F6E-A6B7-A7F9-0C15-2DE8390C95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38AE4B-E9A9-3FEF-EDD6-693DB36732CF}"/>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6" name="Footer Placeholder 5">
            <a:extLst>
              <a:ext uri="{FF2B5EF4-FFF2-40B4-BE49-F238E27FC236}">
                <a16:creationId xmlns:a16="http://schemas.microsoft.com/office/drawing/2014/main" id="{F9FE44C2-0F9A-6E38-89F5-D8C1133260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B4AB76-ABED-5E0F-67C5-D0951BDF67FB}"/>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602799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7E10E-1DF7-FDD4-D1F1-5FF5E05BDD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EC73F9-1A62-56D0-D807-3B6404065C9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C17721-F70A-8839-62CF-070411A3A505}"/>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5" name="Footer Placeholder 4">
            <a:extLst>
              <a:ext uri="{FF2B5EF4-FFF2-40B4-BE49-F238E27FC236}">
                <a16:creationId xmlns:a16="http://schemas.microsoft.com/office/drawing/2014/main" id="{D943595E-4FF0-D895-571B-9E8326733C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FE04D0-1A04-4B52-1235-4A500BA4AE57}"/>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92342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3CF53A-E044-5DDC-B0CE-36D783EE49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69EA23-B279-BB3B-48EB-E44B8DD263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0BD965-99BB-9156-4DCA-71945675F361}"/>
              </a:ext>
            </a:extLst>
          </p:cNvPr>
          <p:cNvSpPr>
            <a:spLocks noGrp="1"/>
          </p:cNvSpPr>
          <p:nvPr>
            <p:ph type="dt" sz="half" idx="10"/>
          </p:nvPr>
        </p:nvSpPr>
        <p:spPr/>
        <p:txBody>
          <a:bodyPr/>
          <a:lstStyle/>
          <a:p>
            <a:fld id="{B7D14E42-57CA-4C4C-8300-E8EAA93F1E30}" type="datetimeFigureOut">
              <a:rPr lang="en-GB" smtClean="0"/>
              <a:t>19/10/2025</a:t>
            </a:fld>
            <a:endParaRPr lang="en-GB"/>
          </a:p>
        </p:txBody>
      </p:sp>
      <p:sp>
        <p:nvSpPr>
          <p:cNvPr id="5" name="Footer Placeholder 4">
            <a:extLst>
              <a:ext uri="{FF2B5EF4-FFF2-40B4-BE49-F238E27FC236}">
                <a16:creationId xmlns:a16="http://schemas.microsoft.com/office/drawing/2014/main" id="{A79A3B7F-4A52-1EC2-44AB-BA6F51879D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CFF1D3-0017-3C7B-C51B-092CF71D6B52}"/>
              </a:ext>
            </a:extLst>
          </p:cNvPr>
          <p:cNvSpPr>
            <a:spLocks noGrp="1"/>
          </p:cNvSpPr>
          <p:nvPr>
            <p:ph type="sldNum" sz="quarter" idx="12"/>
          </p:nvPr>
        </p:nvSpPr>
        <p:spPr/>
        <p:txBody>
          <a:bodyPr/>
          <a:lstStyle/>
          <a:p>
            <a:fld id="{CDBE3E54-E6F9-4FB0-9718-AF8A7D953CA6}" type="slidenum">
              <a:rPr lang="en-GB" smtClean="0"/>
              <a:t>‹#›</a:t>
            </a:fld>
            <a:endParaRPr lang="en-GB"/>
          </a:p>
        </p:txBody>
      </p:sp>
    </p:spTree>
    <p:extLst>
      <p:ext uri="{BB962C8B-B14F-4D97-AF65-F5344CB8AC3E}">
        <p14:creationId xmlns:p14="http://schemas.microsoft.com/office/powerpoint/2010/main" val="393193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1004FA-8466-96C6-998B-52E55E8370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E27C0E-BCE1-425C-58CF-156902B19A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E56DDD-85DC-E7A4-C0E1-4ADC400C6B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D14E42-57CA-4C4C-8300-E8EAA93F1E30}" type="datetimeFigureOut">
              <a:rPr lang="en-GB" smtClean="0"/>
              <a:t>19/10/2025</a:t>
            </a:fld>
            <a:endParaRPr lang="en-GB"/>
          </a:p>
        </p:txBody>
      </p:sp>
      <p:sp>
        <p:nvSpPr>
          <p:cNvPr id="5" name="Footer Placeholder 4">
            <a:extLst>
              <a:ext uri="{FF2B5EF4-FFF2-40B4-BE49-F238E27FC236}">
                <a16:creationId xmlns:a16="http://schemas.microsoft.com/office/drawing/2014/main" id="{5013E39A-D080-1A23-468A-8827E03E25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45B9535-FE7C-D653-9E09-9376F4A106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DBE3E54-E6F9-4FB0-9718-AF8A7D953CA6}" type="slidenum">
              <a:rPr lang="en-GB" smtClean="0"/>
              <a:t>‹#›</a:t>
            </a:fld>
            <a:endParaRPr lang="en-GB"/>
          </a:p>
        </p:txBody>
      </p:sp>
    </p:spTree>
    <p:extLst>
      <p:ext uri="{BB962C8B-B14F-4D97-AF65-F5344CB8AC3E}">
        <p14:creationId xmlns:p14="http://schemas.microsoft.com/office/powerpoint/2010/main" val="12000781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3" name="Oval 22">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9" name="Rectangle 48">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3" name="Straight Connector 32">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8" name="Rectangle 37">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1" name="Straight Connector 40">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Video 4" descr="People Discussing">
            <a:extLst>
              <a:ext uri="{FF2B5EF4-FFF2-40B4-BE49-F238E27FC236}">
                <a16:creationId xmlns:a16="http://schemas.microsoft.com/office/drawing/2014/main" id="{D9A63C30-E4A8-18DA-1A85-9B115ABC8285}"/>
              </a:ext>
            </a:extLst>
          </p:cNvPr>
          <p:cNvPicPr>
            <a:picLocks noChangeAspect="1"/>
          </p:cNvPicPr>
          <p:nvPr>
            <a:videoFile r:link="rId2"/>
            <p:extLst>
              <p:ext uri="{DAA4B4D4-6D71-4841-9C94-3DE7FCFB9230}">
                <p14:media xmlns:p14="http://schemas.microsoft.com/office/powerpoint/2010/main" r:embed="rId1"/>
              </p:ext>
            </p:extLst>
          </p:nvPr>
        </p:nvPicPr>
        <p:blipFill>
          <a:blip r:embed="rId4">
            <a:duotone>
              <a:prstClr val="black"/>
              <a:schemeClr val="bg1">
                <a:tint val="45000"/>
                <a:satMod val="400000"/>
              </a:schemeClr>
            </a:duotone>
            <a:alphaModFix amt="25000"/>
          </a:blip>
          <a:srcRect t="284" r="1" b="1"/>
          <a:stretch>
            <a:fillRect/>
          </a:stretch>
        </p:blipFill>
        <p:spPr>
          <a:xfrm>
            <a:off x="767444" y="29548"/>
            <a:ext cx="10721729" cy="6013845"/>
          </a:xfrm>
          <a:prstGeom prst="rect">
            <a:avLst/>
          </a:prstGeom>
        </p:spPr>
      </p:pic>
      <p:sp>
        <p:nvSpPr>
          <p:cNvPr id="2" name="Title 1">
            <a:extLst>
              <a:ext uri="{FF2B5EF4-FFF2-40B4-BE49-F238E27FC236}">
                <a16:creationId xmlns:a16="http://schemas.microsoft.com/office/drawing/2014/main" id="{9C16F01C-C9EA-3B1E-F832-BF8681F9B85C}"/>
              </a:ext>
            </a:extLst>
          </p:cNvPr>
          <p:cNvSpPr>
            <a:spLocks noGrp="1"/>
          </p:cNvSpPr>
          <p:nvPr>
            <p:ph type="ctrTitle"/>
          </p:nvPr>
        </p:nvSpPr>
        <p:spPr>
          <a:xfrm>
            <a:off x="2408926" y="1034213"/>
            <a:ext cx="7315200" cy="2702018"/>
          </a:xfrm>
          <a:noFill/>
        </p:spPr>
        <p:txBody>
          <a:bodyPr anchor="b">
            <a:normAutofit/>
          </a:bodyPr>
          <a:lstStyle/>
          <a:p>
            <a:r>
              <a:rPr lang="en-US" sz="4800" dirty="0">
                <a:solidFill>
                  <a:schemeClr val="accent2">
                    <a:lumMod val="75000"/>
                  </a:schemeClr>
                </a:solidFill>
                <a:latin typeface="Arial Black" panose="020B0A04020102020204" pitchFamily="34" charset="0"/>
              </a:rPr>
              <a:t>The Most Effective Marketing Model for Business in 2025</a:t>
            </a:r>
            <a:endParaRPr lang="en-GB" sz="4800" dirty="0">
              <a:solidFill>
                <a:schemeClr val="bg1"/>
              </a:solidFill>
            </a:endParaRPr>
          </a:p>
        </p:txBody>
      </p:sp>
      <p:sp>
        <p:nvSpPr>
          <p:cNvPr id="3" name="Subtitle 2">
            <a:extLst>
              <a:ext uri="{FF2B5EF4-FFF2-40B4-BE49-F238E27FC236}">
                <a16:creationId xmlns:a16="http://schemas.microsoft.com/office/drawing/2014/main" id="{03D1B34A-E6A5-24DA-9A6E-7B694AE24792}"/>
              </a:ext>
            </a:extLst>
          </p:cNvPr>
          <p:cNvSpPr>
            <a:spLocks noGrp="1"/>
          </p:cNvSpPr>
          <p:nvPr>
            <p:ph type="subTitle" idx="1"/>
          </p:nvPr>
        </p:nvSpPr>
        <p:spPr>
          <a:xfrm>
            <a:off x="7452645" y="6145477"/>
            <a:ext cx="4081214" cy="496014"/>
          </a:xfrm>
          <a:noFill/>
        </p:spPr>
        <p:txBody>
          <a:bodyPr anchor="t">
            <a:normAutofit/>
          </a:bodyPr>
          <a:lstStyle/>
          <a:p>
            <a:r>
              <a:rPr lang="en-GB" dirty="0">
                <a:solidFill>
                  <a:schemeClr val="accent2">
                    <a:lumMod val="75000"/>
                  </a:schemeClr>
                </a:solidFill>
                <a:latin typeface="Arial Black" panose="020B0A04020102020204" pitchFamily="34" charset="0"/>
              </a:rPr>
              <a:t>Catalin Dumitru</a:t>
            </a:r>
          </a:p>
        </p:txBody>
      </p:sp>
    </p:spTree>
    <p:extLst>
      <p:ext uri="{BB962C8B-B14F-4D97-AF65-F5344CB8AC3E}">
        <p14:creationId xmlns:p14="http://schemas.microsoft.com/office/powerpoint/2010/main" val="289738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A85F3-FD47-098B-C82E-D5D8567EF9B8}"/>
              </a:ext>
            </a:extLst>
          </p:cNvPr>
          <p:cNvSpPr>
            <a:spLocks noGrp="1"/>
          </p:cNvSpPr>
          <p:nvPr>
            <p:ph type="title"/>
          </p:nvPr>
        </p:nvSpPr>
        <p:spPr>
          <a:xfrm>
            <a:off x="838200" y="365125"/>
            <a:ext cx="10515600" cy="1325563"/>
          </a:xfrm>
        </p:spPr>
        <p:txBody>
          <a:bodyPr>
            <a:normAutofit/>
          </a:bodyPr>
          <a:lstStyle/>
          <a:p>
            <a:r>
              <a:rPr lang="en-GB" sz="3600" dirty="0">
                <a:solidFill>
                  <a:schemeClr val="accent2">
                    <a:lumMod val="75000"/>
                  </a:schemeClr>
                </a:solidFill>
                <a:latin typeface="Arial Black" panose="020B0A04020102020204" pitchFamily="34" charset="0"/>
              </a:rPr>
              <a:t>Understanding the Selling Concept</a:t>
            </a:r>
          </a:p>
        </p:txBody>
      </p:sp>
      <p:sp>
        <p:nvSpPr>
          <p:cNvPr id="3" name="Content Placeholder 2">
            <a:extLst>
              <a:ext uri="{FF2B5EF4-FFF2-40B4-BE49-F238E27FC236}">
                <a16:creationId xmlns:a16="http://schemas.microsoft.com/office/drawing/2014/main" id="{56AFE651-BF51-4A8E-A46E-B1A206EE7B38}"/>
              </a:ext>
            </a:extLst>
          </p:cNvPr>
          <p:cNvSpPr>
            <a:spLocks noGrp="1"/>
          </p:cNvSpPr>
          <p:nvPr>
            <p:ph idx="1"/>
          </p:nvPr>
        </p:nvSpPr>
        <p:spPr>
          <a:xfrm>
            <a:off x="75675" y="2099967"/>
            <a:ext cx="6249452" cy="4076995"/>
          </a:xfrm>
        </p:spPr>
        <p:txBody>
          <a:bodyPr>
            <a:normAutofit/>
          </a:bodyPr>
          <a:lstStyle/>
          <a:p>
            <a:r>
              <a:rPr lang="en-US" sz="1400" dirty="0">
                <a:latin typeface="Arial" panose="020B0604020202020204" pitchFamily="34" charset="0"/>
                <a:cs typeface="Arial" panose="020B0604020202020204" pitchFamily="34" charset="0"/>
              </a:rPr>
              <a:t>The Selling Concept is based on the premise that customers will not buy enough of a company’s product unless that company undertakes some aggressive selling actions and promotional activities (Helmold, 2022). The focus is on persuading customers to buy, rather than waiting for demand to appear.</a:t>
            </a:r>
          </a:p>
          <a:p>
            <a:r>
              <a:rPr lang="en-US" sz="1400" dirty="0">
                <a:latin typeface="Arial" panose="020B0604020202020204" pitchFamily="34" charset="0"/>
                <a:cs typeface="Arial" panose="020B0604020202020204" pitchFamily="34" charset="0"/>
              </a:rPr>
              <a:t>The Selling Concept started in the early 20th century when companies created more products than consumers wanted to buy; thus, persuading customers to buy products through communication and promotion became critical to survival.</a:t>
            </a:r>
          </a:p>
          <a:p>
            <a:r>
              <a:rPr lang="en-US" sz="1400" dirty="0">
                <a:latin typeface="Arial" panose="020B0604020202020204" pitchFamily="34" charset="0"/>
                <a:cs typeface="Arial" panose="020B0604020202020204" pitchFamily="34" charset="0"/>
              </a:rPr>
              <a:t>Key elements include advertising, personal selling, and promotions to gain immediate sales and brand visibility.</a:t>
            </a:r>
          </a:p>
          <a:p>
            <a:r>
              <a:rPr lang="en-US" sz="1400" dirty="0">
                <a:latin typeface="Arial" panose="020B0604020202020204" pitchFamily="34" charset="0"/>
                <a:cs typeface="Arial" panose="020B0604020202020204" pitchFamily="34" charset="0"/>
              </a:rPr>
              <a:t>In the current business environment where consumers have excess choices and information, the Selling Concept is highly relevant because it assists companies to break through noise and create action quickly.</a:t>
            </a:r>
          </a:p>
          <a:p>
            <a:r>
              <a:rPr lang="en-US" sz="1400" dirty="0">
                <a:latin typeface="Arial" panose="020B0604020202020204" pitchFamily="34" charset="0"/>
                <a:cs typeface="Arial" panose="020B0604020202020204" pitchFamily="34" charset="0"/>
              </a:rPr>
              <a:t>The model has changed from door-to-door sales and older advertising to a technological, AI-based selling with persuasion being achieved through data and technology rather than face-to-face conversations</a:t>
            </a:r>
            <a:r>
              <a:rPr lang="en-US" sz="1100" dirty="0"/>
              <a:t>.</a:t>
            </a:r>
            <a:endParaRPr lang="en-GB" sz="1100" dirty="0"/>
          </a:p>
        </p:txBody>
      </p:sp>
      <p:pic>
        <p:nvPicPr>
          <p:cNvPr id="4" name="Picture 3">
            <a:extLst>
              <a:ext uri="{FF2B5EF4-FFF2-40B4-BE49-F238E27FC236}">
                <a16:creationId xmlns:a16="http://schemas.microsoft.com/office/drawing/2014/main" id="{BF8C95E9-E5CE-9463-0F51-B699E42E2C2C}"/>
              </a:ext>
            </a:extLst>
          </p:cNvPr>
          <p:cNvPicPr>
            <a:picLocks noChangeAspect="1"/>
          </p:cNvPicPr>
          <p:nvPr/>
        </p:nvPicPr>
        <p:blipFill>
          <a:blip r:embed="rId2"/>
          <a:srcRect l="14825" r="22428" b="1"/>
          <a:stretch>
            <a:fillRect/>
          </a:stretch>
        </p:blipFill>
        <p:spPr>
          <a:xfrm>
            <a:off x="6101337" y="1374753"/>
            <a:ext cx="6087551" cy="4850857"/>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581332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8A04A-BBD1-F51A-DA8F-B185B94D8D05}"/>
              </a:ext>
            </a:extLst>
          </p:cNvPr>
          <p:cNvSpPr>
            <a:spLocks noGrp="1"/>
          </p:cNvSpPr>
          <p:nvPr>
            <p:ph type="title"/>
          </p:nvPr>
        </p:nvSpPr>
        <p:spPr>
          <a:xfrm>
            <a:off x="838200" y="365125"/>
            <a:ext cx="6117546" cy="1968172"/>
          </a:xfrm>
        </p:spPr>
        <p:txBody>
          <a:bodyPr>
            <a:normAutofit/>
          </a:bodyPr>
          <a:lstStyle/>
          <a:p>
            <a:r>
              <a:rPr lang="en-US" sz="3600" dirty="0">
                <a:solidFill>
                  <a:schemeClr val="accent2">
                    <a:lumMod val="75000"/>
                  </a:schemeClr>
                </a:solidFill>
                <a:latin typeface="Arial Black" panose="020B0A04020102020204" pitchFamily="34" charset="0"/>
              </a:rPr>
              <a:t>Technology and Digital Integration in Selling</a:t>
            </a:r>
            <a:endParaRPr lang="en-GB" sz="3600" dirty="0">
              <a:solidFill>
                <a:schemeClr val="accent2">
                  <a:lumMod val="75000"/>
                </a:schemeClr>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473F814E-82A8-C4D5-F388-4462B459BC60}"/>
              </a:ext>
            </a:extLst>
          </p:cNvPr>
          <p:cNvSpPr>
            <a:spLocks noGrp="1"/>
          </p:cNvSpPr>
          <p:nvPr>
            <p:ph idx="1"/>
          </p:nvPr>
        </p:nvSpPr>
        <p:spPr>
          <a:xfrm>
            <a:off x="359454" y="2333296"/>
            <a:ext cx="5866713" cy="4524703"/>
          </a:xfrm>
        </p:spPr>
        <p:txBody>
          <a:bodyPr>
            <a:normAutofit/>
          </a:bodyPr>
          <a:lstStyle/>
          <a:p>
            <a:r>
              <a:rPr lang="en-US" sz="1400" dirty="0">
                <a:latin typeface="Arial" panose="020B0604020202020204" pitchFamily="34" charset="0"/>
                <a:cs typeface="Arial" panose="020B0604020202020204" pitchFamily="34" charset="0"/>
              </a:rPr>
              <a:t>The development of artificial intelligence (AI) has led to the Selling Concept emerging as a data-centric model. Companies are now incorporating the use of AI to assess the behavior of consumers, anticipate their needs, and offer customised offers directly to each customer (Basha, 2023).</a:t>
            </a:r>
          </a:p>
          <a:p>
            <a:r>
              <a:rPr lang="en-US" sz="1400" dirty="0">
                <a:latin typeface="Arial" panose="020B0604020202020204" pitchFamily="34" charset="0"/>
                <a:cs typeface="Arial" panose="020B0604020202020204" pitchFamily="34" charset="0"/>
              </a:rPr>
              <a:t>In business-to-business (B2B) situations, such as finding hires or suppliers, predictive analytics and automation are used to determine the viability of leads and allocate business time and resources (Chen et al., 2022).</a:t>
            </a:r>
          </a:p>
          <a:p>
            <a:r>
              <a:rPr lang="en-US" sz="1400" dirty="0">
                <a:latin typeface="Arial" panose="020B0604020202020204" pitchFamily="34" charset="0"/>
                <a:cs typeface="Arial" panose="020B0604020202020204" pitchFamily="34" charset="0"/>
              </a:rPr>
              <a:t>Digital marketing strategies (targeted social media ads, advertisements, pop-ups, email campaigns, e-commerce flash sales) extend the benefits of the traditional persuasive Selling Concept (Purnomo, 2023).</a:t>
            </a:r>
          </a:p>
          <a:p>
            <a:r>
              <a:rPr lang="en-US" sz="1400" dirty="0">
                <a:latin typeface="Arial" panose="020B0604020202020204" pitchFamily="34" charset="0"/>
                <a:cs typeface="Arial" panose="020B0604020202020204" pitchFamily="34" charset="0"/>
              </a:rPr>
              <a:t>Both Amazon and Shein are prime digital examples of selling modernly, using reminders, scarcity presses, and recommendation algorithms to induce purchasing decisions.</a:t>
            </a:r>
          </a:p>
          <a:p>
            <a:r>
              <a:rPr lang="en-US" sz="1400" dirty="0">
                <a:latin typeface="Arial" panose="020B0604020202020204" pitchFamily="34" charset="0"/>
                <a:cs typeface="Arial" panose="020B0604020202020204" pitchFamily="34" charset="0"/>
              </a:rPr>
              <a:t>Selling was transformed, not replaced by technology, into a fast, </a:t>
            </a:r>
            <a:r>
              <a:rPr lang="en-US" sz="1400" dirty="0" err="1">
                <a:latin typeface="Arial" panose="020B0604020202020204" pitchFamily="34" charset="0"/>
                <a:cs typeface="Arial" panose="020B0604020202020204" pitchFamily="34" charset="0"/>
              </a:rPr>
              <a:t>personalised</a:t>
            </a:r>
            <a:r>
              <a:rPr lang="en-US" sz="1400" dirty="0">
                <a:latin typeface="Arial" panose="020B0604020202020204" pitchFamily="34" charset="0"/>
                <a:cs typeface="Arial" panose="020B0604020202020204" pitchFamily="34" charset="0"/>
              </a:rPr>
              <a:t>, and measurable interaction between business and consumer. </a:t>
            </a:r>
            <a:endParaRPr lang="en-GB" sz="1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69B18E2-356F-79C1-F540-47E91DEC715E}"/>
              </a:ext>
            </a:extLst>
          </p:cNvPr>
          <p:cNvPicPr>
            <a:picLocks noChangeAspect="1"/>
          </p:cNvPicPr>
          <p:nvPr/>
        </p:nvPicPr>
        <p:blipFill>
          <a:blip r:embed="rId2"/>
          <a:srcRect l="12150" r="33509"/>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62747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02535-09E9-1E82-261C-07075C493352}"/>
              </a:ext>
            </a:extLst>
          </p:cNvPr>
          <p:cNvSpPr>
            <a:spLocks noGrp="1"/>
          </p:cNvSpPr>
          <p:nvPr>
            <p:ph type="title"/>
          </p:nvPr>
        </p:nvSpPr>
        <p:spPr>
          <a:xfrm>
            <a:off x="151349" y="670559"/>
            <a:ext cx="5669005" cy="2148841"/>
          </a:xfrm>
        </p:spPr>
        <p:txBody>
          <a:bodyPr anchor="t">
            <a:normAutofit/>
          </a:bodyPr>
          <a:lstStyle/>
          <a:p>
            <a:r>
              <a:rPr lang="en-US" sz="3600" dirty="0">
                <a:solidFill>
                  <a:schemeClr val="accent2">
                    <a:lumMod val="75000"/>
                  </a:schemeClr>
                </a:solidFill>
                <a:latin typeface="Arial Black" panose="020B0A04020102020204" pitchFamily="34" charset="0"/>
              </a:rPr>
              <a:t>The Future of Selling: Personal, Ethical, and Effective</a:t>
            </a:r>
            <a:endParaRPr lang="en-GB" sz="3600" dirty="0">
              <a:solidFill>
                <a:schemeClr val="accent2">
                  <a:lumMod val="75000"/>
                </a:schemeClr>
              </a:solidFill>
              <a:latin typeface="Arial Black" panose="020B0A04020102020204" pitchFamily="34" charset="0"/>
            </a:endParaRPr>
          </a:p>
        </p:txBody>
      </p:sp>
      <p:pic>
        <p:nvPicPr>
          <p:cNvPr id="4" name="Picture 3">
            <a:extLst>
              <a:ext uri="{FF2B5EF4-FFF2-40B4-BE49-F238E27FC236}">
                <a16:creationId xmlns:a16="http://schemas.microsoft.com/office/drawing/2014/main" id="{3851F9DF-9A1E-4E1C-1C2C-089F35A2D3EC}"/>
              </a:ext>
            </a:extLst>
          </p:cNvPr>
          <p:cNvPicPr>
            <a:picLocks noChangeAspect="1"/>
          </p:cNvPicPr>
          <p:nvPr/>
        </p:nvPicPr>
        <p:blipFill>
          <a:blip r:embed="rId2"/>
          <a:srcRect l="4045" r="5609" b="2"/>
          <a:stretch>
            <a:fillRect/>
          </a:stretch>
        </p:blipFill>
        <p:spPr>
          <a:xfrm>
            <a:off x="1" y="2415277"/>
            <a:ext cx="6448424" cy="4442723"/>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2A1DA7ED-6744-5DBA-CF2C-23872C06D3DF}"/>
              </a:ext>
            </a:extLst>
          </p:cNvPr>
          <p:cNvSpPr>
            <a:spLocks noGrp="1"/>
          </p:cNvSpPr>
          <p:nvPr>
            <p:ph idx="1"/>
          </p:nvPr>
        </p:nvSpPr>
        <p:spPr>
          <a:xfrm>
            <a:off x="6096000" y="1099381"/>
            <a:ext cx="5944651" cy="5445076"/>
          </a:xfrm>
        </p:spPr>
        <p:txBody>
          <a:bodyPr anchor="t">
            <a:noAutofit/>
          </a:bodyPr>
          <a:lstStyle/>
          <a:p>
            <a:r>
              <a:rPr lang="en-US" sz="1400" dirty="0">
                <a:latin typeface="Arial" panose="020B0604020202020204" pitchFamily="34" charset="0"/>
                <a:cs typeface="Arial" panose="020B0604020202020204" pitchFamily="34" charset="0"/>
              </a:rPr>
              <a:t>While the machine and automation will continue to advance, it is still essential to build a human connection as it relates to selling in today's environment. Personal selling and face-to-face communication are tried and true methods to foster trust and trust may be even more important in a business-to-business setting.</a:t>
            </a:r>
          </a:p>
          <a:p>
            <a:r>
              <a:rPr lang="en-US" sz="1400" dirty="0">
                <a:latin typeface="Arial" panose="020B0604020202020204" pitchFamily="34" charset="0"/>
                <a:cs typeface="Arial" panose="020B0604020202020204" pitchFamily="34" charset="0"/>
              </a:rPr>
              <a:t>According to recent research by Edwards et al. (2022) on Personal Selling, it demonstrates a positive impact on sales performance and builds overall confidence in the process. Also, it demonstrated that the ability to connect, proficiently communicate, and develop empathy, still matters in a world driven by technology.</a:t>
            </a:r>
          </a:p>
          <a:p>
            <a:r>
              <a:rPr lang="en-US" sz="1400" dirty="0">
                <a:latin typeface="Arial" panose="020B0604020202020204" pitchFamily="34" charset="0"/>
                <a:cs typeface="Arial" panose="020B0604020202020204" pitchFamily="34" charset="0"/>
              </a:rPr>
              <a:t>Also, we are seeing both marketers and consumers placing greater emphasis on doing what is right (i.e., ethics and sustainability). Consumers have elevated expectations of a brand in almost every category, which includes the notion brands should be producing their products responsibly and demonstrating values such as transparency and sustainability (Bolton, 2022).</a:t>
            </a:r>
          </a:p>
          <a:p>
            <a:r>
              <a:rPr lang="en-US" sz="1400" dirty="0">
                <a:latin typeface="Arial" panose="020B0604020202020204" pitchFamily="34" charset="0"/>
                <a:cs typeface="Arial" panose="020B0604020202020204" pitchFamily="34" charset="0"/>
              </a:rPr>
              <a:t>The Selling Concept in 2025 is a hybrid between data intelligence and genuine human authenticity, the 2025 model will use technology to reach and engage customers in new and different ways while demonstrating character and social responsibility. </a:t>
            </a:r>
          </a:p>
          <a:p>
            <a:r>
              <a:rPr lang="en-US" sz="1400" dirty="0">
                <a:latin typeface="Arial" panose="020B0604020202020204" pitchFamily="34" charset="0"/>
                <a:cs typeface="Arial" panose="020B0604020202020204" pitchFamily="34" charset="0"/>
              </a:rPr>
              <a:t>In conclusion, The Selling Concept, as we know, it is the best model for today's business because it has evolved over time: selling smarter, faster, and with more ethics and authenticity than ever before.</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0619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F683D-7328-7AA4-C36C-673D05A177F9}"/>
              </a:ext>
            </a:extLst>
          </p:cNvPr>
          <p:cNvSpPr>
            <a:spLocks noGrp="1"/>
          </p:cNvSpPr>
          <p:nvPr>
            <p:ph type="title"/>
          </p:nvPr>
        </p:nvSpPr>
        <p:spPr/>
        <p:txBody>
          <a:bodyPr>
            <a:normAutofit/>
          </a:bodyPr>
          <a:lstStyle/>
          <a:p>
            <a:r>
              <a:rPr lang="en-GB" sz="3600" dirty="0">
                <a:solidFill>
                  <a:schemeClr val="accent2">
                    <a:lumMod val="75000"/>
                  </a:schemeClr>
                </a:solidFill>
                <a:latin typeface="Arial Black" panose="020B0A04020102020204" pitchFamily="34" charset="0"/>
              </a:rPr>
              <a:t>References </a:t>
            </a:r>
          </a:p>
        </p:txBody>
      </p:sp>
      <p:graphicFrame>
        <p:nvGraphicFramePr>
          <p:cNvPr id="5" name="Content Placeholder 2">
            <a:extLst>
              <a:ext uri="{FF2B5EF4-FFF2-40B4-BE49-F238E27FC236}">
                <a16:creationId xmlns:a16="http://schemas.microsoft.com/office/drawing/2014/main" id="{D64F4658-03E3-5A47-E294-91915E27D153}"/>
              </a:ext>
            </a:extLst>
          </p:cNvPr>
          <p:cNvGraphicFramePr>
            <a:graphicFrameLocks noGrp="1"/>
          </p:cNvGraphicFramePr>
          <p:nvPr>
            <p:ph idx="1"/>
            <p:extLst>
              <p:ext uri="{D42A27DB-BD31-4B8C-83A1-F6EECF244321}">
                <p14:modId xmlns:p14="http://schemas.microsoft.com/office/powerpoint/2010/main" val="15234491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7375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TotalTime>
  <Words>1035</Words>
  <Application>Microsoft Office PowerPoint</Application>
  <PresentationFormat>Widescreen</PresentationFormat>
  <Paragraphs>32</Paragraphs>
  <Slides>5</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Arial Black</vt:lpstr>
      <vt:lpstr>Office Theme</vt:lpstr>
      <vt:lpstr>The Most Effective Marketing Model for Business in 2025</vt:lpstr>
      <vt:lpstr>Understanding the Selling Concept</vt:lpstr>
      <vt:lpstr>Technology and Digital Integration in Selling</vt:lpstr>
      <vt:lpstr>The Future of Selling: Personal, Ethical, and Effective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2025-10-19T11:26:39Z</dcterms:created>
  <dcterms:modified xsi:type="dcterms:W3CDTF">2025-10-19T11:48:01Z</dcterms:modified>
</cp:coreProperties>
</file>