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351" r:id="rId3"/>
    <p:sldId id="352" r:id="rId4"/>
    <p:sldId id="353" r:id="rId5"/>
    <p:sldId id="354" r:id="rId6"/>
    <p:sldId id="355" r:id="rId7"/>
    <p:sldId id="356" r:id="rId8"/>
    <p:sldId id="357" r:id="rId9"/>
    <p:sldId id="365" r:id="rId10"/>
    <p:sldId id="372" r:id="rId11"/>
    <p:sldId id="366" r:id="rId12"/>
    <p:sldId id="380" r:id="rId13"/>
    <p:sldId id="367" r:id="rId14"/>
    <p:sldId id="368" r:id="rId15"/>
    <p:sldId id="370" r:id="rId16"/>
    <p:sldId id="371" r:id="rId17"/>
    <p:sldId id="369" r:id="rId18"/>
    <p:sldId id="373" r:id="rId19"/>
    <p:sldId id="374" r:id="rId20"/>
    <p:sldId id="377" r:id="rId21"/>
    <p:sldId id="376" r:id="rId22"/>
    <p:sldId id="375" r:id="rId23"/>
    <p:sldId id="378" r:id="rId24"/>
    <p:sldId id="379"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86" d="100"/>
          <a:sy n="86" d="100"/>
        </p:scale>
        <p:origin x="1238"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82" d="100"/>
          <a:sy n="82" d="100"/>
        </p:scale>
        <p:origin x="4002" y="102"/>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27/02/2022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27/02/2022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27/02/2022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27/02/2022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27/02/2022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Subtitle 2">
            <a:extLst>
              <a:ext uri="{FF2B5EF4-FFF2-40B4-BE49-F238E27FC236}">
                <a16:creationId xmlns:a16="http://schemas.microsoft.com/office/drawing/2014/main" id="{D381FA4D-2171-1940-A76B-E5DC0C0DF812}"/>
              </a:ext>
            </a:extLst>
          </p:cNvPr>
          <p:cNvSpPr>
            <a:spLocks noGrp="1"/>
          </p:cNvSpPr>
          <p:nvPr>
            <p:ph type="subTitle" idx="1"/>
          </p:nvPr>
        </p:nvSpPr>
        <p:spPr/>
        <p:txBody>
          <a:bodyPr/>
          <a:lstStyle/>
          <a:p>
            <a:r>
              <a:rPr lang="en-US" dirty="0">
                <a:highlight>
                  <a:srgbClr val="FFFF00"/>
                </a:highlight>
              </a:rPr>
              <a:t>TERM 1: WEEK 3</a:t>
            </a:r>
          </a:p>
          <a:p>
            <a:endParaRPr lang="en-US" dirty="0">
              <a:highlight>
                <a:srgbClr val="FFFF00"/>
              </a:highlight>
            </a:endParaRPr>
          </a:p>
          <a:p>
            <a:r>
              <a:rPr lang="en-US" dirty="0">
                <a:highlight>
                  <a:srgbClr val="FFFF00"/>
                </a:highlight>
              </a:rPr>
              <a:t>Assignment Workshop</a:t>
            </a:r>
          </a:p>
        </p:txBody>
      </p:sp>
      <p:sp>
        <p:nvSpPr>
          <p:cNvPr id="5" name="Title 4">
            <a:extLst>
              <a:ext uri="{FF2B5EF4-FFF2-40B4-BE49-F238E27FC236}">
                <a16:creationId xmlns:a16="http://schemas.microsoft.com/office/drawing/2014/main" id="{A94C076B-859C-E94E-BE1A-E82F2A041D8D}"/>
              </a:ext>
            </a:extLst>
          </p:cNvPr>
          <p:cNvSpPr>
            <a:spLocks noGrp="1"/>
          </p:cNvSpPr>
          <p:nvPr>
            <p:ph type="ctrTitle"/>
          </p:nvPr>
        </p:nvSpPr>
        <p:spPr/>
        <p:txBody>
          <a:bodyPr/>
          <a:lstStyle/>
          <a:p>
            <a:r>
              <a:rPr lang="en-US" dirty="0"/>
              <a:t>BMSW 4002 Effective Team Working and Communication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6B219882-7A09-4754-99D2-99E02178893B}"/>
              </a:ext>
            </a:extLst>
          </p:cNvPr>
          <p:cNvSpPr>
            <a:spLocks noGrp="1"/>
          </p:cNvSpPr>
          <p:nvPr>
            <p:ph type="sldNum" sz="quarter" idx="12"/>
          </p:nvPr>
        </p:nvSpPr>
        <p:spPr/>
        <p:txBody>
          <a:bodyPr/>
          <a:lstStyle/>
          <a:p>
            <a:fld id="{E6A0E21D-7CEB-4497-842D-9B00423C00C8}" type="slidenum">
              <a:rPr lang="en-GB" smtClean="0"/>
              <a:t>2</a:t>
            </a:fld>
            <a:endParaRPr lang="en-GB"/>
          </a:p>
        </p:txBody>
      </p:sp>
      <p:sp>
        <p:nvSpPr>
          <p:cNvPr id="3" name="Title 2">
            <a:extLst>
              <a:ext uri="{FF2B5EF4-FFF2-40B4-BE49-F238E27FC236}">
                <a16:creationId xmlns:a16="http://schemas.microsoft.com/office/drawing/2014/main" id="{71A380B7-B27F-F141-BBA2-2E9E87019660}"/>
              </a:ext>
            </a:extLst>
          </p:cNvPr>
          <p:cNvSpPr>
            <a:spLocks noGrp="1"/>
          </p:cNvSpPr>
          <p:nvPr>
            <p:ph type="title"/>
          </p:nvPr>
        </p:nvSpPr>
        <p:spPr/>
        <p:txBody>
          <a:bodyPr/>
          <a:lstStyle/>
          <a:p>
            <a:r>
              <a:rPr lang="en-US" u="sng" dirty="0"/>
              <a:t>The Assignment</a:t>
            </a:r>
          </a:p>
        </p:txBody>
      </p:sp>
      <p:sp>
        <p:nvSpPr>
          <p:cNvPr id="8" name="Content Placeholder 7">
            <a:extLst>
              <a:ext uri="{FF2B5EF4-FFF2-40B4-BE49-F238E27FC236}">
                <a16:creationId xmlns:a16="http://schemas.microsoft.com/office/drawing/2014/main" id="{09A7292C-E63E-9047-9628-C343386B912C}"/>
              </a:ext>
            </a:extLst>
          </p:cNvPr>
          <p:cNvSpPr>
            <a:spLocks noGrp="1"/>
          </p:cNvSpPr>
          <p:nvPr>
            <p:ph idx="1"/>
          </p:nvPr>
        </p:nvSpPr>
        <p:spPr/>
        <p:txBody>
          <a:bodyPr/>
          <a:lstStyle/>
          <a:p>
            <a:pPr marL="0" indent="0">
              <a:buNone/>
            </a:pPr>
            <a:r>
              <a:rPr lang="en-GB" sz="2000" dirty="0"/>
              <a:t>Report (2000 words)  </a:t>
            </a:r>
          </a:p>
          <a:p>
            <a:pPr algn="l"/>
            <a:r>
              <a:rPr lang="en-GB" sz="2400" b="1" i="0" dirty="0">
                <a:solidFill>
                  <a:srgbClr val="000000"/>
                </a:solidFill>
                <a:effectLst/>
                <a:latin typeface="Times New Roman" panose="02020603050405020304" pitchFamily="18" charset="0"/>
              </a:rPr>
              <a:t>Write a report of 2000 words, demonstrating your understanding of 1) the three models of communication taught in class 2) the communication skills discussed and 3) the disadvantages of Technology on Communication.</a:t>
            </a:r>
          </a:p>
          <a:p>
            <a:pPr algn="l"/>
            <a:r>
              <a:rPr lang="en-GB" sz="2400" b="1" i="0" dirty="0">
                <a:solidFill>
                  <a:srgbClr val="000000"/>
                </a:solidFill>
                <a:effectLst/>
                <a:latin typeface="Times New Roman" panose="02020603050405020304" pitchFamily="18" charset="0"/>
              </a:rPr>
              <a:t>Refer to any case studies done to show how these helped your understanding and give examples of poor communication in your own or your friend’s workplace and suggest how it could be improved by using your findings from published literature (i.e. refer to theory).</a:t>
            </a:r>
          </a:p>
          <a:p>
            <a:endParaRPr lang="en-GB" sz="2400" dirty="0"/>
          </a:p>
          <a:p>
            <a:endParaRPr lang="en-US" dirty="0"/>
          </a:p>
        </p:txBody>
      </p:sp>
    </p:spTree>
    <p:extLst>
      <p:ext uri="{BB962C8B-B14F-4D97-AF65-F5344CB8AC3E}">
        <p14:creationId xmlns:p14="http://schemas.microsoft.com/office/powerpoint/2010/main" val="1183414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6B219882-7A09-4754-99D2-99E02178893B}"/>
              </a:ext>
            </a:extLst>
          </p:cNvPr>
          <p:cNvSpPr>
            <a:spLocks noGrp="1"/>
          </p:cNvSpPr>
          <p:nvPr>
            <p:ph type="sldNum" sz="quarter" idx="12"/>
          </p:nvPr>
        </p:nvSpPr>
        <p:spPr/>
        <p:txBody>
          <a:bodyPr/>
          <a:lstStyle/>
          <a:p>
            <a:fld id="{E6A0E21D-7CEB-4497-842D-9B00423C00C8}" type="slidenum">
              <a:rPr lang="en-GB" smtClean="0"/>
              <a:t>3</a:t>
            </a:fld>
            <a:endParaRPr lang="en-GB"/>
          </a:p>
        </p:txBody>
      </p:sp>
      <p:sp>
        <p:nvSpPr>
          <p:cNvPr id="3" name="Title 2">
            <a:extLst>
              <a:ext uri="{FF2B5EF4-FFF2-40B4-BE49-F238E27FC236}">
                <a16:creationId xmlns:a16="http://schemas.microsoft.com/office/drawing/2014/main" id="{E3173DA3-6C32-6747-95AC-83AAFF3E57A8}"/>
              </a:ext>
            </a:extLst>
          </p:cNvPr>
          <p:cNvSpPr>
            <a:spLocks noGrp="1"/>
          </p:cNvSpPr>
          <p:nvPr>
            <p:ph type="title"/>
          </p:nvPr>
        </p:nvSpPr>
        <p:spPr/>
        <p:txBody>
          <a:bodyPr/>
          <a:lstStyle/>
          <a:p>
            <a:r>
              <a:rPr lang="en-US" u="sng" dirty="0"/>
              <a:t>The Assignment</a:t>
            </a:r>
          </a:p>
        </p:txBody>
      </p:sp>
      <p:sp>
        <p:nvSpPr>
          <p:cNvPr id="8" name="Content Placeholder 7">
            <a:extLst>
              <a:ext uri="{FF2B5EF4-FFF2-40B4-BE49-F238E27FC236}">
                <a16:creationId xmlns:a16="http://schemas.microsoft.com/office/drawing/2014/main" id="{65C6DCF1-30CD-3E48-9503-83E74D3680BD}"/>
              </a:ext>
            </a:extLst>
          </p:cNvPr>
          <p:cNvSpPr>
            <a:spLocks noGrp="1"/>
          </p:cNvSpPr>
          <p:nvPr>
            <p:ph idx="1"/>
          </p:nvPr>
        </p:nvSpPr>
        <p:spPr/>
        <p:txBody>
          <a:bodyPr/>
          <a:lstStyle/>
          <a:p>
            <a:r>
              <a:rPr lang="en-GB" dirty="0"/>
              <a:t>(Including scans/screenshots of any in-class activities, own research notes and the feedback you received from the lecturer (in the form of an appendix at the end of your document) will contribute to the mark.) </a:t>
            </a:r>
          </a:p>
          <a:p>
            <a:endParaRPr lang="en-US" dirty="0"/>
          </a:p>
        </p:txBody>
      </p:sp>
    </p:spTree>
    <p:extLst>
      <p:ext uri="{BB962C8B-B14F-4D97-AF65-F5344CB8AC3E}">
        <p14:creationId xmlns:p14="http://schemas.microsoft.com/office/powerpoint/2010/main" val="653908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E3B465A-2ABE-4F97-9503-D89A685005B5}"/>
              </a:ext>
            </a:extLst>
          </p:cNvPr>
          <p:cNvSpPr>
            <a:spLocks noGrp="1"/>
          </p:cNvSpPr>
          <p:nvPr>
            <p:ph type="sldNum" sz="quarter" idx="12"/>
          </p:nvPr>
        </p:nvSpPr>
        <p:spPr/>
        <p:txBody>
          <a:bodyPr/>
          <a:lstStyle/>
          <a:p>
            <a:fld id="{E6A0E21D-7CEB-4497-842D-9B00423C00C8}" type="slidenum">
              <a:rPr lang="en-GB" smtClean="0"/>
              <a:t>4</a:t>
            </a:fld>
            <a:endParaRPr lang="en-GB"/>
          </a:p>
        </p:txBody>
      </p:sp>
      <p:sp>
        <p:nvSpPr>
          <p:cNvPr id="6" name="Title 5">
            <a:extLst>
              <a:ext uri="{FF2B5EF4-FFF2-40B4-BE49-F238E27FC236}">
                <a16:creationId xmlns:a16="http://schemas.microsoft.com/office/drawing/2014/main" id="{CFB30D78-AACE-D04E-AA57-D9260B78AC66}"/>
              </a:ext>
            </a:extLst>
          </p:cNvPr>
          <p:cNvSpPr>
            <a:spLocks noGrp="1"/>
          </p:cNvSpPr>
          <p:nvPr>
            <p:ph type="title"/>
          </p:nvPr>
        </p:nvSpPr>
        <p:spPr/>
        <p:txBody>
          <a:bodyPr/>
          <a:lstStyle/>
          <a:p>
            <a:r>
              <a:rPr lang="en-US" u="sng" dirty="0"/>
              <a:t>The Assignment</a:t>
            </a:r>
          </a:p>
        </p:txBody>
      </p:sp>
      <p:sp>
        <p:nvSpPr>
          <p:cNvPr id="8" name="Content Placeholder 7">
            <a:extLst>
              <a:ext uri="{FF2B5EF4-FFF2-40B4-BE49-F238E27FC236}">
                <a16:creationId xmlns:a16="http://schemas.microsoft.com/office/drawing/2014/main" id="{A734EEF3-BB28-6B43-B31F-BA54E7BC16AA}"/>
              </a:ext>
            </a:extLst>
          </p:cNvPr>
          <p:cNvSpPr>
            <a:spLocks noGrp="1"/>
          </p:cNvSpPr>
          <p:nvPr>
            <p:ph idx="1"/>
          </p:nvPr>
        </p:nvSpPr>
        <p:spPr/>
        <p:txBody>
          <a:bodyPr/>
          <a:lstStyle/>
          <a:p>
            <a:r>
              <a:rPr lang="en-GB" sz="2400" b="1" u="sng" dirty="0"/>
              <a:t>Your answer must cover all these things in a report</a:t>
            </a:r>
            <a:endParaRPr lang="en-GB" sz="2400" dirty="0"/>
          </a:p>
          <a:p>
            <a:pPr lvl="0"/>
            <a:r>
              <a:rPr lang="en-GB" sz="2400" dirty="0"/>
              <a:t>Three Models of Communication</a:t>
            </a:r>
          </a:p>
          <a:p>
            <a:pPr lvl="0"/>
            <a:r>
              <a:rPr lang="en-GB" sz="2400" dirty="0"/>
              <a:t>Communication Skills</a:t>
            </a:r>
          </a:p>
          <a:p>
            <a:pPr lvl="0"/>
            <a:r>
              <a:rPr lang="en-GB" sz="2400" dirty="0"/>
              <a:t>The Disadvantages of Communication Technology</a:t>
            </a:r>
          </a:p>
          <a:p>
            <a:pPr marL="0" lvl="0" indent="0">
              <a:buNone/>
            </a:pPr>
            <a:r>
              <a:rPr lang="en-GB" sz="2400" dirty="0"/>
              <a:t>(Mobile phones, The Internet.) </a:t>
            </a:r>
          </a:p>
          <a:p>
            <a:pPr lvl="0"/>
            <a:r>
              <a:rPr lang="en-GB" sz="2400" dirty="0"/>
              <a:t>Refer to Case Studies (</a:t>
            </a:r>
            <a:r>
              <a:rPr lang="en-GB" sz="2400" dirty="0" err="1"/>
              <a:t>e,g</a:t>
            </a:r>
            <a:r>
              <a:rPr lang="en-GB" sz="2400" dirty="0"/>
              <a:t> Maria and Pedro)</a:t>
            </a:r>
          </a:p>
          <a:p>
            <a:pPr lvl="0"/>
            <a:r>
              <a:rPr lang="en-GB" sz="2400" dirty="0"/>
              <a:t>Examples of poor communication in the workplace,</a:t>
            </a:r>
          </a:p>
          <a:p>
            <a:pPr lvl="0"/>
            <a:r>
              <a:rPr lang="en-GB" sz="2400" dirty="0"/>
              <a:t>Suggestions for improvements by using theory (from published literature).</a:t>
            </a:r>
          </a:p>
          <a:p>
            <a:endParaRPr lang="en-US" dirty="0"/>
          </a:p>
        </p:txBody>
      </p:sp>
    </p:spTree>
    <p:extLst>
      <p:ext uri="{BB962C8B-B14F-4D97-AF65-F5344CB8AC3E}">
        <p14:creationId xmlns:p14="http://schemas.microsoft.com/office/powerpoint/2010/main" val="606014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0E2279E-DA99-4372-80DA-4A456414EEBC}"/>
              </a:ext>
            </a:extLst>
          </p:cNvPr>
          <p:cNvSpPr>
            <a:spLocks noGrp="1"/>
          </p:cNvSpPr>
          <p:nvPr>
            <p:ph type="sldNum" sz="quarter" idx="12"/>
          </p:nvPr>
        </p:nvSpPr>
        <p:spPr/>
        <p:txBody>
          <a:bodyPr/>
          <a:lstStyle/>
          <a:p>
            <a:fld id="{E6A0E21D-7CEB-4497-842D-9B00423C00C8}" type="slidenum">
              <a:rPr lang="en-GB" smtClean="0"/>
              <a:t>5</a:t>
            </a:fld>
            <a:endParaRPr lang="en-GB" dirty="0"/>
          </a:p>
        </p:txBody>
      </p:sp>
      <p:sp>
        <p:nvSpPr>
          <p:cNvPr id="6" name="Title 5">
            <a:extLst>
              <a:ext uri="{FF2B5EF4-FFF2-40B4-BE49-F238E27FC236}">
                <a16:creationId xmlns:a16="http://schemas.microsoft.com/office/drawing/2014/main" id="{A4C695A5-E9B9-B24B-94C3-86D874EC36E4}"/>
              </a:ext>
            </a:extLst>
          </p:cNvPr>
          <p:cNvSpPr>
            <a:spLocks noGrp="1"/>
          </p:cNvSpPr>
          <p:nvPr>
            <p:ph type="title"/>
          </p:nvPr>
        </p:nvSpPr>
        <p:spPr/>
        <p:txBody>
          <a:bodyPr/>
          <a:lstStyle/>
          <a:p>
            <a:r>
              <a:rPr lang="en-US" u="sng" dirty="0"/>
              <a:t>The Assignment</a:t>
            </a:r>
          </a:p>
        </p:txBody>
      </p:sp>
      <p:sp>
        <p:nvSpPr>
          <p:cNvPr id="8" name="Content Placeholder 7">
            <a:extLst>
              <a:ext uri="{FF2B5EF4-FFF2-40B4-BE49-F238E27FC236}">
                <a16:creationId xmlns:a16="http://schemas.microsoft.com/office/drawing/2014/main" id="{77ABDCBD-D72E-9542-BD4B-FB3559FFDB94}"/>
              </a:ext>
            </a:extLst>
          </p:cNvPr>
          <p:cNvSpPr>
            <a:spLocks noGrp="1"/>
          </p:cNvSpPr>
          <p:nvPr>
            <p:ph idx="1"/>
          </p:nvPr>
        </p:nvSpPr>
        <p:spPr/>
        <p:txBody>
          <a:bodyPr/>
          <a:lstStyle/>
          <a:p>
            <a:r>
              <a:rPr lang="en-US" b="1" dirty="0"/>
              <a:t>Questions</a:t>
            </a:r>
          </a:p>
          <a:p>
            <a:pPr marL="0" indent="0">
              <a:buNone/>
            </a:pPr>
            <a:r>
              <a:rPr lang="en-US" dirty="0"/>
              <a:t>1) Do you have to write an Essay or a Report?</a:t>
            </a:r>
          </a:p>
          <a:p>
            <a:pPr marL="0" indent="0">
              <a:buNone/>
            </a:pPr>
            <a:endParaRPr lang="en-US" dirty="0"/>
          </a:p>
          <a:p>
            <a:pPr marL="0" indent="0">
              <a:buNone/>
            </a:pPr>
            <a:endParaRPr lang="en-US" dirty="0"/>
          </a:p>
          <a:p>
            <a:pPr marL="0" indent="0">
              <a:buNone/>
            </a:pPr>
            <a:r>
              <a:rPr lang="en-US" dirty="0"/>
              <a:t> 2) How many TOPICS do you have to write about?</a:t>
            </a:r>
          </a:p>
        </p:txBody>
      </p:sp>
    </p:spTree>
    <p:extLst>
      <p:ext uri="{BB962C8B-B14F-4D97-AF65-F5344CB8AC3E}">
        <p14:creationId xmlns:p14="http://schemas.microsoft.com/office/powerpoint/2010/main" val="2256293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0E2279E-DA99-4372-80DA-4A456414EEBC}"/>
              </a:ext>
            </a:extLst>
          </p:cNvPr>
          <p:cNvSpPr>
            <a:spLocks noGrp="1"/>
          </p:cNvSpPr>
          <p:nvPr>
            <p:ph type="sldNum" sz="quarter" idx="12"/>
          </p:nvPr>
        </p:nvSpPr>
        <p:spPr/>
        <p:txBody>
          <a:bodyPr/>
          <a:lstStyle/>
          <a:p>
            <a:fld id="{E6A0E21D-7CEB-4497-842D-9B00423C00C8}" type="slidenum">
              <a:rPr lang="en-GB" smtClean="0"/>
              <a:t>6</a:t>
            </a:fld>
            <a:endParaRPr lang="en-GB" dirty="0"/>
          </a:p>
        </p:txBody>
      </p:sp>
      <p:sp>
        <p:nvSpPr>
          <p:cNvPr id="6" name="Title 5">
            <a:extLst>
              <a:ext uri="{FF2B5EF4-FFF2-40B4-BE49-F238E27FC236}">
                <a16:creationId xmlns:a16="http://schemas.microsoft.com/office/drawing/2014/main" id="{7DF1F2DC-698B-A442-836A-C575196DCCB7}"/>
              </a:ext>
            </a:extLst>
          </p:cNvPr>
          <p:cNvSpPr>
            <a:spLocks noGrp="1"/>
          </p:cNvSpPr>
          <p:nvPr>
            <p:ph type="title"/>
          </p:nvPr>
        </p:nvSpPr>
        <p:spPr/>
        <p:txBody>
          <a:bodyPr/>
          <a:lstStyle/>
          <a:p>
            <a:r>
              <a:rPr lang="en-US" u="sng" dirty="0"/>
              <a:t>The Assignment</a:t>
            </a:r>
          </a:p>
        </p:txBody>
      </p:sp>
      <p:sp>
        <p:nvSpPr>
          <p:cNvPr id="8" name="Content Placeholder 7">
            <a:extLst>
              <a:ext uri="{FF2B5EF4-FFF2-40B4-BE49-F238E27FC236}">
                <a16:creationId xmlns:a16="http://schemas.microsoft.com/office/drawing/2014/main" id="{77157002-B303-514C-9F35-9A41414DB669}"/>
              </a:ext>
            </a:extLst>
          </p:cNvPr>
          <p:cNvSpPr>
            <a:spLocks noGrp="1"/>
          </p:cNvSpPr>
          <p:nvPr>
            <p:ph idx="1"/>
          </p:nvPr>
        </p:nvSpPr>
        <p:spPr/>
        <p:txBody>
          <a:bodyPr/>
          <a:lstStyle/>
          <a:p>
            <a:r>
              <a:rPr lang="en-US" b="1" dirty="0"/>
              <a:t>Answers</a:t>
            </a:r>
          </a:p>
          <a:p>
            <a:r>
              <a:rPr lang="en-US" dirty="0"/>
              <a:t>1) A Report</a:t>
            </a:r>
          </a:p>
          <a:p>
            <a:pPr marL="0" indent="0">
              <a:buNone/>
            </a:pPr>
            <a:endParaRPr lang="en-US" dirty="0"/>
          </a:p>
          <a:p>
            <a:pPr marL="0" indent="0">
              <a:buNone/>
            </a:pPr>
            <a:r>
              <a:rPr lang="en-US" dirty="0"/>
              <a:t>   2) Three Topics</a:t>
            </a:r>
          </a:p>
          <a:p>
            <a:pPr marL="0" indent="0">
              <a:buNone/>
            </a:pPr>
            <a:r>
              <a:rPr lang="en-US" dirty="0"/>
              <a:t>What are they?</a:t>
            </a:r>
          </a:p>
          <a:p>
            <a:endParaRPr lang="en-US" dirty="0"/>
          </a:p>
          <a:p>
            <a:endParaRPr lang="en-US" dirty="0"/>
          </a:p>
        </p:txBody>
      </p:sp>
    </p:spTree>
    <p:extLst>
      <p:ext uri="{BB962C8B-B14F-4D97-AF65-F5344CB8AC3E}">
        <p14:creationId xmlns:p14="http://schemas.microsoft.com/office/powerpoint/2010/main" val="2087483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7D33E75-C8A0-4E20-95C4-6AC4D9BD823A}"/>
              </a:ext>
            </a:extLst>
          </p:cNvPr>
          <p:cNvSpPr>
            <a:spLocks noGrp="1"/>
          </p:cNvSpPr>
          <p:nvPr>
            <p:ph type="sldNum" sz="quarter" idx="12"/>
          </p:nvPr>
        </p:nvSpPr>
        <p:spPr/>
        <p:txBody>
          <a:bodyPr/>
          <a:lstStyle/>
          <a:p>
            <a:fld id="{E6A0E21D-7CEB-4497-842D-9B00423C00C8}" type="slidenum">
              <a:rPr lang="en-GB" smtClean="0"/>
              <a:t>7</a:t>
            </a:fld>
            <a:endParaRPr lang="en-GB"/>
          </a:p>
        </p:txBody>
      </p:sp>
      <p:sp>
        <p:nvSpPr>
          <p:cNvPr id="3" name="Title 2">
            <a:extLst>
              <a:ext uri="{FF2B5EF4-FFF2-40B4-BE49-F238E27FC236}">
                <a16:creationId xmlns:a16="http://schemas.microsoft.com/office/drawing/2014/main" id="{02BA730A-9253-9246-BA1D-879761A1AAA6}"/>
              </a:ext>
            </a:extLst>
          </p:cNvPr>
          <p:cNvSpPr>
            <a:spLocks noGrp="1"/>
          </p:cNvSpPr>
          <p:nvPr>
            <p:ph type="title"/>
          </p:nvPr>
        </p:nvSpPr>
        <p:spPr/>
        <p:txBody>
          <a:bodyPr/>
          <a:lstStyle/>
          <a:p>
            <a:r>
              <a:rPr lang="en-US" u="sng" dirty="0"/>
              <a:t>The Assignment</a:t>
            </a:r>
          </a:p>
        </p:txBody>
      </p:sp>
      <p:sp>
        <p:nvSpPr>
          <p:cNvPr id="8" name="Content Placeholder 7">
            <a:extLst>
              <a:ext uri="{FF2B5EF4-FFF2-40B4-BE49-F238E27FC236}">
                <a16:creationId xmlns:a16="http://schemas.microsoft.com/office/drawing/2014/main" id="{F3170DEA-7E05-A244-B97A-99A93EBEBA05}"/>
              </a:ext>
            </a:extLst>
          </p:cNvPr>
          <p:cNvSpPr>
            <a:spLocks noGrp="1"/>
          </p:cNvSpPr>
          <p:nvPr>
            <p:ph idx="1"/>
          </p:nvPr>
        </p:nvSpPr>
        <p:spPr/>
        <p:txBody>
          <a:bodyPr/>
          <a:lstStyle/>
          <a:p>
            <a:r>
              <a:rPr lang="en-US" sz="1800" dirty="0"/>
              <a:t>1) </a:t>
            </a:r>
            <a:r>
              <a:rPr lang="en-US" sz="1800" u="sng" dirty="0"/>
              <a:t>The Models of Communication</a:t>
            </a:r>
          </a:p>
          <a:p>
            <a:pPr marL="0" indent="0">
              <a:buNone/>
            </a:pPr>
            <a:r>
              <a:rPr lang="en-US" sz="1800" dirty="0"/>
              <a:t>    </a:t>
            </a:r>
            <a:r>
              <a:rPr lang="en-US" sz="1800" i="1" dirty="0"/>
              <a:t>Shannon and Weaver (1948)</a:t>
            </a:r>
          </a:p>
          <a:p>
            <a:pPr marL="0" indent="0">
              <a:buNone/>
            </a:pPr>
            <a:r>
              <a:rPr lang="en-US" sz="1800" i="1" dirty="0"/>
              <a:t>        Schramm </a:t>
            </a:r>
            <a:r>
              <a:rPr lang="en-US" sz="1800" dirty="0"/>
              <a:t>    </a:t>
            </a:r>
            <a:r>
              <a:rPr lang="en-US" sz="1800" i="1" dirty="0"/>
              <a:t>(1954)</a:t>
            </a:r>
          </a:p>
          <a:p>
            <a:pPr marL="0" indent="0">
              <a:buNone/>
            </a:pPr>
            <a:r>
              <a:rPr lang="en-US" sz="1800" i="1" dirty="0"/>
              <a:t>        </a:t>
            </a:r>
            <a:r>
              <a:rPr lang="en-US" sz="1800" i="1" dirty="0" err="1"/>
              <a:t>Berlo</a:t>
            </a:r>
            <a:r>
              <a:rPr lang="en-US" sz="1800" i="1" dirty="0"/>
              <a:t> (1960)</a:t>
            </a:r>
          </a:p>
          <a:p>
            <a:r>
              <a:rPr lang="en-US" sz="1800" dirty="0"/>
              <a:t>2) </a:t>
            </a:r>
            <a:r>
              <a:rPr lang="en-US" sz="1800" u="sng" dirty="0"/>
              <a:t>Communication Skills</a:t>
            </a:r>
          </a:p>
          <a:p>
            <a:pPr marL="0" indent="0">
              <a:buNone/>
            </a:pPr>
            <a:r>
              <a:rPr lang="en-US" sz="1800" dirty="0"/>
              <a:t>         </a:t>
            </a:r>
            <a:r>
              <a:rPr lang="en-US" sz="1800" i="1" dirty="0"/>
              <a:t>Verbal </a:t>
            </a:r>
            <a:r>
              <a:rPr lang="en-US" sz="1800" dirty="0"/>
              <a:t>– spoken and written</a:t>
            </a:r>
          </a:p>
          <a:p>
            <a:pPr marL="0" indent="0">
              <a:buNone/>
            </a:pPr>
            <a:r>
              <a:rPr lang="en-US" sz="1800" dirty="0"/>
              <a:t>         </a:t>
            </a:r>
            <a:r>
              <a:rPr lang="en-US" sz="1800" i="1" dirty="0"/>
              <a:t>Non-Verbal </a:t>
            </a:r>
            <a:r>
              <a:rPr lang="en-US" sz="1800" b="1" dirty="0"/>
              <a:t>– </a:t>
            </a:r>
            <a:r>
              <a:rPr lang="en-US" sz="1800" dirty="0"/>
              <a:t>body language (gestures, facial expressions, posture, </a:t>
            </a:r>
          </a:p>
          <a:p>
            <a:pPr marL="0" indent="0">
              <a:buNone/>
            </a:pPr>
            <a:r>
              <a:rPr lang="en-US" sz="1800" dirty="0"/>
              <a:t>                                tone and pitch of voice, signals and signs.</a:t>
            </a:r>
          </a:p>
          <a:p>
            <a:r>
              <a:rPr lang="en-US" sz="1800" b="1" i="1" dirty="0"/>
              <a:t>Listening</a:t>
            </a:r>
            <a:r>
              <a:rPr lang="en-US" sz="1800" b="1" dirty="0"/>
              <a:t> - </a:t>
            </a:r>
            <a:r>
              <a:rPr lang="en-GB" sz="1600" b="1" dirty="0"/>
              <a:t>Active listening - </a:t>
            </a:r>
            <a:r>
              <a:rPr lang="en-GB" sz="1600" dirty="0"/>
              <a:t>paying attention and not doing other things like reading your phone, filing your nails, assuming what the other person is going to say or completing their sentences.</a:t>
            </a:r>
          </a:p>
          <a:p>
            <a:r>
              <a:rPr lang="en-GB" sz="1600" b="1" dirty="0"/>
              <a:t>                     Empathetic listening – </a:t>
            </a:r>
            <a:r>
              <a:rPr lang="en-GB" sz="1600" dirty="0"/>
              <a:t>listening and trying to put yourself in the speaker’s shoes.</a:t>
            </a:r>
          </a:p>
          <a:p>
            <a:pPr marL="0" indent="0">
              <a:buNone/>
            </a:pPr>
            <a:endParaRPr lang="en-US" sz="1800" b="1" dirty="0"/>
          </a:p>
        </p:txBody>
      </p:sp>
    </p:spTree>
    <p:extLst>
      <p:ext uri="{BB962C8B-B14F-4D97-AF65-F5344CB8AC3E}">
        <p14:creationId xmlns:p14="http://schemas.microsoft.com/office/powerpoint/2010/main" val="2275026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B6D3EF4-8215-4084-B285-5BB1C4E8AC47}"/>
              </a:ext>
            </a:extLst>
          </p:cNvPr>
          <p:cNvSpPr>
            <a:spLocks noGrp="1"/>
          </p:cNvSpPr>
          <p:nvPr>
            <p:ph type="sldNum" sz="quarter" idx="12"/>
          </p:nvPr>
        </p:nvSpPr>
        <p:spPr/>
        <p:txBody>
          <a:bodyPr/>
          <a:lstStyle/>
          <a:p>
            <a:fld id="{E6A0E21D-7CEB-4497-842D-9B00423C00C8}" type="slidenum">
              <a:rPr lang="en-GB" smtClean="0"/>
              <a:t>8</a:t>
            </a:fld>
            <a:endParaRPr lang="en-GB"/>
          </a:p>
        </p:txBody>
      </p:sp>
      <p:sp>
        <p:nvSpPr>
          <p:cNvPr id="6" name="Title 5">
            <a:extLst>
              <a:ext uri="{FF2B5EF4-FFF2-40B4-BE49-F238E27FC236}">
                <a16:creationId xmlns:a16="http://schemas.microsoft.com/office/drawing/2014/main" id="{C4655034-0609-4242-BC59-88524EDB27A1}"/>
              </a:ext>
            </a:extLst>
          </p:cNvPr>
          <p:cNvSpPr>
            <a:spLocks noGrp="1"/>
          </p:cNvSpPr>
          <p:nvPr>
            <p:ph type="title"/>
          </p:nvPr>
        </p:nvSpPr>
        <p:spPr/>
        <p:txBody>
          <a:bodyPr/>
          <a:lstStyle/>
          <a:p>
            <a:r>
              <a:rPr lang="en-US" u="sng" dirty="0"/>
              <a:t>The Assignment</a:t>
            </a:r>
          </a:p>
        </p:txBody>
      </p:sp>
      <p:sp>
        <p:nvSpPr>
          <p:cNvPr id="8" name="Content Placeholder 7">
            <a:extLst>
              <a:ext uri="{FF2B5EF4-FFF2-40B4-BE49-F238E27FC236}">
                <a16:creationId xmlns:a16="http://schemas.microsoft.com/office/drawing/2014/main" id="{0FD1CC00-F74A-F04F-9F47-7E5C6F9C674B}"/>
              </a:ext>
            </a:extLst>
          </p:cNvPr>
          <p:cNvSpPr>
            <a:spLocks noGrp="1"/>
          </p:cNvSpPr>
          <p:nvPr>
            <p:ph idx="1"/>
          </p:nvPr>
        </p:nvSpPr>
        <p:spPr/>
        <p:txBody>
          <a:bodyPr/>
          <a:lstStyle/>
          <a:p>
            <a:r>
              <a:rPr lang="en-GB" sz="2000" dirty="0"/>
              <a:t>STRUCTURE OF THE REPORT</a:t>
            </a:r>
          </a:p>
          <a:p>
            <a:pPr marL="0" indent="0">
              <a:buNone/>
            </a:pPr>
            <a:r>
              <a:rPr lang="en-GB" sz="2000" dirty="0"/>
              <a:t> </a:t>
            </a:r>
          </a:p>
          <a:p>
            <a:pPr lvl="0"/>
            <a:r>
              <a:rPr lang="en-GB" sz="2000" b="1" u="sng" dirty="0"/>
              <a:t>1. Introduction</a:t>
            </a:r>
            <a:endParaRPr lang="en-GB" sz="2000" dirty="0"/>
          </a:p>
          <a:p>
            <a:pPr marL="0" indent="0">
              <a:buNone/>
            </a:pPr>
            <a:r>
              <a:rPr lang="en-GB" sz="2000" dirty="0"/>
              <a:t> Definition of ‘Communication’, it’s importance in the world of work, the barriers that could affect the message and the consequences that may arise from poor communication.</a:t>
            </a:r>
          </a:p>
          <a:p>
            <a:r>
              <a:rPr lang="en-GB" sz="2000" b="1" dirty="0"/>
              <a:t> 2. </a:t>
            </a:r>
            <a:r>
              <a:rPr lang="en-GB" sz="2000" b="1" u="sng" dirty="0"/>
              <a:t>Models of Communication</a:t>
            </a:r>
          </a:p>
          <a:p>
            <a:r>
              <a:rPr lang="en-GB" sz="2000" b="1" u="sng" dirty="0"/>
              <a:t> </a:t>
            </a:r>
            <a:r>
              <a:rPr lang="en-GB" sz="2000" b="1" dirty="0"/>
              <a:t>2.1 </a:t>
            </a:r>
            <a:r>
              <a:rPr lang="en-GB" sz="2000" dirty="0"/>
              <a:t>Shannon and Weaver (1948)</a:t>
            </a:r>
          </a:p>
          <a:p>
            <a:r>
              <a:rPr lang="en-GB" sz="2000" b="1" dirty="0"/>
              <a:t> 2.2  </a:t>
            </a:r>
            <a:r>
              <a:rPr lang="en-GB" sz="2000" dirty="0"/>
              <a:t>Schramm (1954)</a:t>
            </a:r>
          </a:p>
          <a:p>
            <a:r>
              <a:rPr lang="en-GB" sz="2000" dirty="0"/>
              <a:t> </a:t>
            </a:r>
            <a:r>
              <a:rPr lang="en-GB" sz="2000" b="1" dirty="0"/>
              <a:t>2.3  </a:t>
            </a:r>
            <a:r>
              <a:rPr lang="en-GB" sz="2000" dirty="0" err="1"/>
              <a:t>Berlo</a:t>
            </a:r>
            <a:r>
              <a:rPr lang="en-GB" sz="2000" dirty="0"/>
              <a:t> (1960)</a:t>
            </a:r>
          </a:p>
          <a:p>
            <a:r>
              <a:rPr lang="en-GB" sz="2000" b="1" u="sng" dirty="0"/>
              <a:t> </a:t>
            </a:r>
          </a:p>
          <a:p>
            <a:endParaRPr lang="en-GB" sz="2000" b="1" u="sng" dirty="0"/>
          </a:p>
          <a:p>
            <a:r>
              <a:rPr lang="en-GB" sz="2000" b="1" u="sng" dirty="0"/>
              <a:t> 4. Conclusion</a:t>
            </a:r>
            <a:endParaRPr lang="en-GB" sz="2000" u="sng" dirty="0"/>
          </a:p>
          <a:p>
            <a:endParaRPr lang="en-US" dirty="0"/>
          </a:p>
        </p:txBody>
      </p:sp>
    </p:spTree>
    <p:extLst>
      <p:ext uri="{BB962C8B-B14F-4D97-AF65-F5344CB8AC3E}">
        <p14:creationId xmlns:p14="http://schemas.microsoft.com/office/powerpoint/2010/main" val="4273439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7A6807-D37D-45E4-848D-754C58EE8281}"/>
              </a:ext>
            </a:extLst>
          </p:cNvPr>
          <p:cNvSpPr>
            <a:spLocks noGrp="1"/>
          </p:cNvSpPr>
          <p:nvPr>
            <p:ph type="sldNum" sz="quarter" idx="12"/>
          </p:nvPr>
        </p:nvSpPr>
        <p:spPr/>
        <p:txBody>
          <a:bodyPr/>
          <a:lstStyle/>
          <a:p>
            <a:fld id="{E6A0E21D-7CEB-4497-842D-9B00423C00C8}" type="slidenum">
              <a:rPr lang="en-GB" smtClean="0"/>
              <a:t>9</a:t>
            </a:fld>
            <a:endParaRPr lang="en-GB"/>
          </a:p>
        </p:txBody>
      </p:sp>
      <p:sp>
        <p:nvSpPr>
          <p:cNvPr id="6" name="Content Placeholder 5">
            <a:extLst>
              <a:ext uri="{FF2B5EF4-FFF2-40B4-BE49-F238E27FC236}">
                <a16:creationId xmlns:a16="http://schemas.microsoft.com/office/drawing/2014/main" id="{3D1A0E36-0A3C-484B-947F-EBAC5C06C56B}"/>
              </a:ext>
            </a:extLst>
          </p:cNvPr>
          <p:cNvSpPr>
            <a:spLocks noGrp="1"/>
          </p:cNvSpPr>
          <p:nvPr>
            <p:ph idx="1"/>
          </p:nvPr>
        </p:nvSpPr>
        <p:spPr/>
        <p:txBody>
          <a:bodyPr/>
          <a:lstStyle/>
          <a:p>
            <a:r>
              <a:rPr lang="en-GB" sz="1800" b="1" u="sng" dirty="0"/>
              <a:t>3. Communication Skills</a:t>
            </a:r>
          </a:p>
          <a:p>
            <a:r>
              <a:rPr lang="en-GB" sz="1600" b="1" u="sng" dirty="0"/>
              <a:t>3.1   </a:t>
            </a:r>
            <a:r>
              <a:rPr lang="en-GB" sz="1600" u="sng" dirty="0"/>
              <a:t>Verbal Communication:</a:t>
            </a:r>
            <a:r>
              <a:rPr lang="en-GB" dirty="0"/>
              <a:t> </a:t>
            </a:r>
            <a:r>
              <a:rPr lang="en-GB" sz="1600" dirty="0"/>
              <a:t>Spoken or oral; written (types</a:t>
            </a:r>
            <a:r>
              <a:rPr lang="en-GB" sz="1800" dirty="0"/>
              <a:t>)</a:t>
            </a:r>
          </a:p>
          <a:p>
            <a:pPr marL="0" indent="0">
              <a:buNone/>
            </a:pPr>
            <a:r>
              <a:rPr lang="en-GB" dirty="0"/>
              <a:t>    </a:t>
            </a:r>
            <a:r>
              <a:rPr lang="en-GB" sz="2400" b="1" dirty="0"/>
              <a:t>3.2</a:t>
            </a:r>
            <a:r>
              <a:rPr lang="en-GB" dirty="0"/>
              <a:t> </a:t>
            </a:r>
            <a:r>
              <a:rPr lang="en-GB" sz="1800" u="sng" dirty="0"/>
              <a:t>Non-Verbal</a:t>
            </a:r>
            <a:r>
              <a:rPr lang="en-US" sz="1800" i="1" dirty="0"/>
              <a:t> </a:t>
            </a:r>
            <a:r>
              <a:rPr lang="en-US" sz="1800" dirty="0"/>
              <a:t>– body language (gestures, facial expressions,     </a:t>
            </a:r>
          </a:p>
          <a:p>
            <a:pPr marL="0" indent="0">
              <a:buNone/>
            </a:pPr>
            <a:r>
              <a:rPr lang="en-US" sz="1800" dirty="0"/>
              <a:t>                                        posture, tone and pitch of voice, signals and signs.</a:t>
            </a:r>
          </a:p>
          <a:p>
            <a:pPr marL="0" indent="0">
              <a:buNone/>
            </a:pPr>
            <a:r>
              <a:rPr lang="en-US" sz="1800" dirty="0"/>
              <a:t>        </a:t>
            </a:r>
            <a:r>
              <a:rPr lang="en-US" sz="2400" b="1" dirty="0"/>
              <a:t>3.3 </a:t>
            </a:r>
            <a:r>
              <a:rPr lang="en-US" sz="1800" dirty="0"/>
              <a:t> </a:t>
            </a:r>
            <a:r>
              <a:rPr lang="en-US" sz="1800" u="sng" dirty="0"/>
              <a:t>Listening</a:t>
            </a:r>
            <a:r>
              <a:rPr lang="en-US" sz="1800" dirty="0"/>
              <a:t> </a:t>
            </a:r>
            <a:r>
              <a:rPr lang="en-US" sz="1800" b="1" dirty="0"/>
              <a:t>-   </a:t>
            </a:r>
            <a:r>
              <a:rPr lang="en-GB" sz="1800" b="1" dirty="0"/>
              <a:t>Active listening - </a:t>
            </a:r>
            <a:r>
              <a:rPr lang="en-GB" sz="1800" dirty="0"/>
              <a:t>paying attention and not doing other </a:t>
            </a:r>
          </a:p>
          <a:p>
            <a:pPr marL="0" indent="0">
              <a:buNone/>
            </a:pPr>
            <a:r>
              <a:rPr lang="en-GB" sz="1800" dirty="0"/>
              <a:t>                                    things like reading your phone, filing your nails, assuming  </a:t>
            </a:r>
          </a:p>
          <a:p>
            <a:pPr marL="0" indent="0">
              <a:buNone/>
            </a:pPr>
            <a:r>
              <a:rPr lang="en-GB" sz="1800" dirty="0"/>
              <a:t>                                     what the other person is going to say or completing their </a:t>
            </a:r>
          </a:p>
          <a:p>
            <a:pPr marL="0" indent="0">
              <a:buNone/>
            </a:pPr>
            <a:r>
              <a:rPr lang="en-GB" sz="1800" dirty="0"/>
              <a:t>                                     sentences.</a:t>
            </a:r>
          </a:p>
          <a:p>
            <a:r>
              <a:rPr lang="en-GB" sz="1800" b="1" dirty="0"/>
              <a:t>                     </a:t>
            </a:r>
            <a:r>
              <a:rPr lang="en-GB" sz="1600" b="1" dirty="0"/>
              <a:t>Empathetic listening </a:t>
            </a:r>
            <a:r>
              <a:rPr lang="en-GB" sz="1800" b="1" dirty="0"/>
              <a:t>– </a:t>
            </a:r>
            <a:r>
              <a:rPr lang="en-GB" sz="1800" dirty="0"/>
              <a:t>listening and trying to put yourself in the speaker’s shoes.</a:t>
            </a:r>
          </a:p>
          <a:p>
            <a:pPr marL="0" indent="0">
              <a:buNone/>
            </a:pPr>
            <a:endParaRPr lang="en-US" sz="1800" dirty="0"/>
          </a:p>
          <a:p>
            <a:pPr marL="0" indent="0">
              <a:buNone/>
            </a:pPr>
            <a:r>
              <a:rPr lang="en-US" sz="3600" dirty="0"/>
              <a:t>         </a:t>
            </a:r>
            <a:r>
              <a:rPr lang="en-US" sz="1600" i="1" dirty="0"/>
              <a:t>Non-Verbal </a:t>
            </a:r>
            <a:r>
              <a:rPr lang="en-US" sz="1600" b="1" dirty="0"/>
              <a:t>–</a:t>
            </a:r>
            <a:endParaRPr lang="en-US" u="sng" dirty="0"/>
          </a:p>
        </p:txBody>
      </p:sp>
      <p:sp>
        <p:nvSpPr>
          <p:cNvPr id="8" name="Title 7">
            <a:extLst>
              <a:ext uri="{FF2B5EF4-FFF2-40B4-BE49-F238E27FC236}">
                <a16:creationId xmlns:a16="http://schemas.microsoft.com/office/drawing/2014/main" id="{886A3C9C-6AB3-3D48-A366-CFF9E0C13002}"/>
              </a:ext>
            </a:extLst>
          </p:cNvPr>
          <p:cNvSpPr>
            <a:spLocks noGrp="1"/>
          </p:cNvSpPr>
          <p:nvPr>
            <p:ph type="title"/>
          </p:nvPr>
        </p:nvSpPr>
        <p:spPr/>
        <p:txBody>
          <a:bodyPr/>
          <a:lstStyle/>
          <a:p>
            <a:r>
              <a:rPr lang="en-US" u="sng" dirty="0"/>
              <a:t>The Assignment</a:t>
            </a:r>
          </a:p>
        </p:txBody>
      </p:sp>
    </p:spTree>
    <p:extLst>
      <p:ext uri="{BB962C8B-B14F-4D97-AF65-F5344CB8AC3E}">
        <p14:creationId xmlns:p14="http://schemas.microsoft.com/office/powerpoint/2010/main" val="3957658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0E5D8-C378-4486-A1A4-2F79AD74A8DE}"/>
              </a:ext>
            </a:extLst>
          </p:cNvPr>
          <p:cNvSpPr>
            <a:spLocks noGrp="1"/>
          </p:cNvSpPr>
          <p:nvPr>
            <p:ph type="title"/>
          </p:nvPr>
        </p:nvSpPr>
        <p:spPr/>
        <p:txBody>
          <a:bodyPr/>
          <a:lstStyle/>
          <a:p>
            <a:r>
              <a:rPr lang="en-GB" dirty="0"/>
              <a:t>The Assignment</a:t>
            </a:r>
          </a:p>
        </p:txBody>
      </p:sp>
      <p:sp>
        <p:nvSpPr>
          <p:cNvPr id="3" name="Content Placeholder 2">
            <a:extLst>
              <a:ext uri="{FF2B5EF4-FFF2-40B4-BE49-F238E27FC236}">
                <a16:creationId xmlns:a16="http://schemas.microsoft.com/office/drawing/2014/main" id="{19A1001F-900E-4A5A-A0CB-B2BC71A2DF1D}"/>
              </a:ext>
            </a:extLst>
          </p:cNvPr>
          <p:cNvSpPr>
            <a:spLocks noGrp="1"/>
          </p:cNvSpPr>
          <p:nvPr>
            <p:ph idx="1"/>
          </p:nvPr>
        </p:nvSpPr>
        <p:spPr/>
        <p:txBody>
          <a:bodyPr/>
          <a:lstStyle/>
          <a:p>
            <a:r>
              <a:rPr lang="en-GB" sz="1800" b="1" dirty="0"/>
              <a:t>4</a:t>
            </a:r>
            <a:r>
              <a:rPr lang="en-GB" dirty="0"/>
              <a:t>. </a:t>
            </a:r>
            <a:r>
              <a:rPr lang="en-GB" sz="1800" b="1" dirty="0"/>
              <a:t>The Disadvantages of Modern Technology</a:t>
            </a:r>
          </a:p>
          <a:p>
            <a:endParaRPr lang="en-GB" sz="1800" b="1" dirty="0"/>
          </a:p>
          <a:p>
            <a:pPr marL="514350" indent="-514350">
              <a:buAutoNum type="alphaLcParenR"/>
            </a:pPr>
            <a:r>
              <a:rPr lang="en-GB" sz="2400" i="1" dirty="0"/>
              <a:t>Identity theft – </a:t>
            </a:r>
            <a:r>
              <a:rPr lang="en-GB" sz="2400" b="1" i="1" dirty="0"/>
              <a:t>people stealing identity and data</a:t>
            </a:r>
          </a:p>
          <a:p>
            <a:pPr marL="514350" indent="-514350">
              <a:buAutoNum type="alphaLcParenR"/>
            </a:pPr>
            <a:r>
              <a:rPr lang="en-GB" sz="2400" i="1" dirty="0"/>
              <a:t>Cyber Bullying – </a:t>
            </a:r>
            <a:r>
              <a:rPr lang="en-GB" sz="2400" b="1" i="1" dirty="0"/>
              <a:t>Bullying on social media</a:t>
            </a:r>
          </a:p>
          <a:p>
            <a:pPr marL="514350" indent="-514350">
              <a:buAutoNum type="alphaLcParenR"/>
            </a:pPr>
            <a:r>
              <a:rPr lang="en-GB" sz="2400" i="1" dirty="0"/>
              <a:t>Social interaction – too much time spent on mobiles and the internet instead of face-to-face communication.</a:t>
            </a:r>
          </a:p>
        </p:txBody>
      </p:sp>
      <p:sp>
        <p:nvSpPr>
          <p:cNvPr id="4" name="Date Placeholder 3">
            <a:extLst>
              <a:ext uri="{FF2B5EF4-FFF2-40B4-BE49-F238E27FC236}">
                <a16:creationId xmlns:a16="http://schemas.microsoft.com/office/drawing/2014/main" id="{4561192B-7731-426C-9D1D-33EFF182479B}"/>
              </a:ext>
            </a:extLst>
          </p:cNvPr>
          <p:cNvSpPr>
            <a:spLocks noGrp="1"/>
          </p:cNvSpPr>
          <p:nvPr>
            <p:ph type="dt" sz="half" idx="10"/>
          </p:nvPr>
        </p:nvSpPr>
        <p:spPr/>
        <p:txBody>
          <a:bodyPr/>
          <a:lstStyle/>
          <a:p>
            <a:pPr>
              <a:defRPr/>
            </a:pPr>
            <a:fld id="{2303D31F-598B-47EE-BA37-93F097A3D676}" type="datetime1">
              <a:rPr lang="en-GB" altLang="en-US" smtClean="0"/>
              <a:pPr>
                <a:defRPr/>
              </a:pPr>
              <a:t>27/02/2022</a:t>
            </a:fld>
            <a:endParaRPr lang="en-GB" altLang="en-US"/>
          </a:p>
        </p:txBody>
      </p:sp>
      <p:sp>
        <p:nvSpPr>
          <p:cNvPr id="5" name="Slide Number Placeholder 4">
            <a:extLst>
              <a:ext uri="{FF2B5EF4-FFF2-40B4-BE49-F238E27FC236}">
                <a16:creationId xmlns:a16="http://schemas.microsoft.com/office/drawing/2014/main" id="{08D94A16-C3B2-49A8-8D1D-CFAF3C3B1DAF}"/>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4709162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B5204-9E0E-4DC9-A920-A165752CBE84}"/>
              </a:ext>
            </a:extLst>
          </p:cNvPr>
          <p:cNvSpPr>
            <a:spLocks noGrp="1"/>
          </p:cNvSpPr>
          <p:nvPr>
            <p:ph type="title"/>
          </p:nvPr>
        </p:nvSpPr>
        <p:spPr/>
        <p:txBody>
          <a:bodyPr/>
          <a:lstStyle/>
          <a:p>
            <a:r>
              <a:rPr lang="en-US" u="sng" dirty="0"/>
              <a:t>The Assignment</a:t>
            </a:r>
            <a:endParaRPr lang="en-GB" u="sng" dirty="0"/>
          </a:p>
        </p:txBody>
      </p:sp>
      <p:sp>
        <p:nvSpPr>
          <p:cNvPr id="3" name="Content Placeholder 2">
            <a:extLst>
              <a:ext uri="{FF2B5EF4-FFF2-40B4-BE49-F238E27FC236}">
                <a16:creationId xmlns:a16="http://schemas.microsoft.com/office/drawing/2014/main" id="{15B4210C-1EBB-4019-B5AC-EE622247D1B7}"/>
              </a:ext>
            </a:extLst>
          </p:cNvPr>
          <p:cNvSpPr>
            <a:spLocks noGrp="1"/>
          </p:cNvSpPr>
          <p:nvPr>
            <p:ph idx="1"/>
          </p:nvPr>
        </p:nvSpPr>
        <p:spPr/>
        <p:txBody>
          <a:bodyPr/>
          <a:lstStyle/>
          <a:p>
            <a:r>
              <a:rPr lang="en-GB" sz="2400" dirty="0"/>
              <a:t>5.</a:t>
            </a:r>
            <a:r>
              <a:rPr lang="en-GB" dirty="0"/>
              <a:t> </a:t>
            </a:r>
            <a:r>
              <a:rPr lang="en-GB" sz="2400" b="1" dirty="0"/>
              <a:t>Conclusion</a:t>
            </a:r>
          </a:p>
          <a:p>
            <a:r>
              <a:rPr lang="en-GB" sz="2400" dirty="0"/>
              <a:t>The conclusion must not have anything new but must be a summary about the important aspects you have covered above.</a:t>
            </a:r>
          </a:p>
        </p:txBody>
      </p:sp>
      <p:sp>
        <p:nvSpPr>
          <p:cNvPr id="4" name="Date Placeholder 3">
            <a:extLst>
              <a:ext uri="{FF2B5EF4-FFF2-40B4-BE49-F238E27FC236}">
                <a16:creationId xmlns:a16="http://schemas.microsoft.com/office/drawing/2014/main" id="{E728FC84-81A4-4D9D-A29E-FA1965AED0CE}"/>
              </a:ext>
            </a:extLst>
          </p:cNvPr>
          <p:cNvSpPr>
            <a:spLocks noGrp="1"/>
          </p:cNvSpPr>
          <p:nvPr>
            <p:ph type="dt" sz="half" idx="10"/>
          </p:nvPr>
        </p:nvSpPr>
        <p:spPr/>
        <p:txBody>
          <a:bodyPr/>
          <a:lstStyle/>
          <a:p>
            <a:pPr>
              <a:defRPr/>
            </a:pPr>
            <a:fld id="{2303D31F-598B-47EE-BA37-93F097A3D676}" type="datetime1">
              <a:rPr lang="en-GB" altLang="en-US" smtClean="0"/>
              <a:pPr>
                <a:defRPr/>
              </a:pPr>
              <a:t>27/02/2022</a:t>
            </a:fld>
            <a:endParaRPr lang="en-GB" altLang="en-US"/>
          </a:p>
        </p:txBody>
      </p:sp>
      <p:sp>
        <p:nvSpPr>
          <p:cNvPr id="5" name="Slide Number Placeholder 4">
            <a:extLst>
              <a:ext uri="{FF2B5EF4-FFF2-40B4-BE49-F238E27FC236}">
                <a16:creationId xmlns:a16="http://schemas.microsoft.com/office/drawing/2014/main" id="{8AA137A8-83E0-44A4-A273-33AACA628989}"/>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825214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9732E-6A86-4265-87F9-EF9B9E090994}"/>
              </a:ext>
            </a:extLst>
          </p:cNvPr>
          <p:cNvSpPr>
            <a:spLocks noGrp="1"/>
          </p:cNvSpPr>
          <p:nvPr>
            <p:ph type="title"/>
          </p:nvPr>
        </p:nvSpPr>
        <p:spPr/>
        <p:txBody>
          <a:bodyPr/>
          <a:lstStyle/>
          <a:p>
            <a:r>
              <a:rPr lang="en-US" u="sng" dirty="0"/>
              <a:t>The Assignment</a:t>
            </a:r>
            <a:endParaRPr lang="en-GB" dirty="0"/>
          </a:p>
        </p:txBody>
      </p:sp>
      <p:sp>
        <p:nvSpPr>
          <p:cNvPr id="3" name="Content Placeholder 2">
            <a:extLst>
              <a:ext uri="{FF2B5EF4-FFF2-40B4-BE49-F238E27FC236}">
                <a16:creationId xmlns:a16="http://schemas.microsoft.com/office/drawing/2014/main" id="{DDAA3948-8E0E-434B-A9BF-E0429FB5CAE9}"/>
              </a:ext>
            </a:extLst>
          </p:cNvPr>
          <p:cNvSpPr>
            <a:spLocks noGrp="1"/>
          </p:cNvSpPr>
          <p:nvPr>
            <p:ph idx="1"/>
          </p:nvPr>
        </p:nvSpPr>
        <p:spPr/>
        <p:txBody>
          <a:bodyPr/>
          <a:lstStyle/>
          <a:p>
            <a:r>
              <a:rPr lang="en-GB" dirty="0"/>
              <a:t>6. </a:t>
            </a:r>
            <a:r>
              <a:rPr lang="en-GB" b="1" dirty="0"/>
              <a:t>REFERENCES</a:t>
            </a:r>
          </a:p>
        </p:txBody>
      </p:sp>
      <p:sp>
        <p:nvSpPr>
          <p:cNvPr id="4" name="Date Placeholder 3">
            <a:extLst>
              <a:ext uri="{FF2B5EF4-FFF2-40B4-BE49-F238E27FC236}">
                <a16:creationId xmlns:a16="http://schemas.microsoft.com/office/drawing/2014/main" id="{7AAE7DC5-BA23-4CB0-9468-C502B56466AA}"/>
              </a:ext>
            </a:extLst>
          </p:cNvPr>
          <p:cNvSpPr>
            <a:spLocks noGrp="1"/>
          </p:cNvSpPr>
          <p:nvPr>
            <p:ph type="dt" sz="half" idx="10"/>
          </p:nvPr>
        </p:nvSpPr>
        <p:spPr/>
        <p:txBody>
          <a:bodyPr/>
          <a:lstStyle/>
          <a:p>
            <a:pPr>
              <a:defRPr/>
            </a:pPr>
            <a:fld id="{2303D31F-598B-47EE-BA37-93F097A3D676}" type="datetime1">
              <a:rPr lang="en-GB" altLang="en-US" smtClean="0"/>
              <a:pPr>
                <a:defRPr/>
              </a:pPr>
              <a:t>27/02/2022</a:t>
            </a:fld>
            <a:endParaRPr lang="en-GB" altLang="en-US"/>
          </a:p>
        </p:txBody>
      </p:sp>
      <p:sp>
        <p:nvSpPr>
          <p:cNvPr id="5" name="Slide Number Placeholder 4">
            <a:extLst>
              <a:ext uri="{FF2B5EF4-FFF2-40B4-BE49-F238E27FC236}">
                <a16:creationId xmlns:a16="http://schemas.microsoft.com/office/drawing/2014/main" id="{C5890742-9F22-41AA-B9AC-6AF3ACDFC2C5}"/>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1418395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59213-00EE-4880-8E5A-C2DECDDBE38B}"/>
              </a:ext>
            </a:extLst>
          </p:cNvPr>
          <p:cNvSpPr>
            <a:spLocks noGrp="1"/>
          </p:cNvSpPr>
          <p:nvPr>
            <p:ph type="title"/>
          </p:nvPr>
        </p:nvSpPr>
        <p:spPr/>
        <p:txBody>
          <a:bodyPr/>
          <a:lstStyle/>
          <a:p>
            <a:r>
              <a:rPr lang="en-US" u="sng" dirty="0"/>
              <a:t>The Assignm</a:t>
            </a:r>
            <a:r>
              <a:rPr lang="en-US" dirty="0"/>
              <a:t>ent</a:t>
            </a:r>
            <a:endParaRPr lang="en-GB" dirty="0"/>
          </a:p>
        </p:txBody>
      </p:sp>
      <p:sp>
        <p:nvSpPr>
          <p:cNvPr id="3" name="Content Placeholder 2">
            <a:extLst>
              <a:ext uri="{FF2B5EF4-FFF2-40B4-BE49-F238E27FC236}">
                <a16:creationId xmlns:a16="http://schemas.microsoft.com/office/drawing/2014/main" id="{C823396B-15DC-4FCD-9593-B7370FB65C53}"/>
              </a:ext>
            </a:extLst>
          </p:cNvPr>
          <p:cNvSpPr>
            <a:spLocks noGrp="1"/>
          </p:cNvSpPr>
          <p:nvPr>
            <p:ph idx="1"/>
          </p:nvPr>
        </p:nvSpPr>
        <p:spPr/>
        <p:txBody>
          <a:bodyPr/>
          <a:lstStyle/>
          <a:p>
            <a:r>
              <a:rPr lang="en-GB" dirty="0"/>
              <a:t>What about Case Studies and examples from my workplace about how communication could be improved?</a:t>
            </a:r>
          </a:p>
          <a:p>
            <a:endParaRPr lang="en-GB" dirty="0"/>
          </a:p>
          <a:p>
            <a:endParaRPr lang="en-GB" dirty="0"/>
          </a:p>
        </p:txBody>
      </p:sp>
      <p:sp>
        <p:nvSpPr>
          <p:cNvPr id="4" name="Date Placeholder 3">
            <a:extLst>
              <a:ext uri="{FF2B5EF4-FFF2-40B4-BE49-F238E27FC236}">
                <a16:creationId xmlns:a16="http://schemas.microsoft.com/office/drawing/2014/main" id="{4AC56A2A-41ED-4EDA-9D3C-9FF3176C8287}"/>
              </a:ext>
            </a:extLst>
          </p:cNvPr>
          <p:cNvSpPr>
            <a:spLocks noGrp="1"/>
          </p:cNvSpPr>
          <p:nvPr>
            <p:ph type="dt" sz="half" idx="10"/>
          </p:nvPr>
        </p:nvSpPr>
        <p:spPr/>
        <p:txBody>
          <a:bodyPr/>
          <a:lstStyle/>
          <a:p>
            <a:pPr>
              <a:defRPr/>
            </a:pPr>
            <a:fld id="{2303D31F-598B-47EE-BA37-93F097A3D676}" type="datetime1">
              <a:rPr lang="en-GB" altLang="en-US" smtClean="0"/>
              <a:pPr>
                <a:defRPr/>
              </a:pPr>
              <a:t>27/02/2022</a:t>
            </a:fld>
            <a:endParaRPr lang="en-GB" altLang="en-US"/>
          </a:p>
        </p:txBody>
      </p:sp>
      <p:sp>
        <p:nvSpPr>
          <p:cNvPr id="5" name="Slide Number Placeholder 4">
            <a:extLst>
              <a:ext uri="{FF2B5EF4-FFF2-40B4-BE49-F238E27FC236}">
                <a16:creationId xmlns:a16="http://schemas.microsoft.com/office/drawing/2014/main" id="{74B2870E-06BD-498B-A138-9FD61DA53D42}"/>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895751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2DF67-47BA-4BD7-BC12-DE02D72F1261}"/>
              </a:ext>
            </a:extLst>
          </p:cNvPr>
          <p:cNvSpPr>
            <a:spLocks noGrp="1"/>
          </p:cNvSpPr>
          <p:nvPr>
            <p:ph type="title"/>
          </p:nvPr>
        </p:nvSpPr>
        <p:spPr/>
        <p:txBody>
          <a:bodyPr/>
          <a:lstStyle/>
          <a:p>
            <a:r>
              <a:rPr lang="en-US" u="sng" dirty="0"/>
              <a:t>The Assignment</a:t>
            </a:r>
            <a:endParaRPr lang="en-GB" u="sng" dirty="0"/>
          </a:p>
        </p:txBody>
      </p:sp>
      <p:sp>
        <p:nvSpPr>
          <p:cNvPr id="3" name="Content Placeholder 2">
            <a:extLst>
              <a:ext uri="{FF2B5EF4-FFF2-40B4-BE49-F238E27FC236}">
                <a16:creationId xmlns:a16="http://schemas.microsoft.com/office/drawing/2014/main" id="{2471166C-D158-4089-AA29-FEEE1E5C0BAA}"/>
              </a:ext>
            </a:extLst>
          </p:cNvPr>
          <p:cNvSpPr>
            <a:spLocks noGrp="1"/>
          </p:cNvSpPr>
          <p:nvPr>
            <p:ph idx="1"/>
          </p:nvPr>
        </p:nvSpPr>
        <p:spPr/>
        <p:txBody>
          <a:bodyPr/>
          <a:lstStyle/>
          <a:p>
            <a:r>
              <a:rPr lang="en-GB" dirty="0"/>
              <a:t>You will include these to explain that you understand a model or a theory.</a:t>
            </a:r>
          </a:p>
          <a:p>
            <a:r>
              <a:rPr lang="en-GB" dirty="0"/>
              <a:t>For example, when you are writing about noise in Shannon and Weaver you might refer to the case study ‘Maria and Pedro’ but you must give a brief summary of the study and show how it is relevant.</a:t>
            </a:r>
          </a:p>
          <a:p>
            <a:endParaRPr lang="en-GB" dirty="0"/>
          </a:p>
        </p:txBody>
      </p:sp>
      <p:sp>
        <p:nvSpPr>
          <p:cNvPr id="4" name="Date Placeholder 3">
            <a:extLst>
              <a:ext uri="{FF2B5EF4-FFF2-40B4-BE49-F238E27FC236}">
                <a16:creationId xmlns:a16="http://schemas.microsoft.com/office/drawing/2014/main" id="{FA6570BD-9B26-4144-AE1B-74A4D075950E}"/>
              </a:ext>
            </a:extLst>
          </p:cNvPr>
          <p:cNvSpPr>
            <a:spLocks noGrp="1"/>
          </p:cNvSpPr>
          <p:nvPr>
            <p:ph type="dt" sz="half" idx="10"/>
          </p:nvPr>
        </p:nvSpPr>
        <p:spPr/>
        <p:txBody>
          <a:bodyPr/>
          <a:lstStyle/>
          <a:p>
            <a:pPr>
              <a:defRPr/>
            </a:pPr>
            <a:fld id="{2303D31F-598B-47EE-BA37-93F097A3D676}" type="datetime1">
              <a:rPr lang="en-GB" altLang="en-US" smtClean="0"/>
              <a:pPr>
                <a:defRPr/>
              </a:pPr>
              <a:t>27/02/2022</a:t>
            </a:fld>
            <a:endParaRPr lang="en-GB" altLang="en-US"/>
          </a:p>
        </p:txBody>
      </p:sp>
      <p:sp>
        <p:nvSpPr>
          <p:cNvPr id="5" name="Slide Number Placeholder 4">
            <a:extLst>
              <a:ext uri="{FF2B5EF4-FFF2-40B4-BE49-F238E27FC236}">
                <a16:creationId xmlns:a16="http://schemas.microsoft.com/office/drawing/2014/main" id="{78092E2C-C4C8-43FE-9A6D-BB8AD956659D}"/>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5217335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0832B-CBB6-4031-8844-E2225361A0F8}"/>
              </a:ext>
            </a:extLst>
          </p:cNvPr>
          <p:cNvSpPr>
            <a:spLocks noGrp="1"/>
          </p:cNvSpPr>
          <p:nvPr>
            <p:ph type="title"/>
          </p:nvPr>
        </p:nvSpPr>
        <p:spPr/>
        <p:txBody>
          <a:bodyPr/>
          <a:lstStyle/>
          <a:p>
            <a:r>
              <a:rPr lang="en-US" u="sng" dirty="0"/>
              <a:t>The Assignment</a:t>
            </a:r>
            <a:endParaRPr lang="en-GB" u="sng" dirty="0"/>
          </a:p>
        </p:txBody>
      </p:sp>
      <p:sp>
        <p:nvSpPr>
          <p:cNvPr id="3" name="Content Placeholder 2">
            <a:extLst>
              <a:ext uri="{FF2B5EF4-FFF2-40B4-BE49-F238E27FC236}">
                <a16:creationId xmlns:a16="http://schemas.microsoft.com/office/drawing/2014/main" id="{00B49A85-1DA7-4021-8081-EC174D8210B8}"/>
              </a:ext>
            </a:extLst>
          </p:cNvPr>
          <p:cNvSpPr>
            <a:spLocks noGrp="1"/>
          </p:cNvSpPr>
          <p:nvPr>
            <p:ph idx="1"/>
          </p:nvPr>
        </p:nvSpPr>
        <p:spPr/>
        <p:txBody>
          <a:bodyPr/>
          <a:lstStyle/>
          <a:p>
            <a:r>
              <a:rPr lang="en-GB" dirty="0"/>
              <a:t>Similarly, if you are talking about Verbal or listening communication, you should give an example from your workplace and show how it might be improved.</a:t>
            </a:r>
          </a:p>
          <a:p>
            <a:r>
              <a:rPr lang="en-GB" dirty="0"/>
              <a:t>Also use in-text citation.</a:t>
            </a:r>
          </a:p>
          <a:p>
            <a:r>
              <a:rPr lang="en-GB" dirty="0"/>
              <a:t>EXAMPLE</a:t>
            </a:r>
          </a:p>
        </p:txBody>
      </p:sp>
      <p:sp>
        <p:nvSpPr>
          <p:cNvPr id="4" name="Date Placeholder 3">
            <a:extLst>
              <a:ext uri="{FF2B5EF4-FFF2-40B4-BE49-F238E27FC236}">
                <a16:creationId xmlns:a16="http://schemas.microsoft.com/office/drawing/2014/main" id="{3B55CC68-2193-43D4-9612-8657006E3D3F}"/>
              </a:ext>
            </a:extLst>
          </p:cNvPr>
          <p:cNvSpPr>
            <a:spLocks noGrp="1"/>
          </p:cNvSpPr>
          <p:nvPr>
            <p:ph type="dt" sz="half" idx="10"/>
          </p:nvPr>
        </p:nvSpPr>
        <p:spPr/>
        <p:txBody>
          <a:bodyPr/>
          <a:lstStyle/>
          <a:p>
            <a:pPr>
              <a:defRPr/>
            </a:pPr>
            <a:fld id="{2303D31F-598B-47EE-BA37-93F097A3D676}" type="datetime1">
              <a:rPr lang="en-GB" altLang="en-US" smtClean="0"/>
              <a:pPr>
                <a:defRPr/>
              </a:pPr>
              <a:t>27/02/2022</a:t>
            </a:fld>
            <a:endParaRPr lang="en-GB" altLang="en-US"/>
          </a:p>
        </p:txBody>
      </p:sp>
      <p:sp>
        <p:nvSpPr>
          <p:cNvPr id="5" name="Slide Number Placeholder 4">
            <a:extLst>
              <a:ext uri="{FF2B5EF4-FFF2-40B4-BE49-F238E27FC236}">
                <a16:creationId xmlns:a16="http://schemas.microsoft.com/office/drawing/2014/main" id="{823F4FAB-1700-4EA6-845E-35F9A16A5D3D}"/>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8087933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7AB3B-2D9D-4CFA-80E4-3E7AC0552314}"/>
              </a:ext>
            </a:extLst>
          </p:cNvPr>
          <p:cNvSpPr>
            <a:spLocks noGrp="1"/>
          </p:cNvSpPr>
          <p:nvPr>
            <p:ph type="title"/>
          </p:nvPr>
        </p:nvSpPr>
        <p:spPr/>
        <p:txBody>
          <a:bodyPr/>
          <a:lstStyle/>
          <a:p>
            <a:r>
              <a:rPr lang="en-US" u="sng" dirty="0"/>
              <a:t>The Assignment</a:t>
            </a:r>
            <a:endParaRPr lang="en-GB" u="sng" dirty="0"/>
          </a:p>
        </p:txBody>
      </p:sp>
      <p:sp>
        <p:nvSpPr>
          <p:cNvPr id="3" name="Content Placeholder 2">
            <a:extLst>
              <a:ext uri="{FF2B5EF4-FFF2-40B4-BE49-F238E27FC236}">
                <a16:creationId xmlns:a16="http://schemas.microsoft.com/office/drawing/2014/main" id="{64FAC90E-5065-43D6-8DAE-BF936020DEAE}"/>
              </a:ext>
            </a:extLst>
          </p:cNvPr>
          <p:cNvSpPr>
            <a:spLocks noGrp="1"/>
          </p:cNvSpPr>
          <p:nvPr>
            <p:ph idx="1"/>
          </p:nvPr>
        </p:nvSpPr>
        <p:spPr/>
        <p:txBody>
          <a:bodyPr/>
          <a:lstStyle/>
          <a:p>
            <a:r>
              <a:rPr lang="en-GB" b="1" i="1" u="sng" dirty="0"/>
              <a:t> </a:t>
            </a:r>
            <a:r>
              <a:rPr lang="en-GB" sz="2000" i="1" dirty="0"/>
              <a:t>Robinson and Robinson (1982) observed that many factors can lead to a listener’s inability to understand what a speaker means. At my workplace, for example, the supervisor calls a meeting of all staff in the morning and tells them what they have to do for the day. She is English and speaks very quickly to us, who are mainly foreigners and do not understand her. When she is finished speaking, she leaves the room and a lot of confused nurses. We do not get to ask for clarification, which could be dangerous because one of our duties is to give medication to the patients and we need clear instructions. In the case of Maria and Pedro, the confusion could have been avoided if there was feedback. Similarly, our supervisor should ask us if we understand what she had said. This will avoid confusion and accidents</a:t>
            </a:r>
            <a:endParaRPr lang="en-GB" sz="2000" dirty="0"/>
          </a:p>
        </p:txBody>
      </p:sp>
      <p:sp>
        <p:nvSpPr>
          <p:cNvPr id="4" name="Date Placeholder 3">
            <a:extLst>
              <a:ext uri="{FF2B5EF4-FFF2-40B4-BE49-F238E27FC236}">
                <a16:creationId xmlns:a16="http://schemas.microsoft.com/office/drawing/2014/main" id="{4CE276AF-18A2-44C4-B8C6-F241F2928414}"/>
              </a:ext>
            </a:extLst>
          </p:cNvPr>
          <p:cNvSpPr>
            <a:spLocks noGrp="1"/>
          </p:cNvSpPr>
          <p:nvPr>
            <p:ph type="dt" sz="half" idx="10"/>
          </p:nvPr>
        </p:nvSpPr>
        <p:spPr/>
        <p:txBody>
          <a:bodyPr/>
          <a:lstStyle/>
          <a:p>
            <a:pPr>
              <a:defRPr/>
            </a:pPr>
            <a:fld id="{2303D31F-598B-47EE-BA37-93F097A3D676}" type="datetime1">
              <a:rPr lang="en-GB" altLang="en-US" smtClean="0"/>
              <a:pPr>
                <a:defRPr/>
              </a:pPr>
              <a:t>27/02/2022</a:t>
            </a:fld>
            <a:endParaRPr lang="en-GB" altLang="en-US"/>
          </a:p>
        </p:txBody>
      </p:sp>
      <p:sp>
        <p:nvSpPr>
          <p:cNvPr id="5" name="Slide Number Placeholder 4">
            <a:extLst>
              <a:ext uri="{FF2B5EF4-FFF2-40B4-BE49-F238E27FC236}">
                <a16:creationId xmlns:a16="http://schemas.microsoft.com/office/drawing/2014/main" id="{2A4D9B3E-245F-45D2-9789-FDFAA2C5F515}"/>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936313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399F6-2267-4F99-A4AE-E4F4385A82D1}"/>
              </a:ext>
            </a:extLst>
          </p:cNvPr>
          <p:cNvSpPr>
            <a:spLocks noGrp="1"/>
          </p:cNvSpPr>
          <p:nvPr>
            <p:ph type="title"/>
          </p:nvPr>
        </p:nvSpPr>
        <p:spPr/>
        <p:txBody>
          <a:bodyPr/>
          <a:lstStyle/>
          <a:p>
            <a:r>
              <a:rPr lang="en-US" u="sng" dirty="0"/>
              <a:t>The Assignment</a:t>
            </a:r>
            <a:endParaRPr lang="en-GB" u="sng" dirty="0"/>
          </a:p>
        </p:txBody>
      </p:sp>
      <p:sp>
        <p:nvSpPr>
          <p:cNvPr id="3" name="Content Placeholder 2">
            <a:extLst>
              <a:ext uri="{FF2B5EF4-FFF2-40B4-BE49-F238E27FC236}">
                <a16:creationId xmlns:a16="http://schemas.microsoft.com/office/drawing/2014/main" id="{2C03E902-BDC1-4AD2-8462-D35C42A937EC}"/>
              </a:ext>
            </a:extLst>
          </p:cNvPr>
          <p:cNvSpPr>
            <a:spLocks noGrp="1"/>
          </p:cNvSpPr>
          <p:nvPr>
            <p:ph idx="1"/>
          </p:nvPr>
        </p:nvSpPr>
        <p:spPr/>
        <p:txBody>
          <a:bodyPr/>
          <a:lstStyle/>
          <a:p>
            <a:r>
              <a:rPr lang="en-GB" dirty="0"/>
              <a:t>DO NOT ASSUME THAT THE EXAMINER KNOWS WHAT YOU ARE TALKING ABOUT. IT IS YOUR JOB TO SHOW THAT </a:t>
            </a:r>
            <a:r>
              <a:rPr lang="en-GB" b="1" u="sng" dirty="0"/>
              <a:t>YOU</a:t>
            </a:r>
            <a:r>
              <a:rPr lang="en-GB" dirty="0"/>
              <a:t> KNOW.</a:t>
            </a:r>
          </a:p>
        </p:txBody>
      </p:sp>
      <p:sp>
        <p:nvSpPr>
          <p:cNvPr id="4" name="Date Placeholder 3">
            <a:extLst>
              <a:ext uri="{FF2B5EF4-FFF2-40B4-BE49-F238E27FC236}">
                <a16:creationId xmlns:a16="http://schemas.microsoft.com/office/drawing/2014/main" id="{580F763B-38D3-4BAD-9505-D22A9B3D28A9}"/>
              </a:ext>
            </a:extLst>
          </p:cNvPr>
          <p:cNvSpPr>
            <a:spLocks noGrp="1"/>
          </p:cNvSpPr>
          <p:nvPr>
            <p:ph type="dt" sz="half" idx="10"/>
          </p:nvPr>
        </p:nvSpPr>
        <p:spPr/>
        <p:txBody>
          <a:bodyPr/>
          <a:lstStyle/>
          <a:p>
            <a:pPr>
              <a:defRPr/>
            </a:pPr>
            <a:fld id="{2303D31F-598B-47EE-BA37-93F097A3D676}" type="datetime1">
              <a:rPr lang="en-GB" altLang="en-US" smtClean="0"/>
              <a:pPr>
                <a:defRPr/>
              </a:pPr>
              <a:t>27/02/2022</a:t>
            </a:fld>
            <a:endParaRPr lang="en-GB" altLang="en-US"/>
          </a:p>
        </p:txBody>
      </p:sp>
      <p:sp>
        <p:nvSpPr>
          <p:cNvPr id="5" name="Slide Number Placeholder 4">
            <a:extLst>
              <a:ext uri="{FF2B5EF4-FFF2-40B4-BE49-F238E27FC236}">
                <a16:creationId xmlns:a16="http://schemas.microsoft.com/office/drawing/2014/main" id="{6FF4867E-B51B-4BF5-80EF-79D1ACC77FCD}"/>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6419997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60785-6C2A-48A8-8A58-3C7CFF14BF5F}"/>
              </a:ext>
            </a:extLst>
          </p:cNvPr>
          <p:cNvSpPr>
            <a:spLocks noGrp="1"/>
          </p:cNvSpPr>
          <p:nvPr>
            <p:ph type="title"/>
          </p:nvPr>
        </p:nvSpPr>
        <p:spPr/>
        <p:txBody>
          <a:bodyPr/>
          <a:lstStyle/>
          <a:p>
            <a:r>
              <a:rPr lang="en-GB" u="sng" dirty="0"/>
              <a:t>ASSIGNMENT 2</a:t>
            </a:r>
          </a:p>
        </p:txBody>
      </p:sp>
      <p:sp>
        <p:nvSpPr>
          <p:cNvPr id="3" name="Content Placeholder 2">
            <a:extLst>
              <a:ext uri="{FF2B5EF4-FFF2-40B4-BE49-F238E27FC236}">
                <a16:creationId xmlns:a16="http://schemas.microsoft.com/office/drawing/2014/main" id="{CCA8F67F-399F-48CA-986C-365056BED34D}"/>
              </a:ext>
            </a:extLst>
          </p:cNvPr>
          <p:cNvSpPr>
            <a:spLocks noGrp="1"/>
          </p:cNvSpPr>
          <p:nvPr>
            <p:ph idx="1"/>
          </p:nvPr>
        </p:nvSpPr>
        <p:spPr/>
        <p:txBody>
          <a:bodyPr/>
          <a:lstStyle/>
          <a:p>
            <a:r>
              <a:rPr lang="en-GB" dirty="0"/>
              <a:t>Assignment 2 is a group presentation to be done in Week 10.</a:t>
            </a:r>
          </a:p>
        </p:txBody>
      </p:sp>
      <p:sp>
        <p:nvSpPr>
          <p:cNvPr id="4" name="Date Placeholder 3">
            <a:extLst>
              <a:ext uri="{FF2B5EF4-FFF2-40B4-BE49-F238E27FC236}">
                <a16:creationId xmlns:a16="http://schemas.microsoft.com/office/drawing/2014/main" id="{BE04E8BA-792A-4FEF-89C5-E7064AFFFB9E}"/>
              </a:ext>
            </a:extLst>
          </p:cNvPr>
          <p:cNvSpPr>
            <a:spLocks noGrp="1"/>
          </p:cNvSpPr>
          <p:nvPr>
            <p:ph type="dt" sz="half" idx="10"/>
          </p:nvPr>
        </p:nvSpPr>
        <p:spPr/>
        <p:txBody>
          <a:bodyPr/>
          <a:lstStyle/>
          <a:p>
            <a:pPr>
              <a:defRPr/>
            </a:pPr>
            <a:fld id="{2303D31F-598B-47EE-BA37-93F097A3D676}" type="datetime1">
              <a:rPr lang="en-GB" altLang="en-US" smtClean="0"/>
              <a:pPr>
                <a:defRPr/>
              </a:pPr>
              <a:t>27/02/2022</a:t>
            </a:fld>
            <a:endParaRPr lang="en-GB" altLang="en-US"/>
          </a:p>
        </p:txBody>
      </p:sp>
      <p:sp>
        <p:nvSpPr>
          <p:cNvPr id="5" name="Slide Number Placeholder 4">
            <a:extLst>
              <a:ext uri="{FF2B5EF4-FFF2-40B4-BE49-F238E27FC236}">
                <a16:creationId xmlns:a16="http://schemas.microsoft.com/office/drawing/2014/main" id="{C48F4484-F770-400D-8CC5-83D8F2021AE4}"/>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5476175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D5010-AAA7-4EA3-A767-949FCBAE1ED7}"/>
              </a:ext>
            </a:extLst>
          </p:cNvPr>
          <p:cNvSpPr>
            <a:spLocks noGrp="1"/>
          </p:cNvSpPr>
          <p:nvPr>
            <p:ph type="title"/>
          </p:nvPr>
        </p:nvSpPr>
        <p:spPr/>
        <p:txBody>
          <a:bodyPr/>
          <a:lstStyle/>
          <a:p>
            <a:r>
              <a:rPr lang="en-GB" u="sng" dirty="0"/>
              <a:t>ASSIGNMENT 2</a:t>
            </a:r>
          </a:p>
        </p:txBody>
      </p:sp>
      <p:sp>
        <p:nvSpPr>
          <p:cNvPr id="3" name="Content Placeholder 2">
            <a:extLst>
              <a:ext uri="{FF2B5EF4-FFF2-40B4-BE49-F238E27FC236}">
                <a16:creationId xmlns:a16="http://schemas.microsoft.com/office/drawing/2014/main" id="{B4997E24-C9B5-4272-9B67-A9A5846116B7}"/>
              </a:ext>
            </a:extLst>
          </p:cNvPr>
          <p:cNvSpPr>
            <a:spLocks noGrp="1"/>
          </p:cNvSpPr>
          <p:nvPr>
            <p:ph idx="1"/>
          </p:nvPr>
        </p:nvSpPr>
        <p:spPr/>
        <p:txBody>
          <a:bodyPr/>
          <a:lstStyle/>
          <a:p>
            <a:r>
              <a:rPr lang="en-GB" sz="2800" dirty="0"/>
              <a:t>Imagine you work for a company that offers consultation services to organisations wishing to introduce team working into their operations. </a:t>
            </a:r>
            <a:r>
              <a:rPr lang="en-GB" sz="2800" b="1" dirty="0"/>
              <a:t>Prepare a group presentation (with PowerPoint slides) </a:t>
            </a:r>
            <a:r>
              <a:rPr lang="en-GB" sz="2800" dirty="0"/>
              <a:t>to senior managers outlining the steps and considerations that need to be made in order to introduce effective team working</a:t>
            </a:r>
          </a:p>
        </p:txBody>
      </p:sp>
      <p:sp>
        <p:nvSpPr>
          <p:cNvPr id="4" name="Date Placeholder 3">
            <a:extLst>
              <a:ext uri="{FF2B5EF4-FFF2-40B4-BE49-F238E27FC236}">
                <a16:creationId xmlns:a16="http://schemas.microsoft.com/office/drawing/2014/main" id="{B32E8197-2AE4-44DB-B55D-37F1FA17EC81}"/>
              </a:ext>
            </a:extLst>
          </p:cNvPr>
          <p:cNvSpPr>
            <a:spLocks noGrp="1"/>
          </p:cNvSpPr>
          <p:nvPr>
            <p:ph type="dt" sz="half" idx="10"/>
          </p:nvPr>
        </p:nvSpPr>
        <p:spPr/>
        <p:txBody>
          <a:bodyPr/>
          <a:lstStyle/>
          <a:p>
            <a:pPr>
              <a:defRPr/>
            </a:pPr>
            <a:fld id="{2303D31F-598B-47EE-BA37-93F097A3D676}" type="datetime1">
              <a:rPr lang="en-GB" altLang="en-US" smtClean="0"/>
              <a:pPr>
                <a:defRPr/>
              </a:pPr>
              <a:t>27/02/2022</a:t>
            </a:fld>
            <a:endParaRPr lang="en-GB" altLang="en-US"/>
          </a:p>
        </p:txBody>
      </p:sp>
      <p:sp>
        <p:nvSpPr>
          <p:cNvPr id="5" name="Slide Number Placeholder 4">
            <a:extLst>
              <a:ext uri="{FF2B5EF4-FFF2-40B4-BE49-F238E27FC236}">
                <a16:creationId xmlns:a16="http://schemas.microsoft.com/office/drawing/2014/main" id="{9124AEFB-B600-452C-9066-06443256E5A2}"/>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4723710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D26B3-6557-4088-9524-981155F68A60}"/>
              </a:ext>
            </a:extLst>
          </p:cNvPr>
          <p:cNvSpPr>
            <a:spLocks noGrp="1"/>
          </p:cNvSpPr>
          <p:nvPr>
            <p:ph type="title"/>
          </p:nvPr>
        </p:nvSpPr>
        <p:spPr/>
        <p:txBody>
          <a:bodyPr/>
          <a:lstStyle/>
          <a:p>
            <a:r>
              <a:rPr lang="en-GB" u="sng" dirty="0"/>
              <a:t>ASSIGNMENT 2</a:t>
            </a:r>
          </a:p>
        </p:txBody>
      </p:sp>
      <p:sp>
        <p:nvSpPr>
          <p:cNvPr id="3" name="Content Placeholder 2">
            <a:extLst>
              <a:ext uri="{FF2B5EF4-FFF2-40B4-BE49-F238E27FC236}">
                <a16:creationId xmlns:a16="http://schemas.microsoft.com/office/drawing/2014/main" id="{8C1DA94B-B936-4323-9CAB-7EB619FBA5FF}"/>
              </a:ext>
            </a:extLst>
          </p:cNvPr>
          <p:cNvSpPr>
            <a:spLocks noGrp="1"/>
          </p:cNvSpPr>
          <p:nvPr>
            <p:ph idx="1"/>
          </p:nvPr>
        </p:nvSpPr>
        <p:spPr/>
        <p:txBody>
          <a:bodyPr/>
          <a:lstStyle/>
          <a:p>
            <a:r>
              <a:rPr lang="en-GB" b="1" dirty="0"/>
              <a:t>Group Presentation </a:t>
            </a:r>
          </a:p>
          <a:p>
            <a:r>
              <a:rPr lang="en-GB" dirty="0"/>
              <a:t>Consider:  </a:t>
            </a:r>
          </a:p>
          <a:p>
            <a:r>
              <a:rPr lang="en-GB" sz="2800" b="1" i="1" dirty="0"/>
              <a:t>Benefits of team working </a:t>
            </a:r>
          </a:p>
          <a:p>
            <a:r>
              <a:rPr lang="en-GB" sz="2800" b="1" i="1" dirty="0"/>
              <a:t>Stages of team development </a:t>
            </a:r>
          </a:p>
          <a:p>
            <a:r>
              <a:rPr lang="en-GB" sz="2800" b="1" i="1" dirty="0"/>
              <a:t>Team roles incl. Leadership role</a:t>
            </a:r>
            <a:r>
              <a:rPr lang="en-GB" sz="2800" dirty="0"/>
              <a:t> </a:t>
            </a:r>
          </a:p>
          <a:p>
            <a:r>
              <a:rPr lang="en-GB" sz="2800" b="1" i="1" dirty="0"/>
              <a:t>Managing conflict </a:t>
            </a:r>
          </a:p>
          <a:p>
            <a:r>
              <a:rPr lang="en-GB" sz="2800" b="1" i="1" dirty="0"/>
              <a:t>Successful team development</a:t>
            </a:r>
            <a:endParaRPr lang="en-GB" dirty="0"/>
          </a:p>
        </p:txBody>
      </p:sp>
      <p:sp>
        <p:nvSpPr>
          <p:cNvPr id="4" name="Date Placeholder 3">
            <a:extLst>
              <a:ext uri="{FF2B5EF4-FFF2-40B4-BE49-F238E27FC236}">
                <a16:creationId xmlns:a16="http://schemas.microsoft.com/office/drawing/2014/main" id="{EE7CA814-0A14-46CE-9BFC-5D5CF5305588}"/>
              </a:ext>
            </a:extLst>
          </p:cNvPr>
          <p:cNvSpPr>
            <a:spLocks noGrp="1"/>
          </p:cNvSpPr>
          <p:nvPr>
            <p:ph type="dt" sz="half" idx="10"/>
          </p:nvPr>
        </p:nvSpPr>
        <p:spPr/>
        <p:txBody>
          <a:bodyPr/>
          <a:lstStyle/>
          <a:p>
            <a:pPr>
              <a:defRPr/>
            </a:pPr>
            <a:fld id="{2303D31F-598B-47EE-BA37-93F097A3D676}" type="datetime1">
              <a:rPr lang="en-GB" altLang="en-US" smtClean="0"/>
              <a:pPr>
                <a:defRPr/>
              </a:pPr>
              <a:t>27/02/2022</a:t>
            </a:fld>
            <a:endParaRPr lang="en-GB" altLang="en-US"/>
          </a:p>
        </p:txBody>
      </p:sp>
      <p:sp>
        <p:nvSpPr>
          <p:cNvPr id="5" name="Slide Number Placeholder 4">
            <a:extLst>
              <a:ext uri="{FF2B5EF4-FFF2-40B4-BE49-F238E27FC236}">
                <a16:creationId xmlns:a16="http://schemas.microsoft.com/office/drawing/2014/main" id="{8F1B192A-5D43-4449-BF36-1181E9BE6A4C}"/>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2524823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3FCEA-364A-4B58-88EE-AD1A0BF6C447}"/>
              </a:ext>
            </a:extLst>
          </p:cNvPr>
          <p:cNvSpPr>
            <a:spLocks noGrp="1"/>
          </p:cNvSpPr>
          <p:nvPr>
            <p:ph type="title"/>
          </p:nvPr>
        </p:nvSpPr>
        <p:spPr/>
        <p:txBody>
          <a:bodyPr/>
          <a:lstStyle/>
          <a:p>
            <a:r>
              <a:rPr lang="en-GB" u="sng" dirty="0"/>
              <a:t>ASSIGNMENT 2</a:t>
            </a:r>
          </a:p>
        </p:txBody>
      </p:sp>
      <p:sp>
        <p:nvSpPr>
          <p:cNvPr id="3" name="Content Placeholder 2">
            <a:extLst>
              <a:ext uri="{FF2B5EF4-FFF2-40B4-BE49-F238E27FC236}">
                <a16:creationId xmlns:a16="http://schemas.microsoft.com/office/drawing/2014/main" id="{F8F5E039-1A38-4F2B-9402-0821183FF5DE}"/>
              </a:ext>
            </a:extLst>
          </p:cNvPr>
          <p:cNvSpPr>
            <a:spLocks noGrp="1"/>
          </p:cNvSpPr>
          <p:nvPr>
            <p:ph idx="1"/>
          </p:nvPr>
        </p:nvSpPr>
        <p:spPr/>
        <p:txBody>
          <a:bodyPr/>
          <a:lstStyle/>
          <a:p>
            <a:r>
              <a:rPr lang="en-GB" sz="2400" b="1" dirty="0"/>
              <a:t>Further guidelines</a:t>
            </a:r>
          </a:p>
          <a:p>
            <a:r>
              <a:rPr lang="en-GB" sz="2400" dirty="0"/>
              <a:t> The Presentation consists of 2 parts: </a:t>
            </a:r>
          </a:p>
          <a:p>
            <a:r>
              <a:rPr lang="en-GB" sz="2400" dirty="0"/>
              <a:t>1) PowerPoint slides converted into a WORD document, which will be uploaded to Turnitin/Moodle before the presentation. </a:t>
            </a:r>
          </a:p>
          <a:p>
            <a:r>
              <a:rPr lang="en-GB" sz="2400" dirty="0"/>
              <a:t>2) A </a:t>
            </a:r>
            <a:r>
              <a:rPr lang="en-GB" sz="2400" b="1" dirty="0"/>
              <a:t>spoken</a:t>
            </a:r>
            <a:r>
              <a:rPr lang="en-GB" sz="2400" dirty="0"/>
              <a:t> presentation in which each member of the group will present in class during your class time or on camera, using MS Teams (If you are attending online), in view of the markers for no more than 5 minutes. </a:t>
            </a:r>
          </a:p>
        </p:txBody>
      </p:sp>
      <p:sp>
        <p:nvSpPr>
          <p:cNvPr id="4" name="Date Placeholder 3">
            <a:extLst>
              <a:ext uri="{FF2B5EF4-FFF2-40B4-BE49-F238E27FC236}">
                <a16:creationId xmlns:a16="http://schemas.microsoft.com/office/drawing/2014/main" id="{3FB98405-6FE5-42A4-9E33-B5542084B91A}"/>
              </a:ext>
            </a:extLst>
          </p:cNvPr>
          <p:cNvSpPr>
            <a:spLocks noGrp="1"/>
          </p:cNvSpPr>
          <p:nvPr>
            <p:ph type="dt" sz="half" idx="10"/>
          </p:nvPr>
        </p:nvSpPr>
        <p:spPr/>
        <p:txBody>
          <a:bodyPr/>
          <a:lstStyle/>
          <a:p>
            <a:pPr>
              <a:defRPr/>
            </a:pPr>
            <a:fld id="{2303D31F-598B-47EE-BA37-93F097A3D676}" type="datetime1">
              <a:rPr lang="en-GB" altLang="en-US" smtClean="0"/>
              <a:pPr>
                <a:defRPr/>
              </a:pPr>
              <a:t>27/02/2022</a:t>
            </a:fld>
            <a:endParaRPr lang="en-GB" altLang="en-US"/>
          </a:p>
        </p:txBody>
      </p:sp>
      <p:sp>
        <p:nvSpPr>
          <p:cNvPr id="5" name="Slide Number Placeholder 4">
            <a:extLst>
              <a:ext uri="{FF2B5EF4-FFF2-40B4-BE49-F238E27FC236}">
                <a16:creationId xmlns:a16="http://schemas.microsoft.com/office/drawing/2014/main" id="{7401D97B-9591-4164-9164-F410461C4326}"/>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832530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7D7D5-DB09-467F-B6A5-33D023E81E43}"/>
              </a:ext>
            </a:extLst>
          </p:cNvPr>
          <p:cNvSpPr>
            <a:spLocks noGrp="1"/>
          </p:cNvSpPr>
          <p:nvPr>
            <p:ph type="title"/>
          </p:nvPr>
        </p:nvSpPr>
        <p:spPr/>
        <p:txBody>
          <a:bodyPr/>
          <a:lstStyle/>
          <a:p>
            <a:r>
              <a:rPr lang="en-GB" u="sng" dirty="0"/>
              <a:t>ASSIGNMENT 2</a:t>
            </a:r>
          </a:p>
        </p:txBody>
      </p:sp>
      <p:sp>
        <p:nvSpPr>
          <p:cNvPr id="3" name="Content Placeholder 2">
            <a:extLst>
              <a:ext uri="{FF2B5EF4-FFF2-40B4-BE49-F238E27FC236}">
                <a16:creationId xmlns:a16="http://schemas.microsoft.com/office/drawing/2014/main" id="{7FFFFF48-3EAC-4DD5-B013-0CF2D7B2F3EC}"/>
              </a:ext>
            </a:extLst>
          </p:cNvPr>
          <p:cNvSpPr>
            <a:spLocks noGrp="1"/>
          </p:cNvSpPr>
          <p:nvPr>
            <p:ph idx="1"/>
          </p:nvPr>
        </p:nvSpPr>
        <p:spPr/>
        <p:txBody>
          <a:bodyPr/>
          <a:lstStyle/>
          <a:p>
            <a:r>
              <a:rPr lang="en-GB" sz="2800" dirty="0"/>
              <a:t>It is expected that </a:t>
            </a:r>
            <a:r>
              <a:rPr lang="en-GB" sz="2800" b="1" dirty="0"/>
              <a:t>ALL</a:t>
            </a:r>
            <a:r>
              <a:rPr lang="en-GB" sz="2800" dirty="0"/>
              <a:t> group members will contribute a fair share of work to the group presentation. This includes research, writing, editing, creating PowerPoint slides and preparing speaker notes. The speaker notes might be referred to while presenting but must </a:t>
            </a:r>
            <a:r>
              <a:rPr lang="en-GB" sz="2800" b="1" dirty="0"/>
              <a:t>not</a:t>
            </a:r>
            <a:r>
              <a:rPr lang="en-GB" sz="2800" dirty="0"/>
              <a:t> be read as this is a speaking and not a reading exercise.</a:t>
            </a:r>
            <a:r>
              <a:rPr lang="en-GB" dirty="0"/>
              <a:t>.</a:t>
            </a:r>
          </a:p>
        </p:txBody>
      </p:sp>
      <p:sp>
        <p:nvSpPr>
          <p:cNvPr id="4" name="Date Placeholder 3">
            <a:extLst>
              <a:ext uri="{FF2B5EF4-FFF2-40B4-BE49-F238E27FC236}">
                <a16:creationId xmlns:a16="http://schemas.microsoft.com/office/drawing/2014/main" id="{9B987681-C187-4201-A9AD-286DB3853145}"/>
              </a:ext>
            </a:extLst>
          </p:cNvPr>
          <p:cNvSpPr>
            <a:spLocks noGrp="1"/>
          </p:cNvSpPr>
          <p:nvPr>
            <p:ph type="dt" sz="half" idx="10"/>
          </p:nvPr>
        </p:nvSpPr>
        <p:spPr/>
        <p:txBody>
          <a:bodyPr/>
          <a:lstStyle/>
          <a:p>
            <a:pPr>
              <a:defRPr/>
            </a:pPr>
            <a:fld id="{2303D31F-598B-47EE-BA37-93F097A3D676}" type="datetime1">
              <a:rPr lang="en-GB" altLang="en-US" smtClean="0"/>
              <a:pPr>
                <a:defRPr/>
              </a:pPr>
              <a:t>27/02/2022</a:t>
            </a:fld>
            <a:endParaRPr lang="en-GB" altLang="en-US"/>
          </a:p>
        </p:txBody>
      </p:sp>
      <p:sp>
        <p:nvSpPr>
          <p:cNvPr id="5" name="Slide Number Placeholder 4">
            <a:extLst>
              <a:ext uri="{FF2B5EF4-FFF2-40B4-BE49-F238E27FC236}">
                <a16:creationId xmlns:a16="http://schemas.microsoft.com/office/drawing/2014/main" id="{51BE8893-C1CE-4384-9324-87FC8FDB9423}"/>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697832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D4260-0079-4299-8C85-7D3C66A14584}"/>
              </a:ext>
            </a:extLst>
          </p:cNvPr>
          <p:cNvSpPr>
            <a:spLocks noGrp="1"/>
          </p:cNvSpPr>
          <p:nvPr>
            <p:ph type="title"/>
          </p:nvPr>
        </p:nvSpPr>
        <p:spPr/>
        <p:txBody>
          <a:bodyPr/>
          <a:lstStyle/>
          <a:p>
            <a:r>
              <a:rPr lang="en-GB" u="sng" dirty="0"/>
              <a:t>ASSIGNMENT 2</a:t>
            </a:r>
          </a:p>
        </p:txBody>
      </p:sp>
      <p:sp>
        <p:nvSpPr>
          <p:cNvPr id="3" name="Content Placeholder 2">
            <a:extLst>
              <a:ext uri="{FF2B5EF4-FFF2-40B4-BE49-F238E27FC236}">
                <a16:creationId xmlns:a16="http://schemas.microsoft.com/office/drawing/2014/main" id="{46D4F142-3719-4C79-A7BF-545F4E13A24A}"/>
              </a:ext>
            </a:extLst>
          </p:cNvPr>
          <p:cNvSpPr>
            <a:spLocks noGrp="1"/>
          </p:cNvSpPr>
          <p:nvPr>
            <p:ph idx="1"/>
          </p:nvPr>
        </p:nvSpPr>
        <p:spPr/>
        <p:txBody>
          <a:bodyPr/>
          <a:lstStyle/>
          <a:p>
            <a:r>
              <a:rPr lang="en-GB" dirty="0"/>
              <a:t>All presentations will be held (usually in week 10) in class during your class time or </a:t>
            </a:r>
            <a:r>
              <a:rPr lang="en-GB" dirty="0" err="1"/>
              <a:t>online,if</a:t>
            </a:r>
            <a:r>
              <a:rPr lang="en-GB" dirty="0"/>
              <a:t> you are attending online, using Microsoft Teams, so the students are required to make sure that they have </a:t>
            </a:r>
            <a:r>
              <a:rPr lang="en-GB" b="1" dirty="0"/>
              <a:t>all the necessary equipment and technical setup </a:t>
            </a:r>
            <a:r>
              <a:rPr lang="en-GB" dirty="0"/>
              <a:t>to deliver their presentation on the scheduled date. </a:t>
            </a:r>
          </a:p>
        </p:txBody>
      </p:sp>
      <p:sp>
        <p:nvSpPr>
          <p:cNvPr id="4" name="Date Placeholder 3">
            <a:extLst>
              <a:ext uri="{FF2B5EF4-FFF2-40B4-BE49-F238E27FC236}">
                <a16:creationId xmlns:a16="http://schemas.microsoft.com/office/drawing/2014/main" id="{492B24A5-2170-42F8-BFF0-0C9A3678CD35}"/>
              </a:ext>
            </a:extLst>
          </p:cNvPr>
          <p:cNvSpPr>
            <a:spLocks noGrp="1"/>
          </p:cNvSpPr>
          <p:nvPr>
            <p:ph type="dt" sz="half" idx="10"/>
          </p:nvPr>
        </p:nvSpPr>
        <p:spPr/>
        <p:txBody>
          <a:bodyPr/>
          <a:lstStyle/>
          <a:p>
            <a:pPr>
              <a:defRPr/>
            </a:pPr>
            <a:fld id="{2303D31F-598B-47EE-BA37-93F097A3D676}" type="datetime1">
              <a:rPr lang="en-GB" altLang="en-US" smtClean="0"/>
              <a:pPr>
                <a:defRPr/>
              </a:pPr>
              <a:t>27/02/2022</a:t>
            </a:fld>
            <a:endParaRPr lang="en-GB" altLang="en-US"/>
          </a:p>
        </p:txBody>
      </p:sp>
      <p:sp>
        <p:nvSpPr>
          <p:cNvPr id="5" name="Slide Number Placeholder 4">
            <a:extLst>
              <a:ext uri="{FF2B5EF4-FFF2-40B4-BE49-F238E27FC236}">
                <a16:creationId xmlns:a16="http://schemas.microsoft.com/office/drawing/2014/main" id="{2D1B1E52-F6F9-4C7B-9987-5832D50BFA95}"/>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4578241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7AA8C-C4A4-4979-9F84-579EE3D38309}"/>
              </a:ext>
            </a:extLst>
          </p:cNvPr>
          <p:cNvSpPr>
            <a:spLocks noGrp="1"/>
          </p:cNvSpPr>
          <p:nvPr>
            <p:ph type="title"/>
          </p:nvPr>
        </p:nvSpPr>
        <p:spPr/>
        <p:txBody>
          <a:bodyPr/>
          <a:lstStyle/>
          <a:p>
            <a:r>
              <a:rPr lang="en-GB" u="sng" dirty="0"/>
              <a:t>ASSIGNMENT 2</a:t>
            </a:r>
          </a:p>
        </p:txBody>
      </p:sp>
      <p:sp>
        <p:nvSpPr>
          <p:cNvPr id="3" name="Content Placeholder 2">
            <a:extLst>
              <a:ext uri="{FF2B5EF4-FFF2-40B4-BE49-F238E27FC236}">
                <a16:creationId xmlns:a16="http://schemas.microsoft.com/office/drawing/2014/main" id="{EA3C5C91-9E86-4825-A372-8D32E5C08EDF}"/>
              </a:ext>
            </a:extLst>
          </p:cNvPr>
          <p:cNvSpPr>
            <a:spLocks noGrp="1"/>
          </p:cNvSpPr>
          <p:nvPr>
            <p:ph idx="1"/>
          </p:nvPr>
        </p:nvSpPr>
        <p:spPr/>
        <p:txBody>
          <a:bodyPr/>
          <a:lstStyle/>
          <a:p>
            <a:pPr marL="0" indent="0">
              <a:buNone/>
            </a:pPr>
            <a:r>
              <a:rPr lang="en-GB" sz="2800" dirty="0"/>
              <a:t> </a:t>
            </a:r>
            <a:r>
              <a:rPr lang="en-GB" sz="2800" u="sng" dirty="0"/>
              <a:t>Presentation slides </a:t>
            </a:r>
            <a:r>
              <a:rPr lang="en-GB" sz="2800" dirty="0"/>
              <a:t>should not exceed 5 per person and should not simply be several separate parts stuck together, but should be coherent in content, format and presentation. Your work must include a front cover listing each member of the group. It is advisable to assign student names for the specific sections of the presentation.</a:t>
            </a:r>
          </a:p>
        </p:txBody>
      </p:sp>
      <p:sp>
        <p:nvSpPr>
          <p:cNvPr id="4" name="Date Placeholder 3">
            <a:extLst>
              <a:ext uri="{FF2B5EF4-FFF2-40B4-BE49-F238E27FC236}">
                <a16:creationId xmlns:a16="http://schemas.microsoft.com/office/drawing/2014/main" id="{9E87E8E4-9A3A-4D6C-ABD3-D006699C4EA7}"/>
              </a:ext>
            </a:extLst>
          </p:cNvPr>
          <p:cNvSpPr>
            <a:spLocks noGrp="1"/>
          </p:cNvSpPr>
          <p:nvPr>
            <p:ph type="dt" sz="half" idx="10"/>
          </p:nvPr>
        </p:nvSpPr>
        <p:spPr/>
        <p:txBody>
          <a:bodyPr/>
          <a:lstStyle/>
          <a:p>
            <a:pPr>
              <a:defRPr/>
            </a:pPr>
            <a:fld id="{2303D31F-598B-47EE-BA37-93F097A3D676}" type="datetime1">
              <a:rPr lang="en-GB" altLang="en-US" smtClean="0"/>
              <a:pPr>
                <a:defRPr/>
              </a:pPr>
              <a:t>27/02/2022</a:t>
            </a:fld>
            <a:endParaRPr lang="en-GB" altLang="en-US"/>
          </a:p>
        </p:txBody>
      </p:sp>
      <p:sp>
        <p:nvSpPr>
          <p:cNvPr id="5" name="Slide Number Placeholder 4">
            <a:extLst>
              <a:ext uri="{FF2B5EF4-FFF2-40B4-BE49-F238E27FC236}">
                <a16:creationId xmlns:a16="http://schemas.microsoft.com/office/drawing/2014/main" id="{6A616683-19F8-4CF9-A674-9B5860D32555}"/>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8257287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959</TotalTime>
  <Words>1306</Words>
  <Application>Microsoft Office PowerPoint</Application>
  <PresentationFormat>On-screen Show (4:3)</PresentationFormat>
  <Paragraphs>152</Paragraphs>
  <Slides>24</Slides>
  <Notes>0</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Myriad Pro</vt:lpstr>
      <vt:lpstr>Times New Roman</vt:lpstr>
      <vt:lpstr>Verdana</vt:lpstr>
      <vt:lpstr>20140311PresentationUWTSDTemplate</vt:lpstr>
      <vt:lpstr>BMSW 4002 Effective Team Working and Communication</vt:lpstr>
      <vt:lpstr>The Assignment</vt:lpstr>
      <vt:lpstr>The Assignment</vt:lpstr>
      <vt:lpstr>The Assignment</vt:lpstr>
      <vt:lpstr>The Assignment</vt:lpstr>
      <vt:lpstr>The Assignment</vt:lpstr>
      <vt:lpstr>The Assignment</vt:lpstr>
      <vt:lpstr>The Assignment</vt:lpstr>
      <vt:lpstr>The Assignment</vt:lpstr>
      <vt:lpstr>The Assignment</vt:lpstr>
      <vt:lpstr>The Assignment</vt:lpstr>
      <vt:lpstr>The Assignment</vt:lpstr>
      <vt:lpstr>The Assignment</vt:lpstr>
      <vt:lpstr>The Assignment</vt:lpstr>
      <vt:lpstr>The Assignment</vt:lpstr>
      <vt:lpstr>The Assignment</vt:lpstr>
      <vt:lpstr>The Assignment</vt:lpstr>
      <vt:lpstr>ASSIGNMENT 2</vt:lpstr>
      <vt:lpstr>ASSIGNMENT 2</vt:lpstr>
      <vt:lpstr>ASSIGNMENT 2</vt:lpstr>
      <vt:lpstr>ASSIGNMENT 2</vt:lpstr>
      <vt:lpstr>ASSIGNMENT 2</vt:lpstr>
      <vt:lpstr>ASSIGNMENT 2</vt:lpstr>
      <vt:lpstr>ASSIGNMENT 2</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Lloyd Beharry</cp:lastModifiedBy>
  <cp:revision>81</cp:revision>
  <cp:lastPrinted>2018-07-09T15:27:01Z</cp:lastPrinted>
  <dcterms:created xsi:type="dcterms:W3CDTF">2002-10-07T19:43:58Z</dcterms:created>
  <dcterms:modified xsi:type="dcterms:W3CDTF">2022-02-27T10:24:36Z</dcterms:modified>
</cp:coreProperties>
</file>