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4.xml" ContentType="application/vnd.openxmlformats-officedocument.presentationml.notesSlide+xml"/>
  <Override PartName="/ppt/ink/ink4.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Lst>
  <p:notesMasterIdLst>
    <p:notesMasterId r:id="rId62"/>
  </p:notesMasterIdLst>
  <p:sldIdLst>
    <p:sldId id="279" r:id="rId5"/>
    <p:sldId id="280" r:id="rId6"/>
    <p:sldId id="265" r:id="rId7"/>
    <p:sldId id="258" r:id="rId8"/>
    <p:sldId id="260" r:id="rId9"/>
    <p:sldId id="261" r:id="rId10"/>
    <p:sldId id="275" r:id="rId11"/>
    <p:sldId id="276" r:id="rId12"/>
    <p:sldId id="289" r:id="rId13"/>
    <p:sldId id="270" r:id="rId14"/>
    <p:sldId id="271" r:id="rId15"/>
    <p:sldId id="282" r:id="rId16"/>
    <p:sldId id="283" r:id="rId17"/>
    <p:sldId id="272" r:id="rId18"/>
    <p:sldId id="291" r:id="rId19"/>
    <p:sldId id="284" r:id="rId20"/>
    <p:sldId id="285" r:id="rId21"/>
    <p:sldId id="286" r:id="rId22"/>
    <p:sldId id="287" r:id="rId23"/>
    <p:sldId id="290" r:id="rId24"/>
    <p:sldId id="277" r:id="rId25"/>
    <p:sldId id="281" r:id="rId26"/>
    <p:sldId id="274" r:id="rId27"/>
    <p:sldId id="418" r:id="rId28"/>
    <p:sldId id="417" r:id="rId29"/>
    <p:sldId id="419" r:id="rId30"/>
    <p:sldId id="420" r:id="rId31"/>
    <p:sldId id="421" r:id="rId32"/>
    <p:sldId id="433" r:id="rId33"/>
    <p:sldId id="429" r:id="rId34"/>
    <p:sldId id="430" r:id="rId35"/>
    <p:sldId id="431" r:id="rId36"/>
    <p:sldId id="432" r:id="rId37"/>
    <p:sldId id="422" r:id="rId38"/>
    <p:sldId id="428" r:id="rId39"/>
    <p:sldId id="423" r:id="rId40"/>
    <p:sldId id="424" r:id="rId41"/>
    <p:sldId id="425" r:id="rId42"/>
    <p:sldId id="426" r:id="rId43"/>
    <p:sldId id="427" r:id="rId44"/>
    <p:sldId id="436" r:id="rId45"/>
    <p:sldId id="441" r:id="rId46"/>
    <p:sldId id="439" r:id="rId47"/>
    <p:sldId id="443" r:id="rId48"/>
    <p:sldId id="444" r:id="rId49"/>
    <p:sldId id="440" r:id="rId50"/>
    <p:sldId id="438" r:id="rId51"/>
    <p:sldId id="442" r:id="rId52"/>
    <p:sldId id="434" r:id="rId53"/>
    <p:sldId id="435" r:id="rId54"/>
    <p:sldId id="445" r:id="rId55"/>
    <p:sldId id="446" r:id="rId56"/>
    <p:sldId id="447" r:id="rId57"/>
    <p:sldId id="448" r:id="rId58"/>
    <p:sldId id="449" r:id="rId59"/>
    <p:sldId id="450" r:id="rId60"/>
    <p:sldId id="262" r:id="rId6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A22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06" autoAdjust="0"/>
    <p:restoredTop sz="94660"/>
  </p:normalViewPr>
  <p:slideViewPr>
    <p:cSldViewPr snapToGrid="0">
      <p:cViewPr varScale="1">
        <p:scale>
          <a:sx n="86" d="100"/>
          <a:sy n="86" d="100"/>
        </p:scale>
        <p:origin x="45" y="2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C6D857-1057-4E38-ADF6-BC46273182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3C9251-134C-4D69-B96D-0699BC19F8E7}">
      <dgm:prSet custT="1"/>
      <dgm:spPr/>
      <dgm:t>
        <a:bodyPr/>
        <a:lstStyle/>
        <a:p>
          <a:r>
            <a:rPr lang="en-GB" sz="3000" dirty="0"/>
            <a:t>1. R</a:t>
          </a:r>
          <a:r>
            <a:rPr lang="en-GB" sz="3000" i="0" dirty="0"/>
            <a:t>eview </a:t>
          </a:r>
          <a:r>
            <a:rPr lang="en-GB" sz="3000" b="0" i="0" dirty="0"/>
            <a:t>initial findings. </a:t>
          </a:r>
          <a:endParaRPr lang="en-US" sz="3000" dirty="0"/>
        </a:p>
      </dgm:t>
    </dgm:pt>
    <dgm:pt modelId="{15C154D1-3E07-4B78-AF85-8A3F952D496D}" type="parTrans" cxnId="{2B5E0895-2790-45DA-A5F5-DB068C778330}">
      <dgm:prSet/>
      <dgm:spPr/>
      <dgm:t>
        <a:bodyPr/>
        <a:lstStyle/>
        <a:p>
          <a:endParaRPr lang="en-US"/>
        </a:p>
      </dgm:t>
    </dgm:pt>
    <dgm:pt modelId="{C6DB6682-442E-4870-886F-22D14012144A}" type="sibTrans" cxnId="{2B5E0895-2790-45DA-A5F5-DB068C778330}">
      <dgm:prSet/>
      <dgm:spPr/>
      <dgm:t>
        <a:bodyPr/>
        <a:lstStyle/>
        <a:p>
          <a:endParaRPr lang="en-US"/>
        </a:p>
      </dgm:t>
    </dgm:pt>
    <dgm:pt modelId="{B6B77921-2104-43FF-ABEF-8D4E768AF15D}">
      <dgm:prSet custT="1"/>
      <dgm:spPr/>
      <dgm:t>
        <a:bodyPr/>
        <a:lstStyle/>
        <a:p>
          <a:r>
            <a:rPr lang="en-GB" sz="3000" b="0" i="0" dirty="0"/>
            <a:t>2. Check the prose within written transcripts for familiarity and errors.</a:t>
          </a:r>
          <a:endParaRPr lang="en-US" sz="3000" dirty="0"/>
        </a:p>
      </dgm:t>
    </dgm:pt>
    <dgm:pt modelId="{5F80C99D-690A-4802-AEDC-ACC69EE3348F}" type="parTrans" cxnId="{7E1560AF-2B6F-4307-A612-708E7B4FD7CE}">
      <dgm:prSet/>
      <dgm:spPr/>
      <dgm:t>
        <a:bodyPr/>
        <a:lstStyle/>
        <a:p>
          <a:endParaRPr lang="en-US"/>
        </a:p>
      </dgm:t>
    </dgm:pt>
    <dgm:pt modelId="{B3F19716-647E-43E4-A065-ED32D47AB7F7}" type="sibTrans" cxnId="{7E1560AF-2B6F-4307-A612-708E7B4FD7CE}">
      <dgm:prSet/>
      <dgm:spPr/>
      <dgm:t>
        <a:bodyPr/>
        <a:lstStyle/>
        <a:p>
          <a:endParaRPr lang="en-US"/>
        </a:p>
      </dgm:t>
    </dgm:pt>
    <dgm:pt modelId="{7BDB3C6B-A565-4AE9-8DCD-65458B99B1BF}">
      <dgm:prSet custT="1"/>
      <dgm:spPr/>
      <dgm:t>
        <a:bodyPr/>
        <a:lstStyle/>
        <a:p>
          <a:r>
            <a:rPr lang="en-GB" sz="3000" b="0" i="0" dirty="0"/>
            <a:t>3. Transcribe any audio recordings into analysable text.</a:t>
          </a:r>
          <a:endParaRPr lang="en-US" sz="3000" dirty="0"/>
        </a:p>
      </dgm:t>
    </dgm:pt>
    <dgm:pt modelId="{F12CE9D8-296C-4B1E-A7C8-7B547A5C973A}" type="parTrans" cxnId="{F903BC99-1FED-40BE-BD59-EF88F98ED511}">
      <dgm:prSet/>
      <dgm:spPr/>
      <dgm:t>
        <a:bodyPr/>
        <a:lstStyle/>
        <a:p>
          <a:endParaRPr lang="en-US"/>
        </a:p>
      </dgm:t>
    </dgm:pt>
    <dgm:pt modelId="{F306A113-ED8B-4C39-95A5-FDE076B619A9}" type="sibTrans" cxnId="{F903BC99-1FED-40BE-BD59-EF88F98ED511}">
      <dgm:prSet/>
      <dgm:spPr/>
      <dgm:t>
        <a:bodyPr/>
        <a:lstStyle/>
        <a:p>
          <a:endParaRPr lang="en-US"/>
        </a:p>
      </dgm:t>
    </dgm:pt>
    <dgm:pt modelId="{92D3A46B-A7A2-42FF-9DE1-781C6916E4E7}" type="pres">
      <dgm:prSet presAssocID="{3AC6D857-1057-4E38-ADF6-BC462731823B}" presName="root" presStyleCnt="0">
        <dgm:presLayoutVars>
          <dgm:dir/>
          <dgm:resizeHandles val="exact"/>
        </dgm:presLayoutVars>
      </dgm:prSet>
      <dgm:spPr/>
    </dgm:pt>
    <dgm:pt modelId="{A6A0034E-9511-4DC3-AA34-38795205AEF6}" type="pres">
      <dgm:prSet presAssocID="{F53C9251-134C-4D69-B96D-0699BC19F8E7}" presName="compNode" presStyleCnt="0"/>
      <dgm:spPr/>
    </dgm:pt>
    <dgm:pt modelId="{FE27A31C-25DD-421A-8AB0-264DFE6B4800}" type="pres">
      <dgm:prSet presAssocID="{F53C9251-134C-4D69-B96D-0699BC19F8E7}" presName="bgRect" presStyleLbl="bgShp" presStyleIdx="0" presStyleCnt="3"/>
      <dgm:spPr/>
    </dgm:pt>
    <dgm:pt modelId="{9BA67E81-50A7-4F58-9778-F75DBB9C4AD0}" type="pres">
      <dgm:prSet presAssocID="{F53C9251-134C-4D69-B96D-0699BC19F8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81438C5-C7C4-4AA7-88A0-D41C1BDFB84A}" type="pres">
      <dgm:prSet presAssocID="{F53C9251-134C-4D69-B96D-0699BC19F8E7}" presName="spaceRect" presStyleCnt="0"/>
      <dgm:spPr/>
    </dgm:pt>
    <dgm:pt modelId="{E751BEAF-181A-45D0-82F2-C01B81EFD28B}" type="pres">
      <dgm:prSet presAssocID="{F53C9251-134C-4D69-B96D-0699BC19F8E7}" presName="parTx" presStyleLbl="revTx" presStyleIdx="0" presStyleCnt="3">
        <dgm:presLayoutVars>
          <dgm:chMax val="0"/>
          <dgm:chPref val="0"/>
        </dgm:presLayoutVars>
      </dgm:prSet>
      <dgm:spPr/>
    </dgm:pt>
    <dgm:pt modelId="{86C9DF2E-6C96-4D7A-A345-115E93F5DB99}" type="pres">
      <dgm:prSet presAssocID="{C6DB6682-442E-4870-886F-22D14012144A}" presName="sibTrans" presStyleCnt="0"/>
      <dgm:spPr/>
    </dgm:pt>
    <dgm:pt modelId="{F07B8C96-F0C2-4CCC-8785-A9857EA35E72}" type="pres">
      <dgm:prSet presAssocID="{B6B77921-2104-43FF-ABEF-8D4E768AF15D}" presName="compNode" presStyleCnt="0"/>
      <dgm:spPr/>
    </dgm:pt>
    <dgm:pt modelId="{A3EAFD79-98CB-48A1-A28E-73BFDF3F039E}" type="pres">
      <dgm:prSet presAssocID="{B6B77921-2104-43FF-ABEF-8D4E768AF15D}" presName="bgRect" presStyleLbl="bgShp" presStyleIdx="1" presStyleCnt="3"/>
      <dgm:spPr/>
    </dgm:pt>
    <dgm:pt modelId="{914E1D74-2C3E-4B84-AADE-0F6FD5F6574C}" type="pres">
      <dgm:prSet presAssocID="{B6B77921-2104-43FF-ABEF-8D4E768AF1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069E6E01-282A-4E7B-9767-CD0C357225D3}" type="pres">
      <dgm:prSet presAssocID="{B6B77921-2104-43FF-ABEF-8D4E768AF15D}" presName="spaceRect" presStyleCnt="0"/>
      <dgm:spPr/>
    </dgm:pt>
    <dgm:pt modelId="{9361EC90-DD99-49CB-AC32-59D5719C7331}" type="pres">
      <dgm:prSet presAssocID="{B6B77921-2104-43FF-ABEF-8D4E768AF15D}" presName="parTx" presStyleLbl="revTx" presStyleIdx="1" presStyleCnt="3">
        <dgm:presLayoutVars>
          <dgm:chMax val="0"/>
          <dgm:chPref val="0"/>
        </dgm:presLayoutVars>
      </dgm:prSet>
      <dgm:spPr/>
    </dgm:pt>
    <dgm:pt modelId="{E20FCCA9-9A9F-46F9-B6AB-2FE60CACCC02}" type="pres">
      <dgm:prSet presAssocID="{B3F19716-647E-43E4-A065-ED32D47AB7F7}" presName="sibTrans" presStyleCnt="0"/>
      <dgm:spPr/>
    </dgm:pt>
    <dgm:pt modelId="{31DE8F56-ECA8-4823-985C-17F53D9999DB}" type="pres">
      <dgm:prSet presAssocID="{7BDB3C6B-A565-4AE9-8DCD-65458B99B1BF}" presName="compNode" presStyleCnt="0"/>
      <dgm:spPr/>
    </dgm:pt>
    <dgm:pt modelId="{496B34F5-2691-4EC4-9AE6-36D47749542F}" type="pres">
      <dgm:prSet presAssocID="{7BDB3C6B-A565-4AE9-8DCD-65458B99B1BF}" presName="bgRect" presStyleLbl="bgShp" presStyleIdx="2" presStyleCnt="3"/>
      <dgm:spPr/>
    </dgm:pt>
    <dgm:pt modelId="{2AF5FD7C-49DF-43CF-ABDB-6932CADF25BE}" type="pres">
      <dgm:prSet presAssocID="{7BDB3C6B-A565-4AE9-8DCD-65458B99B1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79C15199-89A1-48B7-AAAD-9D9C9D85A8B1}" type="pres">
      <dgm:prSet presAssocID="{7BDB3C6B-A565-4AE9-8DCD-65458B99B1BF}" presName="spaceRect" presStyleCnt="0"/>
      <dgm:spPr/>
    </dgm:pt>
    <dgm:pt modelId="{6545E783-293E-4BF6-8974-E2FDA28CF71B}" type="pres">
      <dgm:prSet presAssocID="{7BDB3C6B-A565-4AE9-8DCD-65458B99B1BF}" presName="parTx" presStyleLbl="revTx" presStyleIdx="2" presStyleCnt="3">
        <dgm:presLayoutVars>
          <dgm:chMax val="0"/>
          <dgm:chPref val="0"/>
        </dgm:presLayoutVars>
      </dgm:prSet>
      <dgm:spPr/>
    </dgm:pt>
  </dgm:ptLst>
  <dgm:cxnLst>
    <dgm:cxn modelId="{EFB69507-8CE0-43B9-B476-1D66F914FDB3}" type="presOf" srcId="{3AC6D857-1057-4E38-ADF6-BC462731823B}" destId="{92D3A46B-A7A2-42FF-9DE1-781C6916E4E7}" srcOrd="0" destOrd="0" presId="urn:microsoft.com/office/officeart/2018/2/layout/IconVerticalSolidList"/>
    <dgm:cxn modelId="{A25AEC07-F0CB-44DE-96CE-3306247F0349}" type="presOf" srcId="{7BDB3C6B-A565-4AE9-8DCD-65458B99B1BF}" destId="{6545E783-293E-4BF6-8974-E2FDA28CF71B}" srcOrd="0" destOrd="0" presId="urn:microsoft.com/office/officeart/2018/2/layout/IconVerticalSolidList"/>
    <dgm:cxn modelId="{7D7EC46A-FC2B-4B0D-B10E-0ED7C785A7CD}" type="presOf" srcId="{F53C9251-134C-4D69-B96D-0699BC19F8E7}" destId="{E751BEAF-181A-45D0-82F2-C01B81EFD28B}" srcOrd="0" destOrd="0" presId="urn:microsoft.com/office/officeart/2018/2/layout/IconVerticalSolidList"/>
    <dgm:cxn modelId="{2B5E0895-2790-45DA-A5F5-DB068C778330}" srcId="{3AC6D857-1057-4E38-ADF6-BC462731823B}" destId="{F53C9251-134C-4D69-B96D-0699BC19F8E7}" srcOrd="0" destOrd="0" parTransId="{15C154D1-3E07-4B78-AF85-8A3F952D496D}" sibTransId="{C6DB6682-442E-4870-886F-22D14012144A}"/>
    <dgm:cxn modelId="{F903BC99-1FED-40BE-BD59-EF88F98ED511}" srcId="{3AC6D857-1057-4E38-ADF6-BC462731823B}" destId="{7BDB3C6B-A565-4AE9-8DCD-65458B99B1BF}" srcOrd="2" destOrd="0" parTransId="{F12CE9D8-296C-4B1E-A7C8-7B547A5C973A}" sibTransId="{F306A113-ED8B-4C39-95A5-FDE076B619A9}"/>
    <dgm:cxn modelId="{7E1560AF-2B6F-4307-A612-708E7B4FD7CE}" srcId="{3AC6D857-1057-4E38-ADF6-BC462731823B}" destId="{B6B77921-2104-43FF-ABEF-8D4E768AF15D}" srcOrd="1" destOrd="0" parTransId="{5F80C99D-690A-4802-AEDC-ACC69EE3348F}" sibTransId="{B3F19716-647E-43E4-A065-ED32D47AB7F7}"/>
    <dgm:cxn modelId="{F1DC12E8-0691-416F-951B-8884A91D5FE2}" type="presOf" srcId="{B6B77921-2104-43FF-ABEF-8D4E768AF15D}" destId="{9361EC90-DD99-49CB-AC32-59D5719C7331}" srcOrd="0" destOrd="0" presId="urn:microsoft.com/office/officeart/2018/2/layout/IconVerticalSolidList"/>
    <dgm:cxn modelId="{EB0958FB-2D77-4F96-82EE-8534FA639197}" type="presParOf" srcId="{92D3A46B-A7A2-42FF-9DE1-781C6916E4E7}" destId="{A6A0034E-9511-4DC3-AA34-38795205AEF6}" srcOrd="0" destOrd="0" presId="urn:microsoft.com/office/officeart/2018/2/layout/IconVerticalSolidList"/>
    <dgm:cxn modelId="{C58924CB-552A-4855-B166-EA462765F46B}" type="presParOf" srcId="{A6A0034E-9511-4DC3-AA34-38795205AEF6}" destId="{FE27A31C-25DD-421A-8AB0-264DFE6B4800}" srcOrd="0" destOrd="0" presId="urn:microsoft.com/office/officeart/2018/2/layout/IconVerticalSolidList"/>
    <dgm:cxn modelId="{6752D3DD-F2DE-4B3D-87B8-A5F3E872165D}" type="presParOf" srcId="{A6A0034E-9511-4DC3-AA34-38795205AEF6}" destId="{9BA67E81-50A7-4F58-9778-F75DBB9C4AD0}" srcOrd="1" destOrd="0" presId="urn:microsoft.com/office/officeart/2018/2/layout/IconVerticalSolidList"/>
    <dgm:cxn modelId="{E7A13C96-0B81-4FB1-B3FA-ADD6CEF858C1}" type="presParOf" srcId="{A6A0034E-9511-4DC3-AA34-38795205AEF6}" destId="{E81438C5-C7C4-4AA7-88A0-D41C1BDFB84A}" srcOrd="2" destOrd="0" presId="urn:microsoft.com/office/officeart/2018/2/layout/IconVerticalSolidList"/>
    <dgm:cxn modelId="{1287CBFD-C239-4463-80F7-39D351D53ACA}" type="presParOf" srcId="{A6A0034E-9511-4DC3-AA34-38795205AEF6}" destId="{E751BEAF-181A-45D0-82F2-C01B81EFD28B}" srcOrd="3" destOrd="0" presId="urn:microsoft.com/office/officeart/2018/2/layout/IconVerticalSolidList"/>
    <dgm:cxn modelId="{DFD383D5-B2B2-4F84-88EA-66592A5A40C7}" type="presParOf" srcId="{92D3A46B-A7A2-42FF-9DE1-781C6916E4E7}" destId="{86C9DF2E-6C96-4D7A-A345-115E93F5DB99}" srcOrd="1" destOrd="0" presId="urn:microsoft.com/office/officeart/2018/2/layout/IconVerticalSolidList"/>
    <dgm:cxn modelId="{08A888DA-83EE-4C77-9437-295BA0347DFA}" type="presParOf" srcId="{92D3A46B-A7A2-42FF-9DE1-781C6916E4E7}" destId="{F07B8C96-F0C2-4CCC-8785-A9857EA35E72}" srcOrd="2" destOrd="0" presId="urn:microsoft.com/office/officeart/2018/2/layout/IconVerticalSolidList"/>
    <dgm:cxn modelId="{2650E47F-C5F8-4CA7-ACC8-0D3D369FD05B}" type="presParOf" srcId="{F07B8C96-F0C2-4CCC-8785-A9857EA35E72}" destId="{A3EAFD79-98CB-48A1-A28E-73BFDF3F039E}" srcOrd="0" destOrd="0" presId="urn:microsoft.com/office/officeart/2018/2/layout/IconVerticalSolidList"/>
    <dgm:cxn modelId="{5C605EFA-0BDD-4ED3-B1C0-C8C91EC6CE66}" type="presParOf" srcId="{F07B8C96-F0C2-4CCC-8785-A9857EA35E72}" destId="{914E1D74-2C3E-4B84-AADE-0F6FD5F6574C}" srcOrd="1" destOrd="0" presId="urn:microsoft.com/office/officeart/2018/2/layout/IconVerticalSolidList"/>
    <dgm:cxn modelId="{7663DC78-EB77-4F95-B51E-6C7A34735B8F}" type="presParOf" srcId="{F07B8C96-F0C2-4CCC-8785-A9857EA35E72}" destId="{069E6E01-282A-4E7B-9767-CD0C357225D3}" srcOrd="2" destOrd="0" presId="urn:microsoft.com/office/officeart/2018/2/layout/IconVerticalSolidList"/>
    <dgm:cxn modelId="{4F415144-DA5F-4B6A-ACBF-06EE53DFEA58}" type="presParOf" srcId="{F07B8C96-F0C2-4CCC-8785-A9857EA35E72}" destId="{9361EC90-DD99-49CB-AC32-59D5719C7331}" srcOrd="3" destOrd="0" presId="urn:microsoft.com/office/officeart/2018/2/layout/IconVerticalSolidList"/>
    <dgm:cxn modelId="{749D5247-3460-4A50-8707-67582B2EE71E}" type="presParOf" srcId="{92D3A46B-A7A2-42FF-9DE1-781C6916E4E7}" destId="{E20FCCA9-9A9F-46F9-B6AB-2FE60CACCC02}" srcOrd="3" destOrd="0" presId="urn:microsoft.com/office/officeart/2018/2/layout/IconVerticalSolidList"/>
    <dgm:cxn modelId="{A78D867B-DE4B-48CB-AD6D-0C42DEB2B158}" type="presParOf" srcId="{92D3A46B-A7A2-42FF-9DE1-781C6916E4E7}" destId="{31DE8F56-ECA8-4823-985C-17F53D9999DB}" srcOrd="4" destOrd="0" presId="urn:microsoft.com/office/officeart/2018/2/layout/IconVerticalSolidList"/>
    <dgm:cxn modelId="{9AB4F82A-2177-460D-B2E5-F5942A96DBD0}" type="presParOf" srcId="{31DE8F56-ECA8-4823-985C-17F53D9999DB}" destId="{496B34F5-2691-4EC4-9AE6-36D47749542F}" srcOrd="0" destOrd="0" presId="urn:microsoft.com/office/officeart/2018/2/layout/IconVerticalSolidList"/>
    <dgm:cxn modelId="{CA584241-32FE-435B-A135-EFD70DB1D023}" type="presParOf" srcId="{31DE8F56-ECA8-4823-985C-17F53D9999DB}" destId="{2AF5FD7C-49DF-43CF-ABDB-6932CADF25BE}" srcOrd="1" destOrd="0" presId="urn:microsoft.com/office/officeart/2018/2/layout/IconVerticalSolidList"/>
    <dgm:cxn modelId="{D09EB194-D243-463F-AD42-4B58FE274FA5}" type="presParOf" srcId="{31DE8F56-ECA8-4823-985C-17F53D9999DB}" destId="{79C15199-89A1-48B7-AAAD-9D9C9D85A8B1}" srcOrd="2" destOrd="0" presId="urn:microsoft.com/office/officeart/2018/2/layout/IconVerticalSolidList"/>
    <dgm:cxn modelId="{BD031B4C-E09C-418B-A7E3-FA5C9CF916A8}" type="presParOf" srcId="{31DE8F56-ECA8-4823-985C-17F53D9999DB}" destId="{6545E783-293E-4BF6-8974-E2FDA28CF7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FFC02-AFC8-46F9-8B34-AFBF69B4E558}"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FE7F078D-3499-4668-BC8E-3712AABC77C5}">
      <dgm:prSet/>
      <dgm:spPr/>
      <dgm:t>
        <a:bodyPr/>
        <a:lstStyle/>
        <a:p>
          <a:r>
            <a:rPr lang="en-GB"/>
            <a:t>Location of school</a:t>
          </a:r>
          <a:endParaRPr lang="en-US"/>
        </a:p>
      </dgm:t>
    </dgm:pt>
    <dgm:pt modelId="{604E3906-4BE7-4FB5-9EB7-9E2DC1D04EB0}" type="parTrans" cxnId="{0D9C3C2E-AAA2-4677-8874-B5AE86F563A4}">
      <dgm:prSet/>
      <dgm:spPr/>
      <dgm:t>
        <a:bodyPr/>
        <a:lstStyle/>
        <a:p>
          <a:endParaRPr lang="en-US"/>
        </a:p>
      </dgm:t>
    </dgm:pt>
    <dgm:pt modelId="{E496F465-B30B-4757-AC90-9555C36F8A54}" type="sibTrans" cxnId="{0D9C3C2E-AAA2-4677-8874-B5AE86F563A4}">
      <dgm:prSet/>
      <dgm:spPr/>
      <dgm:t>
        <a:bodyPr/>
        <a:lstStyle/>
        <a:p>
          <a:endParaRPr lang="en-US"/>
        </a:p>
      </dgm:t>
    </dgm:pt>
    <dgm:pt modelId="{83206074-EC9F-4C94-AC37-EF52DF9E693E}">
      <dgm:prSet/>
      <dgm:spPr/>
      <dgm:t>
        <a:bodyPr/>
        <a:lstStyle/>
        <a:p>
          <a:r>
            <a:rPr lang="en-GB"/>
            <a:t>Age-groups taught</a:t>
          </a:r>
          <a:endParaRPr lang="en-US"/>
        </a:p>
      </dgm:t>
    </dgm:pt>
    <dgm:pt modelId="{F25694AA-0A7F-4E66-BC25-42378A562A9E}" type="parTrans" cxnId="{5A41438D-E773-4211-8E38-3163AA8BF0AF}">
      <dgm:prSet/>
      <dgm:spPr/>
      <dgm:t>
        <a:bodyPr/>
        <a:lstStyle/>
        <a:p>
          <a:endParaRPr lang="en-US"/>
        </a:p>
      </dgm:t>
    </dgm:pt>
    <dgm:pt modelId="{754F0F81-D75B-4727-8F7E-D9BE773DFAFC}" type="sibTrans" cxnId="{5A41438D-E773-4211-8E38-3163AA8BF0AF}">
      <dgm:prSet/>
      <dgm:spPr/>
      <dgm:t>
        <a:bodyPr/>
        <a:lstStyle/>
        <a:p>
          <a:endParaRPr lang="en-US"/>
        </a:p>
      </dgm:t>
    </dgm:pt>
    <dgm:pt modelId="{880CC34F-B53F-4C15-B073-9D19A8FA4CA9}">
      <dgm:prSet/>
      <dgm:spPr/>
      <dgm:t>
        <a:bodyPr/>
        <a:lstStyle/>
        <a:p>
          <a:r>
            <a:rPr lang="en-GB"/>
            <a:t>Frequency of use by the teacher</a:t>
          </a:r>
          <a:endParaRPr lang="en-US"/>
        </a:p>
      </dgm:t>
    </dgm:pt>
    <dgm:pt modelId="{391C94D1-5348-44E7-95E2-8CDE99E26858}" type="parTrans" cxnId="{24189807-112A-44D2-9D92-ED427E959840}">
      <dgm:prSet/>
      <dgm:spPr/>
      <dgm:t>
        <a:bodyPr/>
        <a:lstStyle/>
        <a:p>
          <a:endParaRPr lang="en-US"/>
        </a:p>
      </dgm:t>
    </dgm:pt>
    <dgm:pt modelId="{438C39D1-C832-4313-8B11-C8624AE13D4C}" type="sibTrans" cxnId="{24189807-112A-44D2-9D92-ED427E959840}">
      <dgm:prSet/>
      <dgm:spPr/>
      <dgm:t>
        <a:bodyPr/>
        <a:lstStyle/>
        <a:p>
          <a:endParaRPr lang="en-US"/>
        </a:p>
      </dgm:t>
    </dgm:pt>
    <dgm:pt modelId="{4E4D77D3-57F9-4A22-8671-4EF2C98C6FC2}">
      <dgm:prSet/>
      <dgm:spPr/>
      <dgm:t>
        <a:bodyPr/>
        <a:lstStyle/>
        <a:p>
          <a:r>
            <a:rPr lang="en-GB"/>
            <a:t>Frequency of use by the pupils (students)</a:t>
          </a:r>
          <a:endParaRPr lang="en-US"/>
        </a:p>
      </dgm:t>
    </dgm:pt>
    <dgm:pt modelId="{76D282BA-6D6A-4DAB-8E87-853E32B03B74}" type="parTrans" cxnId="{BB302591-9FF1-4FBE-8B5C-5C0BAE2AE1B3}">
      <dgm:prSet/>
      <dgm:spPr/>
      <dgm:t>
        <a:bodyPr/>
        <a:lstStyle/>
        <a:p>
          <a:endParaRPr lang="en-US"/>
        </a:p>
      </dgm:t>
    </dgm:pt>
    <dgm:pt modelId="{120ED73B-D246-4711-8A70-C6FD9EE13F1D}" type="sibTrans" cxnId="{BB302591-9FF1-4FBE-8B5C-5C0BAE2AE1B3}">
      <dgm:prSet/>
      <dgm:spPr/>
      <dgm:t>
        <a:bodyPr/>
        <a:lstStyle/>
        <a:p>
          <a:endParaRPr lang="en-US"/>
        </a:p>
      </dgm:t>
    </dgm:pt>
    <dgm:pt modelId="{C15DF2B4-6E0F-4110-AEAC-A0BCAE1115C7}" type="pres">
      <dgm:prSet presAssocID="{D4FFFC02-AFC8-46F9-8B34-AFBF69B4E558}" presName="linear" presStyleCnt="0">
        <dgm:presLayoutVars>
          <dgm:dir/>
          <dgm:animLvl val="lvl"/>
          <dgm:resizeHandles val="exact"/>
        </dgm:presLayoutVars>
      </dgm:prSet>
      <dgm:spPr/>
    </dgm:pt>
    <dgm:pt modelId="{FBA94499-038A-4EAD-8031-61EE4F3BBF15}" type="pres">
      <dgm:prSet presAssocID="{FE7F078D-3499-4668-BC8E-3712AABC77C5}" presName="parentLin" presStyleCnt="0"/>
      <dgm:spPr/>
    </dgm:pt>
    <dgm:pt modelId="{BA3A9220-9CF8-491C-8EA8-BF26D91F70B8}" type="pres">
      <dgm:prSet presAssocID="{FE7F078D-3499-4668-BC8E-3712AABC77C5}" presName="parentLeftMargin" presStyleLbl="node1" presStyleIdx="0" presStyleCnt="4"/>
      <dgm:spPr/>
    </dgm:pt>
    <dgm:pt modelId="{B9AD8C3B-EE2A-4318-AF74-8CC7A8234E13}" type="pres">
      <dgm:prSet presAssocID="{FE7F078D-3499-4668-BC8E-3712AABC77C5}" presName="parentText" presStyleLbl="node1" presStyleIdx="0" presStyleCnt="4">
        <dgm:presLayoutVars>
          <dgm:chMax val="0"/>
          <dgm:bulletEnabled val="1"/>
        </dgm:presLayoutVars>
      </dgm:prSet>
      <dgm:spPr/>
    </dgm:pt>
    <dgm:pt modelId="{BC538C2A-99E4-4D5D-AABF-4164B36B431C}" type="pres">
      <dgm:prSet presAssocID="{FE7F078D-3499-4668-BC8E-3712AABC77C5}" presName="negativeSpace" presStyleCnt="0"/>
      <dgm:spPr/>
    </dgm:pt>
    <dgm:pt modelId="{6C39AABB-F417-4EB8-AB9C-17947B484148}" type="pres">
      <dgm:prSet presAssocID="{FE7F078D-3499-4668-BC8E-3712AABC77C5}" presName="childText" presStyleLbl="conFgAcc1" presStyleIdx="0" presStyleCnt="4">
        <dgm:presLayoutVars>
          <dgm:bulletEnabled val="1"/>
        </dgm:presLayoutVars>
      </dgm:prSet>
      <dgm:spPr/>
    </dgm:pt>
    <dgm:pt modelId="{6DCBA2B5-13C0-4B71-8763-CA8935A560B2}" type="pres">
      <dgm:prSet presAssocID="{E496F465-B30B-4757-AC90-9555C36F8A54}" presName="spaceBetweenRectangles" presStyleCnt="0"/>
      <dgm:spPr/>
    </dgm:pt>
    <dgm:pt modelId="{4D19ECE4-53BE-4692-9D9C-8AA92909C04B}" type="pres">
      <dgm:prSet presAssocID="{83206074-EC9F-4C94-AC37-EF52DF9E693E}" presName="parentLin" presStyleCnt="0"/>
      <dgm:spPr/>
    </dgm:pt>
    <dgm:pt modelId="{142A04F8-551D-4A10-AF2D-5BCC442001ED}" type="pres">
      <dgm:prSet presAssocID="{83206074-EC9F-4C94-AC37-EF52DF9E693E}" presName="parentLeftMargin" presStyleLbl="node1" presStyleIdx="0" presStyleCnt="4"/>
      <dgm:spPr/>
    </dgm:pt>
    <dgm:pt modelId="{EBB15708-2125-41AB-AE94-3C3322CCCA88}" type="pres">
      <dgm:prSet presAssocID="{83206074-EC9F-4C94-AC37-EF52DF9E693E}" presName="parentText" presStyleLbl="node1" presStyleIdx="1" presStyleCnt="4">
        <dgm:presLayoutVars>
          <dgm:chMax val="0"/>
          <dgm:bulletEnabled val="1"/>
        </dgm:presLayoutVars>
      </dgm:prSet>
      <dgm:spPr/>
    </dgm:pt>
    <dgm:pt modelId="{F93B577F-674E-4933-B8E6-F8EF7341173C}" type="pres">
      <dgm:prSet presAssocID="{83206074-EC9F-4C94-AC37-EF52DF9E693E}" presName="negativeSpace" presStyleCnt="0"/>
      <dgm:spPr/>
    </dgm:pt>
    <dgm:pt modelId="{0ACC7B2B-873D-4EE3-BC9C-01753BEEF1F3}" type="pres">
      <dgm:prSet presAssocID="{83206074-EC9F-4C94-AC37-EF52DF9E693E}" presName="childText" presStyleLbl="conFgAcc1" presStyleIdx="1" presStyleCnt="4">
        <dgm:presLayoutVars>
          <dgm:bulletEnabled val="1"/>
        </dgm:presLayoutVars>
      </dgm:prSet>
      <dgm:spPr/>
    </dgm:pt>
    <dgm:pt modelId="{8DDD88C7-88E9-4684-AC93-45ED81019A2F}" type="pres">
      <dgm:prSet presAssocID="{754F0F81-D75B-4727-8F7E-D9BE773DFAFC}" presName="spaceBetweenRectangles" presStyleCnt="0"/>
      <dgm:spPr/>
    </dgm:pt>
    <dgm:pt modelId="{D8EFB286-4F9B-4E33-9A1E-82B31C8E1DDA}" type="pres">
      <dgm:prSet presAssocID="{880CC34F-B53F-4C15-B073-9D19A8FA4CA9}" presName="parentLin" presStyleCnt="0"/>
      <dgm:spPr/>
    </dgm:pt>
    <dgm:pt modelId="{BFE97102-1E4F-4EB7-8AE0-B9F889D8AE48}" type="pres">
      <dgm:prSet presAssocID="{880CC34F-B53F-4C15-B073-9D19A8FA4CA9}" presName="parentLeftMargin" presStyleLbl="node1" presStyleIdx="1" presStyleCnt="4"/>
      <dgm:spPr/>
    </dgm:pt>
    <dgm:pt modelId="{8061739E-F850-4EC6-A72C-F1B99E8562F1}" type="pres">
      <dgm:prSet presAssocID="{880CC34F-B53F-4C15-B073-9D19A8FA4CA9}" presName="parentText" presStyleLbl="node1" presStyleIdx="2" presStyleCnt="4">
        <dgm:presLayoutVars>
          <dgm:chMax val="0"/>
          <dgm:bulletEnabled val="1"/>
        </dgm:presLayoutVars>
      </dgm:prSet>
      <dgm:spPr/>
    </dgm:pt>
    <dgm:pt modelId="{E051E284-7A2A-441B-821B-5C2CD75B4265}" type="pres">
      <dgm:prSet presAssocID="{880CC34F-B53F-4C15-B073-9D19A8FA4CA9}" presName="negativeSpace" presStyleCnt="0"/>
      <dgm:spPr/>
    </dgm:pt>
    <dgm:pt modelId="{7E62F21F-6B90-4F32-9C9E-B7547C16A0C7}" type="pres">
      <dgm:prSet presAssocID="{880CC34F-B53F-4C15-B073-9D19A8FA4CA9}" presName="childText" presStyleLbl="conFgAcc1" presStyleIdx="2" presStyleCnt="4">
        <dgm:presLayoutVars>
          <dgm:bulletEnabled val="1"/>
        </dgm:presLayoutVars>
      </dgm:prSet>
      <dgm:spPr/>
    </dgm:pt>
    <dgm:pt modelId="{BF705984-DB3D-47E8-8462-968131F3BD39}" type="pres">
      <dgm:prSet presAssocID="{438C39D1-C832-4313-8B11-C8624AE13D4C}" presName="spaceBetweenRectangles" presStyleCnt="0"/>
      <dgm:spPr/>
    </dgm:pt>
    <dgm:pt modelId="{9095C7E4-C6AE-4A06-BCAF-B8C64EC0A820}" type="pres">
      <dgm:prSet presAssocID="{4E4D77D3-57F9-4A22-8671-4EF2C98C6FC2}" presName="parentLin" presStyleCnt="0"/>
      <dgm:spPr/>
    </dgm:pt>
    <dgm:pt modelId="{2A5DE816-8B5B-45FA-8928-6754E3F920EE}" type="pres">
      <dgm:prSet presAssocID="{4E4D77D3-57F9-4A22-8671-4EF2C98C6FC2}" presName="parentLeftMargin" presStyleLbl="node1" presStyleIdx="2" presStyleCnt="4"/>
      <dgm:spPr/>
    </dgm:pt>
    <dgm:pt modelId="{BA7EF091-8BD8-4334-B618-092E698C631B}" type="pres">
      <dgm:prSet presAssocID="{4E4D77D3-57F9-4A22-8671-4EF2C98C6FC2}" presName="parentText" presStyleLbl="node1" presStyleIdx="3" presStyleCnt="4">
        <dgm:presLayoutVars>
          <dgm:chMax val="0"/>
          <dgm:bulletEnabled val="1"/>
        </dgm:presLayoutVars>
      </dgm:prSet>
      <dgm:spPr/>
    </dgm:pt>
    <dgm:pt modelId="{26A82A6F-8D05-42DF-8F56-D46C9E9CAAC9}" type="pres">
      <dgm:prSet presAssocID="{4E4D77D3-57F9-4A22-8671-4EF2C98C6FC2}" presName="negativeSpace" presStyleCnt="0"/>
      <dgm:spPr/>
    </dgm:pt>
    <dgm:pt modelId="{9E40EA94-024B-4A58-AEE3-E76485FEFA89}" type="pres">
      <dgm:prSet presAssocID="{4E4D77D3-57F9-4A22-8671-4EF2C98C6FC2}" presName="childText" presStyleLbl="conFgAcc1" presStyleIdx="3" presStyleCnt="4">
        <dgm:presLayoutVars>
          <dgm:bulletEnabled val="1"/>
        </dgm:presLayoutVars>
      </dgm:prSet>
      <dgm:spPr/>
    </dgm:pt>
  </dgm:ptLst>
  <dgm:cxnLst>
    <dgm:cxn modelId="{24189807-112A-44D2-9D92-ED427E959840}" srcId="{D4FFFC02-AFC8-46F9-8B34-AFBF69B4E558}" destId="{880CC34F-B53F-4C15-B073-9D19A8FA4CA9}" srcOrd="2" destOrd="0" parTransId="{391C94D1-5348-44E7-95E2-8CDE99E26858}" sibTransId="{438C39D1-C832-4313-8B11-C8624AE13D4C}"/>
    <dgm:cxn modelId="{F1FB392B-9084-40BF-9E20-2249838F0E5A}" type="presOf" srcId="{FE7F078D-3499-4668-BC8E-3712AABC77C5}" destId="{B9AD8C3B-EE2A-4318-AF74-8CC7A8234E13}" srcOrd="1" destOrd="0" presId="urn:microsoft.com/office/officeart/2005/8/layout/list1"/>
    <dgm:cxn modelId="{0D9C3C2E-AAA2-4677-8874-B5AE86F563A4}" srcId="{D4FFFC02-AFC8-46F9-8B34-AFBF69B4E558}" destId="{FE7F078D-3499-4668-BC8E-3712AABC77C5}" srcOrd="0" destOrd="0" parTransId="{604E3906-4BE7-4FB5-9EB7-9E2DC1D04EB0}" sibTransId="{E496F465-B30B-4757-AC90-9555C36F8A54}"/>
    <dgm:cxn modelId="{0C08195D-2F54-4591-9529-1995C7979DF2}" type="presOf" srcId="{83206074-EC9F-4C94-AC37-EF52DF9E693E}" destId="{142A04F8-551D-4A10-AF2D-5BCC442001ED}" srcOrd="0" destOrd="0" presId="urn:microsoft.com/office/officeart/2005/8/layout/list1"/>
    <dgm:cxn modelId="{81B60241-7641-413E-8F58-179B6264BF7B}" type="presOf" srcId="{880CC34F-B53F-4C15-B073-9D19A8FA4CA9}" destId="{8061739E-F850-4EC6-A72C-F1B99E8562F1}" srcOrd="1" destOrd="0" presId="urn:microsoft.com/office/officeart/2005/8/layout/list1"/>
    <dgm:cxn modelId="{1E84994D-DE38-4ECB-9687-81E40A1D7861}" type="presOf" srcId="{FE7F078D-3499-4668-BC8E-3712AABC77C5}" destId="{BA3A9220-9CF8-491C-8EA8-BF26D91F70B8}" srcOrd="0" destOrd="0" presId="urn:microsoft.com/office/officeart/2005/8/layout/list1"/>
    <dgm:cxn modelId="{42AC4F86-8228-41C4-87BD-4BE257158368}" type="presOf" srcId="{4E4D77D3-57F9-4A22-8671-4EF2C98C6FC2}" destId="{BA7EF091-8BD8-4334-B618-092E698C631B}" srcOrd="1" destOrd="0" presId="urn:microsoft.com/office/officeart/2005/8/layout/list1"/>
    <dgm:cxn modelId="{5A41438D-E773-4211-8E38-3163AA8BF0AF}" srcId="{D4FFFC02-AFC8-46F9-8B34-AFBF69B4E558}" destId="{83206074-EC9F-4C94-AC37-EF52DF9E693E}" srcOrd="1" destOrd="0" parTransId="{F25694AA-0A7F-4E66-BC25-42378A562A9E}" sibTransId="{754F0F81-D75B-4727-8F7E-D9BE773DFAFC}"/>
    <dgm:cxn modelId="{BB302591-9FF1-4FBE-8B5C-5C0BAE2AE1B3}" srcId="{D4FFFC02-AFC8-46F9-8B34-AFBF69B4E558}" destId="{4E4D77D3-57F9-4A22-8671-4EF2C98C6FC2}" srcOrd="3" destOrd="0" parTransId="{76D282BA-6D6A-4DAB-8E87-853E32B03B74}" sibTransId="{120ED73B-D246-4711-8A70-C6FD9EE13F1D}"/>
    <dgm:cxn modelId="{C068E8A5-B9D3-4AC5-9BB9-49E1843DF7A0}" type="presOf" srcId="{D4FFFC02-AFC8-46F9-8B34-AFBF69B4E558}" destId="{C15DF2B4-6E0F-4110-AEAC-A0BCAE1115C7}" srcOrd="0" destOrd="0" presId="urn:microsoft.com/office/officeart/2005/8/layout/list1"/>
    <dgm:cxn modelId="{20BED4BE-95B6-406E-83C5-E393DEB270BD}" type="presOf" srcId="{83206074-EC9F-4C94-AC37-EF52DF9E693E}" destId="{EBB15708-2125-41AB-AE94-3C3322CCCA88}" srcOrd="1" destOrd="0" presId="urn:microsoft.com/office/officeart/2005/8/layout/list1"/>
    <dgm:cxn modelId="{1405A9C1-3213-4DA8-A092-808F940273C6}" type="presOf" srcId="{880CC34F-B53F-4C15-B073-9D19A8FA4CA9}" destId="{BFE97102-1E4F-4EB7-8AE0-B9F889D8AE48}" srcOrd="0" destOrd="0" presId="urn:microsoft.com/office/officeart/2005/8/layout/list1"/>
    <dgm:cxn modelId="{4C4227D2-3F7A-4477-B871-4799C11D1E50}" type="presOf" srcId="{4E4D77D3-57F9-4A22-8671-4EF2C98C6FC2}" destId="{2A5DE816-8B5B-45FA-8928-6754E3F920EE}" srcOrd="0" destOrd="0" presId="urn:microsoft.com/office/officeart/2005/8/layout/list1"/>
    <dgm:cxn modelId="{F28983D1-5B93-4A97-A4AB-1E96AFBD5D2D}" type="presParOf" srcId="{C15DF2B4-6E0F-4110-AEAC-A0BCAE1115C7}" destId="{FBA94499-038A-4EAD-8031-61EE4F3BBF15}" srcOrd="0" destOrd="0" presId="urn:microsoft.com/office/officeart/2005/8/layout/list1"/>
    <dgm:cxn modelId="{DB460B2E-9789-400A-8D62-7F28E39BA770}" type="presParOf" srcId="{FBA94499-038A-4EAD-8031-61EE4F3BBF15}" destId="{BA3A9220-9CF8-491C-8EA8-BF26D91F70B8}" srcOrd="0" destOrd="0" presId="urn:microsoft.com/office/officeart/2005/8/layout/list1"/>
    <dgm:cxn modelId="{32FE0891-7C12-4327-88AF-03CAA1A09968}" type="presParOf" srcId="{FBA94499-038A-4EAD-8031-61EE4F3BBF15}" destId="{B9AD8C3B-EE2A-4318-AF74-8CC7A8234E13}" srcOrd="1" destOrd="0" presId="urn:microsoft.com/office/officeart/2005/8/layout/list1"/>
    <dgm:cxn modelId="{A735E928-E1AA-4C2E-928B-7222EAADCC7D}" type="presParOf" srcId="{C15DF2B4-6E0F-4110-AEAC-A0BCAE1115C7}" destId="{BC538C2A-99E4-4D5D-AABF-4164B36B431C}" srcOrd="1" destOrd="0" presId="urn:microsoft.com/office/officeart/2005/8/layout/list1"/>
    <dgm:cxn modelId="{CD04892A-F963-423D-8104-432B62FD38D8}" type="presParOf" srcId="{C15DF2B4-6E0F-4110-AEAC-A0BCAE1115C7}" destId="{6C39AABB-F417-4EB8-AB9C-17947B484148}" srcOrd="2" destOrd="0" presId="urn:microsoft.com/office/officeart/2005/8/layout/list1"/>
    <dgm:cxn modelId="{51F2414D-B9FE-4A67-8A7A-647155A312D0}" type="presParOf" srcId="{C15DF2B4-6E0F-4110-AEAC-A0BCAE1115C7}" destId="{6DCBA2B5-13C0-4B71-8763-CA8935A560B2}" srcOrd="3" destOrd="0" presId="urn:microsoft.com/office/officeart/2005/8/layout/list1"/>
    <dgm:cxn modelId="{BB8D1028-B341-4273-87EB-4651FE24D0C8}" type="presParOf" srcId="{C15DF2B4-6E0F-4110-AEAC-A0BCAE1115C7}" destId="{4D19ECE4-53BE-4692-9D9C-8AA92909C04B}" srcOrd="4" destOrd="0" presId="urn:microsoft.com/office/officeart/2005/8/layout/list1"/>
    <dgm:cxn modelId="{1ED7701C-4FBA-45B2-83DC-B85D63FD0D1C}" type="presParOf" srcId="{4D19ECE4-53BE-4692-9D9C-8AA92909C04B}" destId="{142A04F8-551D-4A10-AF2D-5BCC442001ED}" srcOrd="0" destOrd="0" presId="urn:microsoft.com/office/officeart/2005/8/layout/list1"/>
    <dgm:cxn modelId="{C68CE4A8-85AF-429B-B5C3-39BC18924BB4}" type="presParOf" srcId="{4D19ECE4-53BE-4692-9D9C-8AA92909C04B}" destId="{EBB15708-2125-41AB-AE94-3C3322CCCA88}" srcOrd="1" destOrd="0" presId="urn:microsoft.com/office/officeart/2005/8/layout/list1"/>
    <dgm:cxn modelId="{7C4F51F6-B8C9-45EA-8D0E-89D2ED4D0D0D}" type="presParOf" srcId="{C15DF2B4-6E0F-4110-AEAC-A0BCAE1115C7}" destId="{F93B577F-674E-4933-B8E6-F8EF7341173C}" srcOrd="5" destOrd="0" presId="urn:microsoft.com/office/officeart/2005/8/layout/list1"/>
    <dgm:cxn modelId="{52AC0426-7C1F-4704-884F-6DE5AB016F32}" type="presParOf" srcId="{C15DF2B4-6E0F-4110-AEAC-A0BCAE1115C7}" destId="{0ACC7B2B-873D-4EE3-BC9C-01753BEEF1F3}" srcOrd="6" destOrd="0" presId="urn:microsoft.com/office/officeart/2005/8/layout/list1"/>
    <dgm:cxn modelId="{C1F71666-F8C6-4453-87CF-1F99BDDF342A}" type="presParOf" srcId="{C15DF2B4-6E0F-4110-AEAC-A0BCAE1115C7}" destId="{8DDD88C7-88E9-4684-AC93-45ED81019A2F}" srcOrd="7" destOrd="0" presId="urn:microsoft.com/office/officeart/2005/8/layout/list1"/>
    <dgm:cxn modelId="{53269199-D745-4614-A118-9AB9AE3F4BE4}" type="presParOf" srcId="{C15DF2B4-6E0F-4110-AEAC-A0BCAE1115C7}" destId="{D8EFB286-4F9B-4E33-9A1E-82B31C8E1DDA}" srcOrd="8" destOrd="0" presId="urn:microsoft.com/office/officeart/2005/8/layout/list1"/>
    <dgm:cxn modelId="{FE6D37E5-D8D8-4C23-8810-554075349E21}" type="presParOf" srcId="{D8EFB286-4F9B-4E33-9A1E-82B31C8E1DDA}" destId="{BFE97102-1E4F-4EB7-8AE0-B9F889D8AE48}" srcOrd="0" destOrd="0" presId="urn:microsoft.com/office/officeart/2005/8/layout/list1"/>
    <dgm:cxn modelId="{D9699DB1-69B3-4147-8C6C-A6B109288C62}" type="presParOf" srcId="{D8EFB286-4F9B-4E33-9A1E-82B31C8E1DDA}" destId="{8061739E-F850-4EC6-A72C-F1B99E8562F1}" srcOrd="1" destOrd="0" presId="urn:microsoft.com/office/officeart/2005/8/layout/list1"/>
    <dgm:cxn modelId="{110FFAC3-B311-4492-B0B1-5AEC95E18531}" type="presParOf" srcId="{C15DF2B4-6E0F-4110-AEAC-A0BCAE1115C7}" destId="{E051E284-7A2A-441B-821B-5C2CD75B4265}" srcOrd="9" destOrd="0" presId="urn:microsoft.com/office/officeart/2005/8/layout/list1"/>
    <dgm:cxn modelId="{593BBFD3-C0E7-48CD-B998-74B3238514E7}" type="presParOf" srcId="{C15DF2B4-6E0F-4110-AEAC-A0BCAE1115C7}" destId="{7E62F21F-6B90-4F32-9C9E-B7547C16A0C7}" srcOrd="10" destOrd="0" presId="urn:microsoft.com/office/officeart/2005/8/layout/list1"/>
    <dgm:cxn modelId="{0B10EFFF-0A8E-497D-A2B1-2271D1703F52}" type="presParOf" srcId="{C15DF2B4-6E0F-4110-AEAC-A0BCAE1115C7}" destId="{BF705984-DB3D-47E8-8462-968131F3BD39}" srcOrd="11" destOrd="0" presId="urn:microsoft.com/office/officeart/2005/8/layout/list1"/>
    <dgm:cxn modelId="{14008ED8-6045-4535-AD61-CCC947470DF1}" type="presParOf" srcId="{C15DF2B4-6E0F-4110-AEAC-A0BCAE1115C7}" destId="{9095C7E4-C6AE-4A06-BCAF-B8C64EC0A820}" srcOrd="12" destOrd="0" presId="urn:microsoft.com/office/officeart/2005/8/layout/list1"/>
    <dgm:cxn modelId="{8F6611EA-5C6F-4BF0-8A59-85283A78013B}" type="presParOf" srcId="{9095C7E4-C6AE-4A06-BCAF-B8C64EC0A820}" destId="{2A5DE816-8B5B-45FA-8928-6754E3F920EE}" srcOrd="0" destOrd="0" presId="urn:microsoft.com/office/officeart/2005/8/layout/list1"/>
    <dgm:cxn modelId="{B1E32E2E-C2A9-4D53-96C8-25D888F6D289}" type="presParOf" srcId="{9095C7E4-C6AE-4A06-BCAF-B8C64EC0A820}" destId="{BA7EF091-8BD8-4334-B618-092E698C631B}" srcOrd="1" destOrd="0" presId="urn:microsoft.com/office/officeart/2005/8/layout/list1"/>
    <dgm:cxn modelId="{81947A21-CF62-4256-823D-34E5C307647F}" type="presParOf" srcId="{C15DF2B4-6E0F-4110-AEAC-A0BCAE1115C7}" destId="{26A82A6F-8D05-42DF-8F56-D46C9E9CAAC9}" srcOrd="13" destOrd="0" presId="urn:microsoft.com/office/officeart/2005/8/layout/list1"/>
    <dgm:cxn modelId="{C41679E7-CF7C-4F5A-9041-B562756FF3B9}" type="presParOf" srcId="{C15DF2B4-6E0F-4110-AEAC-A0BCAE1115C7}" destId="{9E40EA94-024B-4A58-AEE3-E76485FEFA8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7A31C-25DD-421A-8AB0-264DFE6B4800}">
      <dsp:nvSpPr>
        <dsp:cNvPr id="0" name=""/>
        <dsp:cNvSpPr/>
      </dsp:nvSpPr>
      <dsp:spPr>
        <a:xfrm>
          <a:off x="0" y="491"/>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67E81-50A7-4F58-9778-F75DBB9C4AD0}">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51BEAF-181A-45D0-82F2-C01B81EFD28B}">
      <dsp:nvSpPr>
        <dsp:cNvPr id="0" name=""/>
        <dsp:cNvSpPr/>
      </dsp:nvSpPr>
      <dsp:spPr>
        <a:xfrm>
          <a:off x="1327175" y="491"/>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kern="1200" dirty="0"/>
            <a:t>1. R</a:t>
          </a:r>
          <a:r>
            <a:rPr lang="en-GB" sz="3000" i="0" kern="1200" dirty="0"/>
            <a:t>eview </a:t>
          </a:r>
          <a:r>
            <a:rPr lang="en-GB" sz="3000" b="0" i="0" kern="1200" dirty="0"/>
            <a:t>initial findings. </a:t>
          </a:r>
          <a:endParaRPr lang="en-US" sz="3000" kern="1200" dirty="0"/>
        </a:p>
      </dsp:txBody>
      <dsp:txXfrm>
        <a:off x="1327175" y="491"/>
        <a:ext cx="9130505" cy="1149069"/>
      </dsp:txXfrm>
    </dsp:sp>
    <dsp:sp modelId="{A3EAFD79-98CB-48A1-A28E-73BFDF3F039E}">
      <dsp:nvSpPr>
        <dsp:cNvPr id="0" name=""/>
        <dsp:cNvSpPr/>
      </dsp:nvSpPr>
      <dsp:spPr>
        <a:xfrm>
          <a:off x="0" y="1436827"/>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4E1D74-2C3E-4B84-AADE-0F6FD5F6574C}">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1EC90-DD99-49CB-AC32-59D5719C7331}">
      <dsp:nvSpPr>
        <dsp:cNvPr id="0" name=""/>
        <dsp:cNvSpPr/>
      </dsp:nvSpPr>
      <dsp:spPr>
        <a:xfrm>
          <a:off x="1327175" y="1436827"/>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b="0" i="0" kern="1200" dirty="0"/>
            <a:t>2. Check the prose within written transcripts for familiarity and errors.</a:t>
          </a:r>
          <a:endParaRPr lang="en-US" sz="3000" kern="1200" dirty="0"/>
        </a:p>
      </dsp:txBody>
      <dsp:txXfrm>
        <a:off x="1327175" y="1436827"/>
        <a:ext cx="9130505" cy="1149069"/>
      </dsp:txXfrm>
    </dsp:sp>
    <dsp:sp modelId="{496B34F5-2691-4EC4-9AE6-36D47749542F}">
      <dsp:nvSpPr>
        <dsp:cNvPr id="0" name=""/>
        <dsp:cNvSpPr/>
      </dsp:nvSpPr>
      <dsp:spPr>
        <a:xfrm>
          <a:off x="0" y="2873164"/>
          <a:ext cx="10457681"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5FD7C-49DF-43CF-ABDB-6932CADF25BE}">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45E783-293E-4BF6-8974-E2FDA28CF71B}">
      <dsp:nvSpPr>
        <dsp:cNvPr id="0" name=""/>
        <dsp:cNvSpPr/>
      </dsp:nvSpPr>
      <dsp:spPr>
        <a:xfrm>
          <a:off x="1327175" y="2873164"/>
          <a:ext cx="9130505"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333500">
            <a:lnSpc>
              <a:spcPct val="90000"/>
            </a:lnSpc>
            <a:spcBef>
              <a:spcPct val="0"/>
            </a:spcBef>
            <a:spcAft>
              <a:spcPct val="35000"/>
            </a:spcAft>
            <a:buNone/>
          </a:pPr>
          <a:r>
            <a:rPr lang="en-GB" sz="3000" b="0" i="0" kern="1200" dirty="0"/>
            <a:t>3. Transcribe any audio recordings into analysable text.</a:t>
          </a:r>
          <a:endParaRPr lang="en-US" sz="3000" kern="1200" dirty="0"/>
        </a:p>
      </dsp:txBody>
      <dsp:txXfrm>
        <a:off x="1327175" y="2873164"/>
        <a:ext cx="9130505" cy="1149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9AABB-F417-4EB8-AB9C-17947B484148}">
      <dsp:nvSpPr>
        <dsp:cNvPr id="0" name=""/>
        <dsp:cNvSpPr/>
      </dsp:nvSpPr>
      <dsp:spPr>
        <a:xfrm>
          <a:off x="0" y="482604"/>
          <a:ext cx="5641974" cy="6804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AD8C3B-EE2A-4318-AF74-8CC7A8234E13}">
      <dsp:nvSpPr>
        <dsp:cNvPr id="0" name=""/>
        <dsp:cNvSpPr/>
      </dsp:nvSpPr>
      <dsp:spPr>
        <a:xfrm>
          <a:off x="282098" y="84084"/>
          <a:ext cx="3949382" cy="79704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1200150">
            <a:lnSpc>
              <a:spcPct val="90000"/>
            </a:lnSpc>
            <a:spcBef>
              <a:spcPct val="0"/>
            </a:spcBef>
            <a:spcAft>
              <a:spcPct val="35000"/>
            </a:spcAft>
            <a:buNone/>
          </a:pPr>
          <a:r>
            <a:rPr lang="en-GB" sz="2700" kern="1200"/>
            <a:t>Location of school</a:t>
          </a:r>
          <a:endParaRPr lang="en-US" sz="2700" kern="1200"/>
        </a:p>
      </dsp:txBody>
      <dsp:txXfrm>
        <a:off x="321006" y="122992"/>
        <a:ext cx="3871566" cy="719224"/>
      </dsp:txXfrm>
    </dsp:sp>
    <dsp:sp modelId="{0ACC7B2B-873D-4EE3-BC9C-01753BEEF1F3}">
      <dsp:nvSpPr>
        <dsp:cNvPr id="0" name=""/>
        <dsp:cNvSpPr/>
      </dsp:nvSpPr>
      <dsp:spPr>
        <a:xfrm>
          <a:off x="0" y="1707324"/>
          <a:ext cx="5641974" cy="6804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B15708-2125-41AB-AE94-3C3322CCCA88}">
      <dsp:nvSpPr>
        <dsp:cNvPr id="0" name=""/>
        <dsp:cNvSpPr/>
      </dsp:nvSpPr>
      <dsp:spPr>
        <a:xfrm>
          <a:off x="282098" y="1308804"/>
          <a:ext cx="3949382" cy="79704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1200150">
            <a:lnSpc>
              <a:spcPct val="90000"/>
            </a:lnSpc>
            <a:spcBef>
              <a:spcPct val="0"/>
            </a:spcBef>
            <a:spcAft>
              <a:spcPct val="35000"/>
            </a:spcAft>
            <a:buNone/>
          </a:pPr>
          <a:r>
            <a:rPr lang="en-GB" sz="2700" kern="1200"/>
            <a:t>Age-groups taught</a:t>
          </a:r>
          <a:endParaRPr lang="en-US" sz="2700" kern="1200"/>
        </a:p>
      </dsp:txBody>
      <dsp:txXfrm>
        <a:off x="321006" y="1347712"/>
        <a:ext cx="3871566" cy="719224"/>
      </dsp:txXfrm>
    </dsp:sp>
    <dsp:sp modelId="{7E62F21F-6B90-4F32-9C9E-B7547C16A0C7}">
      <dsp:nvSpPr>
        <dsp:cNvPr id="0" name=""/>
        <dsp:cNvSpPr/>
      </dsp:nvSpPr>
      <dsp:spPr>
        <a:xfrm>
          <a:off x="0" y="2932045"/>
          <a:ext cx="5641974" cy="6804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61739E-F850-4EC6-A72C-F1B99E8562F1}">
      <dsp:nvSpPr>
        <dsp:cNvPr id="0" name=""/>
        <dsp:cNvSpPr/>
      </dsp:nvSpPr>
      <dsp:spPr>
        <a:xfrm>
          <a:off x="282098" y="2533524"/>
          <a:ext cx="3949382" cy="79704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1200150">
            <a:lnSpc>
              <a:spcPct val="90000"/>
            </a:lnSpc>
            <a:spcBef>
              <a:spcPct val="0"/>
            </a:spcBef>
            <a:spcAft>
              <a:spcPct val="35000"/>
            </a:spcAft>
            <a:buNone/>
          </a:pPr>
          <a:r>
            <a:rPr lang="en-GB" sz="2700" kern="1200"/>
            <a:t>Frequency of use by the teacher</a:t>
          </a:r>
          <a:endParaRPr lang="en-US" sz="2700" kern="1200"/>
        </a:p>
      </dsp:txBody>
      <dsp:txXfrm>
        <a:off x="321006" y="2572432"/>
        <a:ext cx="3871566" cy="719224"/>
      </dsp:txXfrm>
    </dsp:sp>
    <dsp:sp modelId="{9E40EA94-024B-4A58-AEE3-E76485FEFA89}">
      <dsp:nvSpPr>
        <dsp:cNvPr id="0" name=""/>
        <dsp:cNvSpPr/>
      </dsp:nvSpPr>
      <dsp:spPr>
        <a:xfrm>
          <a:off x="0" y="4156765"/>
          <a:ext cx="5641974" cy="6804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7EF091-8BD8-4334-B618-092E698C631B}">
      <dsp:nvSpPr>
        <dsp:cNvPr id="0" name=""/>
        <dsp:cNvSpPr/>
      </dsp:nvSpPr>
      <dsp:spPr>
        <a:xfrm>
          <a:off x="282098" y="3758245"/>
          <a:ext cx="3949382" cy="7970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77" tIns="0" rIns="149277" bIns="0" numCol="1" spcCol="1270" anchor="ctr" anchorCtr="0">
          <a:noAutofit/>
        </a:bodyPr>
        <a:lstStyle/>
        <a:p>
          <a:pPr marL="0" lvl="0" indent="0" algn="l" defTabSz="1200150">
            <a:lnSpc>
              <a:spcPct val="90000"/>
            </a:lnSpc>
            <a:spcBef>
              <a:spcPct val="0"/>
            </a:spcBef>
            <a:spcAft>
              <a:spcPct val="35000"/>
            </a:spcAft>
            <a:buNone/>
          </a:pPr>
          <a:r>
            <a:rPr lang="en-GB" sz="2700" kern="1200"/>
            <a:t>Frequency of use by the pupils (students)</a:t>
          </a:r>
          <a:endParaRPr lang="en-US" sz="2700" kern="1200"/>
        </a:p>
      </dsp:txBody>
      <dsp:txXfrm>
        <a:off x="321006" y="3797153"/>
        <a:ext cx="3871566" cy="7192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6.609"/>
    </inkml:context>
    <inkml:brush xml:id="br0">
      <inkml:brushProperty name="width" value="0.1" units="cm"/>
      <inkml:brushProperty name="height" value="0.1" units="cm"/>
      <inkml:brushProperty name="color" value="#FFFFFF"/>
    </inkml:brush>
  </inkml:definitions>
  <inkml:trace contextRef="#ctx0" brushRef="#br0">0 1 24575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7.065"/>
    </inkml:context>
    <inkml:brush xml:id="br0">
      <inkml:brushProperty name="width" value="0.1" units="cm"/>
      <inkml:brushProperty name="height" value="0.1" units="cm"/>
      <inkml:brushProperty name="color" value="#FFFFFF"/>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7:37.910"/>
    </inkml:context>
    <inkml:brush xml:id="br0">
      <inkml:brushProperty name="width" value="0.1" units="cm"/>
      <inkml:brushProperty name="height" value="0.1" units="cm"/>
      <inkml:brushProperty name="color" value="#FFFFFF"/>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3T15:56:49.692"/>
    </inkml:context>
    <inkml:brush xml:id="br0">
      <inkml:brushProperty name="width" value="0.1" units="cm"/>
      <inkml:brushProperty name="height" value="0.1" units="cm"/>
      <inkml:brushProperty name="color" value="#FFFFFF"/>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3CB317-0827-4613-B859-1157C17B4213}" type="datetimeFigureOut">
              <a:t>3/20/2024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B605BE-52DD-4D4A-8483-2BEB034EB06D}" type="slidenum">
              <a:t>‹#›</a:t>
            </a:fld>
            <a:endParaRPr lang="en-GB"/>
          </a:p>
        </p:txBody>
      </p:sp>
    </p:spTree>
    <p:extLst>
      <p:ext uri="{BB962C8B-B14F-4D97-AF65-F5344CB8AC3E}">
        <p14:creationId xmlns:p14="http://schemas.microsoft.com/office/powerpoint/2010/main" val="13338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691556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541011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738166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017331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cs typeface="Calibri"/>
              </a:rPr>
              <a:t>Thematic coding – coding into themes</a:t>
            </a:r>
          </a:p>
          <a:p>
            <a:r>
              <a:rPr lang="en-US" dirty="0">
                <a:cs typeface="Calibri"/>
              </a:rPr>
              <a:t>Descriptive coding – literal coding, by word</a:t>
            </a:r>
          </a:p>
          <a:p>
            <a:r>
              <a:rPr lang="en-US" dirty="0">
                <a:cs typeface="Calibri"/>
              </a:rPr>
              <a:t>Analytical coding – coding by analysis</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83647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7B605BE-52DD-4D4A-8483-2BEB034EB06D}" type="slidenum">
              <a:t>23</a:t>
            </a:fld>
            <a:endParaRPr lang="en-GB"/>
          </a:p>
        </p:txBody>
      </p:sp>
    </p:spTree>
    <p:extLst>
      <p:ext uri="{BB962C8B-B14F-4D97-AF65-F5344CB8AC3E}">
        <p14:creationId xmlns:p14="http://schemas.microsoft.com/office/powerpoint/2010/main" val="1248016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7B605BE-52DD-4D4A-8483-2BEB034EB06D}" type="slidenum">
              <a:rPr lang="en-GB"/>
              <a:t>57</a:t>
            </a:fld>
            <a:endParaRPr lang="en-GB"/>
          </a:p>
        </p:txBody>
      </p:sp>
    </p:spTree>
    <p:extLst>
      <p:ext uri="{BB962C8B-B14F-4D97-AF65-F5344CB8AC3E}">
        <p14:creationId xmlns:p14="http://schemas.microsoft.com/office/powerpoint/2010/main" val="2717316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dirty="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dirty="0"/>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1243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5D3794B-289A-4A80-97D7-111025398D45}"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050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dirty="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7233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dirty="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3C6A301-0538-44EC-B09D-202E1042A48B}"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64181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dirty="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D789574A-8875-45EF-8EA2-3CAA0F7ABC4C}" type="datetimeFigureOut">
              <a:rPr lang="en-US" dirty="0"/>
              <a:t>3/20/2024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68229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3/20/2024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71260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693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dirty="0"/>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234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dirty="0"/>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61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D73815-2707-4475-8F1A-B873CB631BB4}"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1471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dirty="0"/>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A4AFB99-0EAB-4182-AFF8-E214C82A68F6}"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23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3/20/2024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003168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19/07/qualitative-research-or-quantitative-research/"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unsplash.com/search/photos/analysis?utm_source=unsplash&amp;utm_medium=referral&amp;utm_content=creditCopyText" TargetMode="External"/><Relationship Id="rId4" Type="http://schemas.openxmlformats.org/officeDocument/2006/relationships/hyperlink" Target="https://unsplash.com/@condorito1953?utm_source=unsplash&amp;utm_medium=referral&amp;utm_content=creditCopyTex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customXml" Target="../ink/ink3.xml"/><Relationship Id="rId4" Type="http://schemas.openxmlformats.org/officeDocument/2006/relationships/customXml" Target="../ink/ink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hyperlink" Target="https://www.rawpixel.com/search/post%20it%20notes" TargetMode="External"/><Relationship Id="rId2" Type="http://schemas.openxmlformats.org/officeDocument/2006/relationships/image" Target="../media/image17.1"/><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tmp"/><Relationship Id="rId1" Type="http://schemas.openxmlformats.org/officeDocument/2006/relationships/slideLayout" Target="../slideLayouts/slideLayout2.xml"/><Relationship Id="rId5" Type="http://schemas.openxmlformats.org/officeDocument/2006/relationships/image" Target="../media/image22.tmp"/><Relationship Id="rId4" Type="http://schemas.openxmlformats.org/officeDocument/2006/relationships/image" Target="../media/image21.tmp"/></Relationships>
</file>

<file path=ppt/slides/_rels/slide16.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www.youtube.com/watch?v=rvMf1cbctY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1.tmp"/><Relationship Id="rId5" Type="http://schemas.openxmlformats.org/officeDocument/2006/relationships/image" Target="../media/image30.tmp"/><Relationship Id="rId4" Type="http://schemas.openxmlformats.org/officeDocument/2006/relationships/hyperlink" Target="https://michaelmilton.org/2018/07/24/the-expository-sequence-constructing-faithful-expository-bible-messages-with-purpose-and-power/"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image" Target="../media/image35.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image" Target="../media/image41.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tmp"/><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8.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8.tmp"/><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9.tmp"/><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1.tmp"/><Relationship Id="rId2" Type="http://schemas.openxmlformats.org/officeDocument/2006/relationships/image" Target="../media/image50.tmp"/><Relationship Id="rId1" Type="http://schemas.openxmlformats.org/officeDocument/2006/relationships/slideLayout" Target="../slideLayouts/slideLayout2.xml"/><Relationship Id="rId4" Type="http://schemas.openxmlformats.org/officeDocument/2006/relationships/image" Target="../media/image52.tmp"/></Relationships>
</file>

<file path=ppt/slides/_rels/slide50.xml.rels><?xml version="1.0" encoding="UTF-8" standalone="yes"?>
<Relationships xmlns="http://schemas.openxmlformats.org/package/2006/relationships"><Relationship Id="rId3" Type="http://schemas.openxmlformats.org/officeDocument/2006/relationships/image" Target="../media/image54.tmp"/><Relationship Id="rId2" Type="http://schemas.openxmlformats.org/officeDocument/2006/relationships/image" Target="../media/image53.tmp"/><Relationship Id="rId1" Type="http://schemas.openxmlformats.org/officeDocument/2006/relationships/slideLayout" Target="../slideLayouts/slideLayout2.xml"/><Relationship Id="rId4" Type="http://schemas.openxmlformats.org/officeDocument/2006/relationships/image" Target="../media/image55.tmp"/></Relationships>
</file>

<file path=ppt/slides/_rels/slide51.xml.rels><?xml version="1.0" encoding="UTF-8" standalone="yes"?>
<Relationships xmlns="http://schemas.openxmlformats.org/package/2006/relationships"><Relationship Id="rId3" Type="http://schemas.openxmlformats.org/officeDocument/2006/relationships/image" Target="../media/image57.tmp"/><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9.tmp"/><Relationship Id="rId2" Type="http://schemas.openxmlformats.org/officeDocument/2006/relationships/image" Target="../media/image58.tmp"/><Relationship Id="rId1" Type="http://schemas.openxmlformats.org/officeDocument/2006/relationships/slideLayout" Target="../slideLayouts/slideLayout2.xml"/><Relationship Id="rId5" Type="http://schemas.openxmlformats.org/officeDocument/2006/relationships/image" Target="../media/image61.tmp"/><Relationship Id="rId4" Type="http://schemas.openxmlformats.org/officeDocument/2006/relationships/image" Target="../media/image60.tmp"/></Relationships>
</file>

<file path=ppt/slides/_rels/slide5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64.tmp"/><Relationship Id="rId2" Type="http://schemas.openxmlformats.org/officeDocument/2006/relationships/image" Target="../media/image63.tmp"/><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tmp"/><Relationship Id="rId1" Type="http://schemas.openxmlformats.org/officeDocument/2006/relationships/slideLayout" Target="../slideLayouts/slideLayout2.xml"/><Relationship Id="rId4" Type="http://schemas.microsoft.com/office/2007/relationships/hdphoto" Target="../media/hdphoto1.wdp"/></Relationships>
</file>

<file path=ppt/slides/_rels/slide56.xml.rels><?xml version="1.0" encoding="UTF-8" standalone="yes"?>
<Relationships xmlns="http://schemas.openxmlformats.org/package/2006/relationships"><Relationship Id="rId2" Type="http://schemas.openxmlformats.org/officeDocument/2006/relationships/image" Target="../media/image67.tmp"/><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6">
            <a:extLst>
              <a:ext uri="{FF2B5EF4-FFF2-40B4-BE49-F238E27FC236}">
                <a16:creationId xmlns:a16="http://schemas.microsoft.com/office/drawing/2014/main" id="{88A2AD3B-9DF4-E08F-AD76-B6D6C627A2C5}"/>
              </a:ext>
            </a:extLst>
          </p:cNvPr>
          <p:cNvPicPr>
            <a:picLocks noChangeAspect="1"/>
          </p:cNvPicPr>
          <p:nvPr/>
        </p:nvPicPr>
        <p:blipFill rotWithShape="1">
          <a:blip r:embed="rId2"/>
          <a:srcRect t="22054" b="21696"/>
          <a:stretch/>
        </p:blipFill>
        <p:spPr>
          <a:xfrm>
            <a:off x="20" y="975"/>
            <a:ext cx="12191980" cy="6858000"/>
          </a:xfrm>
          <a:prstGeom prst="rect">
            <a:avLst/>
          </a:prstGeom>
        </p:spPr>
      </p:pic>
      <p:sp>
        <p:nvSpPr>
          <p:cNvPr id="19" name="Rectangle 12">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268739-25C2-1961-BF81-3E6E17C1AB8A}"/>
              </a:ext>
            </a:extLst>
          </p:cNvPr>
          <p:cNvSpPr>
            <a:spLocks noGrp="1"/>
          </p:cNvSpPr>
          <p:nvPr>
            <p:ph type="ctrTitle"/>
          </p:nvPr>
        </p:nvSpPr>
        <p:spPr>
          <a:xfrm>
            <a:off x="4309349" y="3429000"/>
            <a:ext cx="7501651" cy="1090938"/>
          </a:xfrm>
        </p:spPr>
        <p:txBody>
          <a:bodyPr anchor="b">
            <a:normAutofit/>
          </a:bodyPr>
          <a:lstStyle/>
          <a:p>
            <a:pPr algn="l"/>
            <a:r>
              <a:rPr lang="en-GB" dirty="0">
                <a:solidFill>
                  <a:srgbClr val="FFFFFF"/>
                </a:solidFill>
              </a:rPr>
              <a:t>ECDE7012</a:t>
            </a:r>
          </a:p>
        </p:txBody>
      </p:sp>
      <p:sp>
        <p:nvSpPr>
          <p:cNvPr id="5" name="Subtitle 4">
            <a:extLst>
              <a:ext uri="{FF2B5EF4-FFF2-40B4-BE49-F238E27FC236}">
                <a16:creationId xmlns:a16="http://schemas.microsoft.com/office/drawing/2014/main" id="{6AEAD5A6-8DC5-B7D8-71B6-C1EF39C6CCA6}"/>
              </a:ext>
            </a:extLst>
          </p:cNvPr>
          <p:cNvSpPr>
            <a:spLocks noGrp="1"/>
          </p:cNvSpPr>
          <p:nvPr>
            <p:ph type="subTitle" idx="1"/>
          </p:nvPr>
        </p:nvSpPr>
        <p:spPr>
          <a:xfrm>
            <a:off x="4309349" y="4779313"/>
            <a:ext cx="7501650" cy="514816"/>
          </a:xfrm>
        </p:spPr>
        <p:txBody>
          <a:bodyPr anchor="t">
            <a:normAutofit/>
          </a:bodyPr>
          <a:lstStyle/>
          <a:p>
            <a:r>
              <a:rPr lang="en-GB" dirty="0">
                <a:solidFill>
                  <a:srgbClr val="FFFFFF"/>
                </a:solidFill>
              </a:rPr>
              <a:t>21/03/24</a:t>
            </a:r>
          </a:p>
        </p:txBody>
      </p:sp>
      <p:cxnSp>
        <p:nvCxnSpPr>
          <p:cNvPr id="20" name="Straight Connector 14">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477EB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436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1F309BB-A670-5C10-1C29-E1A85382DF75}"/>
              </a:ext>
            </a:extLst>
          </p:cNvPr>
          <p:cNvPicPr>
            <a:picLocks noChangeAspect="1"/>
          </p:cNvPicPr>
          <p:nvPr/>
        </p:nvPicPr>
        <p:blipFill rotWithShape="1">
          <a:blip r:embed="rId2">
            <a:alphaModFix amt="45000"/>
          </a:blip>
          <a:srcRect t="12868" r="-1" b="12112"/>
          <a:stretch/>
        </p:blipFill>
        <p:spPr>
          <a:xfrm>
            <a:off x="20" y="-1"/>
            <a:ext cx="12188932" cy="6858000"/>
          </a:xfrm>
          <a:prstGeom prst="rect">
            <a:avLst/>
          </a:prstGeom>
        </p:spPr>
      </p:pic>
      <p:sp>
        <p:nvSpPr>
          <p:cNvPr id="2" name="Title 1">
            <a:extLst>
              <a:ext uri="{FF2B5EF4-FFF2-40B4-BE49-F238E27FC236}">
                <a16:creationId xmlns:a16="http://schemas.microsoft.com/office/drawing/2014/main" id="{6CA77171-6C64-2361-AD28-BD500C403FF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Qualitative data analysis</a:t>
            </a:r>
          </a:p>
        </p:txBody>
      </p:sp>
      <p:sp>
        <p:nvSpPr>
          <p:cNvPr id="4" name="Text Placeholder 3">
            <a:extLst>
              <a:ext uri="{FF2B5EF4-FFF2-40B4-BE49-F238E27FC236}">
                <a16:creationId xmlns:a16="http://schemas.microsoft.com/office/drawing/2014/main" id="{CB4D93FF-C12D-491A-3500-FB4CD6C1DF29}"/>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8" name="Straight Connector 17">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00565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929345" y="629266"/>
            <a:ext cx="6114583" cy="1622321"/>
          </a:xfrm>
        </p:spPr>
        <p:txBody>
          <a:bodyPr>
            <a:normAutofit/>
          </a:bodyPr>
          <a:lstStyle/>
          <a:p>
            <a:r>
              <a:rPr lang="en-GB" sz="3700"/>
              <a:t>Qualitative and Quantitative Data</a:t>
            </a:r>
          </a:p>
        </p:txBody>
      </p:sp>
      <p:sp>
        <p:nvSpPr>
          <p:cNvPr id="3" name="Content Placeholder 2"/>
          <p:cNvSpPr>
            <a:spLocks noGrp="1"/>
          </p:cNvSpPr>
          <p:nvPr>
            <p:ph idx="1"/>
          </p:nvPr>
        </p:nvSpPr>
        <p:spPr>
          <a:xfrm>
            <a:off x="648931" y="2438400"/>
            <a:ext cx="3505494" cy="3785419"/>
          </a:xfrm>
        </p:spPr>
        <p:txBody>
          <a:bodyPr>
            <a:normAutofit/>
          </a:bodyPr>
          <a:lstStyle/>
          <a:p>
            <a:r>
              <a:rPr lang="en-GB" sz="1900"/>
              <a:t>Quantitative data refers to numerical information generated through the research process that can be understood, represented and analysed statistically.</a:t>
            </a:r>
          </a:p>
          <a:p>
            <a:endParaRPr lang="en-GB" sz="1900"/>
          </a:p>
          <a:p>
            <a:r>
              <a:rPr lang="en-GB" sz="1900"/>
              <a:t>Qualitative data is non-numerical (e.g. text, image, audio) and offers the researcher a descriptive account of the phenomenon being studied.</a:t>
            </a:r>
          </a:p>
          <a:p>
            <a:pPr marL="0" indent="0">
              <a:buNone/>
            </a:pPr>
            <a:endParaRPr lang="en-GB" sz="1900"/>
          </a:p>
          <a:p>
            <a:pPr marL="0" indent="0">
              <a:buNone/>
            </a:pPr>
            <a:endParaRPr lang="en-US" sz="1900"/>
          </a:p>
        </p:txBody>
      </p:sp>
      <p:pic>
        <p:nvPicPr>
          <p:cNvPr id="7" name="Picture 7" descr="Diagram&#10;&#10;Description automatically generated">
            <a:extLst>
              <a:ext uri="{FF2B5EF4-FFF2-40B4-BE49-F238E27FC236}">
                <a16:creationId xmlns:a16="http://schemas.microsoft.com/office/drawing/2014/main" id="{58A860AA-145E-DBE1-450A-F905409A26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05862" y="2023357"/>
            <a:ext cx="6019331" cy="4002855"/>
          </a:xfrm>
          <a:prstGeom prst="rect">
            <a:avLst/>
          </a:prstGeom>
          <a:effectLst/>
        </p:spPr>
      </p:pic>
    </p:spTree>
    <p:extLst>
      <p:ext uri="{BB962C8B-B14F-4D97-AF65-F5344CB8AC3E}">
        <p14:creationId xmlns:p14="http://schemas.microsoft.com/office/powerpoint/2010/main" val="3045799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dirty="0"/>
              <a:t>Data Analysis</a:t>
            </a:r>
            <a:r>
              <a:rPr lang="en-GB" b="1" dirty="0"/>
              <a:t> </a:t>
            </a:r>
            <a:br>
              <a:rPr lang="en-GB" b="1" dirty="0"/>
            </a:br>
            <a:endParaRPr lang="en-GB"/>
          </a:p>
        </p:txBody>
      </p:sp>
      <p:sp>
        <p:nvSpPr>
          <p:cNvPr id="3" name="Content Placeholder 2"/>
          <p:cNvSpPr>
            <a:spLocks noGrp="1"/>
          </p:cNvSpPr>
          <p:nvPr>
            <p:ph idx="1"/>
          </p:nvPr>
        </p:nvSpPr>
        <p:spPr>
          <a:xfrm>
            <a:off x="634181" y="2501360"/>
            <a:ext cx="4649233" cy="3973182"/>
          </a:xfrm>
        </p:spPr>
        <p:txBody>
          <a:bodyPr vert="horz" lIns="91440" tIns="45720" rIns="91440" bIns="45720" rtlCol="0" anchor="t">
            <a:normAutofit/>
          </a:bodyPr>
          <a:lstStyle/>
          <a:p>
            <a:r>
              <a:rPr lang="en-GB" sz="2800" dirty="0">
                <a:cs typeface="Calibri"/>
              </a:rPr>
              <a:t>Data can be analysed differently depending on the method used for analysing it.</a:t>
            </a:r>
            <a:endParaRPr lang="en-GB" sz="2800" dirty="0"/>
          </a:p>
          <a:p>
            <a:r>
              <a:rPr lang="en-GB" sz="2800" dirty="0">
                <a:cs typeface="Calibri"/>
              </a:rPr>
              <a:t>If you have collected qualitative data, there are a number of ways in which you could analyse the data depending on the type of data that you have collected.</a:t>
            </a:r>
          </a:p>
          <a:p>
            <a:pPr marL="0" indent="0">
              <a:buNone/>
            </a:pPr>
            <a:endParaRPr lang="en-GB" dirty="0">
              <a:cs typeface="Calibri"/>
            </a:endParaRPr>
          </a:p>
          <a:p>
            <a:pPr marL="0" indent="0">
              <a:buNone/>
            </a:pPr>
            <a:endParaRPr lang="en-US" dirty="0">
              <a:cs typeface="Calibri" panose="020F0502020204030204"/>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697" y="751332"/>
            <a:ext cx="6356630" cy="3570557"/>
          </a:xfrm>
          <a:prstGeom prst="rect">
            <a:avLst/>
          </a:prstGeom>
        </p:spPr>
      </p:pic>
      <p:sp>
        <p:nvSpPr>
          <p:cNvPr id="8" name="TextBox 7"/>
          <p:cNvSpPr txBox="1"/>
          <p:nvPr/>
        </p:nvSpPr>
        <p:spPr>
          <a:xfrm>
            <a:off x="9984657" y="4325624"/>
            <a:ext cx="2376261" cy="246221"/>
          </a:xfrm>
          <a:prstGeom prst="rect">
            <a:avLst/>
          </a:prstGeom>
          <a:noFill/>
        </p:spPr>
        <p:txBody>
          <a:bodyPr wrap="square" rtlCol="0">
            <a:spAutoFit/>
          </a:bodyPr>
          <a:lstStyle/>
          <a:p>
            <a:r>
              <a:rPr lang="en-GB" sz="1000" dirty="0"/>
              <a:t>Photo by </a:t>
            </a:r>
            <a:r>
              <a:rPr lang="en-GB" sz="1000" dirty="0">
                <a:hlinkClick r:id="rId4"/>
              </a:rPr>
              <a:t>Arie </a:t>
            </a:r>
            <a:r>
              <a:rPr lang="en-GB" sz="1000" dirty="0" err="1">
                <a:hlinkClick r:id="rId4"/>
              </a:rPr>
              <a:t>Wubben</a:t>
            </a:r>
            <a:r>
              <a:rPr lang="en-GB" sz="1000" dirty="0"/>
              <a:t> on </a:t>
            </a:r>
            <a:r>
              <a:rPr lang="en-GB" sz="1000" dirty="0" err="1">
                <a:hlinkClick r:id="rId5"/>
              </a:rPr>
              <a:t>Unsplash</a:t>
            </a:r>
            <a:endParaRPr lang="en-GB" sz="1000" dirty="0"/>
          </a:p>
        </p:txBody>
      </p:sp>
      <p:sp>
        <p:nvSpPr>
          <p:cNvPr id="5" name="TextBox 4">
            <a:extLst>
              <a:ext uri="{FF2B5EF4-FFF2-40B4-BE49-F238E27FC236}">
                <a16:creationId xmlns:a16="http://schemas.microsoft.com/office/drawing/2014/main" id="{1D19D339-95FC-0339-A5DC-25281D5B4321}"/>
              </a:ext>
            </a:extLst>
          </p:cNvPr>
          <p:cNvSpPr txBox="1"/>
          <p:nvPr/>
        </p:nvSpPr>
        <p:spPr>
          <a:xfrm>
            <a:off x="973311" y="1921008"/>
            <a:ext cx="180974"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853369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491463"/>
            <a:ext cx="6586491" cy="1286160"/>
          </a:xfrm>
        </p:spPr>
        <p:txBody>
          <a:bodyPr anchor="b">
            <a:normAutofit/>
          </a:bodyPr>
          <a:lstStyle/>
          <a:p>
            <a:r>
              <a:rPr lang="en-GB" sz="4100" dirty="0"/>
              <a:t>Data Analysis</a:t>
            </a:r>
            <a:br>
              <a:rPr lang="en-GB" sz="4100" dirty="0"/>
            </a:br>
            <a:endParaRPr lang="en-GB" sz="4100" dirty="0"/>
          </a:p>
        </p:txBody>
      </p:sp>
      <p:sp>
        <p:nvSpPr>
          <p:cNvPr id="3" name="Content Placeholder 2"/>
          <p:cNvSpPr>
            <a:spLocks noGrp="1"/>
          </p:cNvSpPr>
          <p:nvPr>
            <p:ph idx="1"/>
          </p:nvPr>
        </p:nvSpPr>
        <p:spPr>
          <a:xfrm>
            <a:off x="5022458" y="1698817"/>
            <a:ext cx="6998865" cy="4871589"/>
          </a:xfrm>
        </p:spPr>
        <p:txBody>
          <a:bodyPr vert="horz" lIns="91440" tIns="45720" rIns="91440" bIns="45720" rtlCol="0" anchor="t">
            <a:noAutofit/>
          </a:bodyPr>
          <a:lstStyle/>
          <a:p>
            <a:pPr marL="0" indent="0">
              <a:buNone/>
            </a:pPr>
            <a:r>
              <a:rPr lang="en-GB" sz="2000" dirty="0"/>
              <a:t>The way you analyse the data should meet the aim(s) of the research – be 'fit for purpose' (see Cohen et al., 2011)</a:t>
            </a:r>
            <a:endParaRPr lang="en-US" sz="2000" dirty="0">
              <a:cs typeface="Calibri"/>
            </a:endParaRPr>
          </a:p>
          <a:p>
            <a:pPr marL="0" indent="0">
              <a:buNone/>
            </a:pPr>
            <a:r>
              <a:rPr lang="en-GB" sz="2000" dirty="0"/>
              <a:t>i.e. what do you want the data to do? </a:t>
            </a:r>
          </a:p>
          <a:p>
            <a:pPr marL="0" indent="0">
              <a:buNone/>
            </a:pPr>
            <a:r>
              <a:rPr lang="en-GB" sz="2000" dirty="0"/>
              <a:t>For example: </a:t>
            </a:r>
            <a:endParaRPr lang="en-GB" sz="2000" dirty="0">
              <a:cs typeface="Calibri" panose="020F0502020204030204"/>
            </a:endParaRPr>
          </a:p>
          <a:p>
            <a:pPr lvl="1"/>
            <a:r>
              <a:rPr lang="en-GB" sz="2000" dirty="0"/>
              <a:t>Describe</a:t>
            </a:r>
            <a:endParaRPr lang="en-GB" sz="2000" dirty="0">
              <a:cs typeface="Calibri"/>
            </a:endParaRPr>
          </a:p>
          <a:p>
            <a:pPr lvl="1"/>
            <a:r>
              <a:rPr lang="en-GB" sz="2000" dirty="0"/>
              <a:t>Summarise</a:t>
            </a:r>
            <a:endParaRPr lang="en-GB" sz="2000" dirty="0">
              <a:cs typeface="Calibri"/>
            </a:endParaRPr>
          </a:p>
          <a:p>
            <a:pPr lvl="1"/>
            <a:r>
              <a:rPr lang="en-GB" sz="2000" dirty="0"/>
              <a:t>Interpret</a:t>
            </a:r>
            <a:endParaRPr lang="en-GB" sz="2000" dirty="0">
              <a:cs typeface="Calibri"/>
            </a:endParaRPr>
          </a:p>
          <a:p>
            <a:pPr lvl="1"/>
            <a:r>
              <a:rPr lang="en-GB" sz="2000" dirty="0"/>
              <a:t>Generate themes</a:t>
            </a:r>
            <a:endParaRPr lang="en-GB" sz="2000" dirty="0">
              <a:cs typeface="Calibri"/>
            </a:endParaRPr>
          </a:p>
          <a:p>
            <a:pPr lvl="1"/>
            <a:r>
              <a:rPr lang="en-GB" sz="2000" dirty="0"/>
              <a:t>Understand individuals</a:t>
            </a:r>
            <a:endParaRPr lang="en-GB" sz="2000" dirty="0">
              <a:cs typeface="Calibri"/>
            </a:endParaRPr>
          </a:p>
          <a:p>
            <a:pPr lvl="1"/>
            <a:r>
              <a:rPr lang="en-GB" sz="2000" dirty="0"/>
              <a:t>Understand groups</a:t>
            </a:r>
            <a:endParaRPr lang="en-GB" sz="2000" dirty="0">
              <a:cs typeface="Calibri"/>
            </a:endParaRPr>
          </a:p>
          <a:p>
            <a:pPr lvl="1"/>
            <a:r>
              <a:rPr lang="en-GB" sz="2000" dirty="0"/>
              <a:t>Raise issues</a:t>
            </a:r>
            <a:endParaRPr lang="en-GB" sz="2000" dirty="0">
              <a:cs typeface="Calibri"/>
            </a:endParaRPr>
          </a:p>
          <a:p>
            <a:pPr lvl="1"/>
            <a:r>
              <a:rPr lang="en-GB" sz="2000" dirty="0"/>
              <a:t>Demonstrate</a:t>
            </a:r>
            <a:endParaRPr lang="en-GB" sz="2000" dirty="0">
              <a:cs typeface="Calibri"/>
            </a:endParaRPr>
          </a:p>
          <a:p>
            <a:pPr lvl="1"/>
            <a:r>
              <a:rPr lang="en-GB" sz="2000" dirty="0"/>
              <a:t>Explore</a:t>
            </a:r>
            <a:endParaRPr lang="en-GB" sz="2000" dirty="0">
              <a:cs typeface="Calibri"/>
            </a:endParaRPr>
          </a:p>
          <a:p>
            <a:endParaRPr lang="en-GB" sz="1700" dirty="0"/>
          </a:p>
          <a:p>
            <a:endParaRPr lang="en-GB" sz="1700" dirty="0"/>
          </a:p>
          <a:p>
            <a:endParaRPr lang="en-GB" sz="1700" dirty="0"/>
          </a:p>
          <a:p>
            <a:pPr marL="0" indent="0">
              <a:buNone/>
            </a:pPr>
            <a:endParaRPr lang="en-GB" sz="1700" dirty="0"/>
          </a:p>
          <a:p>
            <a:pPr marL="0" indent="0">
              <a:buNone/>
            </a:pPr>
            <a:endParaRPr lang="en-US" sz="1700" dirty="0"/>
          </a:p>
        </p:txBody>
      </p:sp>
      <p:pic>
        <p:nvPicPr>
          <p:cNvPr id="5" name="Picture 5" descr="Analysis Analyzing Data Analyze - Free photo on Pixabay">
            <a:extLst>
              <a:ext uri="{FF2B5EF4-FFF2-40B4-BE49-F238E27FC236}">
                <a16:creationId xmlns:a16="http://schemas.microsoft.com/office/drawing/2014/main" id="{F8A543CD-8AB3-51D1-5388-CD266F3E9CB6}"/>
              </a:ext>
            </a:extLst>
          </p:cNvPr>
          <p:cNvPicPr>
            <a:picLocks noChangeAspect="1"/>
          </p:cNvPicPr>
          <p:nvPr/>
        </p:nvPicPr>
        <p:blipFill rotWithShape="1">
          <a:blip r:embed="rId3"/>
          <a:srcRect r="12500"/>
          <a:stretch/>
        </p:blipFill>
        <p:spPr>
          <a:xfrm>
            <a:off x="20" y="10"/>
            <a:ext cx="4635571" cy="6857990"/>
          </a:xfrm>
          <a:prstGeom prst="rect">
            <a:avLst/>
          </a:prstGeom>
          <a:effectLst/>
        </p:spPr>
      </p:pic>
    </p:spTree>
    <p:extLst>
      <p:ext uri="{BB962C8B-B14F-4D97-AF65-F5344CB8AC3E}">
        <p14:creationId xmlns:p14="http://schemas.microsoft.com/office/powerpoint/2010/main" val="4069508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806B2-CFC3-4D59-8FCB-1110AA091461}"/>
              </a:ext>
            </a:extLst>
          </p:cNvPr>
          <p:cNvSpPr>
            <a:spLocks noGrp="1"/>
          </p:cNvSpPr>
          <p:nvPr>
            <p:ph type="title"/>
          </p:nvPr>
        </p:nvSpPr>
        <p:spPr>
          <a:xfrm>
            <a:off x="4965431" y="146189"/>
            <a:ext cx="6586491" cy="1286160"/>
          </a:xfrm>
        </p:spPr>
        <p:txBody>
          <a:bodyPr anchor="b">
            <a:normAutofit/>
          </a:bodyPr>
          <a:lstStyle/>
          <a:p>
            <a:r>
              <a:rPr lang="en-GB" dirty="0">
                <a:cs typeface="Calibri Light"/>
              </a:rPr>
              <a:t>task</a:t>
            </a:r>
            <a:endParaRPr lang="en-GB" dirty="0"/>
          </a:p>
        </p:txBody>
      </p:sp>
      <p:sp>
        <p:nvSpPr>
          <p:cNvPr id="3" name="Content Placeholder 2">
            <a:extLst>
              <a:ext uri="{FF2B5EF4-FFF2-40B4-BE49-F238E27FC236}">
                <a16:creationId xmlns:a16="http://schemas.microsoft.com/office/drawing/2014/main" id="{2F555EB3-CE7B-41D7-A6DE-8F87A4D73C2D}"/>
              </a:ext>
            </a:extLst>
          </p:cNvPr>
          <p:cNvSpPr>
            <a:spLocks noGrp="1"/>
          </p:cNvSpPr>
          <p:nvPr>
            <p:ph idx="1"/>
          </p:nvPr>
        </p:nvSpPr>
        <p:spPr>
          <a:xfrm>
            <a:off x="4965431" y="1690777"/>
            <a:ext cx="7076940" cy="4721525"/>
          </a:xfrm>
        </p:spPr>
        <p:txBody>
          <a:bodyPr vert="horz" lIns="91440" tIns="45720" rIns="91440" bIns="45720" rtlCol="0" anchor="t">
            <a:normAutofit fontScale="85000" lnSpcReduction="20000"/>
          </a:bodyPr>
          <a:lstStyle/>
          <a:p>
            <a:r>
              <a:rPr lang="en-GB" sz="3000" dirty="0">
                <a:cs typeface="Calibri"/>
              </a:rPr>
              <a:t>Go back to your research question.</a:t>
            </a:r>
          </a:p>
          <a:p>
            <a:endParaRPr lang="en-GB" sz="3000" dirty="0">
              <a:cs typeface="Calibri"/>
            </a:endParaRPr>
          </a:p>
          <a:p>
            <a:r>
              <a:rPr lang="en-GB" sz="3000" dirty="0">
                <a:cs typeface="Calibri"/>
              </a:rPr>
              <a:t>Which of these elements are you trying to answer?</a:t>
            </a:r>
          </a:p>
          <a:p>
            <a:pPr lvl="1"/>
            <a:r>
              <a:rPr lang="en-GB" sz="2800" dirty="0"/>
              <a:t>Describe</a:t>
            </a:r>
            <a:endParaRPr lang="en-GB" sz="2800" dirty="0">
              <a:cs typeface="Calibri"/>
            </a:endParaRPr>
          </a:p>
          <a:p>
            <a:pPr lvl="1"/>
            <a:r>
              <a:rPr lang="en-GB" sz="2800" dirty="0"/>
              <a:t>Summarise</a:t>
            </a:r>
            <a:endParaRPr lang="en-GB" sz="2800" dirty="0">
              <a:cs typeface="Calibri"/>
            </a:endParaRPr>
          </a:p>
          <a:p>
            <a:pPr lvl="1"/>
            <a:r>
              <a:rPr lang="en-GB" sz="2800" dirty="0"/>
              <a:t>Interpret</a:t>
            </a:r>
            <a:endParaRPr lang="en-GB" sz="2800" dirty="0">
              <a:cs typeface="Calibri"/>
            </a:endParaRPr>
          </a:p>
          <a:p>
            <a:pPr lvl="1"/>
            <a:r>
              <a:rPr lang="en-GB" sz="2800" dirty="0"/>
              <a:t>Generate themes</a:t>
            </a:r>
            <a:endParaRPr lang="en-GB" sz="2800" dirty="0">
              <a:cs typeface="Calibri"/>
            </a:endParaRPr>
          </a:p>
          <a:p>
            <a:pPr lvl="1"/>
            <a:r>
              <a:rPr lang="en-GB" sz="2800" dirty="0"/>
              <a:t>Understand individuals</a:t>
            </a:r>
            <a:endParaRPr lang="en-GB" sz="2800" dirty="0">
              <a:cs typeface="Calibri"/>
            </a:endParaRPr>
          </a:p>
          <a:p>
            <a:pPr lvl="1"/>
            <a:r>
              <a:rPr lang="en-GB" sz="2800" dirty="0"/>
              <a:t>Understand groups</a:t>
            </a:r>
            <a:endParaRPr lang="en-GB" sz="2800" dirty="0">
              <a:cs typeface="Calibri"/>
            </a:endParaRPr>
          </a:p>
          <a:p>
            <a:pPr lvl="1"/>
            <a:r>
              <a:rPr lang="en-GB" sz="2800" dirty="0"/>
              <a:t>Raise issues</a:t>
            </a:r>
            <a:endParaRPr lang="en-GB" sz="2800" dirty="0">
              <a:cs typeface="Calibri"/>
            </a:endParaRPr>
          </a:p>
          <a:p>
            <a:pPr lvl="1"/>
            <a:r>
              <a:rPr lang="en-GB" sz="2800" dirty="0"/>
              <a:t>Demonstrate</a:t>
            </a:r>
            <a:endParaRPr lang="en-GB" sz="2800" dirty="0">
              <a:cs typeface="Calibri"/>
            </a:endParaRPr>
          </a:p>
          <a:p>
            <a:pPr lvl="1"/>
            <a:r>
              <a:rPr lang="en-GB" sz="2800" dirty="0"/>
              <a:t>Explore</a:t>
            </a:r>
            <a:endParaRPr lang="en-GB" sz="2800" dirty="0">
              <a:cs typeface="Calibri"/>
            </a:endParaRPr>
          </a:p>
          <a:p>
            <a:endParaRPr lang="en-GB" sz="3000" dirty="0">
              <a:cs typeface="Calibri"/>
            </a:endParaRPr>
          </a:p>
        </p:txBody>
      </p:sp>
      <p:pic>
        <p:nvPicPr>
          <p:cNvPr id="5" name="Picture 4" descr="Magnifying glass and question mark">
            <a:extLst>
              <a:ext uri="{FF2B5EF4-FFF2-40B4-BE49-F238E27FC236}">
                <a16:creationId xmlns:a16="http://schemas.microsoft.com/office/drawing/2014/main" id="{F04CCA13-E6B8-69E0-AA06-744A54B4D107}"/>
              </a:ext>
            </a:extLst>
          </p:cNvPr>
          <p:cNvPicPr>
            <a:picLocks noChangeAspect="1"/>
          </p:cNvPicPr>
          <p:nvPr/>
        </p:nvPicPr>
        <p:blipFill rotWithShape="1">
          <a:blip r:embed="rId3"/>
          <a:srcRect l="35219" r="26759" b="-2"/>
          <a:stretch/>
        </p:blipFill>
        <p:spPr>
          <a:xfrm>
            <a:off x="20" y="10"/>
            <a:ext cx="4635571" cy="6857990"/>
          </a:xfrm>
          <a:prstGeom prst="rect">
            <a:avLst/>
          </a:prstGeom>
          <a:effectLst/>
        </p:spPr>
      </p:pic>
    </p:spTree>
    <p:extLst>
      <p:ext uri="{BB962C8B-B14F-4D97-AF65-F5344CB8AC3E}">
        <p14:creationId xmlns:p14="http://schemas.microsoft.com/office/powerpoint/2010/main" val="427678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03EC-54B1-0EED-F413-935D5B678CDC}"/>
              </a:ext>
            </a:extLst>
          </p:cNvPr>
          <p:cNvSpPr>
            <a:spLocks noGrp="1"/>
          </p:cNvSpPr>
          <p:nvPr>
            <p:ph type="title"/>
          </p:nvPr>
        </p:nvSpPr>
        <p:spPr>
          <a:xfrm>
            <a:off x="1024128" y="585216"/>
            <a:ext cx="6066818" cy="1499616"/>
          </a:xfrm>
        </p:spPr>
        <p:txBody>
          <a:bodyPr>
            <a:normAutofit/>
          </a:bodyPr>
          <a:lstStyle/>
          <a:p>
            <a:r>
              <a:rPr lang="en-GB" sz="4000" dirty="0">
                <a:effectLst/>
                <a:latin typeface="Tw Cen MT Condensed"/>
                <a:ea typeface="Calibri" panose="020F0502020204030204" pitchFamily="34" charset="0"/>
                <a:cs typeface="Calibri"/>
              </a:rPr>
              <a:t>Analysing what we read</a:t>
            </a:r>
            <a:r>
              <a:rPr lang="en-GB" sz="4000" i="1" dirty="0">
                <a:latin typeface="Tw Cen MT Condensed"/>
                <a:ea typeface="Calibri" panose="020F0502020204030204" pitchFamily="34" charset="0"/>
                <a:cs typeface="Calibri"/>
              </a:rPr>
              <a:t> </a:t>
            </a:r>
            <a:endParaRPr lang="en-GB" sz="4000">
              <a:latin typeface="Tw Cen MT Condensed"/>
            </a:endParaRPr>
          </a:p>
        </p:txBody>
      </p:sp>
      <p:sp>
        <p:nvSpPr>
          <p:cNvPr id="3" name="Content Placeholder 2">
            <a:extLst>
              <a:ext uri="{FF2B5EF4-FFF2-40B4-BE49-F238E27FC236}">
                <a16:creationId xmlns:a16="http://schemas.microsoft.com/office/drawing/2014/main" id="{97E6A9B5-888C-248F-89F3-18BAF47E03E5}"/>
              </a:ext>
            </a:extLst>
          </p:cNvPr>
          <p:cNvSpPr>
            <a:spLocks noGrp="1"/>
          </p:cNvSpPr>
          <p:nvPr>
            <p:ph idx="1"/>
          </p:nvPr>
        </p:nvSpPr>
        <p:spPr>
          <a:xfrm>
            <a:off x="289023" y="1622613"/>
            <a:ext cx="7124652" cy="4686747"/>
          </a:xfrm>
        </p:spPr>
        <p:txBody>
          <a:bodyPr vert="horz" lIns="91440" tIns="45720" rIns="91440" bIns="45720" rtlCol="0" anchor="t">
            <a:noAutofit/>
          </a:bodyPr>
          <a:lstStyle/>
          <a:p>
            <a:pPr marL="0" indent="0">
              <a:buNone/>
            </a:pPr>
            <a:endParaRPr lang="en-GB" sz="1500" b="1" i="0" dirty="0">
              <a:effectLst/>
              <a:latin typeface="Muli"/>
            </a:endParaRPr>
          </a:p>
          <a:p>
            <a:r>
              <a:rPr lang="en-GB" sz="2000" b="1" i="0" dirty="0">
                <a:effectLst/>
                <a:latin typeface="TW Cen MT"/>
              </a:rPr>
              <a:t>Content Analysis </a:t>
            </a:r>
            <a:r>
              <a:rPr lang="en-GB" sz="2000" b="0" i="0" dirty="0">
                <a:effectLst/>
                <a:latin typeface="TW Cen MT"/>
              </a:rPr>
              <a:t>- used to identify the patterns that emerge from text by grouping content into words, concepts and themes</a:t>
            </a:r>
          </a:p>
          <a:p>
            <a:r>
              <a:rPr lang="en-GB" sz="2000" b="1" i="0" dirty="0">
                <a:effectLst/>
                <a:latin typeface="TW Cen MT"/>
              </a:rPr>
              <a:t>Narrative Analysis - </a:t>
            </a:r>
            <a:r>
              <a:rPr lang="en-GB" sz="2000" b="0" i="0" dirty="0">
                <a:effectLst/>
                <a:latin typeface="TW Cen MT"/>
              </a:rPr>
              <a:t>focuses on the stories people tell and the language they use to make sense of them</a:t>
            </a:r>
          </a:p>
          <a:p>
            <a:r>
              <a:rPr lang="en-GB" sz="2000" b="1" i="0" dirty="0">
                <a:effectLst/>
                <a:latin typeface="TW Cen MT"/>
              </a:rPr>
              <a:t>Discourse Analysis - </a:t>
            </a:r>
            <a:r>
              <a:rPr lang="en-GB" sz="2000" b="0" i="0" dirty="0">
                <a:effectLst/>
                <a:latin typeface="TW Cen MT"/>
              </a:rPr>
              <a:t>used to get a thorough understanding of the political, cultural and power dynamics that exist in specific situations. </a:t>
            </a:r>
          </a:p>
          <a:p>
            <a:pPr>
              <a:buClr>
                <a:srgbClr val="B479B2"/>
              </a:buClr>
            </a:pPr>
            <a:r>
              <a:rPr lang="en-GB" sz="2000" b="1" dirty="0">
                <a:latin typeface="TW Cen MT"/>
                <a:ea typeface="+mn-lt"/>
                <a:cs typeface="+mn-lt"/>
              </a:rPr>
              <a:t>Grounded Theory - </a:t>
            </a:r>
            <a:r>
              <a:rPr lang="en-GB" sz="2000" dirty="0">
                <a:latin typeface="TW Cen MT"/>
                <a:ea typeface="+mn-lt"/>
                <a:cs typeface="+mn-lt"/>
              </a:rPr>
              <a:t>formulates a theory around a single data case based on actual data and not entirely speculative. Then, additional cases can be examined to see if they are relevant and can add to the original theory.</a:t>
            </a:r>
          </a:p>
          <a:p>
            <a:r>
              <a:rPr lang="en-GB" sz="2000" b="1" i="0" dirty="0">
                <a:effectLst/>
                <a:latin typeface="TW Cen MT"/>
              </a:rPr>
              <a:t>Thematic Analysis - </a:t>
            </a:r>
            <a:r>
              <a:rPr lang="en-GB" sz="2000" b="0" i="0" dirty="0">
                <a:effectLst/>
                <a:latin typeface="TW Cen MT"/>
              </a:rPr>
              <a:t>used to deduce the meaning behind the words that people use. This is accomplished by discovering repeating themes in text. </a:t>
            </a:r>
          </a:p>
          <a:p>
            <a:endParaRPr lang="en-GB" sz="1500" b="0" i="0" dirty="0">
              <a:effectLst/>
              <a:latin typeface="Muli"/>
            </a:endParaRPr>
          </a:p>
          <a:p>
            <a:endParaRPr lang="en-GB" sz="1500" b="0" i="0" dirty="0">
              <a:effectLst/>
              <a:latin typeface="Muli"/>
            </a:endParaRPr>
          </a:p>
          <a:p>
            <a:endParaRPr lang="en-GB" sz="1500" b="1" i="0" dirty="0">
              <a:effectLst/>
              <a:latin typeface="Muli"/>
            </a:endParaRPr>
          </a:p>
          <a:p>
            <a:endParaRPr lang="en-GB" sz="1500" b="1" i="0" dirty="0">
              <a:effectLst/>
              <a:latin typeface="Muli"/>
            </a:endParaRPr>
          </a:p>
          <a:p>
            <a:endParaRPr lang="en-GB" sz="1500" dirty="0"/>
          </a:p>
        </p:txBody>
      </p:sp>
      <p:pic>
        <p:nvPicPr>
          <p:cNvPr id="5" name="Picture 5" descr="Black puzzle pieces">
            <a:extLst>
              <a:ext uri="{FF2B5EF4-FFF2-40B4-BE49-F238E27FC236}">
                <a16:creationId xmlns:a16="http://schemas.microsoft.com/office/drawing/2014/main" id="{CD388713-AE77-2C2A-64AE-650F4984F256}"/>
              </a:ext>
            </a:extLst>
          </p:cNvPr>
          <p:cNvPicPr>
            <a:picLocks noChangeAspect="1"/>
          </p:cNvPicPr>
          <p:nvPr/>
        </p:nvPicPr>
        <p:blipFill rotWithShape="1">
          <a:blip r:embed="rId2"/>
          <a:srcRect l="5886" r="57751" b="1"/>
          <a:stretch/>
        </p:blipFill>
        <p:spPr>
          <a:xfrm>
            <a:off x="7552266" y="10"/>
            <a:ext cx="4639733" cy="6857990"/>
          </a:xfrm>
          <a:prstGeom prst="rect">
            <a:avLst/>
          </a:prstGeom>
        </p:spPr>
      </p:pic>
      <p:sp>
        <p:nvSpPr>
          <p:cNvPr id="6" name="TextBox 5">
            <a:extLst>
              <a:ext uri="{FF2B5EF4-FFF2-40B4-BE49-F238E27FC236}">
                <a16:creationId xmlns:a16="http://schemas.microsoft.com/office/drawing/2014/main" id="{66DDB683-6DD5-830C-688F-B49E7A703A74}"/>
              </a:ext>
            </a:extLst>
          </p:cNvPr>
          <p:cNvSpPr txBox="1"/>
          <p:nvPr/>
        </p:nvSpPr>
        <p:spPr>
          <a:xfrm>
            <a:off x="8396715" y="1688916"/>
            <a:ext cx="3065929" cy="2862322"/>
          </a:xfrm>
          <a:prstGeom prst="rect">
            <a:avLst/>
          </a:prstGeom>
          <a:solidFill>
            <a:schemeClr val="tx1">
              <a:lumMod val="75000"/>
              <a:lumOff val="25000"/>
            </a:schemeClr>
          </a:solidFill>
          <a:ln>
            <a:solidFill>
              <a:schemeClr val="tx1">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chemeClr val="bg1"/>
                </a:solidFill>
              </a:rPr>
              <a:t>Several options for analysing data that involves words are available.</a:t>
            </a:r>
          </a:p>
        </p:txBody>
      </p:sp>
    </p:spTree>
    <p:extLst>
      <p:ext uri="{BB962C8B-B14F-4D97-AF65-F5344CB8AC3E}">
        <p14:creationId xmlns:p14="http://schemas.microsoft.com/office/powerpoint/2010/main" val="2541355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93A0E-3CD7-556C-CDA3-F53C11E8DADF}"/>
              </a:ext>
            </a:extLst>
          </p:cNvPr>
          <p:cNvSpPr>
            <a:spLocks noGrp="1"/>
          </p:cNvSpPr>
          <p:nvPr>
            <p:ph type="title"/>
          </p:nvPr>
        </p:nvSpPr>
        <p:spPr/>
        <p:txBody>
          <a:bodyPr/>
          <a:lstStyle/>
          <a:p>
            <a:r>
              <a:rPr lang="en-GB" dirty="0">
                <a:solidFill>
                  <a:srgbClr val="000C2D"/>
                </a:solidFill>
                <a:ea typeface="+mj-lt"/>
                <a:cs typeface="+mj-lt"/>
              </a:rPr>
              <a:t>Thematic Analysis</a:t>
            </a:r>
            <a:r>
              <a:rPr lang="en-GB" b="1" dirty="0">
                <a:solidFill>
                  <a:srgbClr val="000C2D"/>
                </a:solidFill>
                <a:ea typeface="+mj-lt"/>
                <a:cs typeface="+mj-lt"/>
              </a:rPr>
              <a:t> </a:t>
            </a:r>
            <a:endParaRPr lang="en-US"/>
          </a:p>
        </p:txBody>
      </p:sp>
      <p:sp>
        <p:nvSpPr>
          <p:cNvPr id="3" name="Content Placeholder 2">
            <a:extLst>
              <a:ext uri="{FF2B5EF4-FFF2-40B4-BE49-F238E27FC236}">
                <a16:creationId xmlns:a16="http://schemas.microsoft.com/office/drawing/2014/main" id="{71C3897C-DEC1-2419-7DA6-99CEEEFB23AE}"/>
              </a:ext>
            </a:extLst>
          </p:cNvPr>
          <p:cNvSpPr>
            <a:spLocks noGrp="1"/>
          </p:cNvSpPr>
          <p:nvPr>
            <p:ph idx="1"/>
          </p:nvPr>
        </p:nvSpPr>
        <p:spPr>
          <a:xfrm>
            <a:off x="1024128" y="2572870"/>
            <a:ext cx="9720073" cy="3736490"/>
          </a:xfrm>
        </p:spPr>
        <p:txBody>
          <a:bodyPr vert="horz" lIns="91440" tIns="45720" rIns="91440" bIns="45720" rtlCol="0" anchor="t">
            <a:normAutofit/>
          </a:bodyPr>
          <a:lstStyle/>
          <a:p>
            <a:pPr marL="0" indent="0">
              <a:buNone/>
            </a:pPr>
            <a:r>
              <a:rPr lang="en-GB" sz="3000" b="1" dirty="0">
                <a:ea typeface="+mn-lt"/>
                <a:cs typeface="+mn-lt"/>
              </a:rPr>
              <a:t>Thematic analysis</a:t>
            </a:r>
            <a:r>
              <a:rPr lang="en-GB" sz="3000" dirty="0">
                <a:ea typeface="+mn-lt"/>
                <a:cs typeface="+mn-lt"/>
              </a:rPr>
              <a:t> is one of the most common forms of analysis within qualitative research.</a:t>
            </a:r>
            <a:endParaRPr lang="en-US" sz="3000"/>
          </a:p>
          <a:p>
            <a:pPr marL="0" indent="0">
              <a:buNone/>
            </a:pPr>
            <a:r>
              <a:rPr lang="en-GB" sz="3000" dirty="0">
                <a:ea typeface="+mn-lt"/>
                <a:cs typeface="+mn-lt"/>
              </a:rPr>
              <a:t>It is a qualitative data analysis method that involves reading through a data set (such as transcripts from interviews) and identifying patterns in meaning across the data to derive themes. </a:t>
            </a:r>
            <a:endParaRPr lang="en-GB" sz="3000"/>
          </a:p>
          <a:p>
            <a:pPr marL="0" indent="0">
              <a:buNone/>
            </a:pPr>
            <a:endParaRPr lang="en-GB" dirty="0">
              <a:ea typeface="+mn-lt"/>
              <a:cs typeface="+mn-lt"/>
            </a:endParaRPr>
          </a:p>
        </p:txBody>
      </p:sp>
    </p:spTree>
    <p:extLst>
      <p:ext uri="{BB962C8B-B14F-4D97-AF65-F5344CB8AC3E}">
        <p14:creationId xmlns:p14="http://schemas.microsoft.com/office/powerpoint/2010/main" val="1766168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E1FEE-D26B-835E-F296-5B44B51069CA}"/>
              </a:ext>
            </a:extLst>
          </p:cNvPr>
          <p:cNvSpPr>
            <a:spLocks noGrp="1"/>
          </p:cNvSpPr>
          <p:nvPr>
            <p:ph type="title"/>
          </p:nvPr>
        </p:nvSpPr>
        <p:spPr/>
        <p:txBody>
          <a:bodyPr/>
          <a:lstStyle/>
          <a:p>
            <a:r>
              <a:rPr lang="en-GB" i="0" dirty="0">
                <a:solidFill>
                  <a:srgbClr val="333333"/>
                </a:solidFill>
                <a:effectLst/>
              </a:rPr>
              <a:t>What questions can thematic analysis use?</a:t>
            </a:r>
          </a:p>
        </p:txBody>
      </p:sp>
      <p:sp>
        <p:nvSpPr>
          <p:cNvPr id="3" name="Content Placeholder 2">
            <a:extLst>
              <a:ext uri="{FF2B5EF4-FFF2-40B4-BE49-F238E27FC236}">
                <a16:creationId xmlns:a16="http://schemas.microsoft.com/office/drawing/2014/main" id="{EFC7F9A5-5A5E-4DE3-E7D6-B86ED3C9A05E}"/>
              </a:ext>
            </a:extLst>
          </p:cNvPr>
          <p:cNvSpPr>
            <a:spLocks noGrp="1"/>
          </p:cNvSpPr>
          <p:nvPr>
            <p:ph idx="1"/>
          </p:nvPr>
        </p:nvSpPr>
        <p:spPr/>
        <p:txBody>
          <a:bodyPr/>
          <a:lstStyle/>
          <a:p>
            <a:pPr algn="l"/>
            <a:r>
              <a:rPr lang="en-GB" dirty="0">
                <a:solidFill>
                  <a:srgbClr val="333333"/>
                </a:solidFill>
                <a:latin typeface="Tw Cen MT "/>
              </a:rPr>
              <a:t>Researchers using t</a:t>
            </a:r>
            <a:r>
              <a:rPr lang="en-GB" b="0" i="0" dirty="0">
                <a:solidFill>
                  <a:srgbClr val="333333"/>
                </a:solidFill>
                <a:effectLst/>
                <a:latin typeface="Tw Cen MT "/>
              </a:rPr>
              <a:t>hematic analysis typically ask open yet focused questions that invite elaboration from the participant. They may often start with questions such as:</a:t>
            </a:r>
          </a:p>
          <a:p>
            <a:pPr algn="l">
              <a:buFont typeface="Arial" panose="020B0604020202020204" pitchFamily="34" charset="0"/>
              <a:buChar char="•"/>
            </a:pPr>
            <a:r>
              <a:rPr lang="en-GB" b="0" i="0" dirty="0">
                <a:solidFill>
                  <a:srgbClr val="333333"/>
                </a:solidFill>
                <a:effectLst/>
                <a:latin typeface="Tw Cen MT "/>
              </a:rPr>
              <a:t>What do you think…?</a:t>
            </a:r>
          </a:p>
          <a:p>
            <a:pPr algn="l">
              <a:buFont typeface="Arial" panose="020B0604020202020204" pitchFamily="34" charset="0"/>
              <a:buChar char="•"/>
            </a:pPr>
            <a:r>
              <a:rPr lang="en-GB" b="0" i="0" dirty="0">
                <a:solidFill>
                  <a:srgbClr val="333333"/>
                </a:solidFill>
                <a:effectLst/>
                <a:latin typeface="Tw Cen MT "/>
              </a:rPr>
              <a:t>What is your opinion…?</a:t>
            </a:r>
          </a:p>
          <a:p>
            <a:pPr algn="l">
              <a:buFont typeface="Arial" panose="020B0604020202020204" pitchFamily="34" charset="0"/>
              <a:buChar char="•"/>
            </a:pPr>
            <a:r>
              <a:rPr lang="en-GB" b="0" i="0" dirty="0">
                <a:solidFill>
                  <a:srgbClr val="333333"/>
                </a:solidFill>
                <a:effectLst/>
                <a:latin typeface="Tw Cen MT "/>
              </a:rPr>
              <a:t>What are your ideas…?</a:t>
            </a:r>
          </a:p>
          <a:p>
            <a:pPr algn="l">
              <a:buFont typeface="Arial" panose="020B0604020202020204" pitchFamily="34" charset="0"/>
              <a:buChar char="•"/>
            </a:pPr>
            <a:r>
              <a:rPr lang="en-GB" b="0" i="0" dirty="0">
                <a:solidFill>
                  <a:srgbClr val="333333"/>
                </a:solidFill>
                <a:effectLst/>
                <a:latin typeface="Tw Cen MT "/>
              </a:rPr>
              <a:t>What do you remember…?</a:t>
            </a:r>
          </a:p>
          <a:p>
            <a:pPr algn="l">
              <a:buFont typeface="Arial" panose="020B0604020202020204" pitchFamily="34" charset="0"/>
              <a:buChar char="•"/>
            </a:pPr>
            <a:r>
              <a:rPr lang="en-GB" b="0" i="0" dirty="0">
                <a:solidFill>
                  <a:srgbClr val="333333"/>
                </a:solidFill>
                <a:effectLst/>
                <a:latin typeface="Tw Cen MT "/>
              </a:rPr>
              <a:t>Why do you believe…?</a:t>
            </a:r>
          </a:p>
          <a:p>
            <a:pPr algn="l">
              <a:buFont typeface="Arial" panose="020B0604020202020204" pitchFamily="34" charset="0"/>
              <a:buChar char="•"/>
            </a:pPr>
            <a:r>
              <a:rPr lang="en-GB" b="0" i="0" dirty="0">
                <a:solidFill>
                  <a:srgbClr val="333333"/>
                </a:solidFill>
                <a:effectLst/>
                <a:latin typeface="Tw Cen MT "/>
              </a:rPr>
              <a:t>What should we do about…?</a:t>
            </a:r>
          </a:p>
          <a:p>
            <a:endParaRPr lang="en-GB"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37AD58CE-E062-75B8-A378-D4297C2C45F8}"/>
                  </a:ext>
                </a:extLst>
              </p14:cNvPr>
              <p14:cNvContentPartPr/>
              <p14:nvPr/>
            </p14:nvContentPartPr>
            <p14:xfrm>
              <a:off x="2541740" y="1303876"/>
              <a:ext cx="360" cy="360"/>
            </p14:xfrm>
          </p:contentPart>
        </mc:Choice>
        <mc:Fallback xmlns="">
          <p:pic>
            <p:nvPicPr>
              <p:cNvPr id="4" name="Ink 3">
                <a:extLst>
                  <a:ext uri="{FF2B5EF4-FFF2-40B4-BE49-F238E27FC236}">
                    <a16:creationId xmlns:a16="http://schemas.microsoft.com/office/drawing/2014/main" id="{37AD58CE-E062-75B8-A378-D4297C2C45F8}"/>
                  </a:ext>
                </a:extLst>
              </p:cNvPr>
              <p:cNvPicPr/>
              <p:nvPr/>
            </p:nvPicPr>
            <p:blipFill>
              <a:blip r:embed="rId3"/>
              <a:stretch>
                <a:fillRect/>
              </a:stretch>
            </p:blipFill>
            <p:spPr>
              <a:xfrm>
                <a:off x="2523740" y="1286236"/>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32E0691-9F37-E176-72D8-18306EFDFF58}"/>
                  </a:ext>
                </a:extLst>
              </p14:cNvPr>
              <p14:cNvContentPartPr/>
              <p14:nvPr/>
            </p14:nvContentPartPr>
            <p14:xfrm>
              <a:off x="1783940" y="1248436"/>
              <a:ext cx="360" cy="360"/>
            </p14:xfrm>
          </p:contentPart>
        </mc:Choice>
        <mc:Fallback xmlns="">
          <p:pic>
            <p:nvPicPr>
              <p:cNvPr id="5" name="Ink 4">
                <a:extLst>
                  <a:ext uri="{FF2B5EF4-FFF2-40B4-BE49-F238E27FC236}">
                    <a16:creationId xmlns:a16="http://schemas.microsoft.com/office/drawing/2014/main" id="{F32E0691-9F37-E176-72D8-18306EFDFF58}"/>
                  </a:ext>
                </a:extLst>
              </p:cNvPr>
              <p:cNvPicPr/>
              <p:nvPr/>
            </p:nvPicPr>
            <p:blipFill>
              <a:blip r:embed="rId3"/>
              <a:stretch>
                <a:fillRect/>
              </a:stretch>
            </p:blipFill>
            <p:spPr>
              <a:xfrm>
                <a:off x="1765940" y="1230436"/>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D5AD5D63-07D0-5D8E-62C2-08AF7299E23E}"/>
                  </a:ext>
                </a:extLst>
              </p14:cNvPr>
              <p14:cNvContentPartPr/>
              <p14:nvPr/>
            </p14:nvContentPartPr>
            <p14:xfrm>
              <a:off x="1560380" y="1348516"/>
              <a:ext cx="360" cy="360"/>
            </p14:xfrm>
          </p:contentPart>
        </mc:Choice>
        <mc:Fallback xmlns="">
          <p:pic>
            <p:nvPicPr>
              <p:cNvPr id="6" name="Ink 5">
                <a:extLst>
                  <a:ext uri="{FF2B5EF4-FFF2-40B4-BE49-F238E27FC236}">
                    <a16:creationId xmlns:a16="http://schemas.microsoft.com/office/drawing/2014/main" id="{D5AD5D63-07D0-5D8E-62C2-08AF7299E23E}"/>
                  </a:ext>
                </a:extLst>
              </p:cNvPr>
              <p:cNvPicPr/>
              <p:nvPr/>
            </p:nvPicPr>
            <p:blipFill>
              <a:blip r:embed="rId3"/>
              <a:stretch>
                <a:fillRect/>
              </a:stretch>
            </p:blipFill>
            <p:spPr>
              <a:xfrm>
                <a:off x="1542740" y="1330876"/>
                <a:ext cx="36000" cy="36000"/>
              </a:xfrm>
              <a:prstGeom prst="rect">
                <a:avLst/>
              </a:prstGeom>
            </p:spPr>
          </p:pic>
        </mc:Fallback>
      </mc:AlternateContent>
    </p:spTree>
    <p:extLst>
      <p:ext uri="{BB962C8B-B14F-4D97-AF65-F5344CB8AC3E}">
        <p14:creationId xmlns:p14="http://schemas.microsoft.com/office/powerpoint/2010/main" val="369943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dirty="0"/>
              <a:t>Thematic Analysis</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a:p>
            <a:pPr marL="0" indent="0">
              <a:buNone/>
            </a:pPr>
            <a:endParaRPr lang="en-US" dirty="0"/>
          </a:p>
        </p:txBody>
      </p:sp>
      <p:sp>
        <p:nvSpPr>
          <p:cNvPr id="2" name="Content Placeholder 1"/>
          <p:cNvSpPr>
            <a:spLocks noGrp="1"/>
          </p:cNvSpPr>
          <p:nvPr>
            <p:ph sz="half" idx="4294967295"/>
          </p:nvPr>
        </p:nvSpPr>
        <p:spPr>
          <a:xfrm>
            <a:off x="899653" y="2573593"/>
            <a:ext cx="11292348" cy="3735131"/>
          </a:xfrm>
        </p:spPr>
        <p:txBody>
          <a:bodyPr vert="horz" lIns="91440" tIns="45720" rIns="91440" bIns="45720" rtlCol="0" anchor="t">
            <a:noAutofit/>
          </a:bodyPr>
          <a:lstStyle/>
          <a:p>
            <a:pPr marL="0" indent="0">
              <a:buNone/>
            </a:pPr>
            <a:r>
              <a:rPr lang="en-GB" sz="4000" dirty="0"/>
              <a:t>Braun and Clarke (2006, p.79) define thematic analysis as:</a:t>
            </a:r>
          </a:p>
          <a:p>
            <a:pPr marL="0" indent="0">
              <a:buNone/>
            </a:pPr>
            <a:r>
              <a:rPr lang="en-GB" sz="4000" dirty="0"/>
              <a:t>“a method for identifying, </a:t>
            </a:r>
            <a:r>
              <a:rPr lang="en-GB" sz="4000" dirty="0" err="1"/>
              <a:t>analyzing</a:t>
            </a:r>
            <a:r>
              <a:rPr lang="en-GB" sz="4000" dirty="0"/>
              <a:t> and reporting patterns within data”.</a:t>
            </a:r>
          </a:p>
          <a:p>
            <a:pPr marL="0" indent="0">
              <a:buNone/>
            </a:pPr>
            <a:r>
              <a:rPr lang="en-GB" sz="4000" dirty="0"/>
              <a:t>They propose a six-step process for carrying out this analysis.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43193" y="268974"/>
            <a:ext cx="2638395" cy="1758930"/>
          </a:xfrm>
          <a:prstGeom prst="rect">
            <a:avLst/>
          </a:prstGeom>
        </p:spPr>
      </p:pic>
    </p:spTree>
    <p:extLst>
      <p:ext uri="{BB962C8B-B14F-4D97-AF65-F5344CB8AC3E}">
        <p14:creationId xmlns:p14="http://schemas.microsoft.com/office/powerpoint/2010/main" val="2208407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024129" y="585216"/>
            <a:ext cx="4431792" cy="1499616"/>
          </a:xfrm>
        </p:spPr>
        <p:txBody>
          <a:bodyPr>
            <a:normAutofit/>
          </a:bodyPr>
          <a:lstStyle/>
          <a:p>
            <a:r>
              <a:rPr lang="en-GB" dirty="0"/>
              <a:t>Thematic analysis process:</a:t>
            </a:r>
          </a:p>
        </p:txBody>
      </p:sp>
      <p:sp>
        <p:nvSpPr>
          <p:cNvPr id="3" name="Content Placeholder 2"/>
          <p:cNvSpPr>
            <a:spLocks noGrp="1"/>
          </p:cNvSpPr>
          <p:nvPr>
            <p:ph idx="1"/>
          </p:nvPr>
        </p:nvSpPr>
        <p:spPr>
          <a:xfrm>
            <a:off x="1024128" y="2286000"/>
            <a:ext cx="5199691" cy="3931920"/>
          </a:xfrm>
        </p:spPr>
        <p:txBody>
          <a:bodyPr vert="horz" lIns="91440" tIns="45720" rIns="91440" bIns="45720" rtlCol="0">
            <a:normAutofit/>
          </a:bodyPr>
          <a:lstStyle/>
          <a:p>
            <a:pPr marL="514350" indent="-514350">
              <a:buAutoNum type="arabicPeriod"/>
            </a:pPr>
            <a:r>
              <a:rPr lang="en-GB" sz="1700" dirty="0"/>
              <a:t>Familiarisation with data</a:t>
            </a:r>
            <a:endParaRPr lang="en-GB" sz="1700" dirty="0">
              <a:cs typeface="Calibri"/>
            </a:endParaRPr>
          </a:p>
          <a:p>
            <a:pPr marL="514350" indent="-514350">
              <a:buAutoNum type="arabicPeriod"/>
            </a:pPr>
            <a:r>
              <a:rPr lang="en-GB" sz="1700" dirty="0"/>
              <a:t>Generate preliminary codes to describe the data (open coding)</a:t>
            </a:r>
          </a:p>
          <a:p>
            <a:pPr marL="514350" indent="-514350">
              <a:buAutoNum type="arabicPeriod"/>
            </a:pPr>
            <a:r>
              <a:rPr lang="en-GB" sz="1700" dirty="0"/>
              <a:t>Identification of themes – search for patterns or themes</a:t>
            </a:r>
          </a:p>
          <a:p>
            <a:pPr marL="514350" indent="-514350">
              <a:buAutoNum type="arabicPeriod"/>
            </a:pPr>
            <a:r>
              <a:rPr lang="en-GB" sz="1700" dirty="0"/>
              <a:t>Review themes to generate a thematic map of the analysis</a:t>
            </a:r>
          </a:p>
          <a:p>
            <a:pPr marL="514350" indent="-514350">
              <a:buAutoNum type="arabicPeriod"/>
            </a:pPr>
            <a:r>
              <a:rPr lang="en-GB" sz="1700" dirty="0"/>
              <a:t>Definition and naming of themes, including ongoing analysis that tells the overall story</a:t>
            </a:r>
          </a:p>
          <a:p>
            <a:pPr marL="514350" indent="-514350">
              <a:buAutoNum type="arabicPeriod"/>
            </a:pPr>
            <a:r>
              <a:rPr lang="en-GB" sz="1700" dirty="0"/>
              <a:t>Writing up</a:t>
            </a:r>
          </a:p>
          <a:p>
            <a:pPr marL="0" indent="0">
              <a:buNone/>
            </a:pPr>
            <a:r>
              <a:rPr lang="en-GB" sz="1700" dirty="0"/>
              <a:t>                                (Braun and Clarke, 2006)</a:t>
            </a:r>
          </a:p>
          <a:p>
            <a:pPr marL="514350" indent="-514350">
              <a:buAutoNum type="arabicPeriod"/>
            </a:pPr>
            <a:endParaRPr lang="en-GB" sz="1700" dirty="0"/>
          </a:p>
          <a:p>
            <a:pPr marL="514350" indent="-514350">
              <a:buAutoNum type="arabicPeriod"/>
            </a:pPr>
            <a:endParaRPr lang="en-GB" sz="1700" dirty="0"/>
          </a:p>
          <a:p>
            <a:pPr marL="0" indent="0">
              <a:buNone/>
            </a:pPr>
            <a:endParaRPr lang="en-GB" sz="1700" dirty="0"/>
          </a:p>
          <a:p>
            <a:pPr marL="0" indent="0">
              <a:buNone/>
            </a:pPr>
            <a:endParaRPr lang="en-GB" sz="1700" dirty="0"/>
          </a:p>
          <a:p>
            <a:pPr marL="0" indent="0">
              <a:buNone/>
            </a:pPr>
            <a:endParaRPr lang="en-US" sz="1700" dirty="0"/>
          </a:p>
        </p:txBody>
      </p:sp>
      <p:pic>
        <p:nvPicPr>
          <p:cNvPr id="2" name="Content Placeholder 9" descr="Diagram&#10;&#10;Description automatically generated">
            <a:extLst>
              <a:ext uri="{FF2B5EF4-FFF2-40B4-BE49-F238E27FC236}">
                <a16:creationId xmlns:a16="http://schemas.microsoft.com/office/drawing/2014/main" id="{BB8C4DC2-94B9-02D6-F25E-D114F7D6A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1581" y="1335024"/>
            <a:ext cx="5455921" cy="3832783"/>
          </a:xfrm>
          <a:prstGeom prst="rect">
            <a:avLst/>
          </a:prstGeom>
        </p:spPr>
      </p:pic>
    </p:spTree>
    <p:extLst>
      <p:ext uri="{BB962C8B-B14F-4D97-AF65-F5344CB8AC3E}">
        <p14:creationId xmlns:p14="http://schemas.microsoft.com/office/powerpoint/2010/main" val="3901773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4AF7-743B-FEE5-6EB6-C9FB601EFB0E}"/>
              </a:ext>
            </a:extLst>
          </p:cNvPr>
          <p:cNvSpPr>
            <a:spLocks noGrp="1"/>
          </p:cNvSpPr>
          <p:nvPr>
            <p:ph type="title"/>
          </p:nvPr>
        </p:nvSpPr>
        <p:spPr>
          <a:xfrm>
            <a:off x="1024128" y="585216"/>
            <a:ext cx="9720072" cy="1499616"/>
          </a:xfrm>
        </p:spPr>
        <p:txBody>
          <a:bodyPr>
            <a:normAutofit/>
          </a:bodyPr>
          <a:lstStyle/>
          <a:p>
            <a:r>
              <a:rPr lang="en-GB"/>
              <a:t>Thematic Analysis</a:t>
            </a:r>
            <a:br>
              <a:rPr lang="en-GB"/>
            </a:br>
            <a:r>
              <a:rPr lang="en-GB"/>
              <a:t>Step 1: familiarisation</a:t>
            </a:r>
            <a:endParaRPr lang="en-GB" dirty="0"/>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46838C04-F52A-9F4D-4538-93217D3E9A9A}"/>
                  </a:ext>
                </a:extLst>
              </p14:cNvPr>
              <p14:cNvContentPartPr/>
              <p14:nvPr/>
            </p14:nvContentPartPr>
            <p14:xfrm>
              <a:off x="241545" y="-6326758"/>
              <a:ext cx="360" cy="360"/>
            </p14:xfrm>
          </p:contentPart>
        </mc:Choice>
        <mc:Fallback xmlns="">
          <p:pic>
            <p:nvPicPr>
              <p:cNvPr id="6" name="Ink 5">
                <a:extLst>
                  <a:ext uri="{FF2B5EF4-FFF2-40B4-BE49-F238E27FC236}">
                    <a16:creationId xmlns:a16="http://schemas.microsoft.com/office/drawing/2014/main" id="{46838C04-F52A-9F4D-4538-93217D3E9A9A}"/>
                  </a:ext>
                </a:extLst>
              </p:cNvPr>
              <p:cNvPicPr/>
              <p:nvPr/>
            </p:nvPicPr>
            <p:blipFill>
              <a:blip r:embed="rId3"/>
              <a:stretch>
                <a:fillRect/>
              </a:stretch>
            </p:blipFill>
            <p:spPr>
              <a:xfrm>
                <a:off x="223545" y="-6344758"/>
                <a:ext cx="36000" cy="36000"/>
              </a:xfrm>
              <a:prstGeom prst="rect">
                <a:avLst/>
              </a:prstGeom>
            </p:spPr>
          </p:pic>
        </mc:Fallback>
      </mc:AlternateContent>
      <p:graphicFrame>
        <p:nvGraphicFramePr>
          <p:cNvPr id="10" name="Content Placeholder 4">
            <a:extLst>
              <a:ext uri="{FF2B5EF4-FFF2-40B4-BE49-F238E27FC236}">
                <a16:creationId xmlns:a16="http://schemas.microsoft.com/office/drawing/2014/main" id="{DF5043A3-AF14-DB66-B425-90544FB18C3F}"/>
              </a:ext>
            </a:extLst>
          </p:cNvPr>
          <p:cNvGraphicFramePr>
            <a:graphicFrameLocks noGrp="1"/>
          </p:cNvGraphicFramePr>
          <p:nvPr>
            <p:ph idx="1"/>
            <p:extLst>
              <p:ext uri="{D42A27DB-BD31-4B8C-83A1-F6EECF244321}">
                <p14:modId xmlns:p14="http://schemas.microsoft.com/office/powerpoint/2010/main" val="3657271734"/>
              </p:ext>
            </p:extLst>
          </p:nvPr>
        </p:nvGraphicFramePr>
        <p:xfrm>
          <a:off x="1023937" y="2286000"/>
          <a:ext cx="10457681"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4824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9CFB-1A93-E6A7-7D81-ECE2687293A9}"/>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2: coding</a:t>
            </a:r>
            <a:endParaRPr lang="en-GB" dirty="0"/>
          </a:p>
        </p:txBody>
      </p:sp>
      <p:sp>
        <p:nvSpPr>
          <p:cNvPr id="3" name="Content Placeholder 2">
            <a:extLst>
              <a:ext uri="{FF2B5EF4-FFF2-40B4-BE49-F238E27FC236}">
                <a16:creationId xmlns:a16="http://schemas.microsoft.com/office/drawing/2014/main" id="{1C9B778A-6CA5-5217-C82D-CFC7F632B8D4}"/>
              </a:ext>
            </a:extLst>
          </p:cNvPr>
          <p:cNvSpPr>
            <a:spLocks noGrp="1"/>
          </p:cNvSpPr>
          <p:nvPr>
            <p:ph idx="1"/>
          </p:nvPr>
        </p:nvSpPr>
        <p:spPr>
          <a:xfrm>
            <a:off x="786938" y="2286000"/>
            <a:ext cx="6304008" cy="4023360"/>
          </a:xfrm>
        </p:spPr>
        <p:txBody>
          <a:bodyPr>
            <a:normAutofit/>
          </a:bodyPr>
          <a:lstStyle/>
          <a:p>
            <a:r>
              <a:rPr lang="en-GB" sz="3000" b="0" i="0" dirty="0">
                <a:effectLst/>
              </a:rPr>
              <a:t>The coding phase sets out the common themes within the study and labels them via highlighted colour coding.</a:t>
            </a:r>
          </a:p>
          <a:p>
            <a:r>
              <a:rPr lang="en-GB" sz="3000" b="0" i="0" dirty="0">
                <a:effectLst/>
              </a:rPr>
              <a:t>Labelling common, linked statements codifies the subjects by </a:t>
            </a:r>
            <a:r>
              <a:rPr lang="en-GB" sz="3000" b="1" i="0" dirty="0">
                <a:effectLst/>
              </a:rPr>
              <a:t>dividing</a:t>
            </a:r>
            <a:r>
              <a:rPr lang="en-GB" sz="3000" b="0" i="0" dirty="0">
                <a:effectLst/>
              </a:rPr>
              <a:t> them into recurring themes. </a:t>
            </a:r>
          </a:p>
          <a:p>
            <a:r>
              <a:rPr lang="en-GB" sz="3000" b="0" i="0" dirty="0">
                <a:effectLst/>
              </a:rPr>
              <a:t>Any anomalies (i.e. unusual reactions) can also be flagged up for study.</a:t>
            </a:r>
          </a:p>
          <a:p>
            <a:endParaRPr lang="en-GB" dirty="0"/>
          </a:p>
        </p:txBody>
      </p:sp>
      <p:pic>
        <p:nvPicPr>
          <p:cNvPr id="6" name="Picture 5" descr="A picture containing text, sign, colorful, sale&#10;&#10;Description automatically generated">
            <a:extLst>
              <a:ext uri="{FF2B5EF4-FFF2-40B4-BE49-F238E27FC236}">
                <a16:creationId xmlns:a16="http://schemas.microsoft.com/office/drawing/2014/main" id="{25437E4A-7ED2-CA81-4ED5-A4D52D13100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395" r="25417" b="2"/>
          <a:stretch/>
        </p:blipFill>
        <p:spPr>
          <a:xfrm>
            <a:off x="7552266" y="10"/>
            <a:ext cx="4639733" cy="6857990"/>
          </a:xfrm>
          <a:prstGeom prst="rect">
            <a:avLst/>
          </a:prstGeom>
        </p:spPr>
      </p:pic>
    </p:spTree>
    <p:extLst>
      <p:ext uri="{BB962C8B-B14F-4D97-AF65-F5344CB8AC3E}">
        <p14:creationId xmlns:p14="http://schemas.microsoft.com/office/powerpoint/2010/main" val="4132515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2F5-D087-41F6-ADA3-1822407D9901}"/>
              </a:ext>
            </a:extLst>
          </p:cNvPr>
          <p:cNvSpPr>
            <a:spLocks noGrp="1"/>
          </p:cNvSpPr>
          <p:nvPr>
            <p:ph type="title"/>
          </p:nvPr>
        </p:nvSpPr>
        <p:spPr/>
        <p:txBody>
          <a:bodyPr/>
          <a:lstStyle/>
          <a:p>
            <a:r>
              <a:rPr lang="en-GB" dirty="0">
                <a:cs typeface="Calibri Light"/>
              </a:rPr>
              <a:t>What does ‘coding’ mean?</a:t>
            </a:r>
            <a:endParaRPr lang="en-GB" dirty="0"/>
          </a:p>
        </p:txBody>
      </p:sp>
      <p:sp>
        <p:nvSpPr>
          <p:cNvPr id="3" name="TextBox 2">
            <a:extLst>
              <a:ext uri="{FF2B5EF4-FFF2-40B4-BE49-F238E27FC236}">
                <a16:creationId xmlns:a16="http://schemas.microsoft.com/office/drawing/2014/main" id="{38A9D6BA-67B6-482F-8BC5-0C479D5AF200}"/>
              </a:ext>
            </a:extLst>
          </p:cNvPr>
          <p:cNvSpPr txBox="1"/>
          <p:nvPr/>
        </p:nvSpPr>
        <p:spPr>
          <a:xfrm>
            <a:off x="691024" y="2045066"/>
            <a:ext cx="673744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TW Cen MT"/>
                <a:cs typeface="Calibri"/>
              </a:rPr>
              <a:t>Coding is “how you define what the data you are </a:t>
            </a:r>
            <a:r>
              <a:rPr lang="en-US" sz="2400" dirty="0" err="1">
                <a:latin typeface="TW Cen MT"/>
                <a:cs typeface="Calibri"/>
              </a:rPr>
              <a:t>analysing</a:t>
            </a:r>
            <a:r>
              <a:rPr lang="en-US" sz="2400" dirty="0">
                <a:latin typeface="TW Cen MT"/>
                <a:cs typeface="Calibri"/>
              </a:rPr>
              <a:t> are about” (Gibbs, 2007). It is a process of identifying a passage in the text or other data items (photograph, image), searching and identifying concepts and finding relations between them. Therefore, coding is not just labeling; it is linking of data to the research idea and back to other data. </a:t>
            </a:r>
            <a:endParaRPr lang="en-GB" sz="2400" dirty="0">
              <a:ea typeface="+mn-lt"/>
              <a:cs typeface="+mn-lt"/>
            </a:endParaRPr>
          </a:p>
          <a:p>
            <a:endParaRPr lang="en-GB" sz="2400" dirty="0">
              <a:cs typeface="Calibri"/>
            </a:endParaRPr>
          </a:p>
          <a:p>
            <a:r>
              <a:rPr lang="en-GB" sz="2400" dirty="0">
                <a:cs typeface="Calibri"/>
              </a:rPr>
              <a:t>You are aiming to organise the data into manageable 'chunks' so that you can compare relevant responses.</a:t>
            </a: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1B9CDB55-365F-4E92-898B-3DC1E30030A8}"/>
              </a:ext>
            </a:extLst>
          </p:cNvPr>
          <p:cNvPicPr>
            <a:picLocks noChangeAspect="1"/>
          </p:cNvPicPr>
          <p:nvPr/>
        </p:nvPicPr>
        <p:blipFill>
          <a:blip r:embed="rId3"/>
          <a:stretch>
            <a:fillRect/>
          </a:stretch>
        </p:blipFill>
        <p:spPr>
          <a:xfrm>
            <a:off x="7498959" y="852593"/>
            <a:ext cx="4095578" cy="3979386"/>
          </a:xfrm>
          <a:prstGeom prst="rect">
            <a:avLst/>
          </a:prstGeom>
        </p:spPr>
      </p:pic>
      <p:sp>
        <p:nvSpPr>
          <p:cNvPr id="5" name="TextBox 4">
            <a:extLst>
              <a:ext uri="{FF2B5EF4-FFF2-40B4-BE49-F238E27FC236}">
                <a16:creationId xmlns:a16="http://schemas.microsoft.com/office/drawing/2014/main" id="{1FF40F21-402F-4580-843F-D3DE1C55D135}"/>
              </a:ext>
            </a:extLst>
          </p:cNvPr>
          <p:cNvSpPr txBox="1"/>
          <p:nvPr/>
        </p:nvSpPr>
        <p:spPr>
          <a:xfrm>
            <a:off x="8921833" y="4679807"/>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(NFER, 2013, p.11)</a:t>
            </a:r>
          </a:p>
        </p:txBody>
      </p:sp>
    </p:spTree>
    <p:extLst>
      <p:ext uri="{BB962C8B-B14F-4D97-AF65-F5344CB8AC3E}">
        <p14:creationId xmlns:p14="http://schemas.microsoft.com/office/powerpoint/2010/main" val="3529311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CDFDB-4B05-64DA-6A7F-854328FA1FA0}"/>
              </a:ext>
            </a:extLst>
          </p:cNvPr>
          <p:cNvSpPr>
            <a:spLocks noGrp="1"/>
          </p:cNvSpPr>
          <p:nvPr>
            <p:ph type="title"/>
          </p:nvPr>
        </p:nvSpPr>
        <p:spPr/>
        <p:txBody>
          <a:bodyPr/>
          <a:lstStyle/>
          <a:p>
            <a:endParaRPr lang="en-GB"/>
          </a:p>
        </p:txBody>
      </p:sp>
      <p:pic>
        <p:nvPicPr>
          <p:cNvPr id="12" name="Picture 11" descr="Graphical user interface, application&#10;&#10;Description automatically generated">
            <a:extLst>
              <a:ext uri="{FF2B5EF4-FFF2-40B4-BE49-F238E27FC236}">
                <a16:creationId xmlns:a16="http://schemas.microsoft.com/office/drawing/2014/main" id="{5B0A954F-50DA-E987-6450-6CC6F35E5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991" y="319890"/>
            <a:ext cx="6416180" cy="2927708"/>
          </a:xfrm>
          <a:prstGeom prst="rect">
            <a:avLst/>
          </a:prstGeom>
        </p:spPr>
      </p:pic>
      <p:pic>
        <p:nvPicPr>
          <p:cNvPr id="14" name="Picture 13" descr="Text, letter&#10;&#10;Description automatically generated">
            <a:extLst>
              <a:ext uri="{FF2B5EF4-FFF2-40B4-BE49-F238E27FC236}">
                <a16:creationId xmlns:a16="http://schemas.microsoft.com/office/drawing/2014/main" id="{3F5948B4-D8A0-9693-243D-E1ECE540FA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7229" y="4111924"/>
            <a:ext cx="3677089" cy="2426186"/>
          </a:xfrm>
          <a:prstGeom prst="rect">
            <a:avLst/>
          </a:prstGeom>
        </p:spPr>
      </p:pic>
      <p:pic>
        <p:nvPicPr>
          <p:cNvPr id="18" name="Picture 17" descr="A picture containing text, different, cluttered&#10;&#10;Description automatically generated">
            <a:extLst>
              <a:ext uri="{FF2B5EF4-FFF2-40B4-BE49-F238E27FC236}">
                <a16:creationId xmlns:a16="http://schemas.microsoft.com/office/drawing/2014/main" id="{6AB6215B-116F-4ADB-292E-604C61954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73836" y="4502989"/>
            <a:ext cx="7135469" cy="1931635"/>
          </a:xfrm>
          <a:prstGeom prst="rect">
            <a:avLst/>
          </a:prstGeom>
        </p:spPr>
      </p:pic>
      <p:pic>
        <p:nvPicPr>
          <p:cNvPr id="20" name="Picture 19" descr="A picture containing text, indoor, arranged&#10;&#10;Description automatically generated">
            <a:extLst>
              <a:ext uri="{FF2B5EF4-FFF2-40B4-BE49-F238E27FC236}">
                <a16:creationId xmlns:a16="http://schemas.microsoft.com/office/drawing/2014/main" id="{4EE2B089-110E-585D-CFFF-067B8E6D1A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46055" y="1006414"/>
            <a:ext cx="4895078" cy="3179277"/>
          </a:xfrm>
          <a:prstGeom prst="rect">
            <a:avLst/>
          </a:prstGeom>
        </p:spPr>
      </p:pic>
    </p:spTree>
    <p:extLst>
      <p:ext uri="{BB962C8B-B14F-4D97-AF65-F5344CB8AC3E}">
        <p14:creationId xmlns:p14="http://schemas.microsoft.com/office/powerpoint/2010/main" val="4217907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4580-CEC7-6474-0058-4EA397E13C7D}"/>
              </a:ext>
            </a:extLst>
          </p:cNvPr>
          <p:cNvSpPr>
            <a:spLocks noGrp="1"/>
          </p:cNvSpPr>
          <p:nvPr>
            <p:ph type="title"/>
          </p:nvPr>
        </p:nvSpPr>
        <p:spPr/>
        <p:txBody>
          <a:bodyPr/>
          <a:lstStyle/>
          <a:p>
            <a:r>
              <a:rPr lang="en-GB" sz="5400" dirty="0"/>
              <a:t>Thematic Analysis</a:t>
            </a:r>
            <a:br>
              <a:rPr lang="en-GB" sz="5400" dirty="0"/>
            </a:br>
            <a:r>
              <a:rPr lang="en-GB" sz="5400" dirty="0"/>
              <a:t>step 3: constructing themes</a:t>
            </a:r>
            <a:endParaRPr lang="en-GB" dirty="0"/>
          </a:p>
        </p:txBody>
      </p:sp>
      <p:sp>
        <p:nvSpPr>
          <p:cNvPr id="3" name="Content Placeholder 2">
            <a:extLst>
              <a:ext uri="{FF2B5EF4-FFF2-40B4-BE49-F238E27FC236}">
                <a16:creationId xmlns:a16="http://schemas.microsoft.com/office/drawing/2014/main" id="{03ED1631-CF1C-75D6-C8A1-DF6D0EA642DB}"/>
              </a:ext>
            </a:extLst>
          </p:cNvPr>
          <p:cNvSpPr>
            <a:spLocks noGrp="1"/>
          </p:cNvSpPr>
          <p:nvPr>
            <p:ph idx="1"/>
          </p:nvPr>
        </p:nvSpPr>
        <p:spPr>
          <a:xfrm>
            <a:off x="707923" y="2286000"/>
            <a:ext cx="9608573" cy="4023360"/>
          </a:xfrm>
        </p:spPr>
        <p:txBody>
          <a:bodyPr/>
          <a:lstStyle/>
          <a:p>
            <a:pPr algn="l"/>
            <a:r>
              <a:rPr lang="en-GB" sz="3000" b="0" i="0" dirty="0">
                <a:solidFill>
                  <a:srgbClr val="333333"/>
                </a:solidFill>
                <a:effectLst/>
                <a:latin typeface="Tw Cen MT "/>
              </a:rPr>
              <a:t>Labelled codes are </a:t>
            </a:r>
            <a:r>
              <a:rPr lang="en-GB" sz="3000" b="1" i="0" dirty="0">
                <a:solidFill>
                  <a:srgbClr val="333333"/>
                </a:solidFill>
                <a:effectLst/>
                <a:latin typeface="Tw Cen MT "/>
              </a:rPr>
              <a:t>combined</a:t>
            </a:r>
            <a:r>
              <a:rPr lang="en-GB" sz="3000" b="0" i="0" dirty="0">
                <a:solidFill>
                  <a:srgbClr val="333333"/>
                </a:solidFill>
                <a:effectLst/>
                <a:latin typeface="Tw Cen MT "/>
              </a:rPr>
              <a:t> into broader themes that cover a wide range of recurring statements and opinions.</a:t>
            </a:r>
          </a:p>
          <a:p>
            <a:pPr algn="l"/>
            <a:r>
              <a:rPr lang="en-GB" sz="3000" b="0" i="0" dirty="0">
                <a:solidFill>
                  <a:srgbClr val="333333"/>
                </a:solidFill>
                <a:effectLst/>
                <a:latin typeface="Tw Cen MT "/>
              </a:rPr>
              <a:t>These themes generally identify recurring threads of thought that run through several responses to the same question. </a:t>
            </a:r>
            <a:endParaRPr lang="en-GB" dirty="0"/>
          </a:p>
        </p:txBody>
      </p:sp>
      <p:pic>
        <p:nvPicPr>
          <p:cNvPr id="5" name="Picture 4" descr="Shape&#10;&#10;Description automatically generated with medium confidence">
            <a:extLst>
              <a:ext uri="{FF2B5EF4-FFF2-40B4-BE49-F238E27FC236}">
                <a16:creationId xmlns:a16="http://schemas.microsoft.com/office/drawing/2014/main" id="{BB7D5141-BE15-0133-50A2-C204B0A0D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0546" y="4444202"/>
            <a:ext cx="2633682" cy="2162191"/>
          </a:xfrm>
          <a:prstGeom prst="rect">
            <a:avLst/>
          </a:prstGeom>
        </p:spPr>
      </p:pic>
    </p:spTree>
    <p:extLst>
      <p:ext uri="{BB962C8B-B14F-4D97-AF65-F5344CB8AC3E}">
        <p14:creationId xmlns:p14="http://schemas.microsoft.com/office/powerpoint/2010/main" val="2927487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1996-CD8B-37C3-5AF5-FC54046153D0}"/>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4: reviewing themes</a:t>
            </a:r>
            <a:endParaRPr lang="en-GB" dirty="0"/>
          </a:p>
        </p:txBody>
      </p:sp>
      <p:sp>
        <p:nvSpPr>
          <p:cNvPr id="3" name="Content Placeholder 2">
            <a:extLst>
              <a:ext uri="{FF2B5EF4-FFF2-40B4-BE49-F238E27FC236}">
                <a16:creationId xmlns:a16="http://schemas.microsoft.com/office/drawing/2014/main" id="{A81A2455-9509-A741-DEE7-04748194CF1F}"/>
              </a:ext>
            </a:extLst>
          </p:cNvPr>
          <p:cNvSpPr>
            <a:spLocks noGrp="1"/>
          </p:cNvSpPr>
          <p:nvPr>
            <p:ph idx="1"/>
          </p:nvPr>
        </p:nvSpPr>
        <p:spPr>
          <a:xfrm>
            <a:off x="707923" y="2285999"/>
            <a:ext cx="6614651" cy="4454013"/>
          </a:xfrm>
        </p:spPr>
        <p:txBody>
          <a:bodyPr>
            <a:normAutofit lnSpcReduction="10000"/>
          </a:bodyPr>
          <a:lstStyle/>
          <a:p>
            <a:r>
              <a:rPr lang="en-GB" sz="2400" b="0" i="0" dirty="0">
                <a:effectLst/>
                <a:ea typeface="Lato" panose="020F0502020204030203" pitchFamily="34" charset="0"/>
                <a:cs typeface="Lato" panose="020F0502020204030203" pitchFamily="34" charset="0"/>
              </a:rPr>
              <a:t>As the study finalises, the researcher takes a look at exactly how they’re </a:t>
            </a:r>
            <a:r>
              <a:rPr lang="en-GB" sz="2400" b="1" i="0" dirty="0">
                <a:effectLst/>
                <a:ea typeface="Lato" panose="020F0502020204030203" pitchFamily="34" charset="0"/>
                <a:cs typeface="Lato" panose="020F0502020204030203" pitchFamily="34" charset="0"/>
              </a:rPr>
              <a:t>categorising</a:t>
            </a:r>
            <a:r>
              <a:rPr lang="en-GB" sz="2400" b="0" i="0" dirty="0">
                <a:effectLst/>
                <a:ea typeface="Lato" panose="020F0502020204030203" pitchFamily="34" charset="0"/>
                <a:cs typeface="Lato" panose="020F0502020204030203" pitchFamily="34" charset="0"/>
              </a:rPr>
              <a:t> what they have found.</a:t>
            </a:r>
          </a:p>
          <a:p>
            <a:r>
              <a:rPr lang="en-GB" sz="2400" b="0" i="0" dirty="0">
                <a:effectLst/>
                <a:ea typeface="Lato" panose="020F0502020204030203" pitchFamily="34" charset="0"/>
                <a:cs typeface="Lato" panose="020F0502020204030203" pitchFamily="34" charset="0"/>
              </a:rPr>
              <a:t>On reflection, some labels might fit into different themes better than their first assigned category. </a:t>
            </a:r>
          </a:p>
          <a:p>
            <a:r>
              <a:rPr lang="en-GB" sz="2400" b="0" i="0" dirty="0">
                <a:effectLst/>
                <a:ea typeface="Lato" panose="020F0502020204030203" pitchFamily="34" charset="0"/>
                <a:cs typeface="Lato" panose="020F0502020204030203" pitchFamily="34" charset="0"/>
              </a:rPr>
              <a:t>Others might reflect a strand of thought that initially seemed relevant but lacked significant presence elsewhere. </a:t>
            </a:r>
          </a:p>
          <a:p>
            <a:r>
              <a:rPr lang="en-GB" sz="2400" b="0" i="0" dirty="0">
                <a:effectLst/>
                <a:ea typeface="Lato" panose="020F0502020204030203" pitchFamily="34" charset="0"/>
                <a:cs typeface="Lato" panose="020F0502020204030203" pitchFamily="34" charset="0"/>
              </a:rPr>
              <a:t>Smaller themes might require careful reflection on whether they justify an entire category.</a:t>
            </a:r>
          </a:p>
          <a:p>
            <a:r>
              <a:rPr lang="en-GB" sz="2400" b="0" i="0" dirty="0">
                <a:effectLst/>
                <a:ea typeface="Lato" panose="020F0502020204030203" pitchFamily="34" charset="0"/>
                <a:cs typeface="Lato" panose="020F0502020204030203" pitchFamily="34" charset="0"/>
              </a:rPr>
              <a:t>The researcher also watches carefully for observer bias.</a:t>
            </a:r>
          </a:p>
          <a:p>
            <a:endParaRPr lang="en-GB" sz="2000" dirty="0"/>
          </a:p>
        </p:txBody>
      </p:sp>
      <p:pic>
        <p:nvPicPr>
          <p:cNvPr id="5" name="Picture 4" descr="Magnifying glass on clear background">
            <a:extLst>
              <a:ext uri="{FF2B5EF4-FFF2-40B4-BE49-F238E27FC236}">
                <a16:creationId xmlns:a16="http://schemas.microsoft.com/office/drawing/2014/main" id="{106DD06A-BF42-EDA2-9215-992BBAEDC2EE}"/>
              </a:ext>
            </a:extLst>
          </p:cNvPr>
          <p:cNvPicPr>
            <a:picLocks noChangeAspect="1"/>
          </p:cNvPicPr>
          <p:nvPr/>
        </p:nvPicPr>
        <p:blipFill rotWithShape="1">
          <a:blip r:embed="rId2"/>
          <a:srcRect l="40560" r="14280" b="-1"/>
          <a:stretch/>
        </p:blipFill>
        <p:spPr>
          <a:xfrm>
            <a:off x="7552266" y="10"/>
            <a:ext cx="4639733" cy="6857990"/>
          </a:xfrm>
          <a:prstGeom prst="rect">
            <a:avLst/>
          </a:prstGeom>
        </p:spPr>
      </p:pic>
    </p:spTree>
    <p:extLst>
      <p:ext uri="{BB962C8B-B14F-4D97-AF65-F5344CB8AC3E}">
        <p14:creationId xmlns:p14="http://schemas.microsoft.com/office/powerpoint/2010/main" val="1884353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674A6-806D-903D-AB36-46BD16423643}"/>
              </a:ext>
            </a:extLst>
          </p:cNvPr>
          <p:cNvSpPr>
            <a:spLocks noGrp="1"/>
          </p:cNvSpPr>
          <p:nvPr>
            <p:ph type="title"/>
          </p:nvPr>
        </p:nvSpPr>
        <p:spPr>
          <a:xfrm>
            <a:off x="1024128" y="585216"/>
            <a:ext cx="6066818" cy="1499616"/>
          </a:xfrm>
        </p:spPr>
        <p:txBody>
          <a:bodyPr>
            <a:normAutofit/>
          </a:bodyPr>
          <a:lstStyle/>
          <a:p>
            <a:r>
              <a:rPr lang="en-GB"/>
              <a:t>Thematic Analysis</a:t>
            </a:r>
            <a:br>
              <a:rPr lang="en-GB"/>
            </a:br>
            <a:r>
              <a:rPr lang="en-GB"/>
              <a:t>step 5: defining themes</a:t>
            </a:r>
            <a:endParaRPr lang="en-GB" dirty="0"/>
          </a:p>
        </p:txBody>
      </p:sp>
      <p:sp>
        <p:nvSpPr>
          <p:cNvPr id="3" name="Content Placeholder 2">
            <a:extLst>
              <a:ext uri="{FF2B5EF4-FFF2-40B4-BE49-F238E27FC236}">
                <a16:creationId xmlns:a16="http://schemas.microsoft.com/office/drawing/2014/main" id="{22EE33A6-739C-7517-6D5F-FF607084F582}"/>
              </a:ext>
            </a:extLst>
          </p:cNvPr>
          <p:cNvSpPr>
            <a:spLocks noGrp="1"/>
          </p:cNvSpPr>
          <p:nvPr>
            <p:ph idx="1"/>
          </p:nvPr>
        </p:nvSpPr>
        <p:spPr>
          <a:xfrm>
            <a:off x="1024128" y="2286000"/>
            <a:ext cx="6066818" cy="4023360"/>
          </a:xfrm>
        </p:spPr>
        <p:txBody>
          <a:bodyPr>
            <a:normAutofit/>
          </a:bodyPr>
          <a:lstStyle/>
          <a:p>
            <a:r>
              <a:rPr lang="en-GB" sz="3000" b="0" i="0" dirty="0">
                <a:effectLst/>
                <a:ea typeface="Lato" panose="020F0502020204030203" pitchFamily="34" charset="0"/>
                <a:cs typeface="Lato" panose="020F0502020204030203" pitchFamily="34" charset="0"/>
              </a:rPr>
              <a:t>The penultimate step is </a:t>
            </a:r>
            <a:r>
              <a:rPr lang="en-GB" sz="3000" b="1" i="0" dirty="0">
                <a:effectLst/>
                <a:ea typeface="Lato" panose="020F0502020204030203" pitchFamily="34" charset="0"/>
                <a:cs typeface="Lato" panose="020F0502020204030203" pitchFamily="34" charset="0"/>
              </a:rPr>
              <a:t>reviewing</a:t>
            </a:r>
            <a:r>
              <a:rPr lang="en-GB" sz="3000" b="0" i="0" dirty="0">
                <a:effectLst/>
                <a:ea typeface="Lato" panose="020F0502020204030203" pitchFamily="34" charset="0"/>
                <a:cs typeface="Lato" panose="020F0502020204030203" pitchFamily="34" charset="0"/>
              </a:rPr>
              <a:t> category and theme names for clarity and accuracy.</a:t>
            </a:r>
          </a:p>
          <a:p>
            <a:r>
              <a:rPr lang="en-GB" sz="3000" b="0" i="0" dirty="0">
                <a:effectLst/>
                <a:ea typeface="Lato" panose="020F0502020204030203" pitchFamily="34" charset="0"/>
                <a:cs typeface="Lato" panose="020F0502020204030203" pitchFamily="34" charset="0"/>
              </a:rPr>
              <a:t>Titles are then changed, clarified, deleted and merged as appropriate.</a:t>
            </a:r>
          </a:p>
          <a:p>
            <a:endParaRPr lang="en-GB" dirty="0"/>
          </a:p>
        </p:txBody>
      </p:sp>
      <p:pic>
        <p:nvPicPr>
          <p:cNvPr id="5" name="Picture 4" descr="Maze">
            <a:extLst>
              <a:ext uri="{FF2B5EF4-FFF2-40B4-BE49-F238E27FC236}">
                <a16:creationId xmlns:a16="http://schemas.microsoft.com/office/drawing/2014/main" id="{5A5288A7-DA97-B168-A9B0-913D1691911C}"/>
              </a:ext>
            </a:extLst>
          </p:cNvPr>
          <p:cNvPicPr>
            <a:picLocks noChangeAspect="1"/>
          </p:cNvPicPr>
          <p:nvPr/>
        </p:nvPicPr>
        <p:blipFill rotWithShape="1">
          <a:blip r:embed="rId2"/>
          <a:srcRect l="24359" r="30481" b="-1"/>
          <a:stretch/>
        </p:blipFill>
        <p:spPr>
          <a:xfrm>
            <a:off x="7552266" y="10"/>
            <a:ext cx="4639733" cy="6857990"/>
          </a:xfrm>
          <a:prstGeom prst="rect">
            <a:avLst/>
          </a:prstGeom>
        </p:spPr>
      </p:pic>
    </p:spTree>
    <p:extLst>
      <p:ext uri="{BB962C8B-B14F-4D97-AF65-F5344CB8AC3E}">
        <p14:creationId xmlns:p14="http://schemas.microsoft.com/office/powerpoint/2010/main" val="1228133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45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616AE-F447-2675-273A-B8DFDF521DD9}"/>
              </a:ext>
            </a:extLst>
          </p:cNvPr>
          <p:cNvSpPr>
            <a:spLocks noGrp="1"/>
          </p:cNvSpPr>
          <p:nvPr>
            <p:ph type="title"/>
          </p:nvPr>
        </p:nvSpPr>
        <p:spPr>
          <a:xfrm>
            <a:off x="1024128" y="585216"/>
            <a:ext cx="6323227" cy="1499616"/>
          </a:xfrm>
        </p:spPr>
        <p:txBody>
          <a:bodyPr>
            <a:normAutofit/>
          </a:bodyPr>
          <a:lstStyle/>
          <a:p>
            <a:r>
              <a:rPr lang="en-GB" sz="3500" dirty="0">
                <a:solidFill>
                  <a:srgbClr val="FFFFFF"/>
                </a:solidFill>
              </a:rPr>
              <a:t>Thematic Analysis</a:t>
            </a:r>
            <a:br>
              <a:rPr lang="en-GB" sz="3500" dirty="0">
                <a:solidFill>
                  <a:srgbClr val="FFFFFF"/>
                </a:solidFill>
              </a:rPr>
            </a:br>
            <a:r>
              <a:rPr lang="en-GB" sz="3500" dirty="0">
                <a:solidFill>
                  <a:srgbClr val="FFFFFF"/>
                </a:solidFill>
              </a:rPr>
              <a:t>step 6: writing a thematic analysis (1)</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CF71E6-D6B2-FFE5-DAA5-4C56EDD92D14}"/>
              </a:ext>
            </a:extLst>
          </p:cNvPr>
          <p:cNvSpPr>
            <a:spLocks noGrp="1"/>
          </p:cNvSpPr>
          <p:nvPr>
            <p:ph idx="1"/>
          </p:nvPr>
        </p:nvSpPr>
        <p:spPr>
          <a:xfrm>
            <a:off x="707924" y="2286000"/>
            <a:ext cx="6323232" cy="4023360"/>
          </a:xfrm>
        </p:spPr>
        <p:txBody>
          <a:bodyPr>
            <a:normAutofit/>
          </a:bodyPr>
          <a:lstStyle/>
          <a:p>
            <a:r>
              <a:rPr lang="en-GB" sz="2000" b="0" dirty="0">
                <a:solidFill>
                  <a:srgbClr val="FFFFFF"/>
                </a:solidFill>
                <a:effectLst/>
                <a:ea typeface="Lato" panose="020F0502020204030203" pitchFamily="34" charset="0"/>
                <a:cs typeface="Lato" panose="020F0502020204030203" pitchFamily="34" charset="0"/>
              </a:rPr>
              <a:t>Once all the data has been processed, categorized, and analysed, it is time to </a:t>
            </a:r>
            <a:r>
              <a:rPr lang="en-GB" sz="2000" b="1" dirty="0">
                <a:solidFill>
                  <a:srgbClr val="FFFFFF"/>
                </a:solidFill>
                <a:effectLst/>
                <a:ea typeface="Lato" panose="020F0502020204030203" pitchFamily="34" charset="0"/>
                <a:cs typeface="Lato" panose="020F0502020204030203" pitchFamily="34" charset="0"/>
              </a:rPr>
              <a:t>create</a:t>
            </a:r>
            <a:r>
              <a:rPr lang="en-GB" sz="2000" b="0" dirty="0">
                <a:solidFill>
                  <a:srgbClr val="FFFFFF"/>
                </a:solidFill>
                <a:effectLst/>
                <a:ea typeface="Lato" panose="020F0502020204030203" pitchFamily="34" charset="0"/>
                <a:cs typeface="Lato" panose="020F0502020204030203" pitchFamily="34" charset="0"/>
              </a:rPr>
              <a:t> the study’s final paper.</a:t>
            </a:r>
          </a:p>
          <a:p>
            <a:r>
              <a:rPr lang="en-GB" sz="2000" b="0" dirty="0">
                <a:solidFill>
                  <a:srgbClr val="FFFFFF"/>
                </a:solidFill>
                <a:effectLst/>
                <a:ea typeface="Lato" panose="020F0502020204030203" pitchFamily="34" charset="0"/>
                <a:cs typeface="Lato" panose="020F0502020204030203" pitchFamily="34" charset="0"/>
              </a:rPr>
              <a:t>The written summary serves as an explanation of how the data was collected, the methodology used to divide it, and outlines what conclusions and arguments (if any) can be drawn from what was found. It may also detail theories and potential topics for future study.</a:t>
            </a:r>
          </a:p>
          <a:p>
            <a:br>
              <a:rPr lang="en-GB" sz="1500" b="1" dirty="0">
                <a:solidFill>
                  <a:srgbClr val="FFFFFF"/>
                </a:solidFill>
                <a:effectLst/>
                <a:latin typeface="Lato" panose="020F0502020204030203" pitchFamily="34" charset="0"/>
              </a:rPr>
            </a:br>
            <a:endParaRPr lang="en-GB" sz="1500" dirty="0">
              <a:solidFill>
                <a:srgbClr val="FFFFFF"/>
              </a:solidFill>
            </a:endParaRPr>
          </a:p>
        </p:txBody>
      </p:sp>
      <p:pic>
        <p:nvPicPr>
          <p:cNvPr id="5" name="Picture 4" descr="Piles of paper">
            <a:extLst>
              <a:ext uri="{FF2B5EF4-FFF2-40B4-BE49-F238E27FC236}">
                <a16:creationId xmlns:a16="http://schemas.microsoft.com/office/drawing/2014/main" id="{6CDA8FC7-8C4A-D5BB-F7B9-6B9B461200B2}"/>
              </a:ext>
            </a:extLst>
          </p:cNvPr>
          <p:cNvPicPr>
            <a:picLocks noChangeAspect="1"/>
          </p:cNvPicPr>
          <p:nvPr/>
        </p:nvPicPr>
        <p:blipFill rotWithShape="1">
          <a:blip r:embed="rId2"/>
          <a:srcRect l="36952" r="17888" b="-1"/>
          <a:stretch/>
        </p:blipFill>
        <p:spPr>
          <a:xfrm>
            <a:off x="7552266" y="10"/>
            <a:ext cx="4639734" cy="6857990"/>
          </a:xfrm>
          <a:prstGeom prst="rect">
            <a:avLst/>
          </a:prstGeom>
        </p:spPr>
      </p:pic>
    </p:spTree>
    <p:extLst>
      <p:ext uri="{BB962C8B-B14F-4D97-AF65-F5344CB8AC3E}">
        <p14:creationId xmlns:p14="http://schemas.microsoft.com/office/powerpoint/2010/main" val="1106386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3D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2E3A2-B03A-E80B-3BF2-73B86F92456C}"/>
              </a:ext>
            </a:extLst>
          </p:cNvPr>
          <p:cNvSpPr>
            <a:spLocks noGrp="1"/>
          </p:cNvSpPr>
          <p:nvPr>
            <p:ph type="title"/>
          </p:nvPr>
        </p:nvSpPr>
        <p:spPr>
          <a:xfrm>
            <a:off x="1024128" y="585216"/>
            <a:ext cx="6007027" cy="1499616"/>
          </a:xfrm>
        </p:spPr>
        <p:txBody>
          <a:bodyPr>
            <a:normAutofit/>
          </a:bodyPr>
          <a:lstStyle/>
          <a:p>
            <a:r>
              <a:rPr lang="en-GB" sz="3500">
                <a:solidFill>
                  <a:srgbClr val="FFFFFF"/>
                </a:solidFill>
              </a:rPr>
              <a:t>Thematic Analysis</a:t>
            </a:r>
            <a:br>
              <a:rPr lang="en-GB" sz="3500">
                <a:solidFill>
                  <a:srgbClr val="FFFFFF"/>
                </a:solidFill>
              </a:rPr>
            </a:br>
            <a:r>
              <a:rPr lang="en-GB" sz="3500">
                <a:solidFill>
                  <a:srgbClr val="FFFFFF"/>
                </a:solidFill>
              </a:rPr>
              <a:t>step 6: writing a thematic analysis 2</a:t>
            </a:r>
          </a:p>
        </p:txBody>
      </p:sp>
      <p:cxnSp>
        <p:nvCxnSpPr>
          <p:cNvPr id="21" name="Straight Connector 2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FAE4D1-195D-4901-5C0B-C2C6B5E187C7}"/>
              </a:ext>
            </a:extLst>
          </p:cNvPr>
          <p:cNvSpPr>
            <a:spLocks noGrp="1"/>
          </p:cNvSpPr>
          <p:nvPr>
            <p:ph idx="1"/>
          </p:nvPr>
        </p:nvSpPr>
        <p:spPr>
          <a:xfrm>
            <a:off x="762000" y="2286000"/>
            <a:ext cx="6427838" cy="4023360"/>
          </a:xfrm>
        </p:spPr>
        <p:txBody>
          <a:bodyPr>
            <a:normAutofit/>
          </a:bodyPr>
          <a:lstStyle/>
          <a:p>
            <a:r>
              <a:rPr lang="en-GB" b="0" dirty="0">
                <a:solidFill>
                  <a:srgbClr val="FFFFFF"/>
                </a:solidFill>
                <a:effectLst/>
                <a:ea typeface="Lato" panose="020F0502020204030203" pitchFamily="34" charset="0"/>
                <a:cs typeface="Lato" panose="020F0502020204030203" pitchFamily="34" charset="0"/>
              </a:rPr>
              <a:t>Every final thematic analysis should contain:</a:t>
            </a:r>
          </a:p>
          <a:p>
            <a:endParaRPr lang="en-GB" b="0" dirty="0">
              <a:solidFill>
                <a:srgbClr val="FFFFFF"/>
              </a:solidFill>
              <a:effectLst/>
              <a:ea typeface="Lato" panose="020F0502020204030203" pitchFamily="34" charset="0"/>
              <a:cs typeface="Lato" panose="020F0502020204030203" pitchFamily="34" charset="0"/>
            </a:endParaRP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An </a:t>
            </a:r>
            <a:r>
              <a:rPr lang="en-GB" b="1" dirty="0">
                <a:solidFill>
                  <a:srgbClr val="FFFFFF"/>
                </a:solidFill>
                <a:effectLst/>
                <a:ea typeface="Lato" panose="020F0502020204030203" pitchFamily="34" charset="0"/>
                <a:cs typeface="Lato" panose="020F0502020204030203" pitchFamily="34" charset="0"/>
              </a:rPr>
              <a:t>introduction,</a:t>
            </a:r>
            <a:r>
              <a:rPr lang="en-GB" b="0" dirty="0">
                <a:solidFill>
                  <a:srgbClr val="FFFFFF"/>
                </a:solidFill>
                <a:effectLst/>
                <a:ea typeface="Lato" panose="020F0502020204030203" pitchFamily="34" charset="0"/>
                <a:cs typeface="Lato" panose="020F0502020204030203" pitchFamily="34" charset="0"/>
              </a:rPr>
              <a:t> stating aims and prior knowledge</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methodology</a:t>
            </a:r>
            <a:r>
              <a:rPr lang="en-GB" b="0" dirty="0">
                <a:solidFill>
                  <a:srgbClr val="FFFFFF"/>
                </a:solidFill>
                <a:effectLst/>
                <a:ea typeface="Lato" panose="020F0502020204030203" pitchFamily="34" charset="0"/>
                <a:cs typeface="Lato" panose="020F0502020204030203" pitchFamily="34" charset="0"/>
              </a:rPr>
              <a:t> outline, stating how and where data was gathered</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results</a:t>
            </a:r>
            <a:r>
              <a:rPr lang="en-GB" b="0" dirty="0">
                <a:solidFill>
                  <a:srgbClr val="FFFFFF"/>
                </a:solidFill>
                <a:effectLst/>
                <a:ea typeface="Lato" panose="020F0502020204030203" pitchFamily="34" charset="0"/>
                <a:cs typeface="Lato" panose="020F0502020204030203" pitchFamily="34" charset="0"/>
              </a:rPr>
              <a:t> section, outlining findings, labels, and categories identified</a:t>
            </a:r>
          </a:p>
          <a:p>
            <a:pPr>
              <a:buFont typeface="Arial" panose="020B0604020202020204" pitchFamily="34" charset="0"/>
              <a:buChar char="•"/>
            </a:pPr>
            <a:r>
              <a:rPr lang="en-GB" b="0" dirty="0">
                <a:solidFill>
                  <a:srgbClr val="FFFFFF"/>
                </a:solidFill>
                <a:effectLst/>
                <a:ea typeface="Lato" panose="020F0502020204030203" pitchFamily="34" charset="0"/>
                <a:cs typeface="Lato" panose="020F0502020204030203" pitchFamily="34" charset="0"/>
              </a:rPr>
              <a:t>A </a:t>
            </a:r>
            <a:r>
              <a:rPr lang="en-GB" b="1" dirty="0">
                <a:solidFill>
                  <a:srgbClr val="FFFFFF"/>
                </a:solidFill>
                <a:effectLst/>
                <a:ea typeface="Lato" panose="020F0502020204030203" pitchFamily="34" charset="0"/>
                <a:cs typeface="Lato" panose="020F0502020204030203" pitchFamily="34" charset="0"/>
              </a:rPr>
              <a:t>conclusion,</a:t>
            </a:r>
            <a:r>
              <a:rPr lang="en-GB" b="0" dirty="0">
                <a:solidFill>
                  <a:srgbClr val="FFFFFF"/>
                </a:solidFill>
                <a:effectLst/>
                <a:ea typeface="Lato" panose="020F0502020204030203" pitchFamily="34" charset="0"/>
                <a:cs typeface="Lato" panose="020F0502020204030203" pitchFamily="34" charset="0"/>
              </a:rPr>
              <a:t> detailing what can be drawn from the above</a:t>
            </a:r>
          </a:p>
          <a:p>
            <a:endParaRPr lang="en-GB" dirty="0">
              <a:solidFill>
                <a:srgbClr val="FFFFFF"/>
              </a:solidFill>
            </a:endParaRPr>
          </a:p>
        </p:txBody>
      </p:sp>
      <p:pic>
        <p:nvPicPr>
          <p:cNvPr id="13" name="Picture 4" descr="Sticky notes on a wall">
            <a:extLst>
              <a:ext uri="{FF2B5EF4-FFF2-40B4-BE49-F238E27FC236}">
                <a16:creationId xmlns:a16="http://schemas.microsoft.com/office/drawing/2014/main" id="{AC72A5A5-3883-79CD-9670-CD3FEE8ACD50}"/>
              </a:ext>
            </a:extLst>
          </p:cNvPr>
          <p:cNvPicPr>
            <a:picLocks noChangeAspect="1"/>
          </p:cNvPicPr>
          <p:nvPr/>
        </p:nvPicPr>
        <p:blipFill rotWithShape="1">
          <a:blip r:embed="rId2"/>
          <a:srcRect l="26858" r="25953" b="2"/>
          <a:stretch/>
        </p:blipFill>
        <p:spPr>
          <a:xfrm>
            <a:off x="7552266" y="10"/>
            <a:ext cx="4639734" cy="6857990"/>
          </a:xfrm>
          <a:prstGeom prst="rect">
            <a:avLst/>
          </a:prstGeom>
        </p:spPr>
      </p:pic>
    </p:spTree>
    <p:extLst>
      <p:ext uri="{BB962C8B-B14F-4D97-AF65-F5344CB8AC3E}">
        <p14:creationId xmlns:p14="http://schemas.microsoft.com/office/powerpoint/2010/main" val="4289149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D0AA5-960A-F59C-7FD4-590DCC97BDB7}"/>
              </a:ext>
            </a:extLst>
          </p:cNvPr>
          <p:cNvSpPr>
            <a:spLocks noGrp="1"/>
          </p:cNvSpPr>
          <p:nvPr>
            <p:ph type="title"/>
          </p:nvPr>
        </p:nvSpPr>
        <p:spPr/>
        <p:txBody>
          <a:bodyPr/>
          <a:lstStyle/>
          <a:p>
            <a:r>
              <a:rPr lang="en-GB" dirty="0">
                <a:cs typeface="Calibri Light"/>
              </a:rPr>
              <a:t>Consideration of Thematic Analysis</a:t>
            </a:r>
            <a:endParaRPr lang="en-GB" dirty="0"/>
          </a:p>
        </p:txBody>
      </p:sp>
      <p:sp>
        <p:nvSpPr>
          <p:cNvPr id="5" name="Text Placeholder 4">
            <a:extLst>
              <a:ext uri="{FF2B5EF4-FFF2-40B4-BE49-F238E27FC236}">
                <a16:creationId xmlns:a16="http://schemas.microsoft.com/office/drawing/2014/main" id="{E576E3CB-E7E9-33E9-0E9D-090208185121}"/>
              </a:ext>
            </a:extLst>
          </p:cNvPr>
          <p:cNvSpPr>
            <a:spLocks noGrp="1"/>
          </p:cNvSpPr>
          <p:nvPr>
            <p:ph type="body" idx="1"/>
          </p:nvPr>
        </p:nvSpPr>
        <p:spPr/>
        <p:txBody>
          <a:bodyPr/>
          <a:lstStyle/>
          <a:p>
            <a:r>
              <a:rPr lang="en-GB" dirty="0">
                <a:cs typeface="Calibri"/>
              </a:rPr>
              <a:t>Strengths</a:t>
            </a:r>
            <a:endParaRPr lang="en-GB" dirty="0"/>
          </a:p>
        </p:txBody>
      </p:sp>
      <p:sp>
        <p:nvSpPr>
          <p:cNvPr id="3" name="Content Placeholder 2">
            <a:extLst>
              <a:ext uri="{FF2B5EF4-FFF2-40B4-BE49-F238E27FC236}">
                <a16:creationId xmlns:a16="http://schemas.microsoft.com/office/drawing/2014/main" id="{B2FA6FFA-CECF-F675-32A7-702720D0C157}"/>
              </a:ext>
            </a:extLst>
          </p:cNvPr>
          <p:cNvSpPr>
            <a:spLocks noGrp="1"/>
          </p:cNvSpPr>
          <p:nvPr>
            <p:ph sz="half" idx="2"/>
          </p:nvPr>
        </p:nvSpPr>
        <p:spPr/>
        <p:txBody>
          <a:bodyPr vert="horz" lIns="91440" tIns="45720" rIns="91440" bIns="45720" rtlCol="0" anchor="t">
            <a:normAutofit/>
          </a:bodyPr>
          <a:lstStyle/>
          <a:p>
            <a:r>
              <a:rPr lang="en-GB" dirty="0">
                <a:ea typeface="+mn-lt"/>
                <a:cs typeface="+mn-lt"/>
              </a:rPr>
              <a:t>Flexible approach to qualitative analysis;</a:t>
            </a:r>
          </a:p>
          <a:p>
            <a:r>
              <a:rPr lang="en-GB" dirty="0">
                <a:ea typeface="+mn-lt"/>
                <a:cs typeface="+mn-lt"/>
              </a:rPr>
              <a:t>Enables researchers to generate new insights and concepts derived from data;</a:t>
            </a:r>
          </a:p>
          <a:p>
            <a:r>
              <a:rPr lang="en-GB" dirty="0">
                <a:ea typeface="+mn-lt"/>
                <a:cs typeface="+mn-lt"/>
              </a:rPr>
              <a:t>An accessible approach for novice researchers;</a:t>
            </a:r>
          </a:p>
          <a:p>
            <a:r>
              <a:rPr lang="en-GB" dirty="0">
                <a:ea typeface="+mn-lt"/>
                <a:cs typeface="+mn-lt"/>
              </a:rPr>
              <a:t>Can be used for any type of research.</a:t>
            </a:r>
            <a:endParaRPr lang="en-GB" dirty="0">
              <a:cs typeface="Calibri" panose="020F0502020204030204"/>
            </a:endParaRPr>
          </a:p>
        </p:txBody>
      </p:sp>
      <p:sp>
        <p:nvSpPr>
          <p:cNvPr id="6" name="Text Placeholder 5">
            <a:extLst>
              <a:ext uri="{FF2B5EF4-FFF2-40B4-BE49-F238E27FC236}">
                <a16:creationId xmlns:a16="http://schemas.microsoft.com/office/drawing/2014/main" id="{A9434DF0-959F-5891-5304-F06A6EA5FB93}"/>
              </a:ext>
            </a:extLst>
          </p:cNvPr>
          <p:cNvSpPr>
            <a:spLocks noGrp="1"/>
          </p:cNvSpPr>
          <p:nvPr>
            <p:ph type="body" sz="quarter" idx="3"/>
          </p:nvPr>
        </p:nvSpPr>
        <p:spPr/>
        <p:txBody>
          <a:bodyPr/>
          <a:lstStyle/>
          <a:p>
            <a:r>
              <a:rPr lang="en-GB" dirty="0">
                <a:cs typeface="Calibri"/>
              </a:rPr>
              <a:t>Limitations</a:t>
            </a:r>
            <a:endParaRPr lang="en-GB" dirty="0"/>
          </a:p>
        </p:txBody>
      </p:sp>
      <p:sp>
        <p:nvSpPr>
          <p:cNvPr id="4" name="Content Placeholder 3">
            <a:extLst>
              <a:ext uri="{FF2B5EF4-FFF2-40B4-BE49-F238E27FC236}">
                <a16:creationId xmlns:a16="http://schemas.microsoft.com/office/drawing/2014/main" id="{3EF98BC1-76ED-72A2-0112-40C18816BBC3}"/>
              </a:ext>
            </a:extLst>
          </p:cNvPr>
          <p:cNvSpPr>
            <a:spLocks noGrp="1"/>
          </p:cNvSpPr>
          <p:nvPr>
            <p:ph sz="quarter" idx="4"/>
          </p:nvPr>
        </p:nvSpPr>
        <p:spPr/>
        <p:txBody>
          <a:bodyPr vert="horz" lIns="91440" tIns="45720" rIns="91440" bIns="45720" rtlCol="0" anchor="t">
            <a:normAutofit/>
          </a:bodyPr>
          <a:lstStyle/>
          <a:p>
            <a:r>
              <a:rPr lang="en-GB" dirty="0">
                <a:ea typeface="+mn-lt"/>
                <a:cs typeface="+mn-lt"/>
              </a:rPr>
              <a:t>Many different ways to interpret meaning from the data set;</a:t>
            </a:r>
          </a:p>
          <a:p>
            <a:r>
              <a:rPr lang="en-GB" dirty="0">
                <a:ea typeface="+mn-lt"/>
                <a:cs typeface="+mn-lt"/>
              </a:rPr>
              <a:t>Can feel intimidating to interpret what data is or isn’t important;</a:t>
            </a:r>
          </a:p>
          <a:p>
            <a:r>
              <a:rPr lang="en-GB" dirty="0">
                <a:cs typeface="Calibri" panose="020F0502020204030204"/>
              </a:rPr>
              <a:t>Can be time consuming.</a:t>
            </a:r>
          </a:p>
          <a:p>
            <a:endParaRPr lang="en-GB" dirty="0">
              <a:cs typeface="Calibri" panose="020F0502020204030204"/>
            </a:endParaRPr>
          </a:p>
        </p:txBody>
      </p:sp>
    </p:spTree>
    <p:extLst>
      <p:ext uri="{BB962C8B-B14F-4D97-AF65-F5344CB8AC3E}">
        <p14:creationId xmlns:p14="http://schemas.microsoft.com/office/powerpoint/2010/main" val="1472135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F4DD-0999-A5B7-0D92-E151691AA92E}"/>
              </a:ext>
            </a:extLst>
          </p:cNvPr>
          <p:cNvSpPr>
            <a:spLocks noGrp="1"/>
          </p:cNvSpPr>
          <p:nvPr>
            <p:ph type="title"/>
          </p:nvPr>
        </p:nvSpPr>
        <p:spPr/>
        <p:txBody>
          <a:bodyPr>
            <a:normAutofit/>
          </a:bodyPr>
          <a:lstStyle/>
          <a:p>
            <a:br>
              <a:rPr lang="en-GB" sz="5400" dirty="0">
                <a:ea typeface="+mn-lt"/>
                <a:cs typeface="+mn-lt"/>
              </a:rPr>
            </a:br>
            <a:r>
              <a:rPr lang="en-GB" sz="5400" dirty="0">
                <a:ea typeface="+mn-lt"/>
                <a:cs typeface="+mn-lt"/>
              </a:rPr>
              <a:t>Video</a:t>
            </a:r>
            <a:endParaRPr lang="en-GB" dirty="0"/>
          </a:p>
        </p:txBody>
      </p:sp>
      <p:sp>
        <p:nvSpPr>
          <p:cNvPr id="5" name="Content Placeholder 4">
            <a:extLst>
              <a:ext uri="{FF2B5EF4-FFF2-40B4-BE49-F238E27FC236}">
                <a16:creationId xmlns:a16="http://schemas.microsoft.com/office/drawing/2014/main" id="{5E4F1865-891F-FBDF-5E81-23A85B5399E6}"/>
              </a:ext>
            </a:extLst>
          </p:cNvPr>
          <p:cNvSpPr>
            <a:spLocks noGrp="1"/>
          </p:cNvSpPr>
          <p:nvPr>
            <p:ph idx="1"/>
          </p:nvPr>
        </p:nvSpPr>
        <p:spPr/>
        <p:txBody>
          <a:bodyPr/>
          <a:lstStyle/>
          <a:p>
            <a:r>
              <a:rPr lang="en-GB" dirty="0"/>
              <a:t>If you need a reminder of the information that have been discussed, please see: </a:t>
            </a:r>
            <a:r>
              <a:rPr lang="en-GB" sz="2400" dirty="0">
                <a:ea typeface="+mn-lt"/>
                <a:cs typeface="+mn-lt"/>
                <a:hlinkClick r:id="rId2"/>
              </a:rPr>
              <a:t>www.youtube.com/watch?v=rvMf1cbctYM</a:t>
            </a:r>
            <a:r>
              <a:rPr lang="en-GB" sz="2400" dirty="0">
                <a:ea typeface="+mn-lt"/>
                <a:cs typeface="+mn-lt"/>
              </a:rPr>
              <a:t> </a:t>
            </a:r>
          </a:p>
          <a:p>
            <a:endParaRPr lang="en-GB" sz="2400" dirty="0">
              <a:ea typeface="+mn-lt"/>
              <a:cs typeface="+mn-lt"/>
            </a:endParaRPr>
          </a:p>
          <a:p>
            <a:endParaRPr lang="en-GB" sz="2400" dirty="0">
              <a:ea typeface="+mn-lt"/>
              <a:cs typeface="+mn-lt"/>
            </a:endParaRPr>
          </a:p>
          <a:p>
            <a:endParaRPr lang="en-GB" dirty="0"/>
          </a:p>
        </p:txBody>
      </p:sp>
      <p:pic>
        <p:nvPicPr>
          <p:cNvPr id="7" name="Picture 6" descr="Graphical user interface&#10;&#10;Description automatically generated with low confidence">
            <a:extLst>
              <a:ext uri="{FF2B5EF4-FFF2-40B4-BE49-F238E27FC236}">
                <a16:creationId xmlns:a16="http://schemas.microsoft.com/office/drawing/2014/main" id="{101FE7A0-293D-268B-7C24-0580D56420C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40909" y="3474727"/>
            <a:ext cx="4440061" cy="2596883"/>
          </a:xfrm>
          <a:prstGeom prst="rect">
            <a:avLst/>
          </a:prstGeom>
        </p:spPr>
      </p:pic>
    </p:spTree>
    <p:extLst>
      <p:ext uri="{BB962C8B-B14F-4D97-AF65-F5344CB8AC3E}">
        <p14:creationId xmlns:p14="http://schemas.microsoft.com/office/powerpoint/2010/main" val="1484208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7A4478-B04D-40EF-B0DE-E50DB63512F6}"/>
              </a:ext>
            </a:extLst>
          </p:cNvPr>
          <p:cNvSpPr>
            <a:spLocks noGrp="1"/>
          </p:cNvSpPr>
          <p:nvPr>
            <p:ph idx="1"/>
          </p:nvPr>
        </p:nvSpPr>
        <p:spPr>
          <a:xfrm>
            <a:off x="391064" y="3407945"/>
            <a:ext cx="5489415" cy="3257398"/>
          </a:xfrm>
        </p:spPr>
        <p:txBody>
          <a:bodyPr vert="horz" lIns="91440" tIns="45720" rIns="91440" bIns="45720" rtlCol="0">
            <a:normAutofit fontScale="92500"/>
          </a:bodyPr>
          <a:lstStyle/>
          <a:p>
            <a:pPr marL="0" indent="0">
              <a:buNone/>
            </a:pPr>
            <a:r>
              <a:rPr lang="en-GB" dirty="0">
                <a:cs typeface="Calibri"/>
              </a:rPr>
              <a:t>After this session, you might like to read:</a:t>
            </a:r>
          </a:p>
          <a:p>
            <a:pPr marL="0" indent="0">
              <a:buNone/>
            </a:pPr>
            <a:endParaRPr lang="en-GB" dirty="0">
              <a:cs typeface="Calibri"/>
            </a:endParaRPr>
          </a:p>
          <a:p>
            <a:pPr marL="0" indent="0">
              <a:buNone/>
            </a:pPr>
            <a:r>
              <a:rPr lang="en-US" dirty="0">
                <a:cs typeface="Calibri"/>
              </a:rPr>
              <a:t>Braun &amp; Clarke (2006) Using thematic analysis in psychology. Qualitative Research in Psychology, 3:77-101.</a:t>
            </a:r>
          </a:p>
          <a:p>
            <a:pPr marL="0" indent="0">
              <a:buNone/>
            </a:pPr>
            <a:r>
              <a:rPr lang="en-GB" dirty="0" err="1">
                <a:cs typeface="Calibri"/>
              </a:rPr>
              <a:t>Macguire</a:t>
            </a:r>
            <a:r>
              <a:rPr lang="en-GB" dirty="0">
                <a:cs typeface="Calibri"/>
              </a:rPr>
              <a:t> &amp; Delahunt (2017) Doing a Thematic Analysis: A Practical, Step by Step Guide for Learning and Teaching Scholars, All Ireland Journal of Teaching and Learning in Education, Vol 9 (3).</a:t>
            </a:r>
          </a:p>
          <a:p>
            <a:pPr marL="0" indent="0">
              <a:buNone/>
            </a:pPr>
            <a:endParaRPr lang="en-GB" dirty="0">
              <a:cs typeface="Calibri"/>
            </a:endParaRPr>
          </a:p>
          <a:p>
            <a:pPr marL="0" indent="0">
              <a:buNone/>
            </a:pPr>
            <a:endParaRPr lang="en-US" dirty="0">
              <a:cs typeface="Calibri"/>
            </a:endParaRPr>
          </a:p>
        </p:txBody>
      </p:sp>
      <p:pic>
        <p:nvPicPr>
          <p:cNvPr id="4" name="Picture 4" descr="A picture containing person, indoor, hand&#10;&#10;Description automatically generated">
            <a:extLst>
              <a:ext uri="{FF2B5EF4-FFF2-40B4-BE49-F238E27FC236}">
                <a16:creationId xmlns:a16="http://schemas.microsoft.com/office/drawing/2014/main" id="{91B00031-64F2-0C7D-D2D7-2C540B6FF2A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686" r="9091" b="19000"/>
          <a:stretch/>
        </p:blipFill>
        <p:spPr>
          <a:xfrm>
            <a:off x="1321501" y="548641"/>
            <a:ext cx="3779285" cy="2125856"/>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B391D021-C14C-2C83-CF94-F57AE97105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36328" y="4466876"/>
            <a:ext cx="4295806" cy="1376373"/>
          </a:xfrm>
          <a:prstGeom prst="rect">
            <a:avLst/>
          </a:prstGeom>
        </p:spPr>
      </p:pic>
      <p:pic>
        <p:nvPicPr>
          <p:cNvPr id="7" name="Picture 6" descr="A white background with black text&#10;&#10;Description automatically generated">
            <a:extLst>
              <a:ext uri="{FF2B5EF4-FFF2-40B4-BE49-F238E27FC236}">
                <a16:creationId xmlns:a16="http://schemas.microsoft.com/office/drawing/2014/main" id="{E04712A2-84AA-EC21-0EAA-4755FF507A5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668142" y="2478212"/>
            <a:ext cx="5172855" cy="1448971"/>
          </a:xfrm>
          <a:prstGeom prst="rect">
            <a:avLst/>
          </a:prstGeom>
        </p:spPr>
      </p:pic>
      <p:cxnSp>
        <p:nvCxnSpPr>
          <p:cNvPr id="9" name="Straight Arrow Connector 8">
            <a:extLst>
              <a:ext uri="{FF2B5EF4-FFF2-40B4-BE49-F238E27FC236}">
                <a16:creationId xmlns:a16="http://schemas.microsoft.com/office/drawing/2014/main" id="{BDA3F877-5DC4-D547-1893-280030A482E1}"/>
              </a:ext>
            </a:extLst>
          </p:cNvPr>
          <p:cNvCxnSpPr/>
          <p:nvPr/>
        </p:nvCxnSpPr>
        <p:spPr>
          <a:xfrm>
            <a:off x="5397731" y="4760422"/>
            <a:ext cx="1756756" cy="149629"/>
          </a:xfrm>
          <a:prstGeom prst="straightConnector1">
            <a:avLst/>
          </a:prstGeom>
          <a:ln w="571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0132FAD-080F-E89F-4B35-3CB3CCD28BAD}"/>
              </a:ext>
            </a:extLst>
          </p:cNvPr>
          <p:cNvCxnSpPr>
            <a:cxnSpLocks/>
          </p:cNvCxnSpPr>
          <p:nvPr/>
        </p:nvCxnSpPr>
        <p:spPr>
          <a:xfrm flipV="1">
            <a:off x="5155673" y="5497484"/>
            <a:ext cx="1998814" cy="270950"/>
          </a:xfrm>
          <a:prstGeom prst="straightConnector1">
            <a:avLst/>
          </a:prstGeom>
          <a:ln w="571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792FD48-6843-043A-C7A8-13FEE219B60E}"/>
              </a:ext>
            </a:extLst>
          </p:cNvPr>
          <p:cNvSpPr txBox="1"/>
          <p:nvPr/>
        </p:nvSpPr>
        <p:spPr>
          <a:xfrm>
            <a:off x="6434051" y="2362563"/>
            <a:ext cx="5237018" cy="1680271"/>
          </a:xfrm>
          <a:prstGeom prst="rect">
            <a:avLst/>
          </a:prstGeom>
          <a:noFill/>
          <a:ln w="38100">
            <a:solidFill>
              <a:schemeClr val="accent4"/>
            </a:solidFill>
          </a:ln>
        </p:spPr>
        <p:txBody>
          <a:bodyPr wrap="square" rtlCol="0">
            <a:spAutoFit/>
          </a:bodyPr>
          <a:lstStyle/>
          <a:p>
            <a:endParaRPr lang="en-GB" dirty="0"/>
          </a:p>
        </p:txBody>
      </p:sp>
    </p:spTree>
    <p:extLst>
      <p:ext uri="{BB962C8B-B14F-4D97-AF65-F5344CB8AC3E}">
        <p14:creationId xmlns:p14="http://schemas.microsoft.com/office/powerpoint/2010/main" val="3213600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92161A-98DC-D782-D422-D97B5F3598A3}"/>
              </a:ext>
            </a:extLst>
          </p:cNvPr>
          <p:cNvSpPr>
            <a:spLocks noGrp="1"/>
          </p:cNvSpPr>
          <p:nvPr>
            <p:ph type="ctrTitle"/>
          </p:nvPr>
        </p:nvSpPr>
        <p:spPr>
          <a:xfrm>
            <a:off x="457200" y="4960137"/>
            <a:ext cx="7772400" cy="1463040"/>
          </a:xfrm>
        </p:spPr>
        <p:txBody>
          <a:bodyPr>
            <a:normAutofit/>
          </a:bodyPr>
          <a:lstStyle/>
          <a:p>
            <a:r>
              <a:rPr lang="en-GB" dirty="0"/>
              <a:t>Presentation of data:</a:t>
            </a:r>
            <a:br>
              <a:rPr lang="en-GB" dirty="0"/>
            </a:br>
            <a:r>
              <a:rPr lang="en-GB" dirty="0"/>
              <a:t>thematic analysis</a:t>
            </a:r>
          </a:p>
        </p:txBody>
      </p:sp>
      <p:sp>
        <p:nvSpPr>
          <p:cNvPr id="5" name="Subtitle 4">
            <a:extLst>
              <a:ext uri="{FF2B5EF4-FFF2-40B4-BE49-F238E27FC236}">
                <a16:creationId xmlns:a16="http://schemas.microsoft.com/office/drawing/2014/main" id="{17701F4F-B736-93FA-D4DC-D6C01C9A6DCC}"/>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6846062B-1709-5EF5-0B00-690A87AE813B}"/>
              </a:ext>
            </a:extLst>
          </p:cNvPr>
          <p:cNvPicPr>
            <a:picLocks noChangeAspect="1"/>
          </p:cNvPicPr>
          <p:nvPr/>
        </p:nvPicPr>
        <p:blipFill rotWithShape="1">
          <a:blip r:embed="rId2"/>
          <a:srcRect t="18394" b="16104"/>
          <a:stretch/>
        </p:blipFill>
        <p:spPr>
          <a:xfrm>
            <a:off x="20" y="10"/>
            <a:ext cx="12191980" cy="4571990"/>
          </a:xfrm>
          <a:prstGeom prst="rect">
            <a:avLst/>
          </a:prstGeom>
        </p:spPr>
      </p:pic>
    </p:spTree>
    <p:extLst>
      <p:ext uri="{BB962C8B-B14F-4D97-AF65-F5344CB8AC3E}">
        <p14:creationId xmlns:p14="http://schemas.microsoft.com/office/powerpoint/2010/main" val="15567511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9E521-E82F-03F5-8CE3-579227EABD29}"/>
              </a:ext>
            </a:extLst>
          </p:cNvPr>
          <p:cNvSpPr>
            <a:spLocks noGrp="1"/>
          </p:cNvSpPr>
          <p:nvPr>
            <p:ph type="title"/>
          </p:nvPr>
        </p:nvSpPr>
        <p:spPr/>
        <p:txBody>
          <a:bodyPr/>
          <a:lstStyle/>
          <a:p>
            <a:r>
              <a:rPr lang="en-GB" dirty="0"/>
              <a:t>Research focus</a:t>
            </a:r>
          </a:p>
        </p:txBody>
      </p:sp>
      <p:sp>
        <p:nvSpPr>
          <p:cNvPr id="3" name="Content Placeholder 2">
            <a:extLst>
              <a:ext uri="{FF2B5EF4-FFF2-40B4-BE49-F238E27FC236}">
                <a16:creationId xmlns:a16="http://schemas.microsoft.com/office/drawing/2014/main" id="{75E6A2A6-96E5-B0F4-7FCC-3974CB67EA5B}"/>
              </a:ext>
            </a:extLst>
          </p:cNvPr>
          <p:cNvSpPr>
            <a:spLocks noGrp="1"/>
          </p:cNvSpPr>
          <p:nvPr>
            <p:ph idx="1"/>
          </p:nvPr>
        </p:nvSpPr>
        <p:spPr/>
        <p:txBody>
          <a:bodyPr>
            <a:normAutofit/>
          </a:bodyPr>
          <a:lstStyle/>
          <a:p>
            <a:pPr marL="0" indent="0">
              <a:buNone/>
            </a:pPr>
            <a:r>
              <a:rPr lang="en-GB" sz="5000" dirty="0"/>
              <a:t>An exploration of the perceptions of undergraduate trainee teachers regarding the factors that impacted upon their use of incidental Welsh in the primary classroom.</a:t>
            </a:r>
          </a:p>
        </p:txBody>
      </p:sp>
    </p:spTree>
    <p:extLst>
      <p:ext uri="{BB962C8B-B14F-4D97-AF65-F5344CB8AC3E}">
        <p14:creationId xmlns:p14="http://schemas.microsoft.com/office/powerpoint/2010/main" val="3988899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AA93-98BE-0327-C4B2-62616324B112}"/>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BA41B991-89E6-5490-5620-731E5FDC39EB}"/>
              </a:ext>
            </a:extLst>
          </p:cNvPr>
          <p:cNvSpPr>
            <a:spLocks noGrp="1"/>
          </p:cNvSpPr>
          <p:nvPr>
            <p:ph idx="1"/>
          </p:nvPr>
        </p:nvSpPr>
        <p:spPr>
          <a:xfrm>
            <a:off x="713118" y="2084832"/>
            <a:ext cx="10696754" cy="4224528"/>
          </a:xfrm>
        </p:spPr>
        <p:txBody>
          <a:bodyPr>
            <a:normAutofit fontScale="62500" lnSpcReduction="20000"/>
          </a:bodyPr>
          <a:lstStyle/>
          <a:p>
            <a:r>
              <a:rPr lang="en-GB" sz="4300" dirty="0"/>
              <a:t>1.Does a trainee’s personal level of Welsh impact upon his/her ability to use incidental Welsh in the classroom?</a:t>
            </a:r>
          </a:p>
          <a:p>
            <a:endParaRPr lang="en-GB" sz="4300" dirty="0"/>
          </a:p>
          <a:p>
            <a:r>
              <a:rPr lang="en-GB" sz="4300" dirty="0"/>
              <a:t>2.Do trainee teachers perceive the classroom within which they are placed to have an impact on their use of incidental Welsh?</a:t>
            </a:r>
          </a:p>
          <a:p>
            <a:pPr>
              <a:buFont typeface="Wingdings" panose="05000000000000000000" pitchFamily="2" charset="2"/>
              <a:buChar char="§"/>
            </a:pPr>
            <a:r>
              <a:rPr lang="en-GB" dirty="0"/>
              <a:t>Do trainee teachers believe that some teachers use more incidental Welsh than others? </a:t>
            </a:r>
          </a:p>
          <a:p>
            <a:pPr>
              <a:buFont typeface="Wingdings" panose="05000000000000000000" pitchFamily="2" charset="2"/>
              <a:buChar char="§"/>
            </a:pPr>
            <a:r>
              <a:rPr lang="en-GB" dirty="0"/>
              <a:t>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Do trainee teachers believe that pupils in some classrooms use more incidental Welsh than in others? </a:t>
            </a:r>
          </a:p>
          <a:p>
            <a:pPr>
              <a:buFont typeface="Wingdings" panose="05000000000000000000" pitchFamily="2" charset="2"/>
              <a:buChar char="§"/>
            </a:pPr>
            <a:r>
              <a:rPr lang="en-GB" dirty="0"/>
              <a:t>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Do trainee teachers perceive every school to have the same expectations of them with regard to their use of incidental Welsh?</a:t>
            </a:r>
          </a:p>
        </p:txBody>
      </p:sp>
    </p:spTree>
    <p:extLst>
      <p:ext uri="{BB962C8B-B14F-4D97-AF65-F5344CB8AC3E}">
        <p14:creationId xmlns:p14="http://schemas.microsoft.com/office/powerpoint/2010/main" val="1791506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2905534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a:bodyPr>
          <a:lstStyle/>
          <a:p>
            <a:pPr>
              <a:lnSpc>
                <a:spcPct val="107000"/>
              </a:lnSpc>
              <a:spcAft>
                <a:spcPts val="800"/>
              </a:spcAft>
            </a:pP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1024253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22A9-E4ED-A41D-0BCC-60C9E0C60C65}"/>
              </a:ext>
            </a:extLst>
          </p:cNvPr>
          <p:cNvSpPr>
            <a:spLocks noGrp="1"/>
          </p:cNvSpPr>
          <p:nvPr>
            <p:ph type="title"/>
          </p:nvPr>
        </p:nvSpPr>
        <p:spPr/>
        <p:txBody>
          <a:bodyPr/>
          <a:lstStyle/>
          <a:p>
            <a:r>
              <a:rPr lang="en-GB" dirty="0"/>
              <a:t>themes</a:t>
            </a:r>
          </a:p>
        </p:txBody>
      </p:sp>
      <p:pic>
        <p:nvPicPr>
          <p:cNvPr id="7" name="Content Placeholder 6" descr="Table&#10;&#10;Description automatically generated">
            <a:extLst>
              <a:ext uri="{FF2B5EF4-FFF2-40B4-BE49-F238E27FC236}">
                <a16:creationId xmlns:a16="http://schemas.microsoft.com/office/drawing/2014/main" id="{A2B5CE6E-78A2-B7AC-7F6A-145197B03D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57313" y="365184"/>
            <a:ext cx="6334659" cy="6305707"/>
          </a:xfrm>
        </p:spPr>
      </p:pic>
    </p:spTree>
    <p:extLst>
      <p:ext uri="{BB962C8B-B14F-4D97-AF65-F5344CB8AC3E}">
        <p14:creationId xmlns:p14="http://schemas.microsoft.com/office/powerpoint/2010/main" val="6551174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3" name="Straight Connector 4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AA79480-0C81-D152-BAC8-71B0E1CC4CC9}"/>
              </a:ext>
            </a:extLst>
          </p:cNvPr>
          <p:cNvPicPr>
            <a:picLocks noChangeAspect="1"/>
          </p:cNvPicPr>
          <p:nvPr/>
        </p:nvPicPr>
        <p:blipFill rotWithShape="1">
          <a:blip r:embed="rId2"/>
          <a:srcRect l="3111" r="1" b="1"/>
          <a:stretch/>
        </p:blipFill>
        <p:spPr>
          <a:xfrm>
            <a:off x="20" y="10"/>
            <a:ext cx="12191980" cy="6857990"/>
          </a:xfrm>
          <a:prstGeom prst="rect">
            <a:avLst/>
          </a:prstGeom>
        </p:spPr>
      </p:pic>
      <p:sp>
        <p:nvSpPr>
          <p:cNvPr id="47" name="Rectangle 46">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FE0AA09-46D0-8B70-7D07-59B64824E6EE}"/>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sz="3900" kern="1200" cap="all" spc="200" baseline="0" dirty="0">
                <a:solidFill>
                  <a:srgbClr val="FFFFFF"/>
                </a:solidFill>
                <a:latin typeface="+mj-lt"/>
                <a:ea typeface="+mj-ea"/>
                <a:cs typeface="+mj-cs"/>
              </a:rPr>
              <a:t>Presentation of data: </a:t>
            </a:r>
            <a:br>
              <a:rPr lang="en-US" sz="3900" kern="1200" cap="all" spc="200" baseline="0" dirty="0">
                <a:solidFill>
                  <a:srgbClr val="FFFFFF"/>
                </a:solidFill>
                <a:latin typeface="+mj-lt"/>
                <a:ea typeface="+mj-ea"/>
                <a:cs typeface="+mj-cs"/>
              </a:rPr>
            </a:br>
            <a:r>
              <a:rPr lang="en-US" sz="3900" kern="1200" cap="all" spc="200" baseline="0" dirty="0">
                <a:solidFill>
                  <a:srgbClr val="FFFFFF"/>
                </a:solidFill>
                <a:latin typeface="+mj-lt"/>
                <a:ea typeface="+mj-ea"/>
                <a:cs typeface="+mj-cs"/>
              </a:rPr>
              <a:t>case study - quotations</a:t>
            </a:r>
          </a:p>
        </p:txBody>
      </p:sp>
      <p:sp>
        <p:nvSpPr>
          <p:cNvPr id="5" name="Text Placeholder 4">
            <a:extLst>
              <a:ext uri="{FF2B5EF4-FFF2-40B4-BE49-F238E27FC236}">
                <a16:creationId xmlns:a16="http://schemas.microsoft.com/office/drawing/2014/main" id="{1D95F95B-A0A7-41F2-630E-69327F2ED708}"/>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49" name="Straight Connector 48">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CFF4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0019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75AAB0-F90F-FE81-AEFF-D4CBD7A0D77B}"/>
              </a:ext>
            </a:extLst>
          </p:cNvPr>
          <p:cNvSpPr>
            <a:spLocks noGrp="1"/>
          </p:cNvSpPr>
          <p:nvPr>
            <p:ph type="title"/>
          </p:nvPr>
        </p:nvSpPr>
        <p:spPr/>
        <p:txBody>
          <a:bodyPr/>
          <a:lstStyle/>
          <a:p>
            <a:r>
              <a:rPr lang="en-US" sz="5400" kern="1200" cap="all" spc="200" baseline="0" dirty="0">
                <a:solidFill>
                  <a:schemeClr val="tx1"/>
                </a:solidFill>
                <a:latin typeface="+mj-lt"/>
                <a:ea typeface="+mj-ea"/>
                <a:cs typeface="+mj-cs"/>
              </a:rPr>
              <a:t>Presentation of data </a:t>
            </a:r>
            <a:br>
              <a:rPr lang="en-US" sz="5400" kern="1200" cap="all" spc="200" baseline="0" dirty="0">
                <a:solidFill>
                  <a:schemeClr val="tx1"/>
                </a:solidFill>
                <a:latin typeface="+mj-lt"/>
                <a:ea typeface="+mj-ea"/>
                <a:cs typeface="+mj-cs"/>
              </a:rPr>
            </a:br>
            <a:r>
              <a:rPr lang="en-US" sz="5400" kern="1200" cap="all" spc="200" baseline="0" dirty="0">
                <a:solidFill>
                  <a:schemeClr val="tx1"/>
                </a:solidFill>
                <a:latin typeface="+mj-lt"/>
                <a:ea typeface="+mj-ea"/>
                <a:cs typeface="+mj-cs"/>
              </a:rPr>
              <a:t>quotations (spoken)</a:t>
            </a:r>
            <a:endParaRPr lang="en-GB" dirty="0">
              <a:solidFill>
                <a:schemeClr val="tx1"/>
              </a:solidFill>
            </a:endParaRPr>
          </a:p>
        </p:txBody>
      </p:sp>
      <p:pic>
        <p:nvPicPr>
          <p:cNvPr id="7" name="Content Placeholder 6" descr="Graphical user interface, text, application, email&#10;&#10;Description automatically generated">
            <a:extLst>
              <a:ext uri="{FF2B5EF4-FFF2-40B4-BE49-F238E27FC236}">
                <a16:creationId xmlns:a16="http://schemas.microsoft.com/office/drawing/2014/main" id="{D1162BAE-4093-8A97-718C-A82F72FB85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1921" y="2176847"/>
            <a:ext cx="5986382" cy="3107597"/>
          </a:xfrm>
          <a:ln w="28575">
            <a:solidFill>
              <a:schemeClr val="accent5"/>
            </a:solidFill>
          </a:ln>
        </p:spPr>
      </p:pic>
      <p:pic>
        <p:nvPicPr>
          <p:cNvPr id="9" name="Picture 8" descr="Text&#10;&#10;Description automatically generated">
            <a:extLst>
              <a:ext uri="{FF2B5EF4-FFF2-40B4-BE49-F238E27FC236}">
                <a16:creationId xmlns:a16="http://schemas.microsoft.com/office/drawing/2014/main" id="{8570EA86-B7BA-7055-DD5E-A794E937E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1486" y="5428900"/>
            <a:ext cx="5986382" cy="1275490"/>
          </a:xfrm>
          <a:prstGeom prst="rect">
            <a:avLst/>
          </a:prstGeom>
          <a:ln>
            <a:solidFill>
              <a:schemeClr val="accent5"/>
            </a:solidFill>
          </a:ln>
        </p:spPr>
      </p:pic>
      <p:sp>
        <p:nvSpPr>
          <p:cNvPr id="10" name="TextBox 9">
            <a:extLst>
              <a:ext uri="{FF2B5EF4-FFF2-40B4-BE49-F238E27FC236}">
                <a16:creationId xmlns:a16="http://schemas.microsoft.com/office/drawing/2014/main" id="{D6CC60F0-CC1F-744B-72E3-56205AF97F3B}"/>
              </a:ext>
            </a:extLst>
          </p:cNvPr>
          <p:cNvSpPr txBox="1"/>
          <p:nvPr/>
        </p:nvSpPr>
        <p:spPr>
          <a:xfrm>
            <a:off x="534838" y="2323104"/>
            <a:ext cx="2398143" cy="369332"/>
          </a:xfrm>
          <a:prstGeom prst="rect">
            <a:avLst/>
          </a:prstGeom>
          <a:noFill/>
          <a:ln>
            <a:solidFill>
              <a:schemeClr val="accent1"/>
            </a:solidFill>
          </a:ln>
        </p:spPr>
        <p:txBody>
          <a:bodyPr wrap="square" rtlCol="0">
            <a:spAutoFit/>
          </a:bodyPr>
          <a:lstStyle/>
          <a:p>
            <a:r>
              <a:rPr lang="en-GB" dirty="0"/>
              <a:t>Introductory information</a:t>
            </a:r>
          </a:p>
        </p:txBody>
      </p:sp>
      <p:sp>
        <p:nvSpPr>
          <p:cNvPr id="11" name="TextBox 10">
            <a:extLst>
              <a:ext uri="{FF2B5EF4-FFF2-40B4-BE49-F238E27FC236}">
                <a16:creationId xmlns:a16="http://schemas.microsoft.com/office/drawing/2014/main" id="{DD733822-5EB5-7D9E-AA38-4758B42E9CD7}"/>
              </a:ext>
            </a:extLst>
          </p:cNvPr>
          <p:cNvSpPr txBox="1"/>
          <p:nvPr/>
        </p:nvSpPr>
        <p:spPr>
          <a:xfrm>
            <a:off x="534838" y="3244334"/>
            <a:ext cx="1679276" cy="369332"/>
          </a:xfrm>
          <a:prstGeom prst="rect">
            <a:avLst/>
          </a:prstGeom>
          <a:noFill/>
          <a:ln>
            <a:solidFill>
              <a:schemeClr val="accent1"/>
            </a:solidFill>
          </a:ln>
        </p:spPr>
        <p:txBody>
          <a:bodyPr wrap="square" rtlCol="0">
            <a:spAutoFit/>
          </a:bodyPr>
          <a:lstStyle/>
          <a:p>
            <a:r>
              <a:rPr lang="en-GB" dirty="0"/>
              <a:t>Direct quotation</a:t>
            </a:r>
          </a:p>
        </p:txBody>
      </p:sp>
      <p:sp>
        <p:nvSpPr>
          <p:cNvPr id="12" name="TextBox 11">
            <a:extLst>
              <a:ext uri="{FF2B5EF4-FFF2-40B4-BE49-F238E27FC236}">
                <a16:creationId xmlns:a16="http://schemas.microsoft.com/office/drawing/2014/main" id="{B87F3171-9528-D349-DF1D-2E607F5E8BED}"/>
              </a:ext>
            </a:extLst>
          </p:cNvPr>
          <p:cNvSpPr txBox="1"/>
          <p:nvPr/>
        </p:nvSpPr>
        <p:spPr>
          <a:xfrm>
            <a:off x="534838" y="5785615"/>
            <a:ext cx="1121434" cy="369332"/>
          </a:xfrm>
          <a:prstGeom prst="rect">
            <a:avLst/>
          </a:prstGeom>
          <a:noFill/>
          <a:ln>
            <a:solidFill>
              <a:schemeClr val="accent1"/>
            </a:solidFill>
          </a:ln>
        </p:spPr>
        <p:txBody>
          <a:bodyPr wrap="square" rtlCol="0">
            <a:spAutoFit/>
          </a:bodyPr>
          <a:lstStyle/>
          <a:p>
            <a:r>
              <a:rPr lang="en-GB" dirty="0"/>
              <a:t>Footnotes</a:t>
            </a:r>
          </a:p>
        </p:txBody>
      </p:sp>
      <p:cxnSp>
        <p:nvCxnSpPr>
          <p:cNvPr id="14" name="Straight Arrow Connector 13">
            <a:extLst>
              <a:ext uri="{FF2B5EF4-FFF2-40B4-BE49-F238E27FC236}">
                <a16:creationId xmlns:a16="http://schemas.microsoft.com/office/drawing/2014/main" id="{58418FA3-DB74-2447-2D02-A3DDCA3EECDE}"/>
              </a:ext>
            </a:extLst>
          </p:cNvPr>
          <p:cNvCxnSpPr>
            <a:cxnSpLocks/>
            <a:stCxn id="10" idx="3"/>
          </p:cNvCxnSpPr>
          <p:nvPr/>
        </p:nvCxnSpPr>
        <p:spPr>
          <a:xfrm>
            <a:off x="2932981" y="2507770"/>
            <a:ext cx="55784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1671A8E-A647-2A95-C554-2277B96A4E22}"/>
              </a:ext>
            </a:extLst>
          </p:cNvPr>
          <p:cNvCxnSpPr>
            <a:cxnSpLocks/>
          </p:cNvCxnSpPr>
          <p:nvPr/>
        </p:nvCxnSpPr>
        <p:spPr>
          <a:xfrm>
            <a:off x="1656272" y="5993024"/>
            <a:ext cx="22198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4EB6931-5D02-734A-66E2-60FBD02AB524}"/>
              </a:ext>
            </a:extLst>
          </p:cNvPr>
          <p:cNvCxnSpPr>
            <a:cxnSpLocks/>
          </p:cNvCxnSpPr>
          <p:nvPr/>
        </p:nvCxnSpPr>
        <p:spPr>
          <a:xfrm>
            <a:off x="2244737" y="3429000"/>
            <a:ext cx="17061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3232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9A627-ED03-1434-97C6-52C3970DDE9B}"/>
              </a:ext>
            </a:extLst>
          </p:cNvPr>
          <p:cNvSpPr>
            <a:spLocks noGrp="1"/>
          </p:cNvSpPr>
          <p:nvPr>
            <p:ph type="title"/>
          </p:nvPr>
        </p:nvSpPr>
        <p:spPr/>
        <p:txBody>
          <a:bodyPr>
            <a:normAutofit/>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(spoken)</a:t>
            </a:r>
            <a:endParaRPr lang="en-GB" sz="4800" dirty="0"/>
          </a:p>
        </p:txBody>
      </p:sp>
      <p:pic>
        <p:nvPicPr>
          <p:cNvPr id="5" name="Content Placeholder 4" descr="Text&#10;&#10;Description automatically generated">
            <a:extLst>
              <a:ext uri="{FF2B5EF4-FFF2-40B4-BE49-F238E27FC236}">
                <a16:creationId xmlns:a16="http://schemas.microsoft.com/office/drawing/2014/main" id="{6DD9A87F-97C0-17F9-3840-57F1BC82D2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18754" y="2503737"/>
            <a:ext cx="7109683" cy="1372397"/>
          </a:xfrm>
          <a:ln>
            <a:solidFill>
              <a:srgbClr val="FFC000"/>
            </a:solidFill>
          </a:ln>
        </p:spPr>
      </p:pic>
      <p:sp>
        <p:nvSpPr>
          <p:cNvPr id="6" name="TextBox 5">
            <a:extLst>
              <a:ext uri="{FF2B5EF4-FFF2-40B4-BE49-F238E27FC236}">
                <a16:creationId xmlns:a16="http://schemas.microsoft.com/office/drawing/2014/main" id="{35D825A8-8CAA-BA6C-54FB-43F6E7C075A7}"/>
              </a:ext>
            </a:extLst>
          </p:cNvPr>
          <p:cNvSpPr txBox="1"/>
          <p:nvPr/>
        </p:nvSpPr>
        <p:spPr>
          <a:xfrm>
            <a:off x="1127186" y="2668732"/>
            <a:ext cx="1926566" cy="646331"/>
          </a:xfrm>
          <a:prstGeom prst="rect">
            <a:avLst/>
          </a:prstGeom>
          <a:noFill/>
          <a:ln>
            <a:solidFill>
              <a:schemeClr val="accent2"/>
            </a:solidFill>
          </a:ln>
        </p:spPr>
        <p:txBody>
          <a:bodyPr wrap="square" rtlCol="0">
            <a:spAutoFit/>
          </a:bodyPr>
          <a:lstStyle/>
          <a:p>
            <a:r>
              <a:rPr lang="en-GB" dirty="0"/>
              <a:t>Words spoken in research interview</a:t>
            </a:r>
          </a:p>
        </p:txBody>
      </p:sp>
      <p:cxnSp>
        <p:nvCxnSpPr>
          <p:cNvPr id="8" name="Straight Arrow Connector 7">
            <a:extLst>
              <a:ext uri="{FF2B5EF4-FFF2-40B4-BE49-F238E27FC236}">
                <a16:creationId xmlns:a16="http://schemas.microsoft.com/office/drawing/2014/main" id="{A7FDC220-23D6-CC9A-2E0D-18DB2F08F035}"/>
              </a:ext>
            </a:extLst>
          </p:cNvPr>
          <p:cNvCxnSpPr/>
          <p:nvPr/>
        </p:nvCxnSpPr>
        <p:spPr>
          <a:xfrm>
            <a:off x="3053752" y="2991897"/>
            <a:ext cx="78787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7630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5716-B3B7-C73C-BC44-C0055A11C088}"/>
              </a:ext>
            </a:extLst>
          </p:cNvPr>
          <p:cNvSpPr>
            <a:spLocks noGrp="1"/>
          </p:cNvSpPr>
          <p:nvPr>
            <p:ph type="title"/>
          </p:nvPr>
        </p:nvSpPr>
        <p:spPr/>
        <p:txBody>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(written)</a:t>
            </a:r>
            <a:endParaRPr lang="en-GB" dirty="0"/>
          </a:p>
        </p:txBody>
      </p:sp>
      <p:pic>
        <p:nvPicPr>
          <p:cNvPr id="5" name="Content Placeholder 4" descr="Text&#10;&#10;Description automatically generated">
            <a:extLst>
              <a:ext uri="{FF2B5EF4-FFF2-40B4-BE49-F238E27FC236}">
                <a16:creationId xmlns:a16="http://schemas.microsoft.com/office/drawing/2014/main" id="{5B5C9F9D-28F2-87AD-102B-8B800D9F3A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15800" y="2476493"/>
            <a:ext cx="5868141" cy="1135037"/>
          </a:xfrm>
          <a:ln>
            <a:solidFill>
              <a:srgbClr val="00B050"/>
            </a:solidFill>
          </a:ln>
        </p:spPr>
      </p:pic>
      <p:pic>
        <p:nvPicPr>
          <p:cNvPr id="7" name="Picture 6" descr="Text&#10;&#10;Description automatically generated">
            <a:extLst>
              <a:ext uri="{FF2B5EF4-FFF2-40B4-BE49-F238E27FC236}">
                <a16:creationId xmlns:a16="http://schemas.microsoft.com/office/drawing/2014/main" id="{71D75819-EB67-1CE0-4576-1803CCB92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5800" y="4605649"/>
            <a:ext cx="5868141" cy="1089328"/>
          </a:xfrm>
          <a:prstGeom prst="rect">
            <a:avLst/>
          </a:prstGeom>
          <a:ln>
            <a:solidFill>
              <a:srgbClr val="7030A0"/>
            </a:solidFill>
          </a:ln>
        </p:spPr>
      </p:pic>
      <p:sp>
        <p:nvSpPr>
          <p:cNvPr id="8" name="TextBox 7">
            <a:extLst>
              <a:ext uri="{FF2B5EF4-FFF2-40B4-BE49-F238E27FC236}">
                <a16:creationId xmlns:a16="http://schemas.microsoft.com/office/drawing/2014/main" id="{846C8034-899B-80EB-3017-27B0D90259FF}"/>
              </a:ext>
            </a:extLst>
          </p:cNvPr>
          <p:cNvSpPr txBox="1"/>
          <p:nvPr/>
        </p:nvSpPr>
        <p:spPr>
          <a:xfrm>
            <a:off x="931653" y="2500609"/>
            <a:ext cx="2012830" cy="646331"/>
          </a:xfrm>
          <a:prstGeom prst="rect">
            <a:avLst/>
          </a:prstGeom>
          <a:noFill/>
          <a:ln>
            <a:solidFill>
              <a:schemeClr val="accent2"/>
            </a:solidFill>
          </a:ln>
        </p:spPr>
        <p:txBody>
          <a:bodyPr wrap="square" rtlCol="0">
            <a:spAutoFit/>
          </a:bodyPr>
          <a:lstStyle/>
          <a:p>
            <a:r>
              <a:rPr lang="en-GB" dirty="0"/>
              <a:t>Written in a formal observation report</a:t>
            </a:r>
          </a:p>
        </p:txBody>
      </p:sp>
      <p:sp>
        <p:nvSpPr>
          <p:cNvPr id="9" name="TextBox 8">
            <a:extLst>
              <a:ext uri="{FF2B5EF4-FFF2-40B4-BE49-F238E27FC236}">
                <a16:creationId xmlns:a16="http://schemas.microsoft.com/office/drawing/2014/main" id="{32CB06DA-5B81-540D-5091-DE18DD7EA8FA}"/>
              </a:ext>
            </a:extLst>
          </p:cNvPr>
          <p:cNvSpPr txBox="1"/>
          <p:nvPr/>
        </p:nvSpPr>
        <p:spPr>
          <a:xfrm>
            <a:off x="971910" y="4605649"/>
            <a:ext cx="2248619" cy="923330"/>
          </a:xfrm>
          <a:prstGeom prst="rect">
            <a:avLst/>
          </a:prstGeom>
          <a:noFill/>
          <a:ln>
            <a:solidFill>
              <a:schemeClr val="accent2"/>
            </a:solidFill>
          </a:ln>
        </p:spPr>
        <p:txBody>
          <a:bodyPr wrap="square" rtlCol="0">
            <a:spAutoFit/>
          </a:bodyPr>
          <a:lstStyle/>
          <a:p>
            <a:r>
              <a:rPr lang="en-GB" dirty="0"/>
              <a:t>Written by me in research observation notes</a:t>
            </a:r>
          </a:p>
        </p:txBody>
      </p:sp>
      <p:cxnSp>
        <p:nvCxnSpPr>
          <p:cNvPr id="11" name="Straight Arrow Connector 10">
            <a:extLst>
              <a:ext uri="{FF2B5EF4-FFF2-40B4-BE49-F238E27FC236}">
                <a16:creationId xmlns:a16="http://schemas.microsoft.com/office/drawing/2014/main" id="{C2A6378D-E042-B079-6633-4E007C290C0C}"/>
              </a:ext>
            </a:extLst>
          </p:cNvPr>
          <p:cNvCxnSpPr>
            <a:stCxn id="8" idx="3"/>
          </p:cNvCxnSpPr>
          <p:nvPr/>
        </p:nvCxnSpPr>
        <p:spPr>
          <a:xfrm flipV="1">
            <a:off x="2944483" y="2817962"/>
            <a:ext cx="1702279" cy="5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AEC4AEE-C148-E6D0-1236-C9D6D91AA12F}"/>
              </a:ext>
            </a:extLst>
          </p:cNvPr>
          <p:cNvCxnSpPr>
            <a:cxnSpLocks/>
          </p:cNvCxnSpPr>
          <p:nvPr/>
        </p:nvCxnSpPr>
        <p:spPr>
          <a:xfrm>
            <a:off x="3220529" y="5059274"/>
            <a:ext cx="1426233" cy="8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1960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51D0CCB-D4D6-CFAD-5AAE-8257074A5716}"/>
              </a:ext>
            </a:extLst>
          </p:cNvPr>
          <p:cNvPicPr>
            <a:picLocks noChangeAspect="1"/>
          </p:cNvPicPr>
          <p:nvPr/>
        </p:nvPicPr>
        <p:blipFill rotWithShape="1">
          <a:blip r:embed="rId2"/>
          <a:srcRect t="5384" b="7067"/>
          <a:stretch/>
        </p:blipFill>
        <p:spPr>
          <a:xfrm>
            <a:off x="20" y="975"/>
            <a:ext cx="12191980" cy="6858000"/>
          </a:xfrm>
          <a:prstGeom prst="rect">
            <a:avLst/>
          </a:prstGeom>
        </p:spPr>
      </p:pic>
      <p:sp>
        <p:nvSpPr>
          <p:cNvPr id="21" name="Rectangle 2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3AAA7BF-964C-945C-BE56-AE65C85C126E}"/>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sz="3900" kern="1200" cap="all" spc="200" baseline="0">
                <a:solidFill>
                  <a:srgbClr val="FFFFFF"/>
                </a:solidFill>
                <a:latin typeface="+mj-lt"/>
                <a:ea typeface="+mj-ea"/>
                <a:cs typeface="+mj-cs"/>
              </a:rPr>
              <a:t>Presentation of data:</a:t>
            </a:r>
            <a:br>
              <a:rPr lang="en-US" sz="3900" kern="1200" cap="all" spc="200" baseline="0">
                <a:solidFill>
                  <a:srgbClr val="FFFFFF"/>
                </a:solidFill>
                <a:latin typeface="+mj-lt"/>
                <a:ea typeface="+mj-ea"/>
                <a:cs typeface="+mj-cs"/>
              </a:rPr>
            </a:br>
            <a:r>
              <a:rPr lang="en-US" sz="3900" kern="1200" cap="all" spc="200" baseline="0">
                <a:solidFill>
                  <a:srgbClr val="FFFFFF"/>
                </a:solidFill>
                <a:latin typeface="+mj-lt"/>
                <a:ea typeface="+mj-ea"/>
                <a:cs typeface="+mj-cs"/>
              </a:rPr>
              <a:t>Questionnaires</a:t>
            </a:r>
          </a:p>
        </p:txBody>
      </p:sp>
      <p:sp>
        <p:nvSpPr>
          <p:cNvPr id="6" name="Text Placeholder 5">
            <a:extLst>
              <a:ext uri="{FF2B5EF4-FFF2-40B4-BE49-F238E27FC236}">
                <a16:creationId xmlns:a16="http://schemas.microsoft.com/office/drawing/2014/main" id="{F8FA4292-25CF-8D71-7E39-F7323F4992D0}"/>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23" name="Straight Connector 2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C8CC5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04845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0386F-EACA-4AA2-FAAC-4311B3438473}"/>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Questionnaire data</a:t>
            </a:r>
            <a:br>
              <a:rPr lang="en-GB" dirty="0">
                <a:solidFill>
                  <a:srgbClr val="FFFFFF"/>
                </a:solidFill>
              </a:rPr>
            </a:br>
            <a:r>
              <a:rPr lang="en-GB" sz="3000" dirty="0">
                <a:solidFill>
                  <a:srgbClr val="FFFFFF"/>
                </a:solidFill>
              </a:rPr>
              <a:t>(handouts)</a:t>
            </a:r>
          </a:p>
        </p:txBody>
      </p:sp>
      <p:graphicFrame>
        <p:nvGraphicFramePr>
          <p:cNvPr id="5" name="Content Placeholder 2">
            <a:extLst>
              <a:ext uri="{FF2B5EF4-FFF2-40B4-BE49-F238E27FC236}">
                <a16:creationId xmlns:a16="http://schemas.microsoft.com/office/drawing/2014/main" id="{318567FB-A070-4986-3CDA-488D9F21EE39}"/>
              </a:ext>
            </a:extLst>
          </p:cNvPr>
          <p:cNvGraphicFramePr>
            <a:graphicFrameLocks noGrp="1"/>
          </p:cNvGraphicFramePr>
          <p:nvPr>
            <p:ph idx="1"/>
            <p:extLst>
              <p:ext uri="{D42A27DB-BD31-4B8C-83A1-F6EECF244321}">
                <p14:modId xmlns:p14="http://schemas.microsoft.com/office/powerpoint/2010/main" val="131327522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1022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04D58-C385-4F51-A938-805A9CF29E82}"/>
              </a:ext>
            </a:extLst>
          </p:cNvPr>
          <p:cNvSpPr>
            <a:spLocks noGrp="1"/>
          </p:cNvSpPr>
          <p:nvPr>
            <p:ph type="title"/>
          </p:nvPr>
        </p:nvSpPr>
        <p:spPr/>
        <p:txBody>
          <a:bodyPr/>
          <a:lstStyle/>
          <a:p>
            <a:r>
              <a:rPr lang="en-GB" dirty="0"/>
              <a:t>Contextual Information </a:t>
            </a:r>
            <a:br>
              <a:rPr lang="en-GB" dirty="0"/>
            </a:br>
            <a:r>
              <a:rPr lang="en-GB" dirty="0"/>
              <a:t>location</a:t>
            </a:r>
          </a:p>
        </p:txBody>
      </p:sp>
      <p:pic>
        <p:nvPicPr>
          <p:cNvPr id="7" name="Content Placeholder 6" descr="Chart, bar chart&#10;&#10;Description automatically generated">
            <a:extLst>
              <a:ext uri="{FF2B5EF4-FFF2-40B4-BE49-F238E27FC236}">
                <a16:creationId xmlns:a16="http://schemas.microsoft.com/office/drawing/2014/main" id="{9DFA16E3-7DB1-C915-0ECB-83E0B084C7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01718" y="2264843"/>
            <a:ext cx="7829209" cy="4052943"/>
          </a:xfrm>
        </p:spPr>
      </p:pic>
    </p:spTree>
    <p:extLst>
      <p:ext uri="{BB962C8B-B14F-4D97-AF65-F5344CB8AC3E}">
        <p14:creationId xmlns:p14="http://schemas.microsoft.com/office/powerpoint/2010/main" val="20135167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4F93-83E9-8500-301B-B88FAA8A5BEC}"/>
              </a:ext>
            </a:extLst>
          </p:cNvPr>
          <p:cNvSpPr>
            <a:spLocks noGrp="1"/>
          </p:cNvSpPr>
          <p:nvPr>
            <p:ph type="title"/>
          </p:nvPr>
        </p:nvSpPr>
        <p:spPr/>
        <p:txBody>
          <a:bodyPr/>
          <a:lstStyle/>
          <a:p>
            <a:r>
              <a:rPr lang="en-GB" dirty="0"/>
              <a:t>Contextual Information </a:t>
            </a:r>
            <a:br>
              <a:rPr lang="en-GB" dirty="0"/>
            </a:br>
            <a:r>
              <a:rPr lang="en-GB" dirty="0"/>
              <a:t>age-groups taught</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CF083A4-219C-B7DB-A2D9-0CA2344FDA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18319" y="2084832"/>
            <a:ext cx="6942934" cy="4280912"/>
          </a:xfrm>
        </p:spPr>
      </p:pic>
    </p:spTree>
    <p:extLst>
      <p:ext uri="{BB962C8B-B14F-4D97-AF65-F5344CB8AC3E}">
        <p14:creationId xmlns:p14="http://schemas.microsoft.com/office/powerpoint/2010/main" val="3076914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D528D-BFFA-7943-7822-B3D5FB353979}"/>
              </a:ext>
            </a:extLst>
          </p:cNvPr>
          <p:cNvSpPr>
            <a:spLocks noGrp="1"/>
          </p:cNvSpPr>
          <p:nvPr>
            <p:ph type="title"/>
          </p:nvPr>
        </p:nvSpPr>
        <p:spPr/>
        <p:txBody>
          <a:bodyPr/>
          <a:lstStyle/>
          <a:p>
            <a:r>
              <a:rPr lang="en-GB" dirty="0"/>
              <a:t>Frequency of use - teacher</a:t>
            </a:r>
          </a:p>
        </p:txBody>
      </p:sp>
      <p:pic>
        <p:nvPicPr>
          <p:cNvPr id="5" name="Content Placeholder 4" descr="Chart, bar chart&#10;&#10;Description automatically generated">
            <a:extLst>
              <a:ext uri="{FF2B5EF4-FFF2-40B4-BE49-F238E27FC236}">
                <a16:creationId xmlns:a16="http://schemas.microsoft.com/office/drawing/2014/main" id="{A92E4FAD-8525-C0A1-7D52-3B397B3A0A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13621" y="2051763"/>
            <a:ext cx="8044779" cy="3575457"/>
          </a:xfrm>
        </p:spPr>
      </p:pic>
    </p:spTree>
    <p:extLst>
      <p:ext uri="{BB962C8B-B14F-4D97-AF65-F5344CB8AC3E}">
        <p14:creationId xmlns:p14="http://schemas.microsoft.com/office/powerpoint/2010/main" val="1539569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E6B3-5C53-D650-4635-F7DBF88751E6}"/>
              </a:ext>
            </a:extLst>
          </p:cNvPr>
          <p:cNvSpPr>
            <a:spLocks noGrp="1"/>
          </p:cNvSpPr>
          <p:nvPr>
            <p:ph type="title"/>
          </p:nvPr>
        </p:nvSpPr>
        <p:spPr/>
        <p:txBody>
          <a:bodyPr/>
          <a:lstStyle/>
          <a:p>
            <a:r>
              <a:rPr lang="en-GB" dirty="0"/>
              <a:t>Frequency of use - pupils</a:t>
            </a:r>
          </a:p>
        </p:txBody>
      </p:sp>
      <p:pic>
        <p:nvPicPr>
          <p:cNvPr id="9" name="Content Placeholder 8" descr="Chart, bar chart&#10;&#10;Description automatically generated">
            <a:extLst>
              <a:ext uri="{FF2B5EF4-FFF2-40B4-BE49-F238E27FC236}">
                <a16:creationId xmlns:a16="http://schemas.microsoft.com/office/drawing/2014/main" id="{BDF2684C-AF95-C83B-9028-75113D2F1B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23504" y="1914441"/>
            <a:ext cx="7764601" cy="3885918"/>
          </a:xfrm>
        </p:spPr>
      </p:pic>
    </p:spTree>
    <p:extLst>
      <p:ext uri="{BB962C8B-B14F-4D97-AF65-F5344CB8AC3E}">
        <p14:creationId xmlns:p14="http://schemas.microsoft.com/office/powerpoint/2010/main" val="26538779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DD5A-7760-B61D-0E3E-B8A168EC2FFC}"/>
              </a:ext>
            </a:extLst>
          </p:cNvPr>
          <p:cNvSpPr>
            <a:spLocks noGrp="1"/>
          </p:cNvSpPr>
          <p:nvPr>
            <p:ph type="title"/>
          </p:nvPr>
        </p:nvSpPr>
        <p:spPr/>
        <p:txBody>
          <a:bodyPr/>
          <a:lstStyle/>
          <a:p>
            <a:r>
              <a:rPr lang="en-GB" dirty="0"/>
              <a:t>Frequency of use - patterns</a:t>
            </a:r>
          </a:p>
        </p:txBody>
      </p:sp>
      <p:pic>
        <p:nvPicPr>
          <p:cNvPr id="5" name="Content Placeholder 4" descr="Chart, bar chart&#10;&#10;Description automatically generated">
            <a:extLst>
              <a:ext uri="{FF2B5EF4-FFF2-40B4-BE49-F238E27FC236}">
                <a16:creationId xmlns:a16="http://schemas.microsoft.com/office/drawing/2014/main" id="{97708DB3-4D6D-B55D-7BB0-5BBC840F6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4930" y="2136167"/>
            <a:ext cx="8034716" cy="3895171"/>
          </a:xfrm>
        </p:spPr>
      </p:pic>
    </p:spTree>
    <p:extLst>
      <p:ext uri="{BB962C8B-B14F-4D97-AF65-F5344CB8AC3E}">
        <p14:creationId xmlns:p14="http://schemas.microsoft.com/office/powerpoint/2010/main" val="41984391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8" name="Rectangle 3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C4CA0362-D46E-56F0-5C07-2AEC2B3A550D}"/>
              </a:ext>
            </a:extLst>
          </p:cNvPr>
          <p:cNvPicPr>
            <a:picLocks noChangeAspect="1"/>
          </p:cNvPicPr>
          <p:nvPr/>
        </p:nvPicPr>
        <p:blipFill rotWithShape="1">
          <a:blip r:embed="rId2"/>
          <a:srcRect t="12358" b="3372"/>
          <a:stretch/>
        </p:blipFill>
        <p:spPr>
          <a:xfrm>
            <a:off x="3293" y="0"/>
            <a:ext cx="12191980" cy="6858000"/>
          </a:xfrm>
          <a:prstGeom prst="rect">
            <a:avLst/>
          </a:prstGeom>
        </p:spPr>
      </p:pic>
      <p:sp>
        <p:nvSpPr>
          <p:cNvPr id="40" name="Rectangle 3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2B834-CE54-25D8-21B7-F2442D1A6DC1}"/>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Layout of The thesis</a:t>
            </a:r>
          </a:p>
        </p:txBody>
      </p:sp>
      <p:sp>
        <p:nvSpPr>
          <p:cNvPr id="4" name="Text Placeholder 3">
            <a:extLst>
              <a:ext uri="{FF2B5EF4-FFF2-40B4-BE49-F238E27FC236}">
                <a16:creationId xmlns:a16="http://schemas.microsoft.com/office/drawing/2014/main" id="{C94FF417-27D6-A6F6-7585-869370034B99}"/>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42" name="Straight Connector 4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0F635"/>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77835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3B2C4990-F618-A4B3-4BE3-741633BF340D}"/>
              </a:ext>
            </a:extLst>
          </p:cNvPr>
          <p:cNvSpPr txBox="1"/>
          <p:nvPr/>
        </p:nvSpPr>
        <p:spPr>
          <a:xfrm>
            <a:off x="572135" y="2882353"/>
            <a:ext cx="3324045" cy="646331"/>
          </a:xfrm>
          <a:prstGeom prst="rect">
            <a:avLst/>
          </a:prstGeom>
          <a:noFill/>
          <a:ln>
            <a:solidFill>
              <a:srgbClr val="FFC000"/>
            </a:solidFill>
          </a:ln>
        </p:spPr>
        <p:txBody>
          <a:bodyPr wrap="square" rtlCol="0">
            <a:spAutoFit/>
          </a:bodyPr>
          <a:lstStyle/>
          <a:p>
            <a:r>
              <a:rPr lang="en-GB" dirty="0"/>
              <a:t>Remember to include a title page! (but no number)</a:t>
            </a:r>
          </a:p>
        </p:txBody>
      </p:sp>
      <p:cxnSp>
        <p:nvCxnSpPr>
          <p:cNvPr id="7" name="Straight Arrow Connector 6">
            <a:extLst>
              <a:ext uri="{FF2B5EF4-FFF2-40B4-BE49-F238E27FC236}">
                <a16:creationId xmlns:a16="http://schemas.microsoft.com/office/drawing/2014/main" id="{724BA167-038D-D067-C96A-77B47F68289A}"/>
              </a:ext>
            </a:extLst>
          </p:cNvPr>
          <p:cNvCxnSpPr>
            <a:cxnSpLocks/>
            <a:stCxn id="3" idx="3"/>
          </p:cNvCxnSpPr>
          <p:nvPr/>
        </p:nvCxnSpPr>
        <p:spPr>
          <a:xfrm flipV="1">
            <a:off x="3896180" y="644106"/>
            <a:ext cx="2372348" cy="256141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54355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8" name="TextBox 7">
            <a:extLst>
              <a:ext uri="{FF2B5EF4-FFF2-40B4-BE49-F238E27FC236}">
                <a16:creationId xmlns:a16="http://schemas.microsoft.com/office/drawing/2014/main" id="{972B6C68-288B-44D6-914E-1D35558F596F}"/>
              </a:ext>
            </a:extLst>
          </p:cNvPr>
          <p:cNvSpPr txBox="1"/>
          <p:nvPr/>
        </p:nvSpPr>
        <p:spPr>
          <a:xfrm flipH="1">
            <a:off x="770626" y="3165592"/>
            <a:ext cx="3892689" cy="369332"/>
          </a:xfrm>
          <a:prstGeom prst="rect">
            <a:avLst/>
          </a:prstGeom>
          <a:noFill/>
          <a:ln w="28575">
            <a:solidFill>
              <a:srgbClr val="FFC000"/>
            </a:solidFill>
          </a:ln>
        </p:spPr>
        <p:txBody>
          <a:bodyPr wrap="square" rtlCol="0">
            <a:spAutoFit/>
          </a:bodyPr>
          <a:lstStyle/>
          <a:p>
            <a:r>
              <a:rPr lang="en-GB" dirty="0"/>
              <a:t>All these things come BEFORE page 1.</a:t>
            </a:r>
          </a:p>
        </p:txBody>
      </p:sp>
      <p:cxnSp>
        <p:nvCxnSpPr>
          <p:cNvPr id="9" name="Straight Arrow Connector 8">
            <a:extLst>
              <a:ext uri="{FF2B5EF4-FFF2-40B4-BE49-F238E27FC236}">
                <a16:creationId xmlns:a16="http://schemas.microsoft.com/office/drawing/2014/main" id="{B7E308B1-C13F-8AF3-2AEB-863073F20E30}"/>
              </a:ext>
            </a:extLst>
          </p:cNvPr>
          <p:cNvCxnSpPr>
            <a:cxnSpLocks/>
            <a:stCxn id="8" idx="1"/>
          </p:cNvCxnSpPr>
          <p:nvPr/>
        </p:nvCxnSpPr>
        <p:spPr>
          <a:xfrm flipV="1">
            <a:off x="4663315" y="3048000"/>
            <a:ext cx="759195" cy="30225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C284B3-BFB3-D46B-FA6B-48D90C38588C}"/>
              </a:ext>
            </a:extLst>
          </p:cNvPr>
          <p:cNvSpPr txBox="1"/>
          <p:nvPr/>
        </p:nvSpPr>
        <p:spPr>
          <a:xfrm>
            <a:off x="5445828" y="676069"/>
            <a:ext cx="5083834" cy="2674189"/>
          </a:xfrm>
          <a:prstGeom prst="rect">
            <a:avLst/>
          </a:prstGeom>
          <a:noFill/>
          <a:ln w="57150">
            <a:solidFill>
              <a:srgbClr val="FFC000"/>
            </a:solidFill>
          </a:ln>
        </p:spPr>
        <p:txBody>
          <a:bodyPr wrap="square" rtlCol="0">
            <a:spAutoFit/>
          </a:bodyPr>
          <a:lstStyle/>
          <a:p>
            <a:endParaRPr lang="en-GB" dirty="0"/>
          </a:p>
        </p:txBody>
      </p:sp>
      <p:sp>
        <p:nvSpPr>
          <p:cNvPr id="16" name="Rectangle: Rounded Corners 15">
            <a:extLst>
              <a:ext uri="{FF2B5EF4-FFF2-40B4-BE49-F238E27FC236}">
                <a16:creationId xmlns:a16="http://schemas.microsoft.com/office/drawing/2014/main" id="{E55205CB-FE9F-6015-0ADD-5E67AC4C5B2C}"/>
              </a:ext>
            </a:extLst>
          </p:cNvPr>
          <p:cNvSpPr/>
          <p:nvPr/>
        </p:nvSpPr>
        <p:spPr>
          <a:xfrm>
            <a:off x="9655834" y="529087"/>
            <a:ext cx="494581" cy="3005837"/>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76266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F6E1-EB97-18DB-EDC0-87AF93ECB877}"/>
              </a:ext>
            </a:extLst>
          </p:cNvPr>
          <p:cNvSpPr>
            <a:spLocks noGrp="1"/>
          </p:cNvSpPr>
          <p:nvPr>
            <p:ph type="title"/>
          </p:nvPr>
        </p:nvSpPr>
        <p:spPr/>
        <p:txBody>
          <a:bodyPr/>
          <a:lstStyle/>
          <a:p>
            <a:r>
              <a:rPr lang="en-GB" dirty="0"/>
              <a:t>Contents</a:t>
            </a:r>
          </a:p>
        </p:txBody>
      </p:sp>
      <p:pic>
        <p:nvPicPr>
          <p:cNvPr id="5" name="Content Placeholder 4" descr="A screenshot of a computer screen&#10;&#10;Description automatically generated">
            <a:extLst>
              <a:ext uri="{FF2B5EF4-FFF2-40B4-BE49-F238E27FC236}">
                <a16:creationId xmlns:a16="http://schemas.microsoft.com/office/drawing/2014/main" id="{EA5267CA-D228-81A4-42B5-61A88A98D1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3427" y="2830502"/>
            <a:ext cx="9701283" cy="2933721"/>
          </a:xfrm>
          <a:ln>
            <a:solidFill>
              <a:schemeClr val="accent5"/>
            </a:solidFill>
          </a:ln>
        </p:spPr>
      </p:pic>
      <p:sp>
        <p:nvSpPr>
          <p:cNvPr id="6" name="TextBox 5">
            <a:extLst>
              <a:ext uri="{FF2B5EF4-FFF2-40B4-BE49-F238E27FC236}">
                <a16:creationId xmlns:a16="http://schemas.microsoft.com/office/drawing/2014/main" id="{671B6E06-F724-8B73-F209-0AF8CA659699}"/>
              </a:ext>
            </a:extLst>
          </p:cNvPr>
          <p:cNvSpPr txBox="1"/>
          <p:nvPr/>
        </p:nvSpPr>
        <p:spPr>
          <a:xfrm>
            <a:off x="9892145" y="5253644"/>
            <a:ext cx="1008611" cy="609600"/>
          </a:xfrm>
          <a:prstGeom prst="rect">
            <a:avLst/>
          </a:prstGeom>
          <a:noFill/>
          <a:ln w="57150">
            <a:solidFill>
              <a:schemeClr val="accent5"/>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55121B1F-A559-7242-7842-8B2786AFCEFF}"/>
              </a:ext>
            </a:extLst>
          </p:cNvPr>
          <p:cNvSpPr txBox="1"/>
          <p:nvPr/>
        </p:nvSpPr>
        <p:spPr>
          <a:xfrm>
            <a:off x="10557164" y="6255604"/>
            <a:ext cx="1318953" cy="369332"/>
          </a:xfrm>
          <a:prstGeom prst="rect">
            <a:avLst/>
          </a:prstGeom>
          <a:noFill/>
          <a:ln w="28575">
            <a:solidFill>
              <a:schemeClr val="accent5"/>
            </a:solidFill>
          </a:ln>
        </p:spPr>
        <p:txBody>
          <a:bodyPr wrap="square" rtlCol="0">
            <a:spAutoFit/>
          </a:bodyPr>
          <a:lstStyle/>
          <a:p>
            <a:r>
              <a:rPr lang="en-GB" dirty="0"/>
              <a:t>Page 1 here</a:t>
            </a:r>
          </a:p>
        </p:txBody>
      </p:sp>
      <p:cxnSp>
        <p:nvCxnSpPr>
          <p:cNvPr id="9" name="Straight Arrow Connector 8">
            <a:extLst>
              <a:ext uri="{FF2B5EF4-FFF2-40B4-BE49-F238E27FC236}">
                <a16:creationId xmlns:a16="http://schemas.microsoft.com/office/drawing/2014/main" id="{09D83C3F-BD57-A9D9-6328-AF9D8A82A07E}"/>
              </a:ext>
            </a:extLst>
          </p:cNvPr>
          <p:cNvCxnSpPr>
            <a:cxnSpLocks/>
          </p:cNvCxnSpPr>
          <p:nvPr/>
        </p:nvCxnSpPr>
        <p:spPr>
          <a:xfrm flipH="1" flipV="1">
            <a:off x="10607040" y="5957455"/>
            <a:ext cx="360218" cy="29814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5406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1AB-76A4-8DE3-B80F-33C9968FBEB2}"/>
              </a:ext>
            </a:extLst>
          </p:cNvPr>
          <p:cNvSpPr>
            <a:spLocks noGrp="1"/>
          </p:cNvSpPr>
          <p:nvPr>
            <p:ph type="title"/>
          </p:nvPr>
        </p:nvSpPr>
        <p:spPr/>
        <p:txBody>
          <a:bodyPr/>
          <a:lstStyle/>
          <a:p>
            <a:endParaRPr lang="en-GB"/>
          </a:p>
        </p:txBody>
      </p:sp>
      <p:pic>
        <p:nvPicPr>
          <p:cNvPr id="4" name="Content Placeholder 4" descr="A screenshot of a computer&#10;&#10;Description automatically generated with medium confidence">
            <a:extLst>
              <a:ext uri="{FF2B5EF4-FFF2-40B4-BE49-F238E27FC236}">
                <a16:creationId xmlns:a16="http://schemas.microsoft.com/office/drawing/2014/main" id="{246CF11F-3DBE-6D8F-47D5-1F520D59A31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776" y="439199"/>
            <a:ext cx="8281652" cy="11667169"/>
          </a:xfrm>
          <a:ln>
            <a:solidFill>
              <a:srgbClr val="6A22DE"/>
            </a:solidFill>
          </a:ln>
        </p:spPr>
      </p:pic>
      <p:pic>
        <p:nvPicPr>
          <p:cNvPr id="5" name="Content Placeholder 4" descr="A screenshot of a computer screen&#10;&#10;Description automatically generated">
            <a:extLst>
              <a:ext uri="{FF2B5EF4-FFF2-40B4-BE49-F238E27FC236}">
                <a16:creationId xmlns:a16="http://schemas.microsoft.com/office/drawing/2014/main" id="{E44EF423-A907-7184-0369-03B4C281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3942" y="2149946"/>
            <a:ext cx="12083116" cy="3654001"/>
          </a:xfrm>
          <a:prstGeom prst="rect">
            <a:avLst/>
          </a:prstGeom>
          <a:ln>
            <a:solidFill>
              <a:schemeClr val="accent5"/>
            </a:solidFill>
          </a:ln>
        </p:spPr>
      </p:pic>
      <p:sp>
        <p:nvSpPr>
          <p:cNvPr id="6" name="Rectangle: Rounded Corners 5">
            <a:extLst>
              <a:ext uri="{FF2B5EF4-FFF2-40B4-BE49-F238E27FC236}">
                <a16:creationId xmlns:a16="http://schemas.microsoft.com/office/drawing/2014/main" id="{E94AF3AD-9BB4-DA1C-E4AB-08832B4FCD4D}"/>
              </a:ext>
            </a:extLst>
          </p:cNvPr>
          <p:cNvSpPr/>
          <p:nvPr/>
        </p:nvSpPr>
        <p:spPr>
          <a:xfrm>
            <a:off x="809105" y="1429789"/>
            <a:ext cx="1352204" cy="48213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97DE505-0939-93EA-6CF4-EC62B17C04B6}"/>
              </a:ext>
            </a:extLst>
          </p:cNvPr>
          <p:cNvSpPr/>
          <p:nvPr/>
        </p:nvSpPr>
        <p:spPr>
          <a:xfrm>
            <a:off x="867294" y="2071798"/>
            <a:ext cx="1881448"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D7F13EF-9D32-EF79-90F7-43C5DAF853E7}"/>
              </a:ext>
            </a:extLst>
          </p:cNvPr>
          <p:cNvSpPr/>
          <p:nvPr/>
        </p:nvSpPr>
        <p:spPr>
          <a:xfrm>
            <a:off x="4342014" y="3355571"/>
            <a:ext cx="2546466"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08953E5-8BB0-7AB5-0A8E-82C5DE8B9E15}"/>
              </a:ext>
            </a:extLst>
          </p:cNvPr>
          <p:cNvSpPr/>
          <p:nvPr/>
        </p:nvSpPr>
        <p:spPr>
          <a:xfrm>
            <a:off x="873655" y="5500254"/>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376E0C9-9E30-E87E-EA5B-FC078A567604}"/>
              </a:ext>
            </a:extLst>
          </p:cNvPr>
          <p:cNvSpPr/>
          <p:nvPr/>
        </p:nvSpPr>
        <p:spPr>
          <a:xfrm>
            <a:off x="4342014" y="3837709"/>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50A6CD7-AD05-2D36-CCB6-363EC08F9631}"/>
              </a:ext>
            </a:extLst>
          </p:cNvPr>
          <p:cNvSpPr/>
          <p:nvPr/>
        </p:nvSpPr>
        <p:spPr>
          <a:xfrm>
            <a:off x="750701" y="4096512"/>
            <a:ext cx="2070083" cy="1134964"/>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AAD28CF-ED1F-E008-595E-918F5DE42F06}"/>
              </a:ext>
            </a:extLst>
          </p:cNvPr>
          <p:cNvSpPr/>
          <p:nvPr/>
        </p:nvSpPr>
        <p:spPr>
          <a:xfrm>
            <a:off x="4244817" y="4365290"/>
            <a:ext cx="2070083" cy="910521"/>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8E5D469-1A3E-1EE9-8BCA-F193C07BDF6E}"/>
              </a:ext>
            </a:extLst>
          </p:cNvPr>
          <p:cNvSpPr/>
          <p:nvPr/>
        </p:nvSpPr>
        <p:spPr>
          <a:xfrm>
            <a:off x="750701" y="2774234"/>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8E50A41-A528-7E93-A458-72C96CCBF809}"/>
              </a:ext>
            </a:extLst>
          </p:cNvPr>
          <p:cNvSpPr/>
          <p:nvPr/>
        </p:nvSpPr>
        <p:spPr>
          <a:xfrm>
            <a:off x="4342014" y="2850712"/>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555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89288" y="215660"/>
            <a:ext cx="4785413" cy="6741677"/>
          </a:xfrm>
          <a:ln>
            <a:solidFill>
              <a:srgbClr val="6A22DE"/>
            </a:solidFill>
          </a:ln>
        </p:spPr>
      </p:pic>
      <p:sp>
        <p:nvSpPr>
          <p:cNvPr id="3" name="TextBox 2">
            <a:extLst>
              <a:ext uri="{FF2B5EF4-FFF2-40B4-BE49-F238E27FC236}">
                <a16:creationId xmlns:a16="http://schemas.microsoft.com/office/drawing/2014/main" id="{DA90A087-11A5-AC2A-240D-339D6D0D68AE}"/>
              </a:ext>
            </a:extLst>
          </p:cNvPr>
          <p:cNvSpPr txBox="1"/>
          <p:nvPr/>
        </p:nvSpPr>
        <p:spPr>
          <a:xfrm>
            <a:off x="5469147" y="753374"/>
            <a:ext cx="5095336" cy="369332"/>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B8E9E67-EF02-26A3-7E2A-4828F1752EF2}"/>
              </a:ext>
            </a:extLst>
          </p:cNvPr>
          <p:cNvSpPr txBox="1"/>
          <p:nvPr/>
        </p:nvSpPr>
        <p:spPr>
          <a:xfrm>
            <a:off x="1535503" y="2369389"/>
            <a:ext cx="2559170" cy="646331"/>
          </a:xfrm>
          <a:prstGeom prst="rect">
            <a:avLst/>
          </a:prstGeom>
          <a:noFill/>
          <a:ln>
            <a:solidFill>
              <a:srgbClr val="FFC000"/>
            </a:solidFill>
          </a:ln>
        </p:spPr>
        <p:txBody>
          <a:bodyPr wrap="square" rtlCol="0">
            <a:spAutoFit/>
          </a:bodyPr>
          <a:lstStyle/>
          <a:p>
            <a:r>
              <a:rPr lang="en-GB" dirty="0"/>
              <a:t>Formal pieces of text required by the university.</a:t>
            </a:r>
          </a:p>
        </p:txBody>
      </p:sp>
      <p:pic>
        <p:nvPicPr>
          <p:cNvPr id="10" name="Picture 9" descr="Graphical user interface, text, application, email&#10;&#10;Description automatically generated">
            <a:extLst>
              <a:ext uri="{FF2B5EF4-FFF2-40B4-BE49-F238E27FC236}">
                <a16:creationId xmlns:a16="http://schemas.microsoft.com/office/drawing/2014/main" id="{DD12BA42-4251-81C0-7ABF-46AF60A75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33" y="3659878"/>
            <a:ext cx="4697683" cy="3112456"/>
          </a:xfrm>
          <a:prstGeom prst="rect">
            <a:avLst/>
          </a:prstGeom>
          <a:ln>
            <a:solidFill>
              <a:srgbClr val="FFC000"/>
            </a:solidFill>
          </a:ln>
        </p:spPr>
      </p:pic>
      <p:cxnSp>
        <p:nvCxnSpPr>
          <p:cNvPr id="12" name="Straight Arrow Connector 11">
            <a:extLst>
              <a:ext uri="{FF2B5EF4-FFF2-40B4-BE49-F238E27FC236}">
                <a16:creationId xmlns:a16="http://schemas.microsoft.com/office/drawing/2014/main" id="{0B1D672B-8E8C-C9DB-464D-1DC27F0B40D1}"/>
              </a:ext>
            </a:extLst>
          </p:cNvPr>
          <p:cNvCxnSpPr/>
          <p:nvPr/>
        </p:nvCxnSpPr>
        <p:spPr>
          <a:xfrm>
            <a:off x="2444151" y="3015720"/>
            <a:ext cx="0" cy="503857"/>
          </a:xfrm>
          <a:prstGeom prst="straightConnector1">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78980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9" name="TextBox 8">
            <a:extLst>
              <a:ext uri="{FF2B5EF4-FFF2-40B4-BE49-F238E27FC236}">
                <a16:creationId xmlns:a16="http://schemas.microsoft.com/office/drawing/2014/main" id="{DE112B5C-3071-002F-7BD5-C77996E87242}"/>
              </a:ext>
            </a:extLst>
          </p:cNvPr>
          <p:cNvSpPr txBox="1"/>
          <p:nvPr/>
        </p:nvSpPr>
        <p:spPr>
          <a:xfrm>
            <a:off x="5423140" y="1818158"/>
            <a:ext cx="5256362" cy="369332"/>
          </a:xfrm>
          <a:prstGeom prst="rect">
            <a:avLst/>
          </a:prstGeom>
          <a:noFill/>
          <a:ln w="38100">
            <a:solidFill>
              <a:srgbClr val="FFC000"/>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FAC6DE98-3F93-2654-9899-E265A4520767}"/>
              </a:ext>
            </a:extLst>
          </p:cNvPr>
          <p:cNvSpPr txBox="1"/>
          <p:nvPr/>
        </p:nvSpPr>
        <p:spPr>
          <a:xfrm>
            <a:off x="1535502" y="2288875"/>
            <a:ext cx="2323381" cy="646331"/>
          </a:xfrm>
          <a:prstGeom prst="rect">
            <a:avLst/>
          </a:prstGeom>
          <a:noFill/>
          <a:ln w="28575">
            <a:solidFill>
              <a:srgbClr val="FFC000"/>
            </a:solidFill>
          </a:ln>
        </p:spPr>
        <p:txBody>
          <a:bodyPr wrap="square" rtlCol="0">
            <a:spAutoFit/>
          </a:bodyPr>
          <a:lstStyle/>
          <a:p>
            <a:r>
              <a:rPr lang="en-GB" dirty="0"/>
              <a:t>I labelled the contents page itself</a:t>
            </a:r>
          </a:p>
        </p:txBody>
      </p:sp>
      <p:cxnSp>
        <p:nvCxnSpPr>
          <p:cNvPr id="12" name="Straight Arrow Connector 11">
            <a:extLst>
              <a:ext uri="{FF2B5EF4-FFF2-40B4-BE49-F238E27FC236}">
                <a16:creationId xmlns:a16="http://schemas.microsoft.com/office/drawing/2014/main" id="{170F9B69-4ED8-397E-2A62-A7E51A3286C9}"/>
              </a:ext>
            </a:extLst>
          </p:cNvPr>
          <p:cNvCxnSpPr>
            <a:cxnSpLocks/>
          </p:cNvCxnSpPr>
          <p:nvPr/>
        </p:nvCxnSpPr>
        <p:spPr>
          <a:xfrm flipV="1">
            <a:off x="3893389" y="2024332"/>
            <a:ext cx="1402600" cy="44282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2330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50766486-9BE3-D8D8-E379-1D08D8F5EC1D}"/>
              </a:ext>
            </a:extLst>
          </p:cNvPr>
          <p:cNvSpPr txBox="1"/>
          <p:nvPr/>
        </p:nvSpPr>
        <p:spPr>
          <a:xfrm>
            <a:off x="5400136" y="2254370"/>
            <a:ext cx="5198853" cy="1174630"/>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01831CBA-30BF-27E9-AE92-CEF70590281B}"/>
              </a:ext>
            </a:extLst>
          </p:cNvPr>
          <p:cNvSpPr txBox="1"/>
          <p:nvPr/>
        </p:nvSpPr>
        <p:spPr>
          <a:xfrm>
            <a:off x="1024128" y="2777706"/>
            <a:ext cx="2443691" cy="646331"/>
          </a:xfrm>
          <a:prstGeom prst="rect">
            <a:avLst/>
          </a:prstGeom>
          <a:noFill/>
          <a:ln w="28575">
            <a:solidFill>
              <a:srgbClr val="FFC000"/>
            </a:solidFill>
          </a:ln>
        </p:spPr>
        <p:txBody>
          <a:bodyPr wrap="square" rtlCol="0">
            <a:spAutoFit/>
          </a:bodyPr>
          <a:lstStyle/>
          <a:p>
            <a:r>
              <a:rPr lang="en-GB" b="1" dirty="0"/>
              <a:t>List</a:t>
            </a:r>
            <a:r>
              <a:rPr lang="en-GB" dirty="0"/>
              <a:t> of appendices – </a:t>
            </a:r>
          </a:p>
          <a:p>
            <a:r>
              <a:rPr lang="en-GB" dirty="0"/>
              <a:t>not actual appendices</a:t>
            </a:r>
          </a:p>
        </p:txBody>
      </p:sp>
      <p:cxnSp>
        <p:nvCxnSpPr>
          <p:cNvPr id="7" name="Straight Arrow Connector 6">
            <a:extLst>
              <a:ext uri="{FF2B5EF4-FFF2-40B4-BE49-F238E27FC236}">
                <a16:creationId xmlns:a16="http://schemas.microsoft.com/office/drawing/2014/main" id="{67D1AAD6-4E8A-00DE-4D43-9E11F244DACE}"/>
              </a:ext>
            </a:extLst>
          </p:cNvPr>
          <p:cNvCxnSpPr>
            <a:cxnSpLocks/>
          </p:cNvCxnSpPr>
          <p:nvPr/>
        </p:nvCxnSpPr>
        <p:spPr>
          <a:xfrm flipV="1">
            <a:off x="3467819" y="2731698"/>
            <a:ext cx="1817298" cy="20128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9047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p:txBody>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41636"/>
            <a:ext cx="5808453" cy="6770429"/>
          </a:xfrm>
          <a:ln w="38100">
            <a:solidFill>
              <a:srgbClr val="6A22DE"/>
            </a:solidFill>
          </a:ln>
        </p:spPr>
      </p:pic>
      <p:pic>
        <p:nvPicPr>
          <p:cNvPr id="4" name="Picture 3" descr="A close-up of a white background&#10;&#10;Description automatically generated">
            <a:extLst>
              <a:ext uri="{FF2B5EF4-FFF2-40B4-BE49-F238E27FC236}">
                <a16:creationId xmlns:a16="http://schemas.microsoft.com/office/drawing/2014/main" id="{74379E84-9938-CF6B-E1F9-275157D009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911" y="2439567"/>
            <a:ext cx="5256370" cy="680987"/>
          </a:xfrm>
          <a:prstGeom prst="rect">
            <a:avLst/>
          </a:prstGeom>
        </p:spPr>
      </p:pic>
      <p:pic>
        <p:nvPicPr>
          <p:cNvPr id="7" name="Picture 6">
            <a:extLst>
              <a:ext uri="{FF2B5EF4-FFF2-40B4-BE49-F238E27FC236}">
                <a16:creationId xmlns:a16="http://schemas.microsoft.com/office/drawing/2014/main" id="{34F111E2-B722-41E7-B412-BC302C523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2188" y="3082911"/>
            <a:ext cx="5187094" cy="440943"/>
          </a:xfrm>
          <a:prstGeom prst="rect">
            <a:avLst/>
          </a:prstGeom>
        </p:spPr>
      </p:pic>
      <p:sp>
        <p:nvSpPr>
          <p:cNvPr id="8" name="TextBox 7">
            <a:extLst>
              <a:ext uri="{FF2B5EF4-FFF2-40B4-BE49-F238E27FC236}">
                <a16:creationId xmlns:a16="http://schemas.microsoft.com/office/drawing/2014/main" id="{E1F5D83B-8E62-9973-B3C7-57A26D4F7775}"/>
              </a:ext>
            </a:extLst>
          </p:cNvPr>
          <p:cNvSpPr txBox="1"/>
          <p:nvPr/>
        </p:nvSpPr>
        <p:spPr>
          <a:xfrm>
            <a:off x="412911" y="2377440"/>
            <a:ext cx="5382978" cy="1230923"/>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3072578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p:txBody>
          <a:bodyPr/>
          <a:lstStyle/>
          <a:p>
            <a:r>
              <a:rPr lang="en-GB" dirty="0"/>
              <a:t>Figures / tables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59692" y="120770"/>
            <a:ext cx="4732594" cy="6631861"/>
          </a:xfrm>
          <a:ln>
            <a:solidFill>
              <a:srgbClr val="6A22DE"/>
            </a:solidFill>
          </a:ln>
        </p:spPr>
      </p:pic>
      <p:pic>
        <p:nvPicPr>
          <p:cNvPr id="3" name="Picture 2" descr="A white text on a white background&#10;&#10;Description automatically generated">
            <a:extLst>
              <a:ext uri="{FF2B5EF4-FFF2-40B4-BE49-F238E27FC236}">
                <a16:creationId xmlns:a16="http://schemas.microsoft.com/office/drawing/2014/main" id="{058D70BD-FB7F-F5D0-20B0-EE8564CB4D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042" y="1891884"/>
            <a:ext cx="4504747" cy="2909470"/>
          </a:xfrm>
          <a:prstGeom prst="rect">
            <a:avLst/>
          </a:prstGeom>
          <a:ln>
            <a:solidFill>
              <a:schemeClr val="accent5"/>
            </a:solidFill>
          </a:ln>
        </p:spPr>
      </p:pic>
      <p:pic>
        <p:nvPicPr>
          <p:cNvPr id="6" name="Picture 5" descr="A screenshot of a computer&#10;&#10;Description automatically generated">
            <a:extLst>
              <a:ext uri="{FF2B5EF4-FFF2-40B4-BE49-F238E27FC236}">
                <a16:creationId xmlns:a16="http://schemas.microsoft.com/office/drawing/2014/main" id="{ED492C8C-61C7-0DB7-DD9A-FCC67BF553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6042" y="4966116"/>
            <a:ext cx="4732594" cy="1459176"/>
          </a:xfrm>
          <a:prstGeom prst="rect">
            <a:avLst/>
          </a:prstGeom>
          <a:ln>
            <a:solidFill>
              <a:schemeClr val="accent5"/>
            </a:solidFill>
          </a:ln>
        </p:spPr>
      </p:pic>
    </p:spTree>
    <p:extLst>
      <p:ext uri="{BB962C8B-B14F-4D97-AF65-F5344CB8AC3E}">
        <p14:creationId xmlns:p14="http://schemas.microsoft.com/office/powerpoint/2010/main" val="9451726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E7385-9198-0869-648D-1C4C481BC963}"/>
              </a:ext>
            </a:extLst>
          </p:cNvPr>
          <p:cNvSpPr>
            <a:spLocks noGrp="1"/>
          </p:cNvSpPr>
          <p:nvPr>
            <p:ph type="title"/>
          </p:nvPr>
        </p:nvSpPr>
        <p:spPr/>
        <p:txBody>
          <a:bodyPr/>
          <a:lstStyle/>
          <a:p>
            <a:r>
              <a:rPr lang="en-GB" dirty="0"/>
              <a:t>Abbreviations / </a:t>
            </a:r>
            <a:br>
              <a:rPr lang="en-GB" dirty="0"/>
            </a:br>
            <a:r>
              <a:rPr lang="en-GB" dirty="0"/>
              <a:t>glossary</a:t>
            </a:r>
          </a:p>
        </p:txBody>
      </p:sp>
      <p:pic>
        <p:nvPicPr>
          <p:cNvPr id="5" name="Content Placeholder 4" descr="A white paper with black text&#10;&#10;Description automatically generated">
            <a:extLst>
              <a:ext uri="{FF2B5EF4-FFF2-40B4-BE49-F238E27FC236}">
                <a16:creationId xmlns:a16="http://schemas.microsoft.com/office/drawing/2014/main" id="{0D5B47FD-EF8C-B377-DCFA-ED118C6637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8805" y="1047635"/>
            <a:ext cx="3550919" cy="5196004"/>
          </a:xfrm>
          <a:ln>
            <a:solidFill>
              <a:schemeClr val="accent5"/>
            </a:solidFill>
          </a:ln>
        </p:spPr>
      </p:pic>
      <p:pic>
        <p:nvPicPr>
          <p:cNvPr id="7" name="Picture 6" descr="A list of words on a white background&#10;&#10;Description automatically generated">
            <a:extLst>
              <a:ext uri="{FF2B5EF4-FFF2-40B4-BE49-F238E27FC236}">
                <a16:creationId xmlns:a16="http://schemas.microsoft.com/office/drawing/2014/main" id="{60D83B8F-5F3D-1CC0-0E50-14BFF1A7C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0046" y="1047635"/>
            <a:ext cx="3550919" cy="5226573"/>
          </a:xfrm>
          <a:prstGeom prst="rect">
            <a:avLst/>
          </a:prstGeom>
          <a:ln>
            <a:solidFill>
              <a:srgbClr val="6A22DE"/>
            </a:solidFill>
          </a:ln>
        </p:spPr>
      </p:pic>
    </p:spTree>
    <p:extLst>
      <p:ext uri="{BB962C8B-B14F-4D97-AF65-F5344CB8AC3E}">
        <p14:creationId xmlns:p14="http://schemas.microsoft.com/office/powerpoint/2010/main" val="3616751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0264-6371-9932-A475-20A2314AC917}"/>
              </a:ext>
            </a:extLst>
          </p:cNvPr>
          <p:cNvSpPr>
            <a:spLocks noGrp="1"/>
          </p:cNvSpPr>
          <p:nvPr>
            <p:ph type="title"/>
          </p:nvPr>
        </p:nvSpPr>
        <p:spPr/>
        <p:txBody>
          <a:bodyPr/>
          <a:lstStyle/>
          <a:p>
            <a:r>
              <a:rPr lang="en-GB" dirty="0"/>
              <a:t>References</a:t>
            </a:r>
          </a:p>
        </p:txBody>
      </p:sp>
      <p:pic>
        <p:nvPicPr>
          <p:cNvPr id="5" name="Content Placeholder 4" descr="A rectangular rectangle with black and red squares&#10;&#10;Description automatically generated">
            <a:extLst>
              <a:ext uri="{FF2B5EF4-FFF2-40B4-BE49-F238E27FC236}">
                <a16:creationId xmlns:a16="http://schemas.microsoft.com/office/drawing/2014/main" id="{5F3A3E27-D827-448E-7950-7C9EB242B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3693" y="2028294"/>
            <a:ext cx="4233893" cy="347665"/>
          </a:xfrm>
          <a:ln>
            <a:solidFill>
              <a:schemeClr val="accent5"/>
            </a:solidFill>
          </a:ln>
        </p:spPr>
      </p:pic>
      <p:pic>
        <p:nvPicPr>
          <p:cNvPr id="7" name="Picture 6" descr="A rectangular frame with many small colored dots&#10;&#10;Description automatically generated with medium confidence">
            <a:extLst>
              <a:ext uri="{FF2B5EF4-FFF2-40B4-BE49-F238E27FC236}">
                <a16:creationId xmlns:a16="http://schemas.microsoft.com/office/drawing/2014/main" id="{4FFBFAD1-2FB5-F042-337E-62670CB71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362" y="1015396"/>
            <a:ext cx="4655227" cy="745932"/>
          </a:xfrm>
          <a:prstGeom prst="rect">
            <a:avLst/>
          </a:prstGeom>
          <a:ln>
            <a:solidFill>
              <a:srgbClr val="6A22DE"/>
            </a:solidFill>
          </a:ln>
        </p:spPr>
      </p:pic>
      <p:pic>
        <p:nvPicPr>
          <p:cNvPr id="9" name="Picture 8" descr="A paper with text on it&#10;&#10;Description automatically generated">
            <a:extLst>
              <a:ext uri="{FF2B5EF4-FFF2-40B4-BE49-F238E27FC236}">
                <a16:creationId xmlns:a16="http://schemas.microsoft.com/office/drawing/2014/main" id="{FCA1922A-F545-DEB3-B826-74F1161A81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3692" y="2747480"/>
            <a:ext cx="4233893" cy="4557746"/>
          </a:xfrm>
          <a:prstGeom prst="rect">
            <a:avLst/>
          </a:prstGeom>
          <a:ln>
            <a:solidFill>
              <a:schemeClr val="accent5"/>
            </a:solidFill>
          </a:ln>
        </p:spPr>
      </p:pic>
      <p:pic>
        <p:nvPicPr>
          <p:cNvPr id="11" name="Picture 10" descr="A paper with text on it&#10;&#10;Description automatically generated">
            <a:extLst>
              <a:ext uri="{FF2B5EF4-FFF2-40B4-BE49-F238E27FC236}">
                <a16:creationId xmlns:a16="http://schemas.microsoft.com/office/drawing/2014/main" id="{3BF68065-2DCD-08CC-7851-3951A2CC6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3362" y="2135625"/>
            <a:ext cx="4655226" cy="5046720"/>
          </a:xfrm>
          <a:prstGeom prst="rect">
            <a:avLst/>
          </a:prstGeom>
          <a:ln>
            <a:solidFill>
              <a:srgbClr val="6A22DE"/>
            </a:solidFill>
          </a:ln>
        </p:spPr>
      </p:pic>
    </p:spTree>
    <p:extLst>
      <p:ext uri="{BB962C8B-B14F-4D97-AF65-F5344CB8AC3E}">
        <p14:creationId xmlns:p14="http://schemas.microsoft.com/office/powerpoint/2010/main" val="22714400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D67FE3-56A6-35EC-555E-88E1AFF4589D}"/>
              </a:ext>
            </a:extLst>
          </p:cNvPr>
          <p:cNvPicPr>
            <a:picLocks noChangeAspect="1"/>
          </p:cNvPicPr>
          <p:nvPr/>
        </p:nvPicPr>
        <p:blipFill rotWithShape="1">
          <a:blip r:embed="rId2"/>
          <a:srcRect t="8034" b="8323"/>
          <a:stretch/>
        </p:blipFill>
        <p:spPr>
          <a:xfrm>
            <a:off x="20" y="975"/>
            <a:ext cx="12191980" cy="6858000"/>
          </a:xfrm>
          <a:prstGeom prst="rect">
            <a:avLst/>
          </a:prstGeom>
        </p:spPr>
      </p:pic>
      <p:sp>
        <p:nvSpPr>
          <p:cNvPr id="26" name="Rectangle 25">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5C859-A261-37AC-D4F9-F505D5D3A55C}"/>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dirty="0">
                <a:solidFill>
                  <a:srgbClr val="FFFFFF"/>
                </a:solidFill>
                <a:latin typeface="+mj-lt"/>
                <a:ea typeface="+mj-ea"/>
                <a:cs typeface="+mj-cs"/>
              </a:rPr>
              <a:t>ecde7013 timetable</a:t>
            </a:r>
          </a:p>
        </p:txBody>
      </p:sp>
      <p:sp>
        <p:nvSpPr>
          <p:cNvPr id="4" name="Text Placeholder 3">
            <a:extLst>
              <a:ext uri="{FF2B5EF4-FFF2-40B4-BE49-F238E27FC236}">
                <a16:creationId xmlns:a16="http://schemas.microsoft.com/office/drawing/2014/main" id="{707D5D22-483D-B160-B36D-DA64ED3B863A}"/>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21" name="Straight Connector 20">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B659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08957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C75ED3-EA0F-45A2-CC5B-FE8BFE56C28F}"/>
              </a:ext>
            </a:extLst>
          </p:cNvPr>
          <p:cNvSpPr>
            <a:spLocks noGrp="1"/>
          </p:cNvSpPr>
          <p:nvPr>
            <p:ph type="title"/>
          </p:nvPr>
        </p:nvSpPr>
        <p:spPr>
          <a:xfrm>
            <a:off x="1024128" y="141871"/>
            <a:ext cx="9720072" cy="1499616"/>
          </a:xfrm>
        </p:spPr>
        <p:txBody>
          <a:bodyPr>
            <a:normAutofit/>
          </a:bodyPr>
          <a:lstStyle/>
          <a:p>
            <a:r>
              <a:rPr lang="en-GB" dirty="0"/>
              <a:t>Ecde7013 – summer term</a:t>
            </a:r>
          </a:p>
        </p:txBody>
      </p:sp>
      <p:graphicFrame>
        <p:nvGraphicFramePr>
          <p:cNvPr id="6" name="Content Placeholder 5">
            <a:extLst>
              <a:ext uri="{FF2B5EF4-FFF2-40B4-BE49-F238E27FC236}">
                <a16:creationId xmlns:a16="http://schemas.microsoft.com/office/drawing/2014/main" id="{15C26DEC-4A15-7F23-8D0A-8664973473BE}"/>
              </a:ext>
            </a:extLst>
          </p:cNvPr>
          <p:cNvGraphicFramePr>
            <a:graphicFrameLocks noGrp="1"/>
          </p:cNvGraphicFramePr>
          <p:nvPr>
            <p:ph idx="1"/>
          </p:nvPr>
        </p:nvGraphicFramePr>
        <p:xfrm>
          <a:off x="1447800" y="1508100"/>
          <a:ext cx="9189870" cy="5128228"/>
        </p:xfrm>
        <a:graphic>
          <a:graphicData uri="http://schemas.openxmlformats.org/drawingml/2006/table">
            <a:tbl>
              <a:tblPr firstRow="1" bandRow="1"/>
              <a:tblGrid>
                <a:gridCol w="1634840">
                  <a:extLst>
                    <a:ext uri="{9D8B030D-6E8A-4147-A177-3AD203B41FA5}">
                      <a16:colId xmlns:a16="http://schemas.microsoft.com/office/drawing/2014/main" val="4259745492"/>
                    </a:ext>
                  </a:extLst>
                </a:gridCol>
                <a:gridCol w="2127209">
                  <a:extLst>
                    <a:ext uri="{9D8B030D-6E8A-4147-A177-3AD203B41FA5}">
                      <a16:colId xmlns:a16="http://schemas.microsoft.com/office/drawing/2014/main" val="286511991"/>
                    </a:ext>
                  </a:extLst>
                </a:gridCol>
                <a:gridCol w="5427821">
                  <a:extLst>
                    <a:ext uri="{9D8B030D-6E8A-4147-A177-3AD203B41FA5}">
                      <a16:colId xmlns:a16="http://schemas.microsoft.com/office/drawing/2014/main" val="3661542184"/>
                    </a:ext>
                  </a:extLst>
                </a:gridCol>
              </a:tblGrid>
              <a:tr h="287338">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1" i="0" dirty="0">
                          <a:effectLst/>
                          <a:latin typeface="Calibri" panose="020F0502020204030204" pitchFamily="34" charset="0"/>
                        </a:rPr>
                        <a:t>Date</a:t>
                      </a:r>
                      <a:endParaRPr lang="en-GB" sz="1400" b="1"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1" i="0" dirty="0">
                          <a:effectLst/>
                          <a:latin typeface="Calibri" panose="020F0502020204030204" pitchFamily="34" charset="0"/>
                        </a:rPr>
                        <a:t>Methods of teaching and learning  </a:t>
                      </a:r>
                      <a:endParaRPr lang="en-GB" sz="1400" b="1"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27719666"/>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16 April 10.00-4.00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All day : Face-to-face 1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423915055"/>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23 April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Directed activity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14302342"/>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30 April 10.00-12.00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Online Teams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136968274"/>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7 May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Directed activity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081083338"/>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14 May 10.00-4.00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All day: Face-to-face 2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78232313"/>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21 May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Online Teams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994674798"/>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28 May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Spring Bank Holiday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736117874"/>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4 June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Online Teams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163012580"/>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11 June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Online Teams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657857292"/>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18 June 10.00-4.00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All day: Face-to-face 3. Assessment 1/ Individual presentation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47450717"/>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25 June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Directed activity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098953"/>
                  </a:ext>
                </a:extLst>
              </a:tr>
              <a:tr h="366302">
                <a:tc>
                  <a:txBody>
                    <a:bodyPr/>
                    <a:lstStyle/>
                    <a:p>
                      <a:pPr algn="l" rtl="0" fontAlgn="base"/>
                      <a:r>
                        <a:rPr lang="en-GB" sz="1200" b="0" i="0" dirty="0">
                          <a:effectLst/>
                          <a:latin typeface="Calibri" panose="020F0502020204030204" pitchFamily="34" charset="0"/>
                        </a:rPr>
                        <a:t> </a:t>
                      </a:r>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2 July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Online Teams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738650672"/>
                  </a:ext>
                </a:extLst>
              </a:tr>
              <a:tr h="366302">
                <a:tc>
                  <a:txBody>
                    <a:bodyPr/>
                    <a:lstStyle/>
                    <a:p>
                      <a:pPr algn="l" rtl="0" fontAlgn="base"/>
                      <a:endParaRPr lang="en-GB" sz="20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a:effectLst/>
                          <a:latin typeface="Calibri" panose="020F0502020204030204" pitchFamily="34" charset="0"/>
                        </a:rPr>
                        <a:t>9 July 10.00-4.00 </a:t>
                      </a:r>
                      <a:endParaRPr lang="en-GB" sz="1400" b="0" i="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tc>
                  <a:txBody>
                    <a:bodyPr/>
                    <a:lstStyle/>
                    <a:p>
                      <a:pPr algn="l" rtl="0" fontAlgn="base"/>
                      <a:r>
                        <a:rPr lang="en-GB" sz="1400" b="0" i="0" dirty="0">
                          <a:effectLst/>
                          <a:latin typeface="Calibri" panose="020F0502020204030204" pitchFamily="34" charset="0"/>
                        </a:rPr>
                        <a:t>All day: Face-to-face 4. Introduction to Assessment 2  </a:t>
                      </a:r>
                      <a:endParaRPr lang="en-GB" sz="1400" b="0" i="0" dirty="0">
                        <a:effectLst/>
                      </a:endParaRPr>
                    </a:p>
                  </a:txBody>
                  <a:tcPr marL="61501" marR="61501" marT="30751" marB="30751">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66466346"/>
                  </a:ext>
                </a:extLst>
              </a:tr>
            </a:tbl>
          </a:graphicData>
        </a:graphic>
      </p:graphicFrame>
      <p:pic>
        <p:nvPicPr>
          <p:cNvPr id="9" name="Picture 8" descr="A person wearing glasses and a brown jacket&#10;&#10;Description automatically generated">
            <a:extLst>
              <a:ext uri="{FF2B5EF4-FFF2-40B4-BE49-F238E27FC236}">
                <a16:creationId xmlns:a16="http://schemas.microsoft.com/office/drawing/2014/main" id="{1C73B11B-A379-4591-2311-B09F2C0DE0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781" y="1978768"/>
            <a:ext cx="1724038" cy="1714513"/>
          </a:xfrm>
          <a:prstGeom prst="rect">
            <a:avLst/>
          </a:prstGeom>
          <a:ln>
            <a:solidFill>
              <a:srgbClr val="FFC000"/>
            </a:solidFill>
          </a:ln>
        </p:spPr>
      </p:pic>
      <p:pic>
        <p:nvPicPr>
          <p:cNvPr id="11" name="Picture 10" descr="A person with brown hair and earrings&#10;&#10;Description automatically generated">
            <a:extLst>
              <a:ext uri="{FF2B5EF4-FFF2-40B4-BE49-F238E27FC236}">
                <a16:creationId xmlns:a16="http://schemas.microsoft.com/office/drawing/2014/main" id="{9EF9A078-40BC-28C7-AB35-7E62D5DE3E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80" y="4261785"/>
            <a:ext cx="1724037" cy="1839339"/>
          </a:xfrm>
          <a:prstGeom prst="rect">
            <a:avLst/>
          </a:prstGeom>
          <a:ln>
            <a:solidFill>
              <a:srgbClr val="C00000"/>
            </a:solidFill>
          </a:ln>
        </p:spPr>
      </p:pic>
    </p:spTree>
    <p:extLst>
      <p:ext uri="{BB962C8B-B14F-4D97-AF65-F5344CB8AC3E}">
        <p14:creationId xmlns:p14="http://schemas.microsoft.com/office/powerpoint/2010/main" val="31561589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88D3A-D211-9996-B60F-6EB579B4624C}"/>
              </a:ext>
            </a:extLst>
          </p:cNvPr>
          <p:cNvSpPr>
            <a:spLocks noGrp="1"/>
          </p:cNvSpPr>
          <p:nvPr>
            <p:ph type="title"/>
          </p:nvPr>
        </p:nvSpPr>
        <p:spPr>
          <a:xfrm>
            <a:off x="1024128" y="585216"/>
            <a:ext cx="6066818" cy="1499616"/>
          </a:xfrm>
        </p:spPr>
        <p:txBody>
          <a:bodyPr>
            <a:normAutofit/>
          </a:bodyPr>
          <a:lstStyle/>
          <a:p>
            <a:r>
              <a:rPr lang="en-GB" dirty="0"/>
              <a:t>Easter eggs</a:t>
            </a:r>
          </a:p>
        </p:txBody>
      </p:sp>
      <p:sp>
        <p:nvSpPr>
          <p:cNvPr id="3" name="Content Placeholder 2">
            <a:extLst>
              <a:ext uri="{FF2B5EF4-FFF2-40B4-BE49-F238E27FC236}">
                <a16:creationId xmlns:a16="http://schemas.microsoft.com/office/drawing/2014/main" id="{ADFDD8DB-1B53-4FB5-49B9-D49C92DD3190}"/>
              </a:ext>
            </a:extLst>
          </p:cNvPr>
          <p:cNvSpPr>
            <a:spLocks noGrp="1"/>
          </p:cNvSpPr>
          <p:nvPr>
            <p:ph idx="1"/>
          </p:nvPr>
        </p:nvSpPr>
        <p:spPr>
          <a:xfrm>
            <a:off x="526473" y="2200102"/>
            <a:ext cx="6882938" cy="4109258"/>
          </a:xfrm>
        </p:spPr>
        <p:txBody>
          <a:bodyPr>
            <a:normAutofit fontScale="85000" lnSpcReduction="10000"/>
          </a:bodyPr>
          <a:lstStyle/>
          <a:p>
            <a:pPr>
              <a:lnSpc>
                <a:spcPct val="120000"/>
              </a:lnSpc>
            </a:pPr>
            <a:r>
              <a:rPr lang="en-GB" sz="2000" i="0" dirty="0">
                <a:effectLst/>
                <a:latin typeface="Calibri" panose="020F0502020204030204" pitchFamily="34" charset="0"/>
                <a:cs typeface="Calibri" panose="020F0502020204030204" pitchFamily="34" charset="0"/>
              </a:rPr>
              <a:t>Throughout history, people across the world have given each other eggs at spring festivals to mark the seasons. Early Christians in Mesopotamia (approx. AD200) dyed eggs in the period after Easter. The practice later spread into Western Europe. </a:t>
            </a:r>
          </a:p>
          <a:p>
            <a:pPr>
              <a:lnSpc>
                <a:spcPct val="120000"/>
              </a:lnSpc>
            </a:pPr>
            <a:r>
              <a:rPr lang="en-GB" sz="2000" i="0" dirty="0">
                <a:effectLst/>
                <a:latin typeface="Calibri" panose="020F0502020204030204" pitchFamily="34" charset="0"/>
                <a:cs typeface="Calibri" panose="020F0502020204030204" pitchFamily="34" charset="0"/>
              </a:rPr>
              <a:t>Eggs represent new life and rebirth, and it is thought that this ancient custom was absorbed into Easter celebrations.</a:t>
            </a:r>
          </a:p>
          <a:p>
            <a:pPr>
              <a:lnSpc>
                <a:spcPct val="120000"/>
              </a:lnSpc>
            </a:pPr>
            <a:r>
              <a:rPr lang="en-GB" sz="2000" i="0" dirty="0">
                <a:effectLst/>
                <a:latin typeface="Calibri" panose="020F0502020204030204" pitchFamily="34" charset="0"/>
                <a:cs typeface="Calibri" panose="020F0502020204030204" pitchFamily="34" charset="0"/>
              </a:rPr>
              <a:t>Chocolate eggs are said to have originated in France and Germany in the early 19th century.</a:t>
            </a:r>
          </a:p>
          <a:p>
            <a:pPr>
              <a:lnSpc>
                <a:spcPct val="120000"/>
              </a:lnSpc>
            </a:pPr>
            <a:r>
              <a:rPr lang="en-GB" sz="2000" i="0" dirty="0">
                <a:effectLst/>
                <a:latin typeface="Calibri" panose="020F0502020204030204" pitchFamily="34" charset="0"/>
                <a:cs typeface="Calibri" panose="020F0502020204030204" pitchFamily="34" charset="0"/>
              </a:rPr>
              <a:t>In the UK, Cadbury’s introduced their chocolate egg in 1875. </a:t>
            </a:r>
            <a:r>
              <a:rPr lang="en-GB" sz="2000" dirty="0">
                <a:latin typeface="Calibri" panose="020F0502020204030204" pitchFamily="34" charset="0"/>
                <a:cs typeface="Calibri" panose="020F0502020204030204" pitchFamily="34" charset="0"/>
              </a:rPr>
              <a:t>E</a:t>
            </a:r>
            <a:r>
              <a:rPr lang="en-GB" sz="2000" i="0" dirty="0">
                <a:effectLst/>
                <a:latin typeface="Calibri" panose="020F0502020204030204" pitchFamily="34" charset="0"/>
                <a:cs typeface="Calibri" panose="020F0502020204030204" pitchFamily="34" charset="0"/>
              </a:rPr>
              <a:t>arly Easter eggs were made using dark chocolate, but in 1897 the famous Cadbury’s Dairy Milk Chocolate was first introduced. </a:t>
            </a:r>
            <a:r>
              <a:rPr lang="en-GB" sz="2000" b="0" i="0" dirty="0">
                <a:effectLst/>
                <a:latin typeface="Calibri" panose="020F0502020204030204" pitchFamily="34" charset="0"/>
                <a:cs typeface="Calibri" panose="020F0502020204030204" pitchFamily="34" charset="0"/>
              </a:rPr>
              <a:t>Every year more than 80 million boxed eggs are sold in the UK. </a:t>
            </a:r>
            <a:r>
              <a:rPr lang="en-GB" sz="2000" i="0" dirty="0">
                <a:effectLst/>
                <a:latin typeface="Calibri" panose="020F0502020204030204" pitchFamily="34" charset="0"/>
                <a:cs typeface="Calibri" panose="020F0502020204030204" pitchFamily="34" charset="0"/>
              </a:rPr>
              <a:t> </a:t>
            </a:r>
            <a:endParaRPr lang="en-GB" sz="2000" dirty="0">
              <a:latin typeface="Calibri" panose="020F0502020204030204" pitchFamily="34" charset="0"/>
              <a:cs typeface="Calibri" panose="020F0502020204030204" pitchFamily="34" charset="0"/>
            </a:endParaRPr>
          </a:p>
          <a:p>
            <a:endParaRPr lang="en-GB" sz="1700" dirty="0"/>
          </a:p>
        </p:txBody>
      </p:sp>
      <p:pic>
        <p:nvPicPr>
          <p:cNvPr id="8" name="Picture 7" descr="A map with a location pin&#10;&#10;Description automatically generated">
            <a:extLst>
              <a:ext uri="{FF2B5EF4-FFF2-40B4-BE49-F238E27FC236}">
                <a16:creationId xmlns:a16="http://schemas.microsoft.com/office/drawing/2014/main" id="{01937BE9-80E6-36CE-410C-120A75C5F4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5873" y="408709"/>
            <a:ext cx="3999654" cy="2329799"/>
          </a:xfrm>
          <a:prstGeom prst="rect">
            <a:avLst/>
          </a:prstGeom>
          <a:ln>
            <a:solidFill>
              <a:schemeClr val="accent2"/>
            </a:solidFill>
          </a:ln>
        </p:spPr>
      </p:pic>
      <p:pic>
        <p:nvPicPr>
          <p:cNvPr id="6" name="Picture 5" descr="A group of colorful eggs&#10;&#10;Description automatically generated">
            <a:extLst>
              <a:ext uri="{FF2B5EF4-FFF2-40B4-BE49-F238E27FC236}">
                <a16:creationId xmlns:a16="http://schemas.microsoft.com/office/drawing/2014/main" id="{6AC35612-019C-46AB-0C02-D76381C225AD}"/>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r="761"/>
          <a:stretch/>
        </p:blipFill>
        <p:spPr>
          <a:xfrm>
            <a:off x="7665873" y="3606493"/>
            <a:ext cx="3999654" cy="2327514"/>
          </a:xfrm>
          <a:prstGeom prst="rect">
            <a:avLst/>
          </a:prstGeom>
          <a:ln>
            <a:solidFill>
              <a:srgbClr val="C00000"/>
            </a:solidFill>
          </a:ln>
        </p:spPr>
      </p:pic>
    </p:spTree>
    <p:extLst>
      <p:ext uri="{BB962C8B-B14F-4D97-AF65-F5344CB8AC3E}">
        <p14:creationId xmlns:p14="http://schemas.microsoft.com/office/powerpoint/2010/main" val="1938875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each chair and umbrella on a sunny day&#10;&#10;Description automatically generated">
            <a:extLst>
              <a:ext uri="{FF2B5EF4-FFF2-40B4-BE49-F238E27FC236}">
                <a16:creationId xmlns:a16="http://schemas.microsoft.com/office/drawing/2014/main" id="{5AAD1106-308B-D8F2-F837-873BB610A652}"/>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l="11111"/>
          <a:stretch/>
        </p:blipFill>
        <p:spPr>
          <a:xfrm>
            <a:off x="20" y="975"/>
            <a:ext cx="12191980" cy="6858000"/>
          </a:xfrm>
          <a:prstGeom prst="rect">
            <a:avLst/>
          </a:prstGeom>
        </p:spPr>
      </p:pic>
      <p:sp>
        <p:nvSpPr>
          <p:cNvPr id="26" name="Rectangle 25">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5A387-1923-B8D2-2106-ECC8031AD799}"/>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Have a good holiday!</a:t>
            </a:r>
          </a:p>
        </p:txBody>
      </p:sp>
      <p:sp>
        <p:nvSpPr>
          <p:cNvPr id="6" name="Text Placeholder 5">
            <a:extLst>
              <a:ext uri="{FF2B5EF4-FFF2-40B4-BE49-F238E27FC236}">
                <a16:creationId xmlns:a16="http://schemas.microsoft.com/office/drawing/2014/main" id="{095B4FFA-FDEE-5BC1-3B07-2156D6A8139C}"/>
              </a:ext>
            </a:extLst>
          </p:cNvPr>
          <p:cNvSpPr>
            <a:spLocks noGrp="1"/>
          </p:cNvSpPr>
          <p:nvPr>
            <p:ph type="body" idx="1"/>
          </p:nvPr>
        </p:nvSpPr>
        <p:spPr>
          <a:xfrm>
            <a:off x="853440" y="4608576"/>
            <a:ext cx="3205640" cy="774186"/>
          </a:xfrm>
        </p:spPr>
        <p:txBody>
          <a:bodyPr vert="horz" lIns="91440" tIns="45720" rIns="91440" bIns="45720" rtlCol="0" anchor="t">
            <a:normAutofit/>
          </a:bodyPr>
          <a:lstStyle/>
          <a:p>
            <a:pPr algn="r"/>
            <a:endParaRPr lang="en-US" sz="1600">
              <a:solidFill>
                <a:srgbClr val="FFFFFF"/>
              </a:solidFill>
            </a:endParaRPr>
          </a:p>
        </p:txBody>
      </p:sp>
      <p:cxnSp>
        <p:nvCxnSpPr>
          <p:cNvPr id="21" name="Straight Connector 20">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2174D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69665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35D5-CE62-6ACC-B756-9E3AE6F5921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Step 6: Reporting</a:t>
            </a:r>
          </a:p>
        </p:txBody>
      </p:sp>
      <p:pic>
        <p:nvPicPr>
          <p:cNvPr id="4" name="Picture 4" descr="Free Images : location, phone, share, app, business, groups, colleagues ...">
            <a:extLst>
              <a:ext uri="{FF2B5EF4-FFF2-40B4-BE49-F238E27FC236}">
                <a16:creationId xmlns:a16="http://schemas.microsoft.com/office/drawing/2014/main" id="{B3E355E4-1A81-88F3-2880-6472D6A119F3}"/>
              </a:ext>
            </a:extLst>
          </p:cNvPr>
          <p:cNvPicPr>
            <a:picLocks noGrp="1" noChangeAspect="1"/>
          </p:cNvPicPr>
          <p:nvPr>
            <p:ph idx="1"/>
          </p:nvPr>
        </p:nvPicPr>
        <p:blipFill rotWithShape="1">
          <a:blip r:embed="rId3"/>
          <a:srcRect t="15291" b="2891"/>
          <a:stretch/>
        </p:blipFill>
        <p:spPr>
          <a:xfrm>
            <a:off x="20" y="10"/>
            <a:ext cx="12191980" cy="6857990"/>
          </a:xfrm>
          <a:prstGeom prst="rect">
            <a:avLst/>
          </a:prstGeom>
        </p:spPr>
      </p:pic>
    </p:spTree>
    <p:extLst>
      <p:ext uri="{BB962C8B-B14F-4D97-AF65-F5344CB8AC3E}">
        <p14:creationId xmlns:p14="http://schemas.microsoft.com/office/powerpoint/2010/main" val="31350298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28C957-2BFE-432D-8A38-09A46354B3B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4861955F-8C1E-4795-B551-4A161E5A4FE0}">
  <ds:schemaRefs>
    <ds:schemaRef ds:uri="http://schemas.microsoft.com/sharepoint/v3/contenttype/forms"/>
  </ds:schemaRefs>
</ds:datastoreItem>
</file>

<file path=customXml/itemProps3.xml><?xml version="1.0" encoding="utf-8"?>
<ds:datastoreItem xmlns:ds="http://schemas.openxmlformats.org/officeDocument/2006/customXml" ds:itemID="{D75D0740-5A19-4960-97F1-99704304CD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1652</TotalTime>
  <Words>2729</Words>
  <Application>Microsoft Office PowerPoint</Application>
  <PresentationFormat>Widescreen</PresentationFormat>
  <Paragraphs>256</Paragraphs>
  <Slides>57</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57</vt:i4>
      </vt:variant>
    </vt:vector>
  </HeadingPairs>
  <TitlesOfParts>
    <vt:vector size="69" baseType="lpstr">
      <vt:lpstr>Muli</vt:lpstr>
      <vt:lpstr>Tw Cen MT </vt:lpstr>
      <vt:lpstr>Arial</vt:lpstr>
      <vt:lpstr>Calibri</vt:lpstr>
      <vt:lpstr>Calibri Light</vt:lpstr>
      <vt:lpstr>Lato</vt:lpstr>
      <vt:lpstr>Tw Cen MT</vt:lpstr>
      <vt:lpstr>Tw Cen MT</vt:lpstr>
      <vt:lpstr>Tw Cen MT Condensed</vt:lpstr>
      <vt:lpstr>Wingdings</vt:lpstr>
      <vt:lpstr>Wingdings 3</vt:lpstr>
      <vt:lpstr>Integral</vt:lpstr>
      <vt:lpstr>ECDE7012</vt:lpstr>
      <vt:lpstr>Qualitative data analysis</vt:lpstr>
      <vt:lpstr>Qualitative and Quantitative Data</vt:lpstr>
      <vt:lpstr> Data Analysis  </vt:lpstr>
      <vt:lpstr>Data Analysis </vt:lpstr>
      <vt:lpstr>task</vt:lpstr>
      <vt:lpstr>Analysing what we read </vt:lpstr>
      <vt:lpstr>Thematic Analysis </vt:lpstr>
      <vt:lpstr>What questions can thematic analysis use?</vt:lpstr>
      <vt:lpstr>Thematic Analysis</vt:lpstr>
      <vt:lpstr>Thematic analysis process:</vt:lpstr>
      <vt:lpstr>Thematic Analysis Step 1: familiarisation</vt:lpstr>
      <vt:lpstr>Thematic Analysis Step 2: coding</vt:lpstr>
      <vt:lpstr>What does ‘coding’ mean?</vt:lpstr>
      <vt:lpstr>PowerPoint Presentation</vt:lpstr>
      <vt:lpstr>Thematic Analysis step 3: constructing themes</vt:lpstr>
      <vt:lpstr>Thematic Analysis step 4: reviewing themes</vt:lpstr>
      <vt:lpstr>Thematic Analysis step 5: defining themes</vt:lpstr>
      <vt:lpstr>Thematic Analysis step 6: writing a thematic analysis (1)</vt:lpstr>
      <vt:lpstr>Thematic Analysis step 6: writing a thematic analysis 2</vt:lpstr>
      <vt:lpstr>Consideration of Thematic Analysis</vt:lpstr>
      <vt:lpstr> Video</vt:lpstr>
      <vt:lpstr>PowerPoint Presentation</vt:lpstr>
      <vt:lpstr>Presentation of data: thematic analysis</vt:lpstr>
      <vt:lpstr>Research focus</vt:lpstr>
      <vt:lpstr>Research questions</vt:lpstr>
      <vt:lpstr>Interview questions</vt:lpstr>
      <vt:lpstr>Interview questions</vt:lpstr>
      <vt:lpstr>themes</vt:lpstr>
      <vt:lpstr>Presentation of data:  case study - quotations</vt:lpstr>
      <vt:lpstr>Presentation of data  quotations (spoken)</vt:lpstr>
      <vt:lpstr>Presentation of data  quotations (spoken)</vt:lpstr>
      <vt:lpstr>Presentation of data  quotations (written)</vt:lpstr>
      <vt:lpstr>Presentation of data: Questionnaires</vt:lpstr>
      <vt:lpstr>Questionnaire data (handouts)</vt:lpstr>
      <vt:lpstr>Contextual Information  location</vt:lpstr>
      <vt:lpstr>Contextual Information  age-groups taught</vt:lpstr>
      <vt:lpstr>Frequency of use - teacher</vt:lpstr>
      <vt:lpstr>Frequency of use - pupils</vt:lpstr>
      <vt:lpstr>Frequency of use - patterns</vt:lpstr>
      <vt:lpstr>Layout of The thesis</vt:lpstr>
      <vt:lpstr>Contents</vt:lpstr>
      <vt:lpstr>Contents</vt:lpstr>
      <vt:lpstr>Contents</vt:lpstr>
      <vt:lpstr>PowerPoint Presentation</vt:lpstr>
      <vt:lpstr>contents</vt:lpstr>
      <vt:lpstr>contents</vt:lpstr>
      <vt:lpstr>contents</vt:lpstr>
      <vt:lpstr> appendices</vt:lpstr>
      <vt:lpstr>Figures / tables</vt:lpstr>
      <vt:lpstr>Abbreviations /  glossary</vt:lpstr>
      <vt:lpstr>References</vt:lpstr>
      <vt:lpstr>ecde7013 timetable</vt:lpstr>
      <vt:lpstr>Ecde7013 – summer term</vt:lpstr>
      <vt:lpstr>Easter eggs</vt:lpstr>
      <vt:lpstr>Have a good holiday!</vt:lpstr>
      <vt:lpstr>Step 6: Reporting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556</cp:revision>
  <dcterms:created xsi:type="dcterms:W3CDTF">2022-10-06T09:21:21Z</dcterms:created>
  <dcterms:modified xsi:type="dcterms:W3CDTF">2024-03-20T14:23:15Z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